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  <p:sldId id="276" r:id="rId3"/>
    <p:sldId id="293" r:id="rId4"/>
    <p:sldId id="295" r:id="rId5"/>
    <p:sldId id="297" r:id="rId6"/>
    <p:sldId id="296" r:id="rId7"/>
    <p:sldId id="529" r:id="rId8"/>
    <p:sldId id="559" r:id="rId9"/>
    <p:sldId id="550" r:id="rId10"/>
    <p:sldId id="556" r:id="rId11"/>
    <p:sldId id="532" r:id="rId12"/>
    <p:sldId id="551" r:id="rId13"/>
    <p:sldId id="552" r:id="rId14"/>
    <p:sldId id="557" r:id="rId15"/>
    <p:sldId id="558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03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7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0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1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74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786096"/>
            <a:ext cx="7886700" cy="543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1CFD-A170-4B47-A245-B053707DACC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1001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D830A-08ED-2C4A-8C06-9EED50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1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0551" y="109326"/>
            <a:ext cx="850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Yellow Report Goals and Plans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551" y="945351"/>
            <a:ext cx="86436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Yellow Report Goals and Plans were presented 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EICUG Institutional Board meeting of 10/10/2019 (as early draft)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EICUG Remote Meeting of 10/24/2019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EICUG Remote Meeting of 01/23/2020 (folding in requests from MIT Kick-off meeting on audience, timeline, and YR draft outline)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Here, we will mainly concentrate on the </a:t>
            </a:r>
            <a:r>
              <a:rPr lang="en-US" sz="2000" b="1" dirty="0"/>
              <a:t>timeline, folding in lab/project planning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Rolf Ent and Thomas Ullrich</a:t>
            </a:r>
          </a:p>
          <a:p>
            <a:r>
              <a:rPr lang="en-US" sz="2400" dirty="0"/>
              <a:t>on behalf of the EIC User Group Steering Committee</a:t>
            </a:r>
          </a:p>
          <a:p>
            <a:endParaRPr lang="en-US" sz="2400" dirty="0"/>
          </a:p>
          <a:p>
            <a:r>
              <a:rPr lang="en-US" sz="2400" dirty="0"/>
              <a:t>Major input from Elke </a:t>
            </a:r>
            <a:r>
              <a:rPr lang="en-US" sz="2400" dirty="0" err="1"/>
              <a:t>Aschenauer</a:t>
            </a:r>
            <a:r>
              <a:rPr lang="en-US" sz="2400" dirty="0"/>
              <a:t>, Jim </a:t>
            </a:r>
            <a:r>
              <a:rPr lang="en-US" sz="2400" dirty="0" err="1"/>
              <a:t>Yeck</a:t>
            </a:r>
            <a:r>
              <a:rPr lang="en-US" sz="2400" dirty="0"/>
              <a:t> and others on lab/project planning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EA2609-FAB1-4733-8386-4EB4F148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5707AD-7AA9-4932-9987-ACAD7005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7440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Detector Scope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7C9E0-3F81-40B8-9906-5ED55EC13486}"/>
              </a:ext>
            </a:extLst>
          </p:cNvPr>
          <p:cNvSpPr txBox="1"/>
          <p:nvPr/>
        </p:nvSpPr>
        <p:spPr>
          <a:xfrm>
            <a:off x="225416" y="885009"/>
            <a:ext cx="8789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general-purpose detector: rough costs (US accounting) = $300M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included in project are roughly $200M, with $100M assumed to be in-kind.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for one Interaction region included in accelerator scope = ~$200M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we assume two general-purpose detectors where each has some components that are recycled, costs may be ~$200M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Interaction region costs (accelerator scope, US accounting) = ~$200M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I.e., if we assume we want two general-purpose detectors (and a 2</a:t>
            </a:r>
            <a:r>
              <a:rPr lang="en-US" baseline="30000" dirty="0"/>
              <a:t>nd</a:t>
            </a:r>
            <a:r>
              <a:rPr lang="en-US" dirty="0"/>
              <a:t> IR) we need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$200M project costs to guarantee a successful EIC project (need to deliver on any Key Performance Parameters)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Assume some recycling of components/detectors in each detector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Rely on roughly $400M non-DOE scope (NSF, international engagement)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upside is that in non-US accounting, this is more like $150-200M.*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58DCED-481B-416E-8109-2071BC8CEC52}"/>
              </a:ext>
            </a:extLst>
          </p:cNvPr>
          <p:cNvSpPr txBox="1"/>
          <p:nvPr/>
        </p:nvSpPr>
        <p:spPr>
          <a:xfrm>
            <a:off x="508958" y="5400136"/>
            <a:ext cx="8100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More on this in Detector Complementarity Discussion session and Elke’s intro to this tomorrow!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DC02-CC10-4695-B515-4078C07CDC54}"/>
              </a:ext>
            </a:extLst>
          </p:cNvPr>
          <p:cNvSpPr txBox="1"/>
          <p:nvPr/>
        </p:nvSpPr>
        <p:spPr>
          <a:xfrm>
            <a:off x="7560360" y="5119190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See backup slide</a:t>
            </a:r>
          </a:p>
        </p:txBody>
      </p:sp>
    </p:spTree>
    <p:extLst>
      <p:ext uri="{BB962C8B-B14F-4D97-AF65-F5344CB8AC3E}">
        <p14:creationId xmlns:p14="http://schemas.microsoft.com/office/powerpoint/2010/main" val="4111681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EDD6-5819-4FAE-B98B-C51601D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37"/>
            <a:ext cx="9144000" cy="6386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Main objectives for the next 2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C0DDF-9EEC-4F86-8FD6-F642E082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4" y="742651"/>
            <a:ext cx="9054612" cy="5630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</a:rPr>
              <a:t>Assumption:</a:t>
            </a:r>
            <a:r>
              <a:rPr lang="en-US" sz="2400" dirty="0"/>
              <a:t>	CD-1 aligned with accelerator timeline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Goal: </a:t>
            </a:r>
            <a:r>
              <a:rPr lang="en-US" sz="2400" dirty="0"/>
              <a:t>	  	CD-2 &amp; CD-3 also aligned!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</a:rPr>
              <a:t>Form EIC Collaboration(s)</a:t>
            </a:r>
          </a:p>
          <a:p>
            <a:pPr lvl="1"/>
            <a:r>
              <a:rPr lang="en-US" sz="2000" dirty="0"/>
              <a:t>Issue Call for Detector Proposals                                         March 2021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(consistent with EICUGM assumptions of early 2021)</a:t>
            </a:r>
            <a:endParaRPr lang="en-US" sz="2000" dirty="0"/>
          </a:p>
          <a:p>
            <a:pPr lvl="1"/>
            <a:r>
              <a:rPr lang="en-US" sz="2000" dirty="0"/>
              <a:t>Form Detector Review Committee                                          June 2021 </a:t>
            </a:r>
          </a:p>
          <a:p>
            <a:pPr marL="914400" lvl="2" indent="0">
              <a:buNone/>
            </a:pPr>
            <a:r>
              <a:rPr lang="en-US" i="1" dirty="0"/>
              <a:t>(to guide work in TEC phase)</a:t>
            </a:r>
          </a:p>
          <a:p>
            <a:pPr lvl="1"/>
            <a:r>
              <a:rPr lang="en-US" sz="2000" dirty="0"/>
              <a:t>Deadline for Proposals                                                  September 2021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(roughly in phase with projected CD-1 date)</a:t>
            </a:r>
            <a:endParaRPr lang="en-US" sz="2000" dirty="0"/>
          </a:p>
          <a:p>
            <a:pPr lvl="1"/>
            <a:r>
              <a:rPr lang="en-US" sz="2000" dirty="0"/>
              <a:t>DRC Meeting for Detector Proposal down select          November 2021</a:t>
            </a:r>
          </a:p>
          <a:p>
            <a:pPr lvl="1"/>
            <a:r>
              <a:rPr lang="en-US" sz="2000" dirty="0"/>
              <a:t>Selection of Detector(s)                                                 December 2021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(one or two, pending Expression of Interest response)</a:t>
            </a:r>
            <a:endParaRPr lang="en-US" sz="2000" dirty="0"/>
          </a:p>
          <a:p>
            <a:pPr lvl="1"/>
            <a:r>
              <a:rPr lang="en-US" sz="2000" dirty="0"/>
              <a:t>CD-2                                                                              September 2022</a:t>
            </a:r>
          </a:p>
          <a:p>
            <a:pPr lvl="1"/>
            <a:r>
              <a:rPr lang="en-US" sz="2000" dirty="0"/>
              <a:t>CD-3                                                                              September 2023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(CD-2 and CD-3 dates assumed for planning purposes)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64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99351AB-E563-46E6-9FF2-BDC65218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22D66-A1A9-4A67-97C6-21D07F6D2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93" y="730209"/>
            <a:ext cx="8890613" cy="60317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02459E-696C-490D-988D-0B06DB84524F}"/>
              </a:ext>
            </a:extLst>
          </p:cNvPr>
          <p:cNvSpPr txBox="1"/>
          <p:nvPr/>
        </p:nvSpPr>
        <p:spPr>
          <a:xfrm>
            <a:off x="4523768" y="0"/>
            <a:ext cx="45580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From 01/23/2020 EICUG Remote Meeting, folding in lab/project planning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0A739-2DCB-4202-8051-758A0EE540B1}"/>
              </a:ext>
            </a:extLst>
          </p:cNvPr>
          <p:cNvSpPr txBox="1"/>
          <p:nvPr/>
        </p:nvSpPr>
        <p:spPr>
          <a:xfrm>
            <a:off x="310551" y="60611"/>
            <a:ext cx="85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YR Timeline (I)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89185" y="6487064"/>
            <a:ext cx="173390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50893" y="5845834"/>
            <a:ext cx="333590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04264" y="6375361"/>
            <a:ext cx="332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Completion of Yellow Report</a:t>
            </a:r>
          </a:p>
        </p:txBody>
      </p:sp>
    </p:spTree>
    <p:extLst>
      <p:ext uri="{BB962C8B-B14F-4D97-AF65-F5344CB8AC3E}">
        <p14:creationId xmlns:p14="http://schemas.microsoft.com/office/powerpoint/2010/main" val="225173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99351AB-E563-46E6-9FF2-BDC65218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0A739-2DCB-4202-8051-758A0EE540B1}"/>
              </a:ext>
            </a:extLst>
          </p:cNvPr>
          <p:cNvSpPr txBox="1"/>
          <p:nvPr/>
        </p:nvSpPr>
        <p:spPr>
          <a:xfrm>
            <a:off x="310551" y="60611"/>
            <a:ext cx="85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YR Timeline (II)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68ECF5-3483-43AB-BF20-3AAA7819E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0" y="760164"/>
            <a:ext cx="8956713" cy="60978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02459E-696C-490D-988D-0B06DB84524F}"/>
              </a:ext>
            </a:extLst>
          </p:cNvPr>
          <p:cNvSpPr txBox="1"/>
          <p:nvPr/>
        </p:nvSpPr>
        <p:spPr>
          <a:xfrm>
            <a:off x="4523768" y="0"/>
            <a:ext cx="45580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From 01/23/2020 EICUG Remote Meeting, folding in lab/project planning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1" y="2907102"/>
            <a:ext cx="312276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7095" y="3485072"/>
            <a:ext cx="546571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9330" y="3114138"/>
            <a:ext cx="8735493" cy="34419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7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BC28FC-E99B-4772-A210-4C83A517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7440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73027-13B1-4CA0-9EC6-23DB521E4B7D}"/>
              </a:ext>
            </a:extLst>
          </p:cNvPr>
          <p:cNvSpPr txBox="1"/>
          <p:nvPr/>
        </p:nvSpPr>
        <p:spPr>
          <a:xfrm>
            <a:off x="236533" y="763710"/>
            <a:ext cx="86709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crucial to complete the Yellow Report January 2021 to stay in phase with the hoped-for EIC early-CD dates.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are better off completing a Yellow Report and later making a “v2” or revisiting (parts) of the Yellow Report ~1 year later than running late. Do what you can.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My view: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dirty="0"/>
              <a:t>At CD-1 we need a plausible scenario reference design for any general-purpose* detector.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dirty="0"/>
              <a:t>At CD-2 we need a reference design for a general-purpose detector with some of the equipment components known in detail.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dirty="0"/>
              <a:t>At CD-3 we need to have completed &gt;80% of the full engineering &amp; design of at least one general-purpose detector.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labs are planning to, in collaboration with the EICUG SC and the DOE/NP, ask for an Expression of Interest to obtain guidance for the detector scope (the expected in-kind contributions, international engagement, one or two detectors, possible accelerator scope in-kind contributions, etc.).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* The scope assumption for the EIC was for one full detector to do the						NSAC/NAS Report science, i.e., not a limited day-one detector</a:t>
            </a:r>
          </a:p>
        </p:txBody>
      </p:sp>
    </p:spTree>
    <p:extLst>
      <p:ext uri="{BB962C8B-B14F-4D97-AF65-F5344CB8AC3E}">
        <p14:creationId xmlns:p14="http://schemas.microsoft.com/office/powerpoint/2010/main" val="2294310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BC28FC-E99B-4772-A210-4C83A517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7440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US Project Accounting 101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73027-13B1-4CA0-9EC6-23DB521E4B7D}"/>
              </a:ext>
            </a:extLst>
          </p:cNvPr>
          <p:cNvSpPr txBox="1"/>
          <p:nvPr/>
        </p:nvSpPr>
        <p:spPr>
          <a:xfrm>
            <a:off x="236533" y="970734"/>
            <a:ext cx="867093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Assume a detector project in the US with a total project cost of $100M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US projects include contingency – assume about 35%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US projects include costs for R&amp;D (small for detector projects), Project Engineering &amp; Design (10-15%), and pre-operations (few-%) – assume 15%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For the construction phase of the project, a very typical split is: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50-60% is procurements, and 50-40% is labor – assume 60-40 for this example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US projects include (reduced) overhead, assume here 10%</a:t>
            </a:r>
          </a:p>
          <a:p>
            <a:pPr>
              <a:spcAft>
                <a:spcPts val="1200"/>
              </a:spcAft>
            </a:pPr>
            <a:r>
              <a:rPr lang="en-US" dirty="0"/>
              <a:t>Net this means that, assuming no contingency and no overhead on procurements,  a $100M project corresponds roughly to a $35M cost in detector procurement in the construction phase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If one assumes the DOE project always has to take care of engineering &amp; design and pre-operations, it changes the above arithmetic, so let’s assume $40M-$45M. Still, it “pays” to have equipment contributed by others.</a:t>
            </a:r>
          </a:p>
          <a:p>
            <a:pPr>
              <a:spcAft>
                <a:spcPts val="1200"/>
              </a:spcAft>
            </a:pPr>
            <a:r>
              <a:rPr lang="en-US" dirty="0"/>
              <a:t>Similar, to have labor provided as in-kind contribution could also make a large difference in project costs, in the above example ~$30M.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76C27D-14BD-44C4-8398-A82DB2BCC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108444"/>
              </p:ext>
            </p:extLst>
          </p:nvPr>
        </p:nvGraphicFramePr>
        <p:xfrm>
          <a:off x="54594" y="0"/>
          <a:ext cx="9028448" cy="59135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6809">
                  <a:extLst>
                    <a:ext uri="{9D8B030D-6E8A-4147-A177-3AD203B41FA5}">
                      <a16:colId xmlns:a16="http://schemas.microsoft.com/office/drawing/2014/main" val="3081954355"/>
                    </a:ext>
                  </a:extLst>
                </a:gridCol>
                <a:gridCol w="1679888">
                  <a:extLst>
                    <a:ext uri="{9D8B030D-6E8A-4147-A177-3AD203B41FA5}">
                      <a16:colId xmlns:a16="http://schemas.microsoft.com/office/drawing/2014/main" val="99867721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2037616131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3646925773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3009066126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208367676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453290947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3516686828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288579083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107048950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1725684867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949399072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3882812687"/>
                    </a:ext>
                  </a:extLst>
                </a:gridCol>
                <a:gridCol w="469328">
                  <a:extLst>
                    <a:ext uri="{9D8B030D-6E8A-4147-A177-3AD203B41FA5}">
                      <a16:colId xmlns:a16="http://schemas.microsoft.com/office/drawing/2014/main" val="3741553835"/>
                    </a:ext>
                  </a:extLst>
                </a:gridCol>
                <a:gridCol w="476605">
                  <a:extLst>
                    <a:ext uri="{9D8B030D-6E8A-4147-A177-3AD203B41FA5}">
                      <a16:colId xmlns:a16="http://schemas.microsoft.com/office/drawing/2014/main" val="1458850647"/>
                    </a:ext>
                  </a:extLst>
                </a:gridCol>
                <a:gridCol w="476605">
                  <a:extLst>
                    <a:ext uri="{9D8B030D-6E8A-4147-A177-3AD203B41FA5}">
                      <a16:colId xmlns:a16="http://schemas.microsoft.com/office/drawing/2014/main" val="3107663935"/>
                    </a:ext>
                  </a:extLst>
                </a:gridCol>
                <a:gridCol w="476605">
                  <a:extLst>
                    <a:ext uri="{9D8B030D-6E8A-4147-A177-3AD203B41FA5}">
                      <a16:colId xmlns:a16="http://schemas.microsoft.com/office/drawing/2014/main" val="972021451"/>
                    </a:ext>
                  </a:extLst>
                </a:gridCol>
              </a:tblGrid>
              <a:tr h="311285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Activity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2019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76199"/>
                  </a:ext>
                </a:extLst>
              </a:tr>
              <a:tr h="337151">
                <a:tc rowSpan="7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NSAC Long Range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7099117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NAS Study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7658537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CD0 – assumed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3167601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CD1 (Down-select)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14865541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CD2/CD3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68895835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NSAC LRP – assumed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5041044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EIC construction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685721"/>
                  </a:ext>
                </a:extLst>
              </a:tr>
              <a:tr h="337151">
                <a:tc rowSpan="9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EIC physics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99563942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EICUG 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5141834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EICUG meetings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4340795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Expression of Interest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5772655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Physics/Detector book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5780595"/>
                  </a:ext>
                </a:extLst>
              </a:tr>
              <a:tr h="3984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Call for Detectors/ Collaboration 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46344925"/>
                  </a:ext>
                </a:extLst>
              </a:tr>
              <a:tr h="3371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Design of Detectors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4154791"/>
                  </a:ext>
                </a:extLst>
              </a:tr>
              <a:tr h="3984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Down-select to Two Full-Size Detectors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1637490"/>
                  </a:ext>
                </a:extLst>
              </a:tr>
              <a:tr h="3984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Detector/IR TDRs,  Detector/IR Construction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8399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B9CDDA-A9B0-407E-96D9-64E5323CC05D}"/>
              </a:ext>
            </a:extLst>
          </p:cNvPr>
          <p:cNvSpPr txBox="1"/>
          <p:nvPr/>
        </p:nvSpPr>
        <p:spPr>
          <a:xfrm rot="16200000">
            <a:off x="-436825" y="1449308"/>
            <a:ext cx="1277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DOE Driven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1748A-9FB7-483C-8EDC-29277F3EECD7}"/>
              </a:ext>
            </a:extLst>
          </p:cNvPr>
          <p:cNvSpPr txBox="1"/>
          <p:nvPr/>
        </p:nvSpPr>
        <p:spPr>
          <a:xfrm rot="16200000">
            <a:off x="-745409" y="4024222"/>
            <a:ext cx="1895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Group Driven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DC892-4A57-47C1-8B5D-6C5AF65290F7}"/>
              </a:ext>
            </a:extLst>
          </p:cNvPr>
          <p:cNvSpPr txBox="1"/>
          <p:nvPr/>
        </p:nvSpPr>
        <p:spPr>
          <a:xfrm>
            <a:off x="575138" y="5915218"/>
            <a:ext cx="8182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CD0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 DOE “Mission Need” statement;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CD1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 design choice and site selection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CD2/CD3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 establish project baseline cost and schedule</a:t>
            </a: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A53C0D02-0943-4C11-9B23-581200A7E29A}"/>
              </a:ext>
            </a:extLst>
          </p:cNvPr>
          <p:cNvSpPr/>
          <p:nvPr/>
        </p:nvSpPr>
        <p:spPr>
          <a:xfrm>
            <a:off x="2924783" y="3146903"/>
            <a:ext cx="199390" cy="198120"/>
          </a:xfrm>
          <a:prstGeom prst="star5">
            <a:avLst/>
          </a:prstGeom>
          <a:solidFill>
            <a:srgbClr val="0000FF">
              <a:alpha val="13000"/>
            </a:srgbClr>
          </a:solidFill>
          <a:ln w="57150">
            <a:solidFill>
              <a:srgbClr val="0000FF">
                <a:alpha val="4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A22F28-7AD2-4483-8FA9-998492979835}"/>
              </a:ext>
            </a:extLst>
          </p:cNvPr>
          <p:cNvCxnSpPr>
            <a:cxnSpLocks/>
          </p:cNvCxnSpPr>
          <p:nvPr/>
        </p:nvCxnSpPr>
        <p:spPr>
          <a:xfrm>
            <a:off x="2973423" y="3429000"/>
            <a:ext cx="0" cy="241300"/>
          </a:xfrm>
          <a:prstGeom prst="line">
            <a:avLst/>
          </a:prstGeom>
          <a:ln w="57150">
            <a:solidFill>
              <a:srgbClr val="0000FF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C04181A-95B7-4579-BF83-4C2BA2049552}"/>
              </a:ext>
            </a:extLst>
          </p:cNvPr>
          <p:cNvCxnSpPr>
            <a:cxnSpLocks/>
          </p:cNvCxnSpPr>
          <p:nvPr/>
        </p:nvCxnSpPr>
        <p:spPr>
          <a:xfrm>
            <a:off x="3192498" y="3429000"/>
            <a:ext cx="0" cy="241300"/>
          </a:xfrm>
          <a:prstGeom prst="line">
            <a:avLst/>
          </a:prstGeom>
          <a:ln w="57150">
            <a:solidFill>
              <a:srgbClr val="0000FF">
                <a:alpha val="3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DDB3EE-F86D-4B57-B171-CDE814B6F273}"/>
              </a:ext>
            </a:extLst>
          </p:cNvPr>
          <p:cNvCxnSpPr>
            <a:cxnSpLocks/>
          </p:cNvCxnSpPr>
          <p:nvPr/>
        </p:nvCxnSpPr>
        <p:spPr>
          <a:xfrm>
            <a:off x="3668748" y="3429000"/>
            <a:ext cx="0" cy="241300"/>
          </a:xfrm>
          <a:prstGeom prst="line">
            <a:avLst/>
          </a:prstGeom>
          <a:ln w="57150">
            <a:solidFill>
              <a:srgbClr val="0000FF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372148-B956-4B0A-A914-BF67D1F0E401}"/>
              </a:ext>
            </a:extLst>
          </p:cNvPr>
          <p:cNvCxnSpPr>
            <a:cxnSpLocks/>
          </p:cNvCxnSpPr>
          <p:nvPr/>
        </p:nvCxnSpPr>
        <p:spPr>
          <a:xfrm>
            <a:off x="4141823" y="3429000"/>
            <a:ext cx="0" cy="241300"/>
          </a:xfrm>
          <a:prstGeom prst="line">
            <a:avLst/>
          </a:prstGeom>
          <a:ln w="57150">
            <a:solidFill>
              <a:srgbClr val="0000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FB8510-5A71-48A8-88BB-92A8039C430F}"/>
              </a:ext>
            </a:extLst>
          </p:cNvPr>
          <p:cNvCxnSpPr>
            <a:cxnSpLocks/>
          </p:cNvCxnSpPr>
          <p:nvPr/>
        </p:nvCxnSpPr>
        <p:spPr>
          <a:xfrm>
            <a:off x="4604738" y="3429000"/>
            <a:ext cx="0" cy="24130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5C37A12-AF47-4322-9E6F-44E09A62B15E}"/>
              </a:ext>
            </a:extLst>
          </p:cNvPr>
          <p:cNvCxnSpPr>
            <a:cxnSpLocks/>
          </p:cNvCxnSpPr>
          <p:nvPr/>
        </p:nvCxnSpPr>
        <p:spPr>
          <a:xfrm>
            <a:off x="5071463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36D10F-6159-49CD-A8A3-5C7B93872F0E}"/>
              </a:ext>
            </a:extLst>
          </p:cNvPr>
          <p:cNvCxnSpPr>
            <a:cxnSpLocks/>
          </p:cNvCxnSpPr>
          <p:nvPr/>
        </p:nvCxnSpPr>
        <p:spPr>
          <a:xfrm>
            <a:off x="5548348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4E0DAD3-1B4E-4D93-8B55-35F8801AD5F7}"/>
              </a:ext>
            </a:extLst>
          </p:cNvPr>
          <p:cNvCxnSpPr>
            <a:cxnSpLocks/>
          </p:cNvCxnSpPr>
          <p:nvPr/>
        </p:nvCxnSpPr>
        <p:spPr>
          <a:xfrm>
            <a:off x="6015073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8B91EF-2DC1-459B-905B-27B9EFE8F563}"/>
              </a:ext>
            </a:extLst>
          </p:cNvPr>
          <p:cNvCxnSpPr>
            <a:cxnSpLocks/>
          </p:cNvCxnSpPr>
          <p:nvPr/>
        </p:nvCxnSpPr>
        <p:spPr>
          <a:xfrm>
            <a:off x="6481798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A1DFFA-F769-4035-9389-EF699A9B0220}"/>
              </a:ext>
            </a:extLst>
          </p:cNvPr>
          <p:cNvCxnSpPr>
            <a:cxnSpLocks/>
          </p:cNvCxnSpPr>
          <p:nvPr/>
        </p:nvCxnSpPr>
        <p:spPr>
          <a:xfrm>
            <a:off x="6948523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3C2D8E-89CD-4A84-8804-97279A447BA9}"/>
              </a:ext>
            </a:extLst>
          </p:cNvPr>
          <p:cNvCxnSpPr>
            <a:cxnSpLocks/>
          </p:cNvCxnSpPr>
          <p:nvPr/>
        </p:nvCxnSpPr>
        <p:spPr>
          <a:xfrm>
            <a:off x="7425408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DC0076-C686-4D25-B780-FE5352020D21}"/>
              </a:ext>
            </a:extLst>
          </p:cNvPr>
          <p:cNvCxnSpPr>
            <a:cxnSpLocks/>
          </p:cNvCxnSpPr>
          <p:nvPr/>
        </p:nvCxnSpPr>
        <p:spPr>
          <a:xfrm>
            <a:off x="7914993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D196D0E-C325-498C-B8E7-28021EF2FCF8}"/>
              </a:ext>
            </a:extLst>
          </p:cNvPr>
          <p:cNvSpPr/>
          <p:nvPr/>
        </p:nvSpPr>
        <p:spPr>
          <a:xfrm>
            <a:off x="6231715" y="5213986"/>
            <a:ext cx="199390" cy="198120"/>
          </a:xfrm>
          <a:prstGeom prst="star5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0A5094E2-E721-49D8-AF00-118B8390B800}"/>
              </a:ext>
            </a:extLst>
          </p:cNvPr>
          <p:cNvSpPr/>
          <p:nvPr/>
        </p:nvSpPr>
        <p:spPr>
          <a:xfrm>
            <a:off x="4551680" y="1100614"/>
            <a:ext cx="199390" cy="198120"/>
          </a:xfrm>
          <a:prstGeom prst="star5">
            <a:avLst/>
          </a:prstGeom>
          <a:solidFill>
            <a:srgbClr val="00CC00"/>
          </a:solidFill>
          <a:ln w="5715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59642AA7-1BB4-4271-BE6D-CD3E3191276E}"/>
              </a:ext>
            </a:extLst>
          </p:cNvPr>
          <p:cNvSpPr/>
          <p:nvPr/>
        </p:nvSpPr>
        <p:spPr>
          <a:xfrm>
            <a:off x="5315410" y="4489243"/>
            <a:ext cx="199390" cy="198120"/>
          </a:xfrm>
          <a:prstGeom prst="star5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06D8B5-0D83-49F7-8068-F7C1C9A1C6C3}"/>
              </a:ext>
            </a:extLst>
          </p:cNvPr>
          <p:cNvCxnSpPr>
            <a:cxnSpLocks/>
          </p:cNvCxnSpPr>
          <p:nvPr/>
        </p:nvCxnSpPr>
        <p:spPr>
          <a:xfrm>
            <a:off x="2207058" y="521899"/>
            <a:ext cx="615950" cy="0"/>
          </a:xfrm>
          <a:prstGeom prst="line">
            <a:avLst/>
          </a:prstGeom>
          <a:ln w="152400">
            <a:solidFill>
              <a:srgbClr val="008000">
                <a:alpha val="4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BB730FFC-8897-4BD1-93CB-A6AC7A556BF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45882" y="1497220"/>
            <a:ext cx="2372281" cy="401320"/>
          </a:xfrm>
          <a:prstGeom prst="bentConnector2">
            <a:avLst/>
          </a:prstGeom>
          <a:ln w="38100">
            <a:solidFill>
              <a:schemeClr val="accent2">
                <a:alpha val="54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93261980-EF73-4FE8-9095-554FD82A0E83}"/>
              </a:ext>
            </a:extLst>
          </p:cNvPr>
          <p:cNvCxnSpPr>
            <a:cxnSpLocks/>
          </p:cNvCxnSpPr>
          <p:nvPr/>
        </p:nvCxnSpPr>
        <p:spPr>
          <a:xfrm>
            <a:off x="2767962" y="521899"/>
            <a:ext cx="254000" cy="2554676"/>
          </a:xfrm>
          <a:prstGeom prst="bentConnector2">
            <a:avLst/>
          </a:prstGeom>
          <a:ln w="381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99866E7-641A-44A7-90DF-4B631FC31436}"/>
              </a:ext>
            </a:extLst>
          </p:cNvPr>
          <p:cNvCxnSpPr/>
          <p:nvPr/>
        </p:nvCxnSpPr>
        <p:spPr>
          <a:xfrm>
            <a:off x="3180715" y="860223"/>
            <a:ext cx="994410" cy="0"/>
          </a:xfrm>
          <a:prstGeom prst="line">
            <a:avLst/>
          </a:prstGeom>
          <a:ln w="152400">
            <a:solidFill>
              <a:srgbClr val="008000">
                <a:alpha val="4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2AF07DD-8305-4546-97E3-9E878D5048A5}"/>
              </a:ext>
            </a:extLst>
          </p:cNvPr>
          <p:cNvCxnSpPr/>
          <p:nvPr/>
        </p:nvCxnSpPr>
        <p:spPr>
          <a:xfrm>
            <a:off x="4839151" y="1539875"/>
            <a:ext cx="457200" cy="0"/>
          </a:xfrm>
          <a:prstGeom prst="line">
            <a:avLst/>
          </a:prstGeom>
          <a:ln w="152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904C3D0-8612-47F1-BF4A-BC89FDA853A5}"/>
              </a:ext>
            </a:extLst>
          </p:cNvPr>
          <p:cNvCxnSpPr>
            <a:cxnSpLocks/>
          </p:cNvCxnSpPr>
          <p:nvPr/>
        </p:nvCxnSpPr>
        <p:spPr>
          <a:xfrm>
            <a:off x="4565774" y="3876040"/>
            <a:ext cx="263525" cy="0"/>
          </a:xfrm>
          <a:prstGeom prst="line">
            <a:avLst/>
          </a:prstGeom>
          <a:ln w="152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50F6426-98DF-4565-AE08-A31218F3734E}"/>
              </a:ext>
            </a:extLst>
          </p:cNvPr>
          <p:cNvCxnSpPr>
            <a:cxnSpLocks/>
          </p:cNvCxnSpPr>
          <p:nvPr/>
        </p:nvCxnSpPr>
        <p:spPr>
          <a:xfrm>
            <a:off x="4848685" y="4219575"/>
            <a:ext cx="447675" cy="0"/>
          </a:xfrm>
          <a:prstGeom prst="line">
            <a:avLst/>
          </a:prstGeom>
          <a:ln w="152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43F7BBB-21C3-4CAB-9BF7-8071C34A9C23}"/>
              </a:ext>
            </a:extLst>
          </p:cNvPr>
          <p:cNvCxnSpPr>
            <a:cxnSpLocks/>
          </p:cNvCxnSpPr>
          <p:nvPr/>
        </p:nvCxnSpPr>
        <p:spPr>
          <a:xfrm>
            <a:off x="5448760" y="4949825"/>
            <a:ext cx="782955" cy="0"/>
          </a:xfrm>
          <a:prstGeom prst="line">
            <a:avLst/>
          </a:prstGeom>
          <a:ln w="152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A7F5BA7-9577-4EC2-853C-73C224DC35CF}"/>
              </a:ext>
            </a:extLst>
          </p:cNvPr>
          <p:cNvCxnSpPr>
            <a:cxnSpLocks/>
          </p:cNvCxnSpPr>
          <p:nvPr/>
        </p:nvCxnSpPr>
        <p:spPr>
          <a:xfrm>
            <a:off x="6331411" y="5715000"/>
            <a:ext cx="2751631" cy="0"/>
          </a:xfrm>
          <a:prstGeom prst="line">
            <a:avLst/>
          </a:prstGeom>
          <a:ln w="152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B6E59C-B8AB-4F3D-82EB-1DAD2E50010D}"/>
              </a:ext>
            </a:extLst>
          </p:cNvPr>
          <p:cNvCxnSpPr>
            <a:cxnSpLocks/>
          </p:cNvCxnSpPr>
          <p:nvPr/>
        </p:nvCxnSpPr>
        <p:spPr>
          <a:xfrm>
            <a:off x="5347760" y="1863725"/>
            <a:ext cx="913130" cy="0"/>
          </a:xfrm>
          <a:prstGeom prst="line">
            <a:avLst/>
          </a:prstGeom>
          <a:ln w="152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207443BD-12D7-46C5-BD0A-D6C57D7DE6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851100" y="2829798"/>
            <a:ext cx="2895601" cy="253999"/>
          </a:xfrm>
          <a:prstGeom prst="bentConnector3">
            <a:avLst>
              <a:gd name="adj1" fmla="val 658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EA575D0-0836-4B1C-A954-A931EB1E0F26}"/>
              </a:ext>
            </a:extLst>
          </p:cNvPr>
          <p:cNvCxnSpPr>
            <a:cxnSpLocks/>
          </p:cNvCxnSpPr>
          <p:nvPr/>
        </p:nvCxnSpPr>
        <p:spPr>
          <a:xfrm>
            <a:off x="5981490" y="2216150"/>
            <a:ext cx="593725" cy="0"/>
          </a:xfrm>
          <a:prstGeom prst="line">
            <a:avLst/>
          </a:prstGeom>
          <a:ln w="152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B66D7C4-3593-4BC9-A7A1-7DCF4AE75BA7}"/>
              </a:ext>
            </a:extLst>
          </p:cNvPr>
          <p:cNvCxnSpPr>
            <a:cxnSpLocks/>
          </p:cNvCxnSpPr>
          <p:nvPr/>
        </p:nvCxnSpPr>
        <p:spPr>
          <a:xfrm>
            <a:off x="6313569" y="2544698"/>
            <a:ext cx="2769473" cy="0"/>
          </a:xfrm>
          <a:prstGeom prst="line">
            <a:avLst/>
          </a:prstGeom>
          <a:ln w="152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12604894-6350-490F-8377-457089FDAE1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180754" y="3693993"/>
            <a:ext cx="2573402" cy="272089"/>
          </a:xfrm>
          <a:prstGeom prst="bentConnector3">
            <a:avLst>
              <a:gd name="adj1" fmla="val 100091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>
            <a:extLst>
              <a:ext uri="{FF2B5EF4-FFF2-40B4-BE49-F238E27FC236}">
                <a16:creationId xmlns:a16="http://schemas.microsoft.com/office/drawing/2014/main" id="{2AEAF970-3A57-D54C-BC92-0D641A5BCC8F}"/>
              </a:ext>
            </a:extLst>
          </p:cNvPr>
          <p:cNvSpPr/>
          <p:nvPr/>
        </p:nvSpPr>
        <p:spPr>
          <a:xfrm>
            <a:off x="1587189" y="2762948"/>
            <a:ext cx="902371" cy="262465"/>
          </a:xfrm>
          <a:prstGeom prst="leftArrow">
            <a:avLst/>
          </a:prstGeom>
          <a:solidFill>
            <a:srgbClr val="203FD5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390C0742-A55E-E047-BCF8-90B6075ABCA0}"/>
              </a:ext>
            </a:extLst>
          </p:cNvPr>
          <p:cNvSpPr/>
          <p:nvPr/>
        </p:nvSpPr>
        <p:spPr>
          <a:xfrm>
            <a:off x="8505312" y="2426611"/>
            <a:ext cx="589279" cy="25290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2030</a:t>
            </a:r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E62EE2EE-A747-754E-8636-2332C6325440}"/>
              </a:ext>
            </a:extLst>
          </p:cNvPr>
          <p:cNvSpPr/>
          <p:nvPr/>
        </p:nvSpPr>
        <p:spPr>
          <a:xfrm>
            <a:off x="8482730" y="5588547"/>
            <a:ext cx="589279" cy="25290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2030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A27D9EE-D046-B443-A763-E98C49352BE3}"/>
              </a:ext>
            </a:extLst>
          </p:cNvPr>
          <p:cNvCxnSpPr>
            <a:cxnSpLocks/>
          </p:cNvCxnSpPr>
          <p:nvPr/>
        </p:nvCxnSpPr>
        <p:spPr>
          <a:xfrm>
            <a:off x="8388406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271AA47-D684-0E4D-AE9F-821E0435D3C3}"/>
              </a:ext>
            </a:extLst>
          </p:cNvPr>
          <p:cNvCxnSpPr>
            <a:cxnSpLocks/>
          </p:cNvCxnSpPr>
          <p:nvPr/>
        </p:nvCxnSpPr>
        <p:spPr>
          <a:xfrm>
            <a:off x="8819327" y="3429000"/>
            <a:ext cx="0" cy="2413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12F3B16-10BA-D74B-857E-05D1A502FBBF}"/>
              </a:ext>
            </a:extLst>
          </p:cNvPr>
          <p:cNvCxnSpPr>
            <a:cxnSpLocks/>
          </p:cNvCxnSpPr>
          <p:nvPr/>
        </p:nvCxnSpPr>
        <p:spPr>
          <a:xfrm>
            <a:off x="4598002" y="0"/>
            <a:ext cx="0" cy="5913596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3321" y="441578"/>
            <a:ext cx="40317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From 2019 EIC Users Group Meeting</a:t>
            </a:r>
          </a:p>
        </p:txBody>
      </p: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7D8F7046-27FC-4148-B63D-11283EA5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9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0551" y="109326"/>
            <a:ext cx="85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After Kick-Off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B8E66-B457-4307-81DA-C56F39F39124}"/>
              </a:ext>
            </a:extLst>
          </p:cNvPr>
          <p:cNvSpPr txBox="1"/>
          <p:nvPr/>
        </p:nvSpPr>
        <p:spPr>
          <a:xfrm>
            <a:off x="310551" y="876162"/>
            <a:ext cx="83562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/>
              <a:t>At the kick-off meeting we aim to finetune all sub-groups and how to best structure in detail the study towards the Yellow Report(s). Similarly, we expect the EICUG Software Group to have presented a finalized and documented EIC software package with flexibility to adjust magnet strengths, geometries, detectors and interaction regions.</a:t>
            </a:r>
          </a:p>
          <a:p>
            <a:pPr>
              <a:spcAft>
                <a:spcPts val="600"/>
              </a:spcAft>
            </a:pPr>
            <a:r>
              <a:rPr lang="en-US" i="1" dirty="0"/>
              <a:t>After the kick-off meeting one could envision the following activities: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Send a finalized short </a:t>
            </a:r>
            <a:r>
              <a:rPr lang="en-US" u="sng" dirty="0"/>
              <a:t>“task list”</a:t>
            </a:r>
            <a:r>
              <a:rPr lang="en-US" dirty="0"/>
              <a:t> to the sub-conveners for each sub-group, on what we want out of each WG, as a start/direction.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Offer one or two remote </a:t>
            </a:r>
            <a:r>
              <a:rPr lang="en-US" u="sng" dirty="0"/>
              <a:t>software tutorials</a:t>
            </a:r>
            <a:r>
              <a:rPr lang="en-US" dirty="0"/>
              <a:t> around early- to mid-January, such that sub-groups can jumpstart activities.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Conveners </a:t>
            </a:r>
            <a:r>
              <a:rPr lang="en-US" u="sng" dirty="0"/>
              <a:t>start</a:t>
            </a:r>
            <a:r>
              <a:rPr lang="en-US" dirty="0"/>
              <a:t> their regular meetings via video/conference.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Sub-conveners submit an </a:t>
            </a:r>
            <a:r>
              <a:rPr lang="en-US" u="sng" dirty="0"/>
              <a:t>outline</a:t>
            </a:r>
            <a:r>
              <a:rPr lang="en-US" dirty="0"/>
              <a:t> of their foreseen (&lt;15 page) contributions to the conveners.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goal is to have </a:t>
            </a:r>
            <a:r>
              <a:rPr lang="en-US" u="sng" dirty="0"/>
              <a:t>by the end of January 2020 all activities well underway</a:t>
            </a:r>
            <a:r>
              <a:rPr lang="en-US" dirty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Further finetuning of this plan will occur as part of the Kick-Off Meeting.</a:t>
            </a:r>
            <a:endParaRPr lang="en-US" i="1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544C9C3-D1A9-481A-A022-CDC2E032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7A9222-E633-4E82-9A68-C9E77D014B82}"/>
              </a:ext>
            </a:extLst>
          </p:cNvPr>
          <p:cNvSpPr txBox="1"/>
          <p:nvPr/>
        </p:nvSpPr>
        <p:spPr>
          <a:xfrm>
            <a:off x="4567687" y="186270"/>
            <a:ext cx="44935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From 10/24/2019 EICUG Remote Meeting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7A9222-E633-4E82-9A68-C9E77D014B82}"/>
              </a:ext>
            </a:extLst>
          </p:cNvPr>
          <p:cNvSpPr txBox="1"/>
          <p:nvPr/>
        </p:nvSpPr>
        <p:spPr>
          <a:xfrm>
            <a:off x="1570712" y="6016031"/>
            <a:ext cx="599394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Not exactly followed, but the idea/essence was captured!</a:t>
            </a:r>
          </a:p>
        </p:txBody>
      </p:sp>
    </p:spTree>
    <p:extLst>
      <p:ext uri="{BB962C8B-B14F-4D97-AF65-F5344CB8AC3E}">
        <p14:creationId xmlns:p14="http://schemas.microsoft.com/office/powerpoint/2010/main" val="98555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99351AB-E563-46E6-9FF2-BDC65218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22D66-A1A9-4A67-97C6-21D07F6D2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93" y="730209"/>
            <a:ext cx="8890613" cy="60317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02459E-696C-490D-988D-0B06DB84524F}"/>
              </a:ext>
            </a:extLst>
          </p:cNvPr>
          <p:cNvSpPr txBox="1"/>
          <p:nvPr/>
        </p:nvSpPr>
        <p:spPr>
          <a:xfrm>
            <a:off x="4523768" y="137555"/>
            <a:ext cx="44935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From 01/23/2020 EICUG Remote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0A739-2DCB-4202-8051-758A0EE540B1}"/>
              </a:ext>
            </a:extLst>
          </p:cNvPr>
          <p:cNvSpPr txBox="1"/>
          <p:nvPr/>
        </p:nvSpPr>
        <p:spPr>
          <a:xfrm>
            <a:off x="310551" y="60611"/>
            <a:ext cx="85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YR Timeline (I)</a:t>
            </a:r>
          </a:p>
        </p:txBody>
      </p:sp>
    </p:spTree>
    <p:extLst>
      <p:ext uri="{BB962C8B-B14F-4D97-AF65-F5344CB8AC3E}">
        <p14:creationId xmlns:p14="http://schemas.microsoft.com/office/powerpoint/2010/main" val="15505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99351AB-E563-46E6-9FF2-BDC65218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2459E-696C-490D-988D-0B06DB84524F}"/>
              </a:ext>
            </a:extLst>
          </p:cNvPr>
          <p:cNvSpPr txBox="1"/>
          <p:nvPr/>
        </p:nvSpPr>
        <p:spPr>
          <a:xfrm>
            <a:off x="4523768" y="137555"/>
            <a:ext cx="44935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From 01/23/2020 EICUG Remote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0A739-2DCB-4202-8051-758A0EE540B1}"/>
              </a:ext>
            </a:extLst>
          </p:cNvPr>
          <p:cNvSpPr txBox="1"/>
          <p:nvPr/>
        </p:nvSpPr>
        <p:spPr>
          <a:xfrm>
            <a:off x="310551" y="60611"/>
            <a:ext cx="85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YR Timeline (II)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68ECF5-3483-43AB-BF20-3AAA7819E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0" y="760164"/>
            <a:ext cx="8956713" cy="609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99351AB-E563-46E6-9FF2-BDC65218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001629" cy="365125"/>
          </a:xfrm>
        </p:spPr>
        <p:txBody>
          <a:bodyPr/>
          <a:lstStyle/>
          <a:p>
            <a:fld id="{733D830A-08ED-2C4A-8C06-9EED5011CB5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8302" y="2083431"/>
            <a:ext cx="71081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NEW: Now fold in lab/project planning!</a:t>
            </a:r>
          </a:p>
          <a:p>
            <a:endParaRPr lang="en-US" sz="3200" dirty="0"/>
          </a:p>
          <a:p>
            <a:r>
              <a:rPr lang="en-US" sz="3200" dirty="0"/>
              <a:t>Concentrate on the next two years which are the defining phase.</a:t>
            </a:r>
          </a:p>
        </p:txBody>
      </p:sp>
    </p:spTree>
    <p:extLst>
      <p:ext uri="{BB962C8B-B14F-4D97-AF65-F5344CB8AC3E}">
        <p14:creationId xmlns:p14="http://schemas.microsoft.com/office/powerpoint/2010/main" val="99214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EDD6-5819-4FAE-B98B-C51601D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37"/>
            <a:ext cx="9144000" cy="64732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Main objectives for the next 2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C0DDF-9EEC-4F86-8FD6-F642E082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" y="811659"/>
            <a:ext cx="9054612" cy="554469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Detector requirements and design as driven by EIC Physics program defined by Community</a:t>
            </a:r>
          </a:p>
          <a:p>
            <a:pPr lvl="1"/>
            <a:r>
              <a:rPr lang="en-US" dirty="0"/>
              <a:t>EICUG Yellow Report activity</a:t>
            </a:r>
          </a:p>
          <a:p>
            <a:pPr marL="457200" lvl="1" indent="0">
              <a:buNone/>
            </a:pPr>
            <a:r>
              <a:rPr lang="en-US" dirty="0"/>
              <a:t>   Different Physics (5) and Detector (7) WGs </a:t>
            </a:r>
          </a:p>
          <a:p>
            <a:pPr lvl="2"/>
            <a:r>
              <a:rPr lang="en-US" dirty="0"/>
              <a:t>December 2019		Kick-off meeting at MIT</a:t>
            </a:r>
            <a:endParaRPr lang="en-US" sz="1600" dirty="0"/>
          </a:p>
          <a:p>
            <a:pPr lvl="2"/>
            <a:r>
              <a:rPr lang="en-US" dirty="0"/>
              <a:t>March 2020			1</a:t>
            </a:r>
            <a:r>
              <a:rPr lang="en-US" baseline="30000" dirty="0"/>
              <a:t>st</a:t>
            </a:r>
            <a:r>
              <a:rPr lang="en-US" dirty="0"/>
              <a:t> meeting at Temple</a:t>
            </a:r>
            <a:endParaRPr lang="en-US" sz="1600" dirty="0"/>
          </a:p>
          <a:p>
            <a:pPr lvl="2"/>
            <a:r>
              <a:rPr lang="en-US" dirty="0"/>
              <a:t>May 2020			2</a:t>
            </a:r>
            <a:r>
              <a:rPr lang="en-US" baseline="30000" dirty="0"/>
              <a:t>nd</a:t>
            </a:r>
            <a:r>
              <a:rPr lang="en-US" dirty="0"/>
              <a:t> meeting at Pavia/Italy</a:t>
            </a:r>
            <a:endParaRPr lang="en-US" sz="1600" dirty="0"/>
          </a:p>
          <a:p>
            <a:pPr lvl="2"/>
            <a:r>
              <a:rPr lang="en-US" dirty="0"/>
              <a:t>August 3-7 2020		EIC-UG Meeting at Miami</a:t>
            </a:r>
            <a:endParaRPr lang="en-US" sz="1600" dirty="0"/>
          </a:p>
          <a:p>
            <a:pPr lvl="2"/>
            <a:r>
              <a:rPr lang="en-US" dirty="0"/>
              <a:t>September 2020		3</a:t>
            </a:r>
            <a:r>
              <a:rPr lang="en-US" baseline="30000" dirty="0"/>
              <a:t>rd</a:t>
            </a:r>
            <a:r>
              <a:rPr lang="en-US" dirty="0"/>
              <a:t> meeting at CUA</a:t>
            </a:r>
            <a:endParaRPr lang="en-US" sz="1600" dirty="0"/>
          </a:p>
          <a:p>
            <a:pPr lvl="2"/>
            <a:r>
              <a:rPr lang="en-US" dirty="0"/>
              <a:t>November 2020		4</a:t>
            </a:r>
            <a:r>
              <a:rPr lang="en-US" baseline="30000" dirty="0"/>
              <a:t>th</a:t>
            </a:r>
            <a:r>
              <a:rPr lang="en-US" dirty="0"/>
              <a:t> meeting at UCB/LBL</a:t>
            </a:r>
            <a:endParaRPr lang="en-US" sz="1600" dirty="0"/>
          </a:p>
          <a:p>
            <a:pPr lvl="2"/>
            <a:r>
              <a:rPr lang="en-US" dirty="0"/>
              <a:t>January 2021			completion Yellow Report</a:t>
            </a:r>
            <a:endParaRPr lang="en-US" sz="1600" dirty="0"/>
          </a:p>
          <a:p>
            <a:pPr lvl="2"/>
            <a:r>
              <a:rPr lang="en-US" dirty="0"/>
              <a:t>July/August 2021		EICUGM at Warsaw/Poland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432FF"/>
                </a:solidFill>
                <a:sym typeface="Wingdings" pitchFamily="2" charset="2"/>
              </a:rPr>
              <a:t></a:t>
            </a:r>
            <a:r>
              <a:rPr lang="en-US" sz="2000" dirty="0">
                <a:sym typeface="Wingdings" pitchFamily="2" charset="2"/>
              </a:rPr>
              <a:t> critical input for detector proposals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028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EDD6-5819-4FAE-B98B-C51601D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36"/>
            <a:ext cx="9144000" cy="66283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Main objectives for the next 2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C0DDF-9EEC-4F86-8FD6-F642E082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1" y="793146"/>
            <a:ext cx="9054612" cy="554469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Detector Scenarios:</a:t>
            </a:r>
          </a:p>
          <a:p>
            <a:pPr marL="0" indent="0">
              <a:buNone/>
            </a:pPr>
            <a:r>
              <a:rPr lang="en-US" sz="2400" dirty="0"/>
              <a:t>Any general purpose EIC Detector</a:t>
            </a:r>
          </a:p>
          <a:p>
            <a:pPr marL="0" indent="0">
              <a:buNone/>
            </a:pPr>
            <a:r>
              <a:rPr lang="en-US" sz="2400" dirty="0"/>
              <a:t>			     is complex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Large rapidity (-4 &lt; </a:t>
            </a:r>
            <a:r>
              <a:rPr lang="en-US" sz="2000" dirty="0">
                <a:latin typeface="Symbol" pitchFamily="2" charset="2"/>
              </a:rPr>
              <a:t>h</a:t>
            </a:r>
            <a:r>
              <a:rPr lang="en-US" sz="2000" dirty="0"/>
              <a:t> &lt; 4) coverage</a:t>
            </a:r>
            <a:r>
              <a:rPr lang="en-US" sz="2000" dirty="0">
                <a:solidFill>
                  <a:srgbClr val="FF0000"/>
                </a:solidFill>
              </a:rPr>
              <a:t>, and beyond (-7 &lt; </a:t>
            </a:r>
            <a:r>
              <a:rPr lang="en-US" sz="2000" dirty="0">
                <a:solidFill>
                  <a:srgbClr val="FF0000"/>
                </a:solidFill>
                <a:latin typeface="Symbol" panose="05050102010706020507" pitchFamily="18" charset="2"/>
              </a:rPr>
              <a:t>h</a:t>
            </a:r>
            <a:r>
              <a:rPr lang="en-US" sz="2000" dirty="0">
                <a:solidFill>
                  <a:srgbClr val="FF0000"/>
                </a:solidFill>
              </a:rPr>
              <a:t> &lt; 7)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Electromagnetic and Hadronic Calorimetry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Particle ID detectors (positive </a:t>
            </a:r>
            <a:r>
              <a:rPr lang="en-US" sz="2000" dirty="0">
                <a:latin typeface="Symbol" pitchFamily="2" charset="2"/>
              </a:rPr>
              <a:t>p</a:t>
            </a:r>
            <a:r>
              <a:rPr lang="en-US" sz="2000" dirty="0"/>
              <a:t>, K, p identification)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Tracking: small (</a:t>
            </a:r>
            <a:r>
              <a:rPr lang="en-US" sz="2000" dirty="0">
                <a:latin typeface="Symbol" pitchFamily="2" charset="2"/>
              </a:rPr>
              <a:t>m</a:t>
            </a:r>
            <a:r>
              <a:rPr lang="en-US" sz="2000" dirty="0"/>
              <a:t>-vertex) and large radius (gaseous-based) Tracking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detector extends along the beam line: Roman Pots, ZDC, …..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n-US" sz="2000" dirty="0"/>
              <a:t> Ancillary Detectors: electron &amp; hadron Polarimetry, luminosity monitors  </a:t>
            </a:r>
          </a:p>
          <a:p>
            <a:pPr marL="0" indent="0">
              <a:buClr>
                <a:srgbClr val="0432FF"/>
              </a:buClr>
              <a:buNone/>
            </a:pPr>
            <a:r>
              <a:rPr lang="en-US" sz="2400" dirty="0">
                <a:solidFill>
                  <a:srgbClr val="0432FF"/>
                </a:solidFill>
                <a:sym typeface="Wingdings" pitchFamily="2" charset="2"/>
              </a:rPr>
              <a:t>   Need to understand national and international contributions</a:t>
            </a:r>
            <a:endParaRPr lang="en-US" sz="2400" dirty="0">
              <a:solidFill>
                <a:srgbClr val="0432FF"/>
              </a:solidFill>
            </a:endParaRP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5E57E9-C178-BA41-9730-6983BD96C983}"/>
              </a:ext>
            </a:extLst>
          </p:cNvPr>
          <p:cNvSpPr/>
          <p:nvPr/>
        </p:nvSpPr>
        <p:spPr>
          <a:xfrm>
            <a:off x="5514976" y="783620"/>
            <a:ext cx="3533774" cy="25596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40462AF-696C-DB4D-AD26-9DFCCAAF1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277" y="918065"/>
            <a:ext cx="3275171" cy="22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EDD6-5819-4FAE-B98B-C51601D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37"/>
            <a:ext cx="9144000" cy="61365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Main objectives for the next 2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D79B-D3B9-46BC-83EA-191FBAA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C0DDF-9EEC-4F86-8FD6-F642E082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" y="811659"/>
            <a:ext cx="9054612" cy="554469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432FF"/>
                </a:solidFill>
              </a:rPr>
              <a:t>National and International Contributions:</a:t>
            </a:r>
          </a:p>
          <a:p>
            <a:pPr marL="0" indent="0">
              <a:buNone/>
            </a:pPr>
            <a:r>
              <a:rPr lang="en-US" sz="1600" i="1" dirty="0">
                <a:solidFill>
                  <a:srgbClr val="0000FF"/>
                </a:solidFill>
              </a:rPr>
              <a:t>(non-binding) </a:t>
            </a:r>
            <a:r>
              <a:rPr lang="en-US" sz="2000" dirty="0"/>
              <a:t>Expressions of Interest (</a:t>
            </a:r>
            <a:r>
              <a:rPr lang="en-US" sz="2000" dirty="0" err="1"/>
              <a:t>EoI</a:t>
            </a:r>
            <a:r>
              <a:rPr lang="en-US" sz="2000" dirty="0"/>
              <a:t>) to get </a:t>
            </a:r>
            <a:r>
              <a:rPr lang="en-US" sz="2000" i="1" dirty="0"/>
              <a:t>guidance on detector scope</a:t>
            </a:r>
            <a:endParaRPr lang="en-US" sz="2000" dirty="0">
              <a:solidFill>
                <a:srgbClr val="0432FF"/>
              </a:solidFill>
            </a:endParaRPr>
          </a:p>
          <a:p>
            <a:r>
              <a:rPr lang="en-US" sz="1800" dirty="0"/>
              <a:t>Discussion Call for EoI for contributions to EIC Detectors during EIC-UG Meeting                                                                                    August 3-7 2020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800" i="1" dirty="0"/>
              <a:t>(assume discussion session at EICUGM)</a:t>
            </a:r>
            <a:endParaRPr lang="en-US" sz="1800" dirty="0"/>
          </a:p>
          <a:p>
            <a:r>
              <a:rPr lang="en-US" sz="1800" dirty="0"/>
              <a:t>Call for EoI for contributions to EIC Detectors                                           August 2020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i="1" dirty="0"/>
              <a:t>(issue call after folding in feedback of EICUGM)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/>
              <a:t>Deadline EoI for contributions to EIC Detectors                                   November 2020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/>
              <a:t>    	(Status report at 4</a:t>
            </a:r>
            <a:r>
              <a:rPr lang="en-US" sz="1800" i="1" baseline="30000" dirty="0"/>
              <a:t>th</a:t>
            </a:r>
            <a:r>
              <a:rPr lang="en-US" sz="1800" i="1" dirty="0"/>
              <a:t> (final) Yellow Report meeting) </a:t>
            </a:r>
          </a:p>
          <a:p>
            <a:r>
              <a:rPr lang="en-US" sz="1800" dirty="0"/>
              <a:t>Evaluate EoI and inform Call for Detector Proposal(s)                           February 2021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i="1" dirty="0"/>
              <a:t>(complete after assumed January 2021 Yellow Report</a:t>
            </a:r>
          </a:p>
          <a:p>
            <a:pPr marL="0" indent="0">
              <a:buNone/>
            </a:pPr>
            <a:r>
              <a:rPr lang="en-US" sz="1800" i="1" dirty="0"/>
              <a:t>	completion,</a:t>
            </a:r>
            <a:r>
              <a:rPr lang="en-US" sz="1800" dirty="0"/>
              <a:t> </a:t>
            </a:r>
            <a:r>
              <a:rPr lang="en-US" sz="1800" i="1" dirty="0" err="1"/>
              <a:t>EoI</a:t>
            </a:r>
            <a:r>
              <a:rPr lang="en-US" sz="1800" i="1" dirty="0"/>
              <a:t> can give guidance on detector scope)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More on this in Detector Complementarity Discussion 		session and Elke’s intro to this tomorrow!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72000" y="5246703"/>
            <a:ext cx="0" cy="43500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857485"/>
      </p:ext>
    </p:extLst>
  </p:cSld>
  <p:clrMapOvr>
    <a:masterClrMapping/>
  </p:clrMapOvr>
</p:sld>
</file>

<file path=ppt/theme/theme1.xml><?xml version="1.0" encoding="utf-8"?>
<a:theme xmlns:a="http://schemas.openxmlformats.org/drawingml/2006/main" name="EIC_templat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template2" id="{C8D1E0C4-2A9D-3C4C-ABE1-F50E03EDFA1A}" vid="{22CEF447-82E3-F444-A2E7-EC4D83322B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1868</TotalTime>
  <Words>1586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Symbol</vt:lpstr>
      <vt:lpstr>Wingdings</vt:lpstr>
      <vt:lpstr>EIC_template2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Main objectives for the next 2 years</vt:lpstr>
      <vt:lpstr>Main objectives for the next 2 years</vt:lpstr>
      <vt:lpstr>Main objectives for the next 2 years</vt:lpstr>
      <vt:lpstr>Detector Scope</vt:lpstr>
      <vt:lpstr>Main objectives for the next 2 years</vt:lpstr>
      <vt:lpstr>PowerPoint Presentation</vt:lpstr>
      <vt:lpstr>PowerPoint Presentation</vt:lpstr>
      <vt:lpstr>Summary</vt:lpstr>
      <vt:lpstr>US Project Accounting 101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 Yoshida</dc:creator>
  <cp:lastModifiedBy>Rolf Ent</cp:lastModifiedBy>
  <cp:revision>90</cp:revision>
  <cp:lastPrinted>2020-03-18T13:43:41Z</cp:lastPrinted>
  <dcterms:created xsi:type="dcterms:W3CDTF">2019-06-22T19:35:26Z</dcterms:created>
  <dcterms:modified xsi:type="dcterms:W3CDTF">2020-03-19T03:01:10Z</dcterms:modified>
</cp:coreProperties>
</file>