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931" r:id="rId2"/>
    <p:sldId id="926" r:id="rId3"/>
    <p:sldId id="927" r:id="rId4"/>
    <p:sldId id="929" r:id="rId5"/>
    <p:sldId id="928" r:id="rId6"/>
    <p:sldId id="930" r:id="rId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84021" autoAdjust="0"/>
  </p:normalViewPr>
  <p:slideViewPr>
    <p:cSldViewPr snapToGrid="0" snapToObjects="1">
      <p:cViewPr varScale="1">
        <p:scale>
          <a:sx n="109" d="100"/>
          <a:sy n="109" d="100"/>
        </p:scale>
        <p:origin x="221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4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02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2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2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EE2BC4-7A32-9C40-B8BF-D2D180653A05}"/>
              </a:ext>
            </a:extLst>
          </p:cNvPr>
          <p:cNvSpPr txBox="1"/>
          <p:nvPr/>
        </p:nvSpPr>
        <p:spPr>
          <a:xfrm>
            <a:off x="1856352" y="1219200"/>
            <a:ext cx="5431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Jets and Heavy Flavor </a:t>
            </a:r>
          </a:p>
          <a:p>
            <a:pPr algn="ctr"/>
            <a:r>
              <a:rPr lang="en-US" sz="4000" dirty="0"/>
              <a:t>Physics WG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BA920C-1E44-1248-96BB-F2D7E92EB9D3}"/>
              </a:ext>
            </a:extLst>
          </p:cNvPr>
          <p:cNvSpPr txBox="1"/>
          <p:nvPr/>
        </p:nvSpPr>
        <p:spPr>
          <a:xfrm>
            <a:off x="644770" y="3581400"/>
            <a:ext cx="809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Leticia </a:t>
            </a:r>
            <a:r>
              <a:rPr lang="en-US" dirty="0" err="1"/>
              <a:t>Cunqueiro</a:t>
            </a:r>
            <a:r>
              <a:rPr lang="en-US" dirty="0"/>
              <a:t>, Brian Page, Frank </a:t>
            </a:r>
            <a:r>
              <a:rPr lang="en-US" dirty="0" err="1"/>
              <a:t>Petriello</a:t>
            </a:r>
            <a:r>
              <a:rPr lang="en-US" dirty="0"/>
              <a:t>, Ernst </a:t>
            </a:r>
            <a:r>
              <a:rPr lang="en-US" dirty="0" err="1"/>
              <a:t>Sichtermann</a:t>
            </a:r>
            <a:r>
              <a:rPr lang="en-US" dirty="0"/>
              <a:t>, Ivan </a:t>
            </a:r>
            <a:r>
              <a:rPr lang="en-US" dirty="0" err="1"/>
              <a:t>Vitev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0348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Measurements and physics channels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00D6175-B4DA-2A46-8539-415953145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968378"/>
              </p:ext>
            </p:extLst>
          </p:nvPr>
        </p:nvGraphicFramePr>
        <p:xfrm>
          <a:off x="337038" y="961650"/>
          <a:ext cx="8516816" cy="5662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9370">
                  <a:extLst>
                    <a:ext uri="{9D8B030D-6E8A-4147-A177-3AD203B41FA5}">
                      <a16:colId xmlns:a16="http://schemas.microsoft.com/office/drawing/2014/main" val="3742904470"/>
                    </a:ext>
                  </a:extLst>
                </a:gridCol>
                <a:gridCol w="4837446">
                  <a:extLst>
                    <a:ext uri="{9D8B030D-6E8A-4147-A177-3AD203B41FA5}">
                      <a16:colId xmlns:a16="http://schemas.microsoft.com/office/drawing/2014/main" val="739480049"/>
                    </a:ext>
                  </a:extLst>
                </a:gridCol>
              </a:tblGrid>
              <a:tr h="450443">
                <a:tc>
                  <a:txBody>
                    <a:bodyPr/>
                    <a:lstStyle/>
                    <a:p>
                      <a:r>
                        <a:rPr lang="en-US" sz="1600" dirty="0"/>
                        <a:t>Physics measurement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Channel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730385"/>
                  </a:ext>
                </a:extLst>
              </a:tr>
              <a:tr h="325437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Longitudinal spin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Inclusive jet and </a:t>
                      </a:r>
                      <a:r>
                        <a:rPr lang="en-US" sz="1600" dirty="0" err="1"/>
                        <a:t>dijet</a:t>
                      </a:r>
                      <a:r>
                        <a:rPr lang="en-US" sz="1600" dirty="0"/>
                        <a:t>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221513"/>
                  </a:ext>
                </a:extLst>
              </a:tr>
              <a:tr h="450443"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Sivers</a:t>
                      </a:r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asymmetry, special focus on gluons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Jet, lepton-jet and di-jet measurements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767600"/>
                  </a:ext>
                </a:extLst>
              </a:tr>
              <a:tr h="4504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Electroweak structure functions, charge currents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Jets, flavor separated jets, Longitudinally polarized reactions ep, parity violating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89411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TMDs, nuclear broadening, energy loss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D-jets and photon/lepton tagged jets, ep, </a:t>
                      </a:r>
                      <a:r>
                        <a:rPr lang="en-US" sz="1600" dirty="0" err="1"/>
                        <a:t>eA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655346"/>
                  </a:ext>
                </a:extLst>
              </a:tr>
              <a:tr h="798801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Longitudinal and transverse (TMD) fragmentation, shapes and splitting functions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Inclusive jet measurements -&gt; hadrons in jets, energy flow, angularities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545782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Energy loss and hadronization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Heavy mesons cross sections in comparison to light mesons in ep, </a:t>
                      </a:r>
                      <a:r>
                        <a:rPr lang="en-US" sz="1600" dirty="0" err="1"/>
                        <a:t>eA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343988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Charm and beauty content of nucleons and nuclei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Heavy flavor-tagged jets, ep, </a:t>
                      </a:r>
                      <a:r>
                        <a:rPr lang="en-US" sz="1600" dirty="0" err="1"/>
                        <a:t>eA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806359"/>
                  </a:ext>
                </a:extLst>
              </a:tr>
              <a:tr h="450443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Flavor and mass dependence of </a:t>
                      </a:r>
                      <a:r>
                        <a:rPr lang="en-US" sz="1600" dirty="0" err="1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parton</a:t>
                      </a:r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 showers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Heavy flavor-tagged jet substructure, ep,  </a:t>
                      </a:r>
                      <a:r>
                        <a:rPr lang="en-US" sz="1600" dirty="0" err="1"/>
                        <a:t>eA</a:t>
                      </a:r>
                      <a:r>
                        <a:rPr lang="en-US" sz="1600" dirty="0"/>
                        <a:t>, </a:t>
                      </a:r>
                      <a:r>
                        <a:rPr lang="en-US" sz="1600" dirty="0" err="1"/>
                        <a:t>quarkonia</a:t>
                      </a:r>
                      <a:r>
                        <a:rPr lang="en-US" sz="1600" dirty="0"/>
                        <a:t> in jets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084422"/>
                  </a:ext>
                </a:extLst>
              </a:tr>
              <a:tr h="5621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Extraction of fundamental parameters, hadronization constants, ⍺</a:t>
                      </a:r>
                      <a:r>
                        <a:rPr lang="en-US" sz="1600" baseline="-25000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Global event shapes, thrust, angularities, N-</a:t>
                      </a:r>
                      <a:r>
                        <a:rPr lang="en-US" sz="1600" dirty="0" err="1"/>
                        <a:t>jettiness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036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81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Polarized reactions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3B924-71D8-DA4D-A3C2-801C74E19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084391"/>
              </p:ext>
            </p:extLst>
          </p:nvPr>
        </p:nvGraphicFramePr>
        <p:xfrm>
          <a:off x="335941" y="1099389"/>
          <a:ext cx="8431628" cy="437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2">
                  <a:extLst>
                    <a:ext uri="{9D8B030D-6E8A-4147-A177-3AD203B41FA5}">
                      <a16:colId xmlns:a16="http://schemas.microsoft.com/office/drawing/2014/main" val="2037340616"/>
                    </a:ext>
                  </a:extLst>
                </a:gridCol>
                <a:gridCol w="2493156">
                  <a:extLst>
                    <a:ext uri="{9D8B030D-6E8A-4147-A177-3AD203B41FA5}">
                      <a16:colId xmlns:a16="http://schemas.microsoft.com/office/drawing/2014/main" val="2775028034"/>
                    </a:ext>
                  </a:extLst>
                </a:gridCol>
                <a:gridCol w="1900238">
                  <a:extLst>
                    <a:ext uri="{9D8B030D-6E8A-4147-A177-3AD203B41FA5}">
                      <a16:colId xmlns:a16="http://schemas.microsoft.com/office/drawing/2014/main" val="2888082670"/>
                    </a:ext>
                  </a:extLst>
                </a:gridCol>
                <a:gridCol w="2432172">
                  <a:extLst>
                    <a:ext uri="{9D8B030D-6E8A-4147-A177-3AD203B41FA5}">
                      <a16:colId xmlns:a16="http://schemas.microsoft.com/office/drawing/2014/main" val="3703837736"/>
                    </a:ext>
                  </a:extLst>
                </a:gridCol>
              </a:tblGrid>
              <a:tr h="745555">
                <a:tc>
                  <a:txBody>
                    <a:bodyPr/>
                    <a:lstStyle/>
                    <a:p>
                      <a:r>
                        <a:rPr lang="en-US" dirty="0"/>
                        <a:t>Physics goals +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Money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Bonus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Detector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90621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Nucleon structure, helicity distributions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Jet and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</a:rPr>
                        <a:t>dijet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 A</a:t>
                      </a:r>
                      <a:r>
                        <a:rPr lang="en-US" sz="1400" baseline="-25000" dirty="0">
                          <a:solidFill>
                            <a:srgbClr val="0070C0"/>
                          </a:solidFill>
                        </a:rPr>
                        <a:t>LL</a:t>
                      </a: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 </a:t>
                      </a:r>
                    </a:p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r>
                        <a:rPr lang="en-US" sz="1400" baseline="-25000" dirty="0"/>
                        <a:t>LL</a:t>
                      </a:r>
                      <a:r>
                        <a:rPr lang="en-US" sz="1400" dirty="0"/>
                        <a:t> vs jet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and for various </a:t>
                      </a:r>
                      <a:r>
                        <a:rPr lang="en-US" sz="1400" baseline="0" dirty="0" err="1"/>
                        <a:t>η</a:t>
                      </a:r>
                      <a:r>
                        <a:rPr lang="en-US" sz="1400" baseline="0" dirty="0"/>
                        <a:t> bins</a:t>
                      </a:r>
                    </a:p>
                    <a:p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Δq</a:t>
                      </a:r>
                      <a:r>
                        <a:rPr lang="en-US" sz="1400" dirty="0"/>
                        <a:t> and </a:t>
                      </a:r>
                      <a:r>
                        <a:rPr lang="en-US" sz="1400" dirty="0" err="1"/>
                        <a:t>Δg</a:t>
                      </a:r>
                      <a:r>
                        <a:rPr lang="en-US" sz="1400" dirty="0"/>
                        <a:t> vs x and Q</a:t>
                      </a:r>
                      <a:r>
                        <a:rPr lang="en-US" sz="1400" baseline="30000" dirty="0"/>
                        <a:t>2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Polarimetry Luminosity, Forward, central and backward acceptance, </a:t>
                      </a:r>
                      <a:r>
                        <a:rPr lang="en-US" sz="1400" dirty="0" err="1"/>
                        <a:t>Calorimetry,Tracking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20859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Nucleon structure, 3D, </a:t>
                      </a:r>
                      <a:r>
                        <a:rPr lang="en-US" sz="1400" dirty="0" err="1"/>
                        <a:t>Sivers</a:t>
                      </a:r>
                      <a:r>
                        <a:rPr lang="en-US" sz="1400" dirty="0"/>
                        <a:t> asymmetry, TMD evolution, </a:t>
                      </a:r>
                      <a:r>
                        <a:rPr lang="en-US" sz="1400" dirty="0" err="1"/>
                        <a:t>transversity</a:t>
                      </a:r>
                      <a:endParaRPr lang="en-US" sz="1400" dirty="0"/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Jets, di-jets, lepton-jets</a:t>
                      </a:r>
                    </a:p>
                    <a:p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Quark </a:t>
                      </a:r>
                      <a:r>
                        <a:rPr lang="en-US" sz="1400" dirty="0" err="1"/>
                        <a:t>sivers</a:t>
                      </a:r>
                      <a:r>
                        <a:rPr lang="en-US" sz="1400" dirty="0"/>
                        <a:t> function of x, </a:t>
                      </a:r>
                      <a:r>
                        <a:rPr lang="en-US" sz="1400" dirty="0" err="1"/>
                        <a:t>k</a:t>
                      </a:r>
                      <a:r>
                        <a:rPr lang="en-US" sz="1400" baseline="-25000" dirty="0" err="1"/>
                        <a:t>T</a:t>
                      </a:r>
                      <a:endParaRPr lang="en-US" sz="1400" baseline="-25000" dirty="0"/>
                    </a:p>
                    <a:p>
                      <a:r>
                        <a:rPr lang="en-US" sz="1400" baseline="0" dirty="0"/>
                        <a:t>Q</a:t>
                      </a:r>
                      <a:r>
                        <a:rPr lang="en-US" sz="1400" baseline="30000" dirty="0"/>
                        <a:t>2 </a:t>
                      </a:r>
                      <a:r>
                        <a:rPr lang="en-US" sz="1400" baseline="0" dirty="0"/>
                        <a:t>dependence of the </a:t>
                      </a:r>
                      <a:r>
                        <a:rPr lang="en-US" sz="1400" baseline="0" dirty="0" err="1"/>
                        <a:t>Sivers</a:t>
                      </a:r>
                      <a:r>
                        <a:rPr lang="en-US" sz="1400" baseline="0" dirty="0"/>
                        <a:t> function</a:t>
                      </a:r>
                    </a:p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  <a:r>
                        <a:rPr lang="en-US" sz="1400" baseline="-25000" dirty="0"/>
                        <a:t>N</a:t>
                      </a:r>
                      <a:r>
                        <a:rPr lang="en-US" sz="1400" dirty="0"/>
                        <a:t> as a function of angle (away from back-to-back)</a:t>
                      </a:r>
                    </a:p>
                    <a:p>
                      <a:r>
                        <a:rPr lang="en-US" sz="1400" dirty="0"/>
                        <a:t>Gluon </a:t>
                      </a:r>
                      <a:r>
                        <a:rPr lang="en-US" sz="1400" dirty="0" err="1"/>
                        <a:t>Sivers</a:t>
                      </a:r>
                      <a:r>
                        <a:rPr lang="en-US" sz="1400" dirty="0"/>
                        <a:t> function 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Polarimetry, Luminosity, Forward, central and backward acceptance, Calorimetry, Tracking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48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6A287B6-7154-D34E-A2EC-F24130CF9DD1}"/>
              </a:ext>
            </a:extLst>
          </p:cNvPr>
          <p:cNvSpPr txBox="1"/>
          <p:nvPr/>
        </p:nvSpPr>
        <p:spPr>
          <a:xfrm>
            <a:off x="335942" y="5472109"/>
            <a:ext cx="8639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these and the next slides, we identified interest and an initial (small) workforce for each topic; </a:t>
            </a:r>
            <a:r>
              <a:rPr lang="en-US" u="sng" dirty="0"/>
              <a:t>help would be very welcome </a:t>
            </a:r>
            <a:r>
              <a:rPr lang="en-US" dirty="0"/>
              <a:t>- contact any of us.</a:t>
            </a:r>
          </a:p>
          <a:p>
            <a:r>
              <a:rPr lang="en-US" dirty="0"/>
              <a:t>Overlap in all areas with EICUG software </a:t>
            </a:r>
            <a:r>
              <a:rPr lang="en-US" dirty="0" err="1"/>
              <a:t>w.g</a:t>
            </a:r>
            <a:r>
              <a:rPr lang="en-US" dirty="0"/>
              <a:t>.; known other overlap e.g. with SIDIS.</a:t>
            </a:r>
          </a:p>
        </p:txBody>
      </p:sp>
    </p:spTree>
    <p:extLst>
      <p:ext uri="{BB962C8B-B14F-4D97-AF65-F5344CB8AC3E}">
        <p14:creationId xmlns:p14="http://schemas.microsoft.com/office/powerpoint/2010/main" val="50927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2" y="2"/>
            <a:ext cx="7502769" cy="985093"/>
          </a:xfrm>
        </p:spPr>
        <p:txBody>
          <a:bodyPr/>
          <a:lstStyle/>
          <a:p>
            <a:pPr defTabSz="914400"/>
            <a:r>
              <a:rPr lang="en-US" sz="3000" dirty="0"/>
              <a:t>Unpolarized reactions, light flavor jets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3B924-71D8-DA4D-A3C2-801C74E19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959562"/>
              </p:ext>
            </p:extLst>
          </p:nvPr>
        </p:nvGraphicFramePr>
        <p:xfrm>
          <a:off x="372626" y="1286807"/>
          <a:ext cx="8431628" cy="437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2">
                  <a:extLst>
                    <a:ext uri="{9D8B030D-6E8A-4147-A177-3AD203B41FA5}">
                      <a16:colId xmlns:a16="http://schemas.microsoft.com/office/drawing/2014/main" val="2037340616"/>
                    </a:ext>
                  </a:extLst>
                </a:gridCol>
                <a:gridCol w="2485045">
                  <a:extLst>
                    <a:ext uri="{9D8B030D-6E8A-4147-A177-3AD203B41FA5}">
                      <a16:colId xmlns:a16="http://schemas.microsoft.com/office/drawing/2014/main" val="2775028034"/>
                    </a:ext>
                  </a:extLst>
                </a:gridCol>
                <a:gridCol w="2271712">
                  <a:extLst>
                    <a:ext uri="{9D8B030D-6E8A-4147-A177-3AD203B41FA5}">
                      <a16:colId xmlns:a16="http://schemas.microsoft.com/office/drawing/2014/main" val="2888082670"/>
                    </a:ext>
                  </a:extLst>
                </a:gridCol>
                <a:gridCol w="2068809">
                  <a:extLst>
                    <a:ext uri="{9D8B030D-6E8A-4147-A177-3AD203B41FA5}">
                      <a16:colId xmlns:a16="http://schemas.microsoft.com/office/drawing/2014/main" val="3703837736"/>
                    </a:ext>
                  </a:extLst>
                </a:gridCol>
              </a:tblGrid>
              <a:tr h="745555">
                <a:tc>
                  <a:txBody>
                    <a:bodyPr/>
                    <a:lstStyle/>
                    <a:p>
                      <a:r>
                        <a:rPr lang="en-US" dirty="0"/>
                        <a:t>Physics goals +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Money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Bonus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Detector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90621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TMD physics, Nuclear broadening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Di-jets, photon/lepton-jet correlations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Dijet angular distributions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Lepton-jet angular distributions. Different rapidity,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-25000" dirty="0"/>
                        <a:t>, </a:t>
                      </a:r>
                      <a:r>
                        <a:rPr lang="en-US" sz="1400" baseline="0" dirty="0"/>
                        <a:t>bins</a:t>
                      </a:r>
                    </a:p>
                    <a:p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TEEC vs azimuthal angle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Photon-jet correlations and asymmetries in </a:t>
                      </a:r>
                      <a:r>
                        <a:rPr lang="en-US" sz="1400" dirty="0" err="1"/>
                        <a:t>eA</a:t>
                      </a:r>
                      <a:r>
                        <a:rPr lang="en-US" sz="1400" dirty="0"/>
                        <a:t>, comparison to 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Detector acceptance; Calorimetry, Tracking, Particle ID (lepton, photon)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20859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Fragmentation (TMD, longitudinal), fundamental </a:t>
                      </a:r>
                    </a:p>
                    <a:p>
                      <a:r>
                        <a:rPr lang="en-US" sz="1400" dirty="0"/>
                        <a:t>QCD splitting processes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Inclusive jet substructure, hadron in jet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Hadron distribution in jets vs </a:t>
                      </a:r>
                      <a:r>
                        <a:rPr lang="en-US" sz="1400" dirty="0" err="1"/>
                        <a:t>k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(relative to jet axis) and vs z</a:t>
                      </a:r>
                    </a:p>
                    <a:p>
                      <a:endParaRPr lang="en-US" sz="1400" baseline="0" dirty="0"/>
                    </a:p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Light flavor jet momentum sharing distributions vs angle r, splitting fraction z</a:t>
                      </a:r>
                      <a:endParaRPr lang="en-US" sz="1400" baseline="0" dirty="0"/>
                    </a:p>
                    <a:p>
                      <a:endParaRPr lang="en-US" sz="1400" dirty="0"/>
                    </a:p>
                    <a:p>
                      <a:r>
                        <a:rPr lang="en-US" sz="1400" dirty="0"/>
                        <a:t>Modification of shapes and fragmentation  functions (vs r, z), angularities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Detector coverage; Calorimetry, Tracking, Particle ID, Granularity, Tracking resolution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4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6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Heavy flavor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3B924-71D8-DA4D-A3C2-801C74E19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481484"/>
              </p:ext>
            </p:extLst>
          </p:nvPr>
        </p:nvGraphicFramePr>
        <p:xfrm>
          <a:off x="339968" y="1113686"/>
          <a:ext cx="8431628" cy="528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2">
                  <a:extLst>
                    <a:ext uri="{9D8B030D-6E8A-4147-A177-3AD203B41FA5}">
                      <a16:colId xmlns:a16="http://schemas.microsoft.com/office/drawing/2014/main" val="2037340616"/>
                    </a:ext>
                  </a:extLst>
                </a:gridCol>
                <a:gridCol w="2503414">
                  <a:extLst>
                    <a:ext uri="{9D8B030D-6E8A-4147-A177-3AD203B41FA5}">
                      <a16:colId xmlns:a16="http://schemas.microsoft.com/office/drawing/2014/main" val="2775028034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888082670"/>
                    </a:ext>
                  </a:extLst>
                </a:gridCol>
                <a:gridCol w="2150452">
                  <a:extLst>
                    <a:ext uri="{9D8B030D-6E8A-4147-A177-3AD203B41FA5}">
                      <a16:colId xmlns:a16="http://schemas.microsoft.com/office/drawing/2014/main" val="3703837736"/>
                    </a:ext>
                  </a:extLst>
                </a:gridCol>
              </a:tblGrid>
              <a:tr h="745555">
                <a:tc>
                  <a:txBody>
                    <a:bodyPr/>
                    <a:lstStyle/>
                    <a:p>
                      <a:r>
                        <a:rPr lang="en-US" dirty="0"/>
                        <a:t>Physics goals +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Money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Bonus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Detector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90621"/>
                  </a:ext>
                </a:extLst>
              </a:tr>
              <a:tr h="1200893">
                <a:tc>
                  <a:txBody>
                    <a:bodyPr/>
                    <a:lstStyle/>
                    <a:p>
                      <a:r>
                        <a:rPr lang="en-US" sz="1400" dirty="0"/>
                        <a:t>Hadronization and energy loss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D, B meson production, modification in </a:t>
                      </a:r>
                      <a:r>
                        <a:rPr lang="en-US" sz="1400" dirty="0" err="1">
                          <a:solidFill>
                            <a:srgbClr val="0070C0"/>
                          </a:solidFill>
                        </a:rPr>
                        <a:t>eA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D, B meson and light h </a:t>
                      </a:r>
                      <a:r>
                        <a:rPr lang="en-US" sz="1400" dirty="0" err="1"/>
                        <a:t>R</a:t>
                      </a:r>
                      <a:r>
                        <a:rPr lang="en-US" sz="1400" baseline="-25000" dirty="0" err="1"/>
                        <a:t>eA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vs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 err="1"/>
                        <a:t>z</a:t>
                      </a:r>
                      <a:r>
                        <a:rPr lang="en-US" sz="1400" baseline="-25000" dirty="0" err="1"/>
                        <a:t>h</a:t>
                      </a:r>
                      <a:endParaRPr lang="en-US" sz="1400" baseline="-2500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D, B meson cross sections vs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endParaRPr lang="en-US" sz="1400" baseline="-25000" dirty="0"/>
                    </a:p>
                    <a:p>
                      <a:endParaRPr lang="en-US" sz="1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D, B meson and light h </a:t>
                      </a:r>
                      <a:r>
                        <a:rPr lang="en-US" sz="1400" dirty="0" err="1"/>
                        <a:t>R</a:t>
                      </a:r>
                      <a:r>
                        <a:rPr lang="en-US" sz="1400" baseline="-25000" dirty="0" err="1"/>
                        <a:t>eA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vs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Q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, </a:t>
                      </a:r>
                      <a:r>
                        <a:rPr lang="en-US" sz="1400" baseline="0" dirty="0" err="1"/>
                        <a:t>ν</a:t>
                      </a:r>
                      <a:endParaRPr lang="en-US" sz="14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Also vs </a:t>
                      </a:r>
                      <a:r>
                        <a:rPr lang="en-US" sz="1400" baseline="0" dirty="0" err="1"/>
                        <a:t>k</a:t>
                      </a:r>
                      <a:r>
                        <a:rPr lang="en-US" sz="1400" baseline="-25000" dirty="0" err="1"/>
                        <a:t>T</a:t>
                      </a:r>
                      <a:endParaRPr lang="en-US" sz="1400" baseline="-25000" dirty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Tracking, Vertexing, Particle ID, Calorimetry, Forward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20859"/>
                  </a:ext>
                </a:extLst>
              </a:tr>
              <a:tr h="174169">
                <a:tc>
                  <a:txBody>
                    <a:bodyPr/>
                    <a:lstStyle/>
                    <a:p>
                      <a:r>
                        <a:rPr lang="en-US" sz="1400" dirty="0"/>
                        <a:t>Charm and bottom content of nucleons and nuclei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Heavy-flavor tagged jet cross section</a:t>
                      </a:r>
                    </a:p>
                    <a:p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Charm - tagged jet cross sections vs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-25000" dirty="0"/>
                        <a:t>,</a:t>
                      </a:r>
                    </a:p>
                    <a:p>
                      <a:r>
                        <a:rPr lang="en-US" sz="1400" baseline="0" dirty="0"/>
                        <a:t>Charm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F</a:t>
                      </a:r>
                      <a:r>
                        <a:rPr lang="en-US" sz="1400" baseline="-25000" dirty="0"/>
                        <a:t>2  </a:t>
                      </a:r>
                      <a:r>
                        <a:rPr lang="en-US" sz="1400" baseline="0" dirty="0"/>
                        <a:t>(vs x Q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Bottom tagged jet cross sections vs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-25000" dirty="0"/>
                        <a:t>,</a:t>
                      </a:r>
                    </a:p>
                    <a:p>
                      <a:r>
                        <a:rPr lang="en-US" sz="1400" baseline="0" dirty="0"/>
                        <a:t>Bottom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F</a:t>
                      </a:r>
                      <a:r>
                        <a:rPr lang="en-US" sz="1400" baseline="-25000" dirty="0"/>
                        <a:t>2  </a:t>
                      </a:r>
                      <a:r>
                        <a:rPr lang="en-US" sz="1400" baseline="0" dirty="0"/>
                        <a:t>(vs x Q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baseline="0" dirty="0"/>
                        <a:t>)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Tracking, Vertexing, Particle ID, Calorimetry, Forward, Central, and Backward coverage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4829"/>
                  </a:ext>
                </a:extLst>
              </a:tr>
              <a:tr h="11124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Mass dependence of </a:t>
                      </a:r>
                      <a:r>
                        <a:rPr lang="en-US" sz="1400" dirty="0" err="1"/>
                        <a:t>parton</a:t>
                      </a:r>
                      <a:r>
                        <a:rPr lang="en-US" sz="1400" dirty="0"/>
                        <a:t> showers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Heavy flavor jet substructure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Heavy flavor splitting functions  vs r (angle) and  z</a:t>
                      </a:r>
                    </a:p>
                    <a:p>
                      <a:r>
                        <a:rPr lang="en-US" sz="1400" dirty="0"/>
                        <a:t>Heavy flavor jet shapes vs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Fragmentation in jets to heavy mesons vs z and </a:t>
                      </a:r>
                      <a:r>
                        <a:rPr lang="en-US" sz="140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dirty="0"/>
                        <a:t> (relative to jet axis)</a:t>
                      </a:r>
                    </a:p>
                    <a:p>
                      <a:r>
                        <a:rPr lang="en-US" sz="1400" dirty="0"/>
                        <a:t>Substructure modification in </a:t>
                      </a:r>
                      <a:r>
                        <a:rPr lang="en-US" sz="1400" dirty="0" err="1"/>
                        <a:t>eA</a:t>
                      </a:r>
                      <a:endParaRPr lang="en-US" sz="1400" dirty="0"/>
                    </a:p>
                    <a:p>
                      <a:r>
                        <a:rPr lang="en-US" sz="1400" dirty="0" err="1"/>
                        <a:t>Quarkonia</a:t>
                      </a:r>
                      <a:r>
                        <a:rPr lang="en-US" sz="1400" dirty="0"/>
                        <a:t> in 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Tracking, Vertexing, Particle ID, Calorimetry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87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821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EW and angularities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9D3B924-71D8-DA4D-A3C2-801C74E194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3721"/>
              </p:ext>
            </p:extLst>
          </p:nvPr>
        </p:nvGraphicFramePr>
        <p:xfrm>
          <a:off x="363415" y="1115724"/>
          <a:ext cx="8431628" cy="4370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6062">
                  <a:extLst>
                    <a:ext uri="{9D8B030D-6E8A-4147-A177-3AD203B41FA5}">
                      <a16:colId xmlns:a16="http://schemas.microsoft.com/office/drawing/2014/main" val="2037340616"/>
                    </a:ext>
                  </a:extLst>
                </a:gridCol>
                <a:gridCol w="2494256">
                  <a:extLst>
                    <a:ext uri="{9D8B030D-6E8A-4147-A177-3AD203B41FA5}">
                      <a16:colId xmlns:a16="http://schemas.microsoft.com/office/drawing/2014/main" val="2775028034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888082670"/>
                    </a:ext>
                  </a:extLst>
                </a:gridCol>
                <a:gridCol w="2102460">
                  <a:extLst>
                    <a:ext uri="{9D8B030D-6E8A-4147-A177-3AD203B41FA5}">
                      <a16:colId xmlns:a16="http://schemas.microsoft.com/office/drawing/2014/main" val="3703837736"/>
                    </a:ext>
                  </a:extLst>
                </a:gridCol>
              </a:tblGrid>
              <a:tr h="745555">
                <a:tc>
                  <a:txBody>
                    <a:bodyPr/>
                    <a:lstStyle/>
                    <a:p>
                      <a:r>
                        <a:rPr lang="en-US" dirty="0"/>
                        <a:t>Physics goals + channel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Money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Bonus plots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Detector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9790621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Electroweak structure functions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Parity violating reactions with jets,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Charge currents</a:t>
                      </a:r>
                    </a:p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  <a:p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Charge current cross sections vs </a:t>
                      </a:r>
                    </a:p>
                    <a:p>
                      <a:r>
                        <a:rPr lang="en-US" sz="1400" baseline="0" dirty="0"/>
                        <a:t>Jet </a:t>
                      </a:r>
                      <a:r>
                        <a:rPr lang="en-US" sz="1400" baseline="0" dirty="0" err="1"/>
                        <a:t>p</a:t>
                      </a:r>
                      <a:r>
                        <a:rPr lang="en-US" sz="1400" baseline="-25000" dirty="0" err="1"/>
                        <a:t>T</a:t>
                      </a:r>
                      <a:r>
                        <a:rPr lang="en-US" sz="1400" baseline="0" dirty="0"/>
                        <a:t>  , rapidity</a:t>
                      </a:r>
                    </a:p>
                    <a:p>
                      <a:r>
                        <a:rPr lang="en-US" sz="1400" dirty="0"/>
                        <a:t>F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30000" dirty="0"/>
                        <a:t>γZ</a:t>
                      </a:r>
                      <a:r>
                        <a:rPr lang="en-US" sz="1400" baseline="-25000" dirty="0"/>
                        <a:t>, </a:t>
                      </a:r>
                      <a:r>
                        <a:rPr lang="en-US" sz="1400" dirty="0"/>
                        <a:t>F</a:t>
                      </a:r>
                      <a:r>
                        <a:rPr lang="en-US" sz="1400" baseline="-25000" dirty="0"/>
                        <a:t>3</a:t>
                      </a:r>
                      <a:r>
                        <a:rPr lang="en-US" sz="1400" baseline="30000" dirty="0"/>
                        <a:t>γZ </a:t>
                      </a:r>
                      <a:r>
                        <a:rPr lang="en-US" sz="1400" baseline="0" dirty="0"/>
                        <a:t>vs x in bins of Q</a:t>
                      </a:r>
                      <a:r>
                        <a:rPr lang="en-US" sz="1400" baseline="30000" dirty="0"/>
                        <a:t>2  </a:t>
                      </a:r>
                      <a:r>
                        <a:rPr lang="en-US" sz="1400" baseline="0" dirty="0"/>
                        <a:t>(polarized x polarized)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g</a:t>
                      </a:r>
                      <a:r>
                        <a:rPr lang="en-US" sz="1400" baseline="-25000" dirty="0"/>
                        <a:t>1</a:t>
                      </a:r>
                      <a:r>
                        <a:rPr lang="en-US" sz="1400" baseline="30000" dirty="0"/>
                        <a:t>γZ</a:t>
                      </a:r>
                      <a:r>
                        <a:rPr lang="en-US" sz="1400" baseline="-25000" dirty="0"/>
                        <a:t>, </a:t>
                      </a:r>
                      <a:r>
                        <a:rPr lang="en-US" sz="1400" dirty="0"/>
                        <a:t>g</a:t>
                      </a:r>
                      <a:r>
                        <a:rPr lang="en-US" sz="1400" baseline="-25000" dirty="0"/>
                        <a:t>5</a:t>
                      </a:r>
                      <a:r>
                        <a:rPr lang="en-US" sz="1400" baseline="30000" dirty="0"/>
                        <a:t>γZ </a:t>
                      </a:r>
                      <a:r>
                        <a:rPr lang="en-US" sz="1400" baseline="0" dirty="0"/>
                        <a:t>vs x in bins of Q</a:t>
                      </a:r>
                      <a:r>
                        <a:rPr lang="en-US" sz="1400" baseline="30000" dirty="0"/>
                        <a:t>2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/>
                        <a:t>(unpolarized x polarized)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sin</a:t>
                      </a:r>
                      <a:r>
                        <a:rPr lang="en-US" sz="1400" baseline="30000" dirty="0"/>
                        <a:t>2</a:t>
                      </a:r>
                      <a:r>
                        <a:rPr lang="en-US" sz="1400" dirty="0"/>
                        <a:t>θ</a:t>
                      </a:r>
                      <a:r>
                        <a:rPr lang="en-US" sz="1400" baseline="-25000" dirty="0"/>
                        <a:t>W  </a:t>
                      </a:r>
                      <a:r>
                        <a:rPr lang="en-US" sz="1400" baseline="0" dirty="0"/>
                        <a:t>vs scale Q</a:t>
                      </a:r>
                    </a:p>
                    <a:p>
                      <a:r>
                        <a:rPr lang="en-US" sz="1400" baseline="0" dirty="0"/>
                        <a:t>Present structure functions vs x, Q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Polarimetry, Luminosity, Tracking, Calorimetry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20859"/>
                  </a:ext>
                </a:extLst>
              </a:tr>
              <a:tr h="1444001">
                <a:tc>
                  <a:txBody>
                    <a:bodyPr/>
                    <a:lstStyle/>
                    <a:p>
                      <a:r>
                        <a:rPr lang="en-US" sz="1400" dirty="0"/>
                        <a:t>Extraction of </a:t>
                      </a:r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⍺</a:t>
                      </a:r>
                      <a:r>
                        <a:rPr lang="en-US" sz="1400" baseline="-25000" dirty="0">
                          <a:solidFill>
                            <a:schemeClr val="accent1"/>
                          </a:solidFill>
                        </a:rPr>
                        <a:t>s, 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</a:rPr>
                        <a:t>hadronization parameters</a:t>
                      </a:r>
                    </a:p>
                    <a:p>
                      <a:r>
                        <a:rPr lang="en-US" sz="1400" dirty="0">
                          <a:solidFill>
                            <a:srgbClr val="0070C0"/>
                          </a:solidFill>
                        </a:rPr>
                        <a:t>Global event shapes</a:t>
                      </a:r>
                    </a:p>
                    <a:p>
                      <a:r>
                        <a:rPr lang="en-US" sz="1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Thrust distribution as a function of 𝜏 for several  x and</a:t>
                      </a:r>
                      <a:r>
                        <a:rPr lang="en-US" sz="1400" baseline="-25000" dirty="0"/>
                        <a:t> </a:t>
                      </a:r>
                      <a:r>
                        <a:rPr lang="en-US" sz="1400" baseline="0" dirty="0"/>
                        <a:t>Q</a:t>
                      </a:r>
                      <a:r>
                        <a:rPr lang="en-US" sz="1400" baseline="30000" dirty="0"/>
                        <a:t>2 </a:t>
                      </a:r>
                      <a:r>
                        <a:rPr lang="en-US" sz="1400" baseline="0" dirty="0"/>
                        <a:t>bins</a:t>
                      </a:r>
                    </a:p>
                    <a:p>
                      <a:r>
                        <a:rPr lang="en-US" sz="1400" baseline="0" dirty="0"/>
                        <a:t>Angularity vs </a:t>
                      </a:r>
                      <a:r>
                        <a:rPr lang="en-US" sz="1400" dirty="0"/>
                        <a:t>𝜏 for </a:t>
                      </a:r>
                      <a:r>
                        <a:rPr lang="en-US" sz="1400" baseline="0" dirty="0"/>
                        <a:t> several ⍺ parameters </a:t>
                      </a:r>
                    </a:p>
                    <a:p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1"/>
                          </a:solidFill>
                        </a:rPr>
                        <a:t>⍺</a:t>
                      </a:r>
                      <a:r>
                        <a:rPr lang="en-US" sz="1400" baseline="-25000" dirty="0">
                          <a:solidFill>
                            <a:schemeClr val="accent1"/>
                          </a:solidFill>
                        </a:rPr>
                        <a:t>s 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</a:rPr>
                        <a:t>and hadronization parameter Ω</a:t>
                      </a:r>
                      <a:r>
                        <a:rPr lang="en-US" sz="1400" baseline="-25000" dirty="0">
                          <a:solidFill>
                            <a:schemeClr val="accent1"/>
                          </a:solidFill>
                        </a:rPr>
                        <a:t>1</a:t>
                      </a:r>
                      <a:r>
                        <a:rPr lang="en-US" sz="1400" baseline="0" dirty="0">
                          <a:solidFill>
                            <a:schemeClr val="accent1"/>
                          </a:solidFill>
                        </a:rPr>
                        <a:t> scatter plot</a:t>
                      </a:r>
                      <a:endParaRPr lang="en-US" sz="14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Forward, central and backward coverage,  Calorimetry, Tracking.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2348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BC1E80-F450-9540-B36B-6E193F39EFFB}"/>
              </a:ext>
            </a:extLst>
          </p:cNvPr>
          <p:cNvSpPr/>
          <p:nvPr/>
        </p:nvSpPr>
        <p:spPr>
          <a:xfrm>
            <a:off x="380636" y="5741068"/>
            <a:ext cx="8557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Again, we identified interest and an initial (small) workforce for each topic;</a:t>
            </a:r>
          </a:p>
          <a:p>
            <a:r>
              <a:rPr lang="en-US" u="sng" dirty="0"/>
              <a:t>help would be most welcome </a:t>
            </a:r>
            <a:r>
              <a:rPr lang="en-US" dirty="0"/>
              <a:t>- contact any of us.</a:t>
            </a:r>
          </a:p>
        </p:txBody>
      </p:sp>
    </p:spTree>
    <p:extLst>
      <p:ext uri="{BB962C8B-B14F-4D97-AF65-F5344CB8AC3E}">
        <p14:creationId xmlns:p14="http://schemas.microsoft.com/office/powerpoint/2010/main" val="3674422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48330</TotalTime>
  <Words>831</Words>
  <Application>Microsoft Macintosh PowerPoint</Application>
  <PresentationFormat>On-screen Show (4:3)</PresentationFormat>
  <Paragraphs>123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Office Theme</vt:lpstr>
      <vt:lpstr>PowerPoint Presentation</vt:lpstr>
      <vt:lpstr>Measurements and physics channels</vt:lpstr>
      <vt:lpstr>Polarized reactions</vt:lpstr>
      <vt:lpstr>Unpolarized reactions, light flavor jets</vt:lpstr>
      <vt:lpstr>Heavy flavor</vt:lpstr>
      <vt:lpstr>EW and angularities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1649</cp:revision>
  <cp:lastPrinted>2020-01-29T16:44:29Z</cp:lastPrinted>
  <dcterms:created xsi:type="dcterms:W3CDTF">2019-01-31T20:27:25Z</dcterms:created>
  <dcterms:modified xsi:type="dcterms:W3CDTF">2020-03-19T15:09:44Z</dcterms:modified>
</cp:coreProperties>
</file>