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7" r:id="rId3"/>
    <p:sldId id="269" r:id="rId4"/>
    <p:sldId id="268" r:id="rId5"/>
    <p:sldId id="265" r:id="rId6"/>
    <p:sldId id="266" r:id="rId7"/>
    <p:sldId id="259" r:id="rId8"/>
    <p:sldId id="264" r:id="rId9"/>
    <p:sldId id="260" r:id="rId10"/>
    <p:sldId id="261" r:id="rId11"/>
    <p:sldId id="263" r:id="rId12"/>
    <p:sldId id="262" r:id="rId13"/>
    <p:sldId id="267"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03"/>
    <p:restoredTop sz="94617"/>
  </p:normalViewPr>
  <p:slideViewPr>
    <p:cSldViewPr snapToGrid="0" snapToObjects="1">
      <p:cViewPr varScale="1">
        <p:scale>
          <a:sx n="94" d="100"/>
          <a:sy n="94" d="100"/>
        </p:scale>
        <p:origin x="76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739D4-202E-C54E-A6B0-74F46F35202D}" type="datetimeFigureOut">
              <a:rPr lang="en-US" smtClean="0"/>
              <a:t>3/19/20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13AE0-4B6B-1A45-A16D-6BAAA7758F49}" type="slidenum">
              <a:rPr lang="en-US" smtClean="0"/>
              <a:t>‹#›</a:t>
            </a:fld>
            <a:endParaRPr lang="en-US"/>
          </a:p>
        </p:txBody>
      </p:sp>
    </p:spTree>
    <p:extLst>
      <p:ext uri="{BB962C8B-B14F-4D97-AF65-F5344CB8AC3E}">
        <p14:creationId xmlns:p14="http://schemas.microsoft.com/office/powerpoint/2010/main" val="98272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0DB9-4A0C-4A47-A11E-524AAD83F5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F34B43-490F-7446-BCDA-542B56B62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2EEDAA-EE04-BC42-844D-720DD0E29111}"/>
              </a:ext>
            </a:extLst>
          </p:cNvPr>
          <p:cNvSpPr>
            <a:spLocks noGrp="1"/>
          </p:cNvSpPr>
          <p:nvPr>
            <p:ph type="dt" sz="half" idx="10"/>
          </p:nvPr>
        </p:nvSpPr>
        <p:spPr/>
        <p:txBody>
          <a:bodyPr/>
          <a:lstStyle/>
          <a:p>
            <a:fld id="{3782DDD4-0A72-394A-8164-B6AE41019B99}" type="datetime1">
              <a:rPr lang="en-US" smtClean="0"/>
              <a:t>3/19/20</a:t>
            </a:fld>
            <a:endParaRPr lang="en-US"/>
          </a:p>
        </p:txBody>
      </p:sp>
      <p:sp>
        <p:nvSpPr>
          <p:cNvPr id="5" name="Footer Placeholder 4">
            <a:extLst>
              <a:ext uri="{FF2B5EF4-FFF2-40B4-BE49-F238E27FC236}">
                <a16:creationId xmlns:a16="http://schemas.microsoft.com/office/drawing/2014/main" id="{8C3F08D0-E9FB-E647-B1B5-6F17B96FE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CD9945-9FDA-9A4C-BB92-9165E4D65E4B}"/>
              </a:ext>
            </a:extLst>
          </p:cNvPr>
          <p:cNvSpPr>
            <a:spLocks noGrp="1"/>
          </p:cNvSpPr>
          <p:nvPr>
            <p:ph type="sldNum" sz="quarter" idx="12"/>
          </p:nvPr>
        </p:nvSpPr>
        <p:spPr>
          <a:xfrm>
            <a:off x="8610600" y="6510020"/>
            <a:ext cx="2743200" cy="365125"/>
          </a:xfrm>
        </p:spPr>
        <p:txBody>
          <a:bodyPr/>
          <a:lstStyle/>
          <a:p>
            <a:fld id="{B9905D9A-4027-F147-9282-1695F17DD12E}" type="slidenum">
              <a:rPr lang="en-US" smtClean="0"/>
              <a:t>‹#›</a:t>
            </a:fld>
            <a:endParaRPr lang="en-US" dirty="0"/>
          </a:p>
        </p:txBody>
      </p:sp>
    </p:spTree>
    <p:extLst>
      <p:ext uri="{BB962C8B-B14F-4D97-AF65-F5344CB8AC3E}">
        <p14:creationId xmlns:p14="http://schemas.microsoft.com/office/powerpoint/2010/main" val="149808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096BE-AB95-6945-A63D-FE8528D7D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8C1CA9-BF61-9D4F-B2E5-C91507E97A8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5AF44-BF01-4344-9B9E-8F88B56E9816}"/>
              </a:ext>
            </a:extLst>
          </p:cNvPr>
          <p:cNvSpPr>
            <a:spLocks noGrp="1"/>
          </p:cNvSpPr>
          <p:nvPr>
            <p:ph type="dt" sz="half" idx="10"/>
          </p:nvPr>
        </p:nvSpPr>
        <p:spPr/>
        <p:txBody>
          <a:bodyPr/>
          <a:lstStyle/>
          <a:p>
            <a:fld id="{F1C7A017-0FBB-0743-8E5E-691670A2CA98}" type="datetime1">
              <a:rPr lang="en-US" smtClean="0"/>
              <a:t>3/19/20</a:t>
            </a:fld>
            <a:endParaRPr lang="en-US"/>
          </a:p>
        </p:txBody>
      </p:sp>
      <p:sp>
        <p:nvSpPr>
          <p:cNvPr id="5" name="Footer Placeholder 4">
            <a:extLst>
              <a:ext uri="{FF2B5EF4-FFF2-40B4-BE49-F238E27FC236}">
                <a16:creationId xmlns:a16="http://schemas.microsoft.com/office/drawing/2014/main" id="{01DA1D64-1D97-4842-BF4E-FD09853AA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32992-2DD0-3C47-A8C8-8A708EC1FAC0}"/>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65905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D3C75F-74A5-8F43-8B46-D813AC742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EC7F69-F366-444D-9B07-D2FDD60ADE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4AC42-39AA-044D-B9FE-B85F6055522A}"/>
              </a:ext>
            </a:extLst>
          </p:cNvPr>
          <p:cNvSpPr>
            <a:spLocks noGrp="1"/>
          </p:cNvSpPr>
          <p:nvPr>
            <p:ph type="dt" sz="half" idx="10"/>
          </p:nvPr>
        </p:nvSpPr>
        <p:spPr/>
        <p:txBody>
          <a:bodyPr/>
          <a:lstStyle/>
          <a:p>
            <a:fld id="{A163F492-2C8A-0C4B-AF5B-323A1BE0F958}" type="datetime1">
              <a:rPr lang="en-US" smtClean="0"/>
              <a:t>3/19/20</a:t>
            </a:fld>
            <a:endParaRPr lang="en-US"/>
          </a:p>
        </p:txBody>
      </p:sp>
      <p:sp>
        <p:nvSpPr>
          <p:cNvPr id="5" name="Footer Placeholder 4">
            <a:extLst>
              <a:ext uri="{FF2B5EF4-FFF2-40B4-BE49-F238E27FC236}">
                <a16:creationId xmlns:a16="http://schemas.microsoft.com/office/drawing/2014/main" id="{D45631ED-60E4-2244-9C05-1503C1115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5FB056-4F4B-174D-B9A0-58C72A7EB8F5}"/>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3938033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926B-EFC6-6C49-BD34-D2DC90493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70AFC-8994-684A-8A60-0464757A9C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DA66DA-054E-D64F-8F13-8F4A262F412D}"/>
              </a:ext>
            </a:extLst>
          </p:cNvPr>
          <p:cNvSpPr>
            <a:spLocks noGrp="1"/>
          </p:cNvSpPr>
          <p:nvPr>
            <p:ph type="dt" sz="half" idx="10"/>
          </p:nvPr>
        </p:nvSpPr>
        <p:spPr/>
        <p:txBody>
          <a:bodyPr/>
          <a:lstStyle/>
          <a:p>
            <a:fld id="{6DB09DDA-710B-AF44-983D-D426FC1A0B9E}" type="datetime1">
              <a:rPr lang="en-US" smtClean="0"/>
              <a:t>3/19/20</a:t>
            </a:fld>
            <a:endParaRPr lang="en-US"/>
          </a:p>
        </p:txBody>
      </p:sp>
      <p:sp>
        <p:nvSpPr>
          <p:cNvPr id="5" name="Footer Placeholder 4">
            <a:extLst>
              <a:ext uri="{FF2B5EF4-FFF2-40B4-BE49-F238E27FC236}">
                <a16:creationId xmlns:a16="http://schemas.microsoft.com/office/drawing/2014/main" id="{98970AA5-5074-404A-8E01-703FE4C1B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174E2-DE9C-1F45-9E50-E195DBF28E49}"/>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253728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B061-D91E-2A4A-9295-43BAC2B5D5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3EF348-BC02-064C-A325-855832A4F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7370A9-A7F7-8A46-82CD-B2385E150B08}"/>
              </a:ext>
            </a:extLst>
          </p:cNvPr>
          <p:cNvSpPr>
            <a:spLocks noGrp="1"/>
          </p:cNvSpPr>
          <p:nvPr>
            <p:ph type="dt" sz="half" idx="10"/>
          </p:nvPr>
        </p:nvSpPr>
        <p:spPr/>
        <p:txBody>
          <a:bodyPr/>
          <a:lstStyle/>
          <a:p>
            <a:fld id="{BE4B0FC2-D173-E047-BA87-A0FCD804B64D}" type="datetime1">
              <a:rPr lang="en-US" smtClean="0"/>
              <a:t>3/19/20</a:t>
            </a:fld>
            <a:endParaRPr lang="en-US"/>
          </a:p>
        </p:txBody>
      </p:sp>
      <p:sp>
        <p:nvSpPr>
          <p:cNvPr id="5" name="Footer Placeholder 4">
            <a:extLst>
              <a:ext uri="{FF2B5EF4-FFF2-40B4-BE49-F238E27FC236}">
                <a16:creationId xmlns:a16="http://schemas.microsoft.com/office/drawing/2014/main" id="{00C3DC19-2993-1B48-ADD7-2CB81B7EF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206D-AE98-1649-9FB5-8580DCFEBED4}"/>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214860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F58D-7CC0-8D48-BA0D-66C590101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45FDC5-94AF-E345-A925-D7715C40D7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46EB5D-DB8F-1B42-A02A-5D1058B06D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685C7-CFC9-0B40-A11F-A0EA0DB8317D}"/>
              </a:ext>
            </a:extLst>
          </p:cNvPr>
          <p:cNvSpPr>
            <a:spLocks noGrp="1"/>
          </p:cNvSpPr>
          <p:nvPr>
            <p:ph type="dt" sz="half" idx="10"/>
          </p:nvPr>
        </p:nvSpPr>
        <p:spPr/>
        <p:txBody>
          <a:bodyPr/>
          <a:lstStyle/>
          <a:p>
            <a:fld id="{0C488B65-E4D3-0645-8DF4-B757EA5EE8A4}" type="datetime1">
              <a:rPr lang="en-US" smtClean="0"/>
              <a:t>3/19/20</a:t>
            </a:fld>
            <a:endParaRPr lang="en-US"/>
          </a:p>
        </p:txBody>
      </p:sp>
      <p:sp>
        <p:nvSpPr>
          <p:cNvPr id="6" name="Footer Placeholder 5">
            <a:extLst>
              <a:ext uri="{FF2B5EF4-FFF2-40B4-BE49-F238E27FC236}">
                <a16:creationId xmlns:a16="http://schemas.microsoft.com/office/drawing/2014/main" id="{47398259-161D-4443-BCC2-6306C24D0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A0A15-60F6-5840-9919-CF9146F2A9CC}"/>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28694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1E585-9C09-DC40-B27E-593F4F643F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AE4C9D-E047-7E42-AFDC-1646E15DB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1839F8-97B5-124E-9915-C083DA2F5A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6B3E3A-A1BC-DA4B-A637-0BAC0D1BD8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42480E-DE08-8746-95BF-D2B36ED75D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4B01C3-50B6-2241-B170-F1D63A8774AD}"/>
              </a:ext>
            </a:extLst>
          </p:cNvPr>
          <p:cNvSpPr>
            <a:spLocks noGrp="1"/>
          </p:cNvSpPr>
          <p:nvPr>
            <p:ph type="dt" sz="half" idx="10"/>
          </p:nvPr>
        </p:nvSpPr>
        <p:spPr/>
        <p:txBody>
          <a:bodyPr/>
          <a:lstStyle/>
          <a:p>
            <a:fld id="{1722BE3D-5F4D-064B-B8AC-BFE47F0AA829}" type="datetime1">
              <a:rPr lang="en-US" smtClean="0"/>
              <a:t>3/19/20</a:t>
            </a:fld>
            <a:endParaRPr lang="en-US"/>
          </a:p>
        </p:txBody>
      </p:sp>
      <p:sp>
        <p:nvSpPr>
          <p:cNvPr id="8" name="Footer Placeholder 7">
            <a:extLst>
              <a:ext uri="{FF2B5EF4-FFF2-40B4-BE49-F238E27FC236}">
                <a16:creationId xmlns:a16="http://schemas.microsoft.com/office/drawing/2014/main" id="{6DC1879D-4B5E-2549-B9BA-A5CB79D03B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0D66A2-688F-114B-A7AC-BFFD9E0FFFB3}"/>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299643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68D7D-A1FA-E147-A4ED-EB8D13CA00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D3129-D31D-5D46-A0F8-19268F8D8828}"/>
              </a:ext>
            </a:extLst>
          </p:cNvPr>
          <p:cNvSpPr>
            <a:spLocks noGrp="1"/>
          </p:cNvSpPr>
          <p:nvPr>
            <p:ph type="dt" sz="half" idx="10"/>
          </p:nvPr>
        </p:nvSpPr>
        <p:spPr/>
        <p:txBody>
          <a:bodyPr/>
          <a:lstStyle/>
          <a:p>
            <a:fld id="{FA4E5B2D-95E8-AF45-B5C5-79845CE6B1ED}" type="datetime1">
              <a:rPr lang="en-US" smtClean="0"/>
              <a:t>3/19/20</a:t>
            </a:fld>
            <a:endParaRPr lang="en-US"/>
          </a:p>
        </p:txBody>
      </p:sp>
      <p:sp>
        <p:nvSpPr>
          <p:cNvPr id="4" name="Footer Placeholder 3">
            <a:extLst>
              <a:ext uri="{FF2B5EF4-FFF2-40B4-BE49-F238E27FC236}">
                <a16:creationId xmlns:a16="http://schemas.microsoft.com/office/drawing/2014/main" id="{4C9276F8-5989-8E4C-9085-45073AEE2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94B4F5-5270-8A46-87A8-CB8EFA903EBE}"/>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13098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2C01F-CEF3-1D49-AE98-2932290F0377}"/>
              </a:ext>
            </a:extLst>
          </p:cNvPr>
          <p:cNvSpPr>
            <a:spLocks noGrp="1"/>
          </p:cNvSpPr>
          <p:nvPr>
            <p:ph type="dt" sz="half" idx="10"/>
          </p:nvPr>
        </p:nvSpPr>
        <p:spPr/>
        <p:txBody>
          <a:bodyPr/>
          <a:lstStyle/>
          <a:p>
            <a:fld id="{E8836D5F-6277-FF45-852D-509C2D9E967D}" type="datetime1">
              <a:rPr lang="en-US" smtClean="0"/>
              <a:t>3/19/20</a:t>
            </a:fld>
            <a:endParaRPr lang="en-US"/>
          </a:p>
        </p:txBody>
      </p:sp>
      <p:sp>
        <p:nvSpPr>
          <p:cNvPr id="3" name="Footer Placeholder 2">
            <a:extLst>
              <a:ext uri="{FF2B5EF4-FFF2-40B4-BE49-F238E27FC236}">
                <a16:creationId xmlns:a16="http://schemas.microsoft.com/office/drawing/2014/main" id="{EAA3A30C-EF67-D646-B344-CFE9D6AD0F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DC8A4D-1285-714B-B53E-9D98C17FEBFE}"/>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179715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3B6A-96CD-FF44-ACE4-5A36EBF8B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9BE0ED-6B03-6A43-B74B-8198077B7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E0A683-D310-D14E-8605-CF97FB887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7982D6-E4EE-2949-A3C8-9C984121055F}"/>
              </a:ext>
            </a:extLst>
          </p:cNvPr>
          <p:cNvSpPr>
            <a:spLocks noGrp="1"/>
          </p:cNvSpPr>
          <p:nvPr>
            <p:ph type="dt" sz="half" idx="10"/>
          </p:nvPr>
        </p:nvSpPr>
        <p:spPr/>
        <p:txBody>
          <a:bodyPr/>
          <a:lstStyle/>
          <a:p>
            <a:fld id="{848BAEDB-7CD5-AB4A-B67A-C7A37F3696A7}" type="datetime1">
              <a:rPr lang="en-US" smtClean="0"/>
              <a:t>3/19/20</a:t>
            </a:fld>
            <a:endParaRPr lang="en-US"/>
          </a:p>
        </p:txBody>
      </p:sp>
      <p:sp>
        <p:nvSpPr>
          <p:cNvPr id="6" name="Footer Placeholder 5">
            <a:extLst>
              <a:ext uri="{FF2B5EF4-FFF2-40B4-BE49-F238E27FC236}">
                <a16:creationId xmlns:a16="http://schemas.microsoft.com/office/drawing/2014/main" id="{00CD2E82-4A41-1A4B-B0D6-BC981C0DB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10107-55CE-5642-A0D3-9F2CB4231233}"/>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416257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5502-E93B-1A49-A9CE-7B41EA1DDD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8378DF-6AF8-2B48-BF17-46C746D68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FFF095-6993-7442-8502-BA9F28E2C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299A62-9DD8-7149-A7EC-279A2933769D}"/>
              </a:ext>
            </a:extLst>
          </p:cNvPr>
          <p:cNvSpPr>
            <a:spLocks noGrp="1"/>
          </p:cNvSpPr>
          <p:nvPr>
            <p:ph type="dt" sz="half" idx="10"/>
          </p:nvPr>
        </p:nvSpPr>
        <p:spPr/>
        <p:txBody>
          <a:bodyPr/>
          <a:lstStyle/>
          <a:p>
            <a:fld id="{C4E99CEB-891E-AB48-9A60-42DED0E7ECB8}" type="datetime1">
              <a:rPr lang="en-US" smtClean="0"/>
              <a:t>3/19/20</a:t>
            </a:fld>
            <a:endParaRPr lang="en-US"/>
          </a:p>
        </p:txBody>
      </p:sp>
      <p:sp>
        <p:nvSpPr>
          <p:cNvPr id="6" name="Footer Placeholder 5">
            <a:extLst>
              <a:ext uri="{FF2B5EF4-FFF2-40B4-BE49-F238E27FC236}">
                <a16:creationId xmlns:a16="http://schemas.microsoft.com/office/drawing/2014/main" id="{E29BE549-638A-604C-9E8B-92509586B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006E4-F503-0A4A-94E9-5FB35C11B867}"/>
              </a:ext>
            </a:extLst>
          </p:cNvPr>
          <p:cNvSpPr>
            <a:spLocks noGrp="1"/>
          </p:cNvSpPr>
          <p:nvPr>
            <p:ph type="sldNum" sz="quarter" idx="12"/>
          </p:nvPr>
        </p:nvSpPr>
        <p:spPr/>
        <p:txBody>
          <a:bodyPr/>
          <a:lstStyle/>
          <a:p>
            <a:fld id="{B9905D9A-4027-F147-9282-1695F17DD12E}" type="slidenum">
              <a:rPr lang="en-US" smtClean="0"/>
              <a:t>‹#›</a:t>
            </a:fld>
            <a:endParaRPr lang="en-US"/>
          </a:p>
        </p:txBody>
      </p:sp>
    </p:spTree>
    <p:extLst>
      <p:ext uri="{BB962C8B-B14F-4D97-AF65-F5344CB8AC3E}">
        <p14:creationId xmlns:p14="http://schemas.microsoft.com/office/powerpoint/2010/main" val="368627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0D1F1-76B4-F34B-A62D-109D874F25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D3C01E-7751-EE4B-ADA3-9D8F1BFE5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C6AF3-A2A7-1544-A8DA-273A7F355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DB1D7-FC45-7A41-B5FE-5060F7571352}" type="datetime1">
              <a:rPr lang="en-US" smtClean="0"/>
              <a:t>3/19/20</a:t>
            </a:fld>
            <a:endParaRPr lang="en-US"/>
          </a:p>
        </p:txBody>
      </p:sp>
      <p:sp>
        <p:nvSpPr>
          <p:cNvPr id="5" name="Footer Placeholder 4">
            <a:extLst>
              <a:ext uri="{FF2B5EF4-FFF2-40B4-BE49-F238E27FC236}">
                <a16:creationId xmlns:a16="http://schemas.microsoft.com/office/drawing/2014/main" id="{9B0E270F-1A09-634E-991C-63FE26B8C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C24F6-8AB9-9649-9B70-72ADA6E81E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05D9A-4027-F147-9282-1695F17DD12E}" type="slidenum">
              <a:rPr lang="en-US" smtClean="0"/>
              <a:t>‹#›</a:t>
            </a:fld>
            <a:endParaRPr lang="en-US"/>
          </a:p>
        </p:txBody>
      </p:sp>
    </p:spTree>
    <p:extLst>
      <p:ext uri="{BB962C8B-B14F-4D97-AF65-F5344CB8AC3E}">
        <p14:creationId xmlns:p14="http://schemas.microsoft.com/office/powerpoint/2010/main" val="407479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n@mit.edu" TargetMode="External"/><Relationship Id="rId2" Type="http://schemas.openxmlformats.org/officeDocument/2006/relationships/hyperlink" Target="mailto:wcosyn@fiu.edu" TargetMode="External"/><Relationship Id="rId1" Type="http://schemas.openxmlformats.org/officeDocument/2006/relationships/slideLayout" Target="../slideLayouts/slideLayout1.xml"/><Relationship Id="rId6" Type="http://schemas.openxmlformats.org/officeDocument/2006/relationships/hyperlink" Target="mailto:ams52@psu.edu" TargetMode="External"/><Relationship Id="rId5" Type="http://schemas.openxmlformats.org/officeDocument/2006/relationships/hyperlink" Target="mailto:srklein@lbl.gov" TargetMode="External"/><Relationship Id="rId4" Type="http://schemas.openxmlformats.org/officeDocument/2006/relationships/hyperlink" Target="mailto:doug@jlab.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oi.org/10.1038/s41586-020-2021-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140/epja/i2019-12885-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ndico.bnl.gov/event/7968/contributions/35578/attachments/26941/41029/Kong_03_05_2020.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8F993-8077-D646-80EF-9B6D0281FC6D}"/>
              </a:ext>
            </a:extLst>
          </p:cNvPr>
          <p:cNvSpPr>
            <a:spLocks noGrp="1"/>
          </p:cNvSpPr>
          <p:nvPr>
            <p:ph type="ctrTitle"/>
          </p:nvPr>
        </p:nvSpPr>
        <p:spPr/>
        <p:txBody>
          <a:bodyPr/>
          <a:lstStyle/>
          <a:p>
            <a:r>
              <a:rPr lang="en-US" dirty="0"/>
              <a:t>Tagging &amp; Diffraction Working Group Update</a:t>
            </a:r>
          </a:p>
        </p:txBody>
      </p:sp>
      <p:sp>
        <p:nvSpPr>
          <p:cNvPr id="3" name="Subtitle 2">
            <a:extLst>
              <a:ext uri="{FF2B5EF4-FFF2-40B4-BE49-F238E27FC236}">
                <a16:creationId xmlns:a16="http://schemas.microsoft.com/office/drawing/2014/main" id="{EC566035-6653-F047-9BC2-FA6E11A2B287}"/>
              </a:ext>
            </a:extLst>
          </p:cNvPr>
          <p:cNvSpPr>
            <a:spLocks noGrp="1"/>
          </p:cNvSpPr>
          <p:nvPr>
            <p:ph type="subTitle" idx="1"/>
          </p:nvPr>
        </p:nvSpPr>
        <p:spPr>
          <a:xfrm>
            <a:off x="0" y="3602038"/>
            <a:ext cx="12192000" cy="2722562"/>
          </a:xfrm>
        </p:spPr>
        <p:txBody>
          <a:bodyPr>
            <a:normAutofit/>
          </a:bodyPr>
          <a:lstStyle/>
          <a:p>
            <a:r>
              <a:rPr lang="en-US" dirty="0"/>
              <a:t>19March 2020</a:t>
            </a:r>
          </a:p>
          <a:p>
            <a:endParaRPr lang="en-US" dirty="0"/>
          </a:p>
          <a:p>
            <a:endParaRPr lang="en-US" dirty="0"/>
          </a:p>
          <a:p>
            <a:endParaRPr lang="en-US" dirty="0"/>
          </a:p>
          <a:p>
            <a:r>
              <a:rPr lang="en-US" sz="2000" b="1" dirty="0"/>
              <a:t>Conveners:</a:t>
            </a:r>
            <a:r>
              <a:rPr lang="en-US" sz="2000" dirty="0"/>
              <a:t> </a:t>
            </a:r>
            <a:r>
              <a:rPr lang="en-US" sz="2000" dirty="0">
                <a:hlinkClick r:id="rId2"/>
              </a:rPr>
              <a:t>Wim Cosyn</a:t>
            </a:r>
            <a:r>
              <a:rPr lang="en-US" sz="2000" dirty="0"/>
              <a:t> (Florida), </a:t>
            </a:r>
            <a:r>
              <a:rPr lang="en-US" sz="2000" dirty="0">
                <a:hlinkClick r:id="rId3"/>
              </a:rPr>
              <a:t>Or Hen</a:t>
            </a:r>
            <a:r>
              <a:rPr lang="en-US" sz="2000" dirty="0"/>
              <a:t> (MIT), </a:t>
            </a:r>
            <a:r>
              <a:rPr lang="en-US" sz="2000" dirty="0">
                <a:hlinkClick r:id="rId4"/>
              </a:rPr>
              <a:t>Douglas Higinbotham</a:t>
            </a:r>
            <a:r>
              <a:rPr lang="en-US" sz="2000" dirty="0"/>
              <a:t> (</a:t>
            </a:r>
            <a:r>
              <a:rPr lang="en-US" sz="2000" dirty="0" err="1"/>
              <a:t>JLab</a:t>
            </a:r>
            <a:r>
              <a:rPr lang="en-US" sz="2000" dirty="0"/>
              <a:t>), </a:t>
            </a:r>
          </a:p>
          <a:p>
            <a:r>
              <a:rPr lang="en-US" sz="2000" dirty="0">
                <a:hlinkClick r:id="rId5"/>
              </a:rPr>
              <a:t>Spencer Klein</a:t>
            </a:r>
            <a:r>
              <a:rPr lang="en-US" sz="2000" dirty="0"/>
              <a:t> (LBNL) and  </a:t>
            </a:r>
            <a:r>
              <a:rPr lang="en-US" sz="2000" dirty="0">
                <a:hlinkClick r:id="rId6"/>
              </a:rPr>
              <a:t>Anna Stasto</a:t>
            </a:r>
            <a:r>
              <a:rPr lang="en-US" sz="2000" dirty="0"/>
              <a:t> (PSU)</a:t>
            </a:r>
          </a:p>
          <a:p>
            <a:endParaRPr lang="en-US" dirty="0"/>
          </a:p>
        </p:txBody>
      </p:sp>
    </p:spTree>
    <p:extLst>
      <p:ext uri="{BB962C8B-B14F-4D97-AF65-F5344CB8AC3E}">
        <p14:creationId xmlns:p14="http://schemas.microsoft.com/office/powerpoint/2010/main" val="176584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6DDD-B039-ED4E-BA42-5D0B07A41C83}"/>
              </a:ext>
            </a:extLst>
          </p:cNvPr>
          <p:cNvSpPr>
            <a:spLocks noGrp="1"/>
          </p:cNvSpPr>
          <p:nvPr>
            <p:ph type="title"/>
          </p:nvPr>
        </p:nvSpPr>
        <p:spPr>
          <a:xfrm>
            <a:off x="838200" y="0"/>
            <a:ext cx="10515600" cy="1325563"/>
          </a:xfrm>
        </p:spPr>
        <p:txBody>
          <a:bodyPr/>
          <a:lstStyle/>
          <a:p>
            <a:r>
              <a:rPr lang="en-US" dirty="0"/>
              <a:t>Detecting Quasi-Elastic SRC Events</a:t>
            </a:r>
          </a:p>
        </p:txBody>
      </p:sp>
      <p:sp>
        <p:nvSpPr>
          <p:cNvPr id="3" name="Content Placeholder 2">
            <a:extLst>
              <a:ext uri="{FF2B5EF4-FFF2-40B4-BE49-F238E27FC236}">
                <a16:creationId xmlns:a16="http://schemas.microsoft.com/office/drawing/2014/main" id="{8F354023-C7C6-FB40-86AF-A833CD6BDA3D}"/>
              </a:ext>
            </a:extLst>
          </p:cNvPr>
          <p:cNvSpPr>
            <a:spLocks noGrp="1"/>
          </p:cNvSpPr>
          <p:nvPr>
            <p:ph idx="1"/>
          </p:nvPr>
        </p:nvSpPr>
        <p:spPr>
          <a:xfrm>
            <a:off x="490104" y="1240031"/>
            <a:ext cx="6057899" cy="5480974"/>
          </a:xfrm>
        </p:spPr>
        <p:txBody>
          <a:bodyPr>
            <a:normAutofit fontScale="77500" lnSpcReduction="20000"/>
          </a:bodyPr>
          <a:lstStyle/>
          <a:p>
            <a:r>
              <a:rPr lang="en-US" dirty="0" err="1"/>
              <a:t>BeAGLE</a:t>
            </a:r>
            <a:r>
              <a:rPr lang="en-US" dirty="0"/>
              <a:t> updated to have a realistic high momentum tail based on GCF (e.g. A. Schmidt </a:t>
            </a:r>
            <a:r>
              <a:rPr lang="en-US" i="1" dirty="0"/>
              <a:t>et al</a:t>
            </a:r>
            <a:r>
              <a:rPr lang="en-US" dirty="0"/>
              <a:t>., Nature </a:t>
            </a:r>
            <a:r>
              <a:rPr lang="en-US" b="1" dirty="0"/>
              <a:t>578, </a:t>
            </a:r>
            <a:r>
              <a:rPr lang="en-US" dirty="0"/>
              <a:t>540–544 (2020). </a:t>
            </a:r>
            <a:r>
              <a:rPr lang="en-US" dirty="0">
                <a:hlinkClick r:id="rId2"/>
              </a:rPr>
              <a:t>https://doi.org/10.1038/s41586-020-2021-6</a:t>
            </a:r>
            <a:r>
              <a:rPr lang="en-US" dirty="0"/>
              <a:t> </a:t>
            </a:r>
          </a:p>
          <a:p>
            <a:r>
              <a:rPr lang="en-US" altLang="en-US" dirty="0"/>
              <a:t>Figure shows example momentum distribution in the ion rest frame (</a:t>
            </a:r>
            <a:r>
              <a:rPr lang="en-US" altLang="en-US" dirty="0" err="1"/>
              <a:t>p</a:t>
            </a:r>
            <a:r>
              <a:rPr lang="en-US" altLang="en-US" baseline="-25000" dirty="0" err="1"/>
              <a:t>IRF</a:t>
            </a:r>
            <a:r>
              <a:rPr lang="en-US" altLang="en-US" dirty="0"/>
              <a:t>) for the leading and recoiling nucleon of an SRC pair (red and black) and evaporating nucleons from the A−2 remnant nucleus (blue).  The simulation was done with </a:t>
            </a:r>
            <a:r>
              <a:rPr lang="en-US" altLang="en-US" dirty="0" err="1"/>
              <a:t>e+C</a:t>
            </a:r>
            <a:r>
              <a:rPr lang="en-US" altLang="en-US" dirty="0"/>
              <a:t> reactions with beam energies of 5GeV for electrons and 50GeV for carbon for x &gt; 1.2 and  Q</a:t>
            </a:r>
            <a:r>
              <a:rPr lang="en-US" altLang="en-US" baseline="30000" dirty="0"/>
              <a:t>2</a:t>
            </a:r>
            <a:r>
              <a:rPr lang="en-US" altLang="en-US" dirty="0"/>
              <a:t> &gt; 3 GeV</a:t>
            </a:r>
            <a:r>
              <a:rPr lang="en-US" altLang="en-US" baseline="30000" dirty="0"/>
              <a:t>2</a:t>
            </a:r>
            <a:r>
              <a:rPr lang="en-US" altLang="en-US" dirty="0"/>
              <a:t>.</a:t>
            </a:r>
          </a:p>
          <a:p>
            <a:r>
              <a:rPr lang="en-US" altLang="en-US" dirty="0"/>
              <a:t>Florian </a:t>
            </a:r>
            <a:r>
              <a:rPr lang="en-US" altLang="en-US" dirty="0" err="1"/>
              <a:t>Hauenstein</a:t>
            </a:r>
            <a:r>
              <a:rPr lang="en-US" altLang="en-US" dirty="0"/>
              <a:t> (ODU) has redone these simulations for the yellow report (energies and angle) and </a:t>
            </a:r>
            <a:r>
              <a:rPr lang="en-US" altLang="en-US" b="1" dirty="0"/>
              <a:t>yesterday </a:t>
            </a:r>
            <a:r>
              <a:rPr lang="en-US" altLang="en-US" dirty="0"/>
              <a:t>his results were run through g4e and will also can be run through EICROOT so detailed results available very soon as well as a nice head-to-head comparison of codes.</a:t>
            </a:r>
          </a:p>
          <a:p>
            <a:r>
              <a:rPr lang="en-US" dirty="0"/>
              <a:t>More details in Florian's talk Thu. 5:00pm.</a:t>
            </a:r>
            <a:endParaRPr lang="en-US" altLang="en-US" dirty="0"/>
          </a:p>
          <a:p>
            <a:endParaRPr lang="en-US" dirty="0"/>
          </a:p>
        </p:txBody>
      </p:sp>
      <p:pic>
        <p:nvPicPr>
          <p:cNvPr id="4" name="Picture 4">
            <a:extLst>
              <a:ext uri="{FF2B5EF4-FFF2-40B4-BE49-F238E27FC236}">
                <a16:creationId xmlns:a16="http://schemas.microsoft.com/office/drawing/2014/main" id="{68EBA4ED-79F3-F241-89B9-C771F21D5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224"/>
          <a:stretch>
            <a:fillRect/>
          </a:stretch>
        </p:blipFill>
        <p:spPr bwMode="auto">
          <a:xfrm>
            <a:off x="6482687" y="1240501"/>
            <a:ext cx="5523930" cy="406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F55D7-8A0F-E241-B11D-A6715230CD22}"/>
              </a:ext>
            </a:extLst>
          </p:cNvPr>
          <p:cNvSpPr>
            <a:spLocks noGrp="1"/>
          </p:cNvSpPr>
          <p:nvPr>
            <p:ph type="sldNum" sz="quarter" idx="12"/>
          </p:nvPr>
        </p:nvSpPr>
        <p:spPr/>
        <p:txBody>
          <a:bodyPr/>
          <a:lstStyle/>
          <a:p>
            <a:fld id="{B9905D9A-4027-F147-9282-1695F17DD12E}" type="slidenum">
              <a:rPr lang="en-US" smtClean="0"/>
              <a:t>10</a:t>
            </a:fld>
            <a:endParaRPr lang="en-US"/>
          </a:p>
        </p:txBody>
      </p:sp>
    </p:spTree>
    <p:extLst>
      <p:ext uri="{BB962C8B-B14F-4D97-AF65-F5344CB8AC3E}">
        <p14:creationId xmlns:p14="http://schemas.microsoft.com/office/powerpoint/2010/main" val="3750468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D4AF-5240-9D49-85C1-086088A1D15B}"/>
              </a:ext>
            </a:extLst>
          </p:cNvPr>
          <p:cNvSpPr>
            <a:spLocks noGrp="1"/>
          </p:cNvSpPr>
          <p:nvPr>
            <p:ph type="title"/>
          </p:nvPr>
        </p:nvSpPr>
        <p:spPr>
          <a:xfrm>
            <a:off x="838200" y="0"/>
            <a:ext cx="10515600" cy="1325563"/>
          </a:xfrm>
        </p:spPr>
        <p:txBody>
          <a:bodyPr/>
          <a:lstStyle/>
          <a:p>
            <a:r>
              <a:rPr lang="en-US" dirty="0"/>
              <a:t>Next Step will be to add DIS SRC Events </a:t>
            </a:r>
          </a:p>
        </p:txBody>
      </p:sp>
      <p:sp>
        <p:nvSpPr>
          <p:cNvPr id="3" name="Content Placeholder 2">
            <a:extLst>
              <a:ext uri="{FF2B5EF4-FFF2-40B4-BE49-F238E27FC236}">
                <a16:creationId xmlns:a16="http://schemas.microsoft.com/office/drawing/2014/main" id="{64F10F5D-BBC6-8745-8566-8D8B317CE05F}"/>
              </a:ext>
            </a:extLst>
          </p:cNvPr>
          <p:cNvSpPr>
            <a:spLocks noGrp="1"/>
          </p:cNvSpPr>
          <p:nvPr>
            <p:ph idx="1"/>
          </p:nvPr>
        </p:nvSpPr>
        <p:spPr>
          <a:xfrm>
            <a:off x="838200" y="1325563"/>
            <a:ext cx="10515600" cy="4351338"/>
          </a:xfrm>
        </p:spPr>
        <p:txBody>
          <a:bodyPr>
            <a:normAutofit/>
          </a:bodyPr>
          <a:lstStyle/>
          <a:p>
            <a:r>
              <a:rPr lang="en-US" dirty="0"/>
              <a:t>Over the coming months (with support from MIT) plan to implement a DIS version of the generalized contact formalism into </a:t>
            </a:r>
            <a:r>
              <a:rPr lang="en-US" dirty="0" err="1"/>
              <a:t>BaAGLE</a:t>
            </a:r>
            <a:endParaRPr lang="en-US" dirty="0"/>
          </a:p>
          <a:p>
            <a:r>
              <a:rPr lang="en-US" dirty="0"/>
              <a:t>This should create a rather realistic approximation of the EMC effect </a:t>
            </a:r>
          </a:p>
          <a:p>
            <a:r>
              <a:rPr lang="en-US" dirty="0"/>
              <a:t>This will let us test predictions of how the EMC effect should behave not just for inclusive but also for semi-inclusive events</a:t>
            </a:r>
          </a:p>
          <a:p>
            <a:pPr lvl="1"/>
            <a:r>
              <a:rPr lang="en-US" dirty="0"/>
              <a:t>Upcoming CLAS12 Experiments</a:t>
            </a:r>
          </a:p>
          <a:p>
            <a:pPr lvl="1"/>
            <a:r>
              <a:rPr lang="en-US" dirty="0"/>
              <a:t>EIC Yellow Report Detector Requirements</a:t>
            </a:r>
          </a:p>
          <a:p>
            <a:r>
              <a:rPr lang="en-US" dirty="0"/>
              <a:t>Hopefully will lead to the resolution of the EMC effort puzzle!</a:t>
            </a:r>
          </a:p>
        </p:txBody>
      </p:sp>
      <p:sp>
        <p:nvSpPr>
          <p:cNvPr id="4" name="Slide Number Placeholder 3">
            <a:extLst>
              <a:ext uri="{FF2B5EF4-FFF2-40B4-BE49-F238E27FC236}">
                <a16:creationId xmlns:a16="http://schemas.microsoft.com/office/drawing/2014/main" id="{D267EE99-674E-494B-BB4C-900FB29C7B97}"/>
              </a:ext>
            </a:extLst>
          </p:cNvPr>
          <p:cNvSpPr>
            <a:spLocks noGrp="1"/>
          </p:cNvSpPr>
          <p:nvPr>
            <p:ph type="sldNum" sz="quarter" idx="12"/>
          </p:nvPr>
        </p:nvSpPr>
        <p:spPr/>
        <p:txBody>
          <a:bodyPr/>
          <a:lstStyle/>
          <a:p>
            <a:fld id="{B9905D9A-4027-F147-9282-1695F17DD12E}" type="slidenum">
              <a:rPr lang="en-US" smtClean="0"/>
              <a:t>11</a:t>
            </a:fld>
            <a:endParaRPr lang="en-US"/>
          </a:p>
        </p:txBody>
      </p:sp>
    </p:spTree>
    <p:extLst>
      <p:ext uri="{BB962C8B-B14F-4D97-AF65-F5344CB8AC3E}">
        <p14:creationId xmlns:p14="http://schemas.microsoft.com/office/powerpoint/2010/main" val="3928395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FC4FB-D8EC-6345-8B4A-14BB765094DD}"/>
              </a:ext>
            </a:extLst>
          </p:cNvPr>
          <p:cNvSpPr>
            <a:spLocks noGrp="1"/>
          </p:cNvSpPr>
          <p:nvPr>
            <p:ph type="title"/>
          </p:nvPr>
        </p:nvSpPr>
        <p:spPr>
          <a:xfrm>
            <a:off x="838200" y="0"/>
            <a:ext cx="10515600" cy="1325563"/>
          </a:xfrm>
        </p:spPr>
        <p:txBody>
          <a:bodyPr/>
          <a:lstStyle/>
          <a:p>
            <a:r>
              <a:rPr lang="en-US" dirty="0"/>
              <a:t>Summary &amp; Outlook</a:t>
            </a:r>
          </a:p>
        </p:txBody>
      </p:sp>
      <p:sp>
        <p:nvSpPr>
          <p:cNvPr id="3" name="Content Placeholder 2">
            <a:extLst>
              <a:ext uri="{FF2B5EF4-FFF2-40B4-BE49-F238E27FC236}">
                <a16:creationId xmlns:a16="http://schemas.microsoft.com/office/drawing/2014/main" id="{316EC197-93D5-D94C-A0BC-0D8F270E4AD2}"/>
              </a:ext>
            </a:extLst>
          </p:cNvPr>
          <p:cNvSpPr>
            <a:spLocks noGrp="1"/>
          </p:cNvSpPr>
          <p:nvPr>
            <p:ph idx="1"/>
          </p:nvPr>
        </p:nvSpPr>
        <p:spPr>
          <a:xfrm>
            <a:off x="838200" y="1009934"/>
            <a:ext cx="11098876" cy="5711541"/>
          </a:xfrm>
        </p:spPr>
        <p:txBody>
          <a:bodyPr>
            <a:normAutofit fontScale="62500" lnSpcReduction="20000"/>
          </a:bodyPr>
          <a:lstStyle/>
          <a:p>
            <a:r>
              <a:rPr lang="en-US" sz="3200" dirty="0"/>
              <a:t>Several of our sub-groups already have new Monte Carlo results:</a:t>
            </a:r>
          </a:p>
          <a:p>
            <a:pPr lvl="1"/>
            <a:r>
              <a:rPr lang="en-US" sz="3200" dirty="0"/>
              <a:t>Pion/Kaon TDIS (R. Trotta, Fri. 11:30)</a:t>
            </a:r>
          </a:p>
          <a:p>
            <a:pPr lvl="1"/>
            <a:r>
              <a:rPr lang="en-US" sz="3200" dirty="0"/>
              <a:t>Diffractive Deuteron (Z. </a:t>
            </a:r>
            <a:r>
              <a:rPr lang="en-US" sz="3200" i="1" dirty="0"/>
              <a:t>Kong</a:t>
            </a:r>
            <a:r>
              <a:rPr lang="en-US" sz="3200" dirty="0"/>
              <a:t> Tu, Thurs. 4:30)</a:t>
            </a:r>
          </a:p>
          <a:p>
            <a:pPr lvl="1"/>
            <a:r>
              <a:rPr lang="en-US" sz="3200" dirty="0"/>
              <a:t>Short-Range Correlations (F. </a:t>
            </a:r>
            <a:r>
              <a:rPr lang="en-US" sz="3200" dirty="0" err="1"/>
              <a:t>Hausenstein</a:t>
            </a:r>
            <a:r>
              <a:rPr lang="en-US" sz="3200" dirty="0"/>
              <a:t> 5pm Thurs. 5pm)</a:t>
            </a:r>
          </a:p>
          <a:p>
            <a:r>
              <a:rPr lang="en-US" sz="3200" dirty="0"/>
              <a:t>Generators ready and/or being updated and new Monte Carlo result expected soon:</a:t>
            </a:r>
          </a:p>
          <a:p>
            <a:pPr lvl="1"/>
            <a:r>
              <a:rPr lang="en-US" sz="3200" dirty="0"/>
              <a:t>Diffractive Jet Production (M. </a:t>
            </a:r>
            <a:r>
              <a:rPr lang="en-US" sz="3200" dirty="0" err="1"/>
              <a:t>Klasen</a:t>
            </a:r>
            <a:r>
              <a:rPr lang="en-US" sz="3200" dirty="0"/>
              <a:t> Fri. 8:30 am)</a:t>
            </a:r>
          </a:p>
          <a:p>
            <a:pPr lvl="1"/>
            <a:r>
              <a:rPr lang="en-US" sz="3200" dirty="0"/>
              <a:t>Inclusive diffractive structure functions (A. </a:t>
            </a:r>
            <a:r>
              <a:rPr lang="en-US" sz="3200" dirty="0" err="1"/>
              <a:t>Stasto</a:t>
            </a:r>
            <a:r>
              <a:rPr lang="en-US" sz="3200" dirty="0"/>
              <a:t> Fri. 9 am)</a:t>
            </a:r>
          </a:p>
          <a:p>
            <a:pPr lvl="1"/>
            <a:r>
              <a:rPr lang="en-US" sz="3200" dirty="0"/>
              <a:t>Coherent vector meson production on heavy nuclei (M. </a:t>
            </a:r>
            <a:r>
              <a:rPr lang="en-US" sz="3200" dirty="0" err="1"/>
              <a:t>Strikman</a:t>
            </a:r>
            <a:r>
              <a:rPr lang="en-US" sz="3200" dirty="0"/>
              <a:t> Fri. 9:30 am)</a:t>
            </a:r>
          </a:p>
          <a:p>
            <a:pPr lvl="1"/>
            <a:r>
              <a:rPr lang="en-US" sz="3200" dirty="0"/>
              <a:t>Quantum fluctuation of nucleon’s gluon density with inelastic diffraction (C. Weiss Fri. 10am)</a:t>
            </a:r>
          </a:p>
          <a:p>
            <a:pPr lvl="1"/>
            <a:r>
              <a:rPr lang="en-US" sz="3200" dirty="0"/>
              <a:t>Near threshold photoproduction (S. Klein Fri. 11 am)  </a:t>
            </a:r>
          </a:p>
          <a:p>
            <a:r>
              <a:rPr lang="en-US" sz="3200" dirty="0"/>
              <a:t>New polarized</a:t>
            </a:r>
            <a:r>
              <a:rPr lang="en-US" sz="3200" baseline="30000" dirty="0"/>
              <a:t> 3</a:t>
            </a:r>
            <a:r>
              <a:rPr lang="en-US" sz="3200" dirty="0"/>
              <a:t>He group efforts (Richard Milner </a:t>
            </a:r>
            <a:r>
              <a:rPr lang="en-US" sz="3200" i="1" dirty="0"/>
              <a:t>et al</a:t>
            </a:r>
            <a:r>
              <a:rPr lang="en-US" sz="3200" dirty="0"/>
              <a:t>.) are underway.   This group is preparing a </a:t>
            </a:r>
            <a:r>
              <a:rPr lang="en-US" sz="3200" dirty="0" err="1"/>
              <a:t>JLab</a:t>
            </a:r>
            <a:r>
              <a:rPr lang="en-US" sz="3200" dirty="0"/>
              <a:t>/CLAS12 letter of intent while also making sure they setup their codes such that they can also do EIC simulations (D. </a:t>
            </a:r>
            <a:r>
              <a:rPr lang="en-US" sz="3200" dirty="0" err="1"/>
              <a:t>Nyugen</a:t>
            </a:r>
            <a:r>
              <a:rPr lang="en-US" sz="3200" dirty="0"/>
              <a:t> Thurs. 5:30pm).   This should compliment previous studies.</a:t>
            </a:r>
          </a:p>
          <a:p>
            <a:r>
              <a:rPr lang="en-US" sz="3200" dirty="0"/>
              <a:t>Overall, the tagging and diffractive processes subgroup is working on understanding how the current IR acceptances affect our golden measurements and what the detector requirements will be for these reactions.  We are also working on understanding our luminosity requirements.</a:t>
            </a:r>
          </a:p>
          <a:p>
            <a:r>
              <a:rPr lang="en-US" sz="3200" dirty="0"/>
              <a:t>We have strong overlap with the exclusive working group with our focus on those exclusive reactions that make use of the far forward detectors.</a:t>
            </a:r>
          </a:p>
          <a:p>
            <a:r>
              <a:rPr lang="en-US" sz="3200" dirty="0"/>
              <a:t>New collaborators are welcome!</a:t>
            </a:r>
          </a:p>
          <a:p>
            <a:endParaRPr lang="en-US" dirty="0"/>
          </a:p>
        </p:txBody>
      </p:sp>
      <p:sp>
        <p:nvSpPr>
          <p:cNvPr id="4" name="Slide Number Placeholder 3">
            <a:extLst>
              <a:ext uri="{FF2B5EF4-FFF2-40B4-BE49-F238E27FC236}">
                <a16:creationId xmlns:a16="http://schemas.microsoft.com/office/drawing/2014/main" id="{1C5C5F61-40F2-6A4F-B406-48EB0A735209}"/>
              </a:ext>
            </a:extLst>
          </p:cNvPr>
          <p:cNvSpPr>
            <a:spLocks noGrp="1"/>
          </p:cNvSpPr>
          <p:nvPr>
            <p:ph type="sldNum" sz="quarter" idx="12"/>
          </p:nvPr>
        </p:nvSpPr>
        <p:spPr/>
        <p:txBody>
          <a:bodyPr/>
          <a:lstStyle/>
          <a:p>
            <a:fld id="{B9905D9A-4027-F147-9282-1695F17DD12E}" type="slidenum">
              <a:rPr lang="en-US" smtClean="0"/>
              <a:t>12</a:t>
            </a:fld>
            <a:endParaRPr lang="en-US"/>
          </a:p>
        </p:txBody>
      </p:sp>
    </p:spTree>
    <p:extLst>
      <p:ext uri="{BB962C8B-B14F-4D97-AF65-F5344CB8AC3E}">
        <p14:creationId xmlns:p14="http://schemas.microsoft.com/office/powerpoint/2010/main" val="219331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5EC98-F236-0341-ABE4-AFE669DC3E4A}"/>
              </a:ext>
            </a:extLst>
          </p:cNvPr>
          <p:cNvSpPr>
            <a:spLocks noGrp="1"/>
          </p:cNvSpPr>
          <p:nvPr>
            <p:ph type="title"/>
          </p:nvPr>
        </p:nvSpPr>
        <p:spPr/>
        <p:txBody>
          <a:bodyPr/>
          <a:lstStyle/>
          <a:p>
            <a:r>
              <a:rPr lang="en-US" dirty="0"/>
              <a:t>Backup Material</a:t>
            </a:r>
          </a:p>
        </p:txBody>
      </p:sp>
      <p:sp>
        <p:nvSpPr>
          <p:cNvPr id="3" name="Content Placeholder 2">
            <a:extLst>
              <a:ext uri="{FF2B5EF4-FFF2-40B4-BE49-F238E27FC236}">
                <a16:creationId xmlns:a16="http://schemas.microsoft.com/office/drawing/2014/main" id="{7614F751-A39E-3F47-9614-ABB04818DB1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12405E9-4ECB-9640-ABBD-4EC5E2E36089}"/>
              </a:ext>
            </a:extLst>
          </p:cNvPr>
          <p:cNvSpPr>
            <a:spLocks noGrp="1"/>
          </p:cNvSpPr>
          <p:nvPr>
            <p:ph type="sldNum" sz="quarter" idx="12"/>
          </p:nvPr>
        </p:nvSpPr>
        <p:spPr/>
        <p:txBody>
          <a:bodyPr/>
          <a:lstStyle/>
          <a:p>
            <a:fld id="{B9905D9A-4027-F147-9282-1695F17DD12E}" type="slidenum">
              <a:rPr lang="en-US" smtClean="0"/>
              <a:t>13</a:t>
            </a:fld>
            <a:endParaRPr lang="en-US"/>
          </a:p>
        </p:txBody>
      </p:sp>
    </p:spTree>
    <p:extLst>
      <p:ext uri="{BB962C8B-B14F-4D97-AF65-F5344CB8AC3E}">
        <p14:creationId xmlns:p14="http://schemas.microsoft.com/office/powerpoint/2010/main" val="406608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D5CA-041F-7440-B030-F63A284A23E7}"/>
              </a:ext>
            </a:extLst>
          </p:cNvPr>
          <p:cNvSpPr>
            <a:spLocks noGrp="1"/>
          </p:cNvSpPr>
          <p:nvPr>
            <p:ph type="title"/>
          </p:nvPr>
        </p:nvSpPr>
        <p:spPr>
          <a:xfrm>
            <a:off x="838200" y="10283"/>
            <a:ext cx="11353800" cy="1325563"/>
          </a:xfrm>
        </p:spPr>
        <p:txBody>
          <a:bodyPr>
            <a:normAutofit fontScale="90000"/>
          </a:bodyPr>
          <a:lstStyle/>
          <a:p>
            <a:r>
              <a:rPr lang="en-US" b="1" dirty="0"/>
              <a:t>Pion and kaon structure at the electron-ion collider</a:t>
            </a:r>
            <a:br>
              <a:rPr lang="en-US" b="1" dirty="0"/>
            </a:br>
            <a:endParaRPr lang="en-US" dirty="0"/>
          </a:p>
        </p:txBody>
      </p:sp>
      <p:sp>
        <p:nvSpPr>
          <p:cNvPr id="3" name="Content Placeholder 2">
            <a:extLst>
              <a:ext uri="{FF2B5EF4-FFF2-40B4-BE49-F238E27FC236}">
                <a16:creationId xmlns:a16="http://schemas.microsoft.com/office/drawing/2014/main" id="{21CE43F8-957B-024A-9C75-3117B5D3E6DA}"/>
              </a:ext>
            </a:extLst>
          </p:cNvPr>
          <p:cNvSpPr>
            <a:spLocks noGrp="1"/>
          </p:cNvSpPr>
          <p:nvPr>
            <p:ph idx="1"/>
          </p:nvPr>
        </p:nvSpPr>
        <p:spPr>
          <a:xfrm>
            <a:off x="838200" y="895985"/>
            <a:ext cx="10515600" cy="4351338"/>
          </a:xfrm>
        </p:spPr>
        <p:txBody>
          <a:bodyPr/>
          <a:lstStyle/>
          <a:p>
            <a:r>
              <a:rPr lang="en-US" dirty="0"/>
              <a:t>A.C. Aguilar </a:t>
            </a:r>
            <a:r>
              <a:rPr lang="en-US" i="1" dirty="0"/>
              <a:t>et al., </a:t>
            </a:r>
            <a:r>
              <a:rPr lang="en-US" dirty="0"/>
              <a:t>Eur. Phys. J. A </a:t>
            </a:r>
            <a:r>
              <a:rPr lang="en-US" b="1" dirty="0"/>
              <a:t>55, </a:t>
            </a:r>
            <a:r>
              <a:rPr lang="en-US" dirty="0"/>
              <a:t>190 (2019). </a:t>
            </a:r>
            <a:r>
              <a:rPr lang="en-US" dirty="0">
                <a:hlinkClick r:id="rId2"/>
              </a:rPr>
              <a:t>https://doi.org/10.1140/epja/i2019-12885-0</a:t>
            </a:r>
            <a:r>
              <a:rPr lang="en-US" dirty="0"/>
              <a:t> </a:t>
            </a:r>
          </a:p>
          <a:p>
            <a:r>
              <a:rPr lang="en-US" dirty="0"/>
              <a:t>Comparison of the electron-ion collider (EIC) with (HERA)</a:t>
            </a:r>
          </a:p>
          <a:p>
            <a:r>
              <a:rPr lang="en-US" dirty="0"/>
              <a:t>Paper shows how the EIC can answer questions about how the mass and structure arise in the pion and kaon</a:t>
            </a:r>
          </a:p>
          <a:p>
            <a:r>
              <a:rPr lang="en-US" dirty="0"/>
              <a:t>Done with geometric acceptance with standard Pythia</a:t>
            </a:r>
          </a:p>
          <a:p>
            <a:r>
              <a:rPr lang="en-US" dirty="0"/>
              <a:t>The group is now working on doing realistic simulations</a:t>
            </a:r>
          </a:p>
          <a:p>
            <a:endParaRPr lang="en-US" dirty="0"/>
          </a:p>
          <a:p>
            <a:endParaRPr lang="en-US" dirty="0"/>
          </a:p>
        </p:txBody>
      </p:sp>
      <p:sp>
        <p:nvSpPr>
          <p:cNvPr id="4" name="Slide Number Placeholder 3">
            <a:extLst>
              <a:ext uri="{FF2B5EF4-FFF2-40B4-BE49-F238E27FC236}">
                <a16:creationId xmlns:a16="http://schemas.microsoft.com/office/drawing/2014/main" id="{C9B5DA6C-704A-8540-949B-FFB40172C74E}"/>
              </a:ext>
            </a:extLst>
          </p:cNvPr>
          <p:cNvSpPr>
            <a:spLocks noGrp="1"/>
          </p:cNvSpPr>
          <p:nvPr>
            <p:ph type="sldNum" sz="quarter" idx="12"/>
          </p:nvPr>
        </p:nvSpPr>
        <p:spPr/>
        <p:txBody>
          <a:bodyPr/>
          <a:lstStyle/>
          <a:p>
            <a:fld id="{B9905D9A-4027-F147-9282-1695F17DD12E}" type="slidenum">
              <a:rPr lang="en-US" smtClean="0"/>
              <a:t>14</a:t>
            </a:fld>
            <a:endParaRPr lang="en-US"/>
          </a:p>
        </p:txBody>
      </p:sp>
    </p:spTree>
    <p:extLst>
      <p:ext uri="{BB962C8B-B14F-4D97-AF65-F5344CB8AC3E}">
        <p14:creationId xmlns:p14="http://schemas.microsoft.com/office/powerpoint/2010/main" val="124068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4FC7-DA7F-5A43-B4C9-4DEF0BA96587}"/>
              </a:ext>
            </a:extLst>
          </p:cNvPr>
          <p:cNvSpPr>
            <a:spLocks noGrp="1"/>
          </p:cNvSpPr>
          <p:nvPr>
            <p:ph type="title"/>
          </p:nvPr>
        </p:nvSpPr>
        <p:spPr>
          <a:xfrm>
            <a:off x="838200" y="0"/>
            <a:ext cx="10515600" cy="1325563"/>
          </a:xfrm>
        </p:spPr>
        <p:txBody>
          <a:bodyPr/>
          <a:lstStyle/>
          <a:p>
            <a:r>
              <a:rPr lang="en-US" dirty="0"/>
              <a:t>Topics and Collaborators</a:t>
            </a:r>
          </a:p>
        </p:txBody>
      </p:sp>
      <p:sp>
        <p:nvSpPr>
          <p:cNvPr id="3" name="Content Placeholder 2">
            <a:extLst>
              <a:ext uri="{FF2B5EF4-FFF2-40B4-BE49-F238E27FC236}">
                <a16:creationId xmlns:a16="http://schemas.microsoft.com/office/drawing/2014/main" id="{66F65E6F-D2EB-4745-AEFA-777AAEB9216D}"/>
              </a:ext>
            </a:extLst>
          </p:cNvPr>
          <p:cNvSpPr>
            <a:spLocks noGrp="1"/>
          </p:cNvSpPr>
          <p:nvPr>
            <p:ph idx="1"/>
          </p:nvPr>
        </p:nvSpPr>
        <p:spPr>
          <a:xfrm>
            <a:off x="838200" y="1257322"/>
            <a:ext cx="10830636" cy="5254851"/>
          </a:xfrm>
        </p:spPr>
        <p:txBody>
          <a:bodyPr>
            <a:normAutofit lnSpcReduction="10000"/>
          </a:bodyPr>
          <a:lstStyle/>
          <a:p>
            <a:r>
              <a:rPr lang="en-US" dirty="0"/>
              <a:t>Physics topics include</a:t>
            </a:r>
          </a:p>
          <a:p>
            <a:pPr lvl="1"/>
            <a:r>
              <a:rPr lang="en-US" dirty="0"/>
              <a:t>Pion/Kaon Tagged Deep Inelastic Scattering</a:t>
            </a:r>
          </a:p>
          <a:p>
            <a:pPr lvl="1"/>
            <a:r>
              <a:rPr lang="en-US" dirty="0"/>
              <a:t>Deuteron &amp; </a:t>
            </a:r>
            <a:r>
              <a:rPr lang="en-US" baseline="30000" dirty="0"/>
              <a:t>3</a:t>
            </a:r>
            <a:r>
              <a:rPr lang="en-US" dirty="0"/>
              <a:t>He Tagging (e.g. F2n) </a:t>
            </a:r>
          </a:p>
          <a:p>
            <a:pPr lvl="1"/>
            <a:r>
              <a:rPr lang="en-US" dirty="0"/>
              <a:t>Nuclei &amp; Short-Range Correlations ( A &gt; 2 ) </a:t>
            </a:r>
          </a:p>
          <a:p>
            <a:pPr lvl="1"/>
            <a:r>
              <a:rPr lang="en-US" dirty="0"/>
              <a:t>Target Fragmentation</a:t>
            </a:r>
          </a:p>
          <a:p>
            <a:pPr lvl="1"/>
            <a:r>
              <a:rPr lang="en-US" dirty="0"/>
              <a:t>Incoherent vector meson photoproduction</a:t>
            </a:r>
          </a:p>
          <a:p>
            <a:pPr lvl="1"/>
            <a:r>
              <a:rPr lang="en-US" dirty="0"/>
              <a:t>Determination of the diffractive structure functions</a:t>
            </a:r>
          </a:p>
          <a:p>
            <a:pPr lvl="1"/>
            <a:r>
              <a:rPr lang="en-US" dirty="0"/>
              <a:t>Hadron spectroscopy</a:t>
            </a:r>
          </a:p>
          <a:p>
            <a:pPr lvl="1"/>
            <a:endParaRPr lang="en-US" dirty="0"/>
          </a:p>
          <a:p>
            <a:r>
              <a:rPr lang="en-US" dirty="0"/>
              <a:t>91 Collaborators Signed-up For This Working Group</a:t>
            </a:r>
          </a:p>
          <a:p>
            <a:pPr lvl="1"/>
            <a:r>
              <a:rPr lang="en-US" dirty="0"/>
              <a:t>People’s time to help currently limited with many now suddenly swamped creating online class material</a:t>
            </a:r>
          </a:p>
          <a:p>
            <a:pPr lvl="1"/>
            <a:r>
              <a:rPr lang="en-US" dirty="0"/>
              <a:t>Activity / excitement is ramping up with many people committing to help in the near future especially this summer</a:t>
            </a:r>
          </a:p>
          <a:p>
            <a:pPr marL="457200" lvl="1" indent="0">
              <a:buNone/>
            </a:pPr>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DEC27D2-62AD-7D43-BB18-A01443F52177}"/>
              </a:ext>
            </a:extLst>
          </p:cNvPr>
          <p:cNvSpPr>
            <a:spLocks noGrp="1"/>
          </p:cNvSpPr>
          <p:nvPr>
            <p:ph type="sldNum" sz="quarter" idx="12"/>
          </p:nvPr>
        </p:nvSpPr>
        <p:spPr/>
        <p:txBody>
          <a:bodyPr/>
          <a:lstStyle/>
          <a:p>
            <a:fld id="{B9905D9A-4027-F147-9282-1695F17DD12E}" type="slidenum">
              <a:rPr lang="en-US" smtClean="0"/>
              <a:t>2</a:t>
            </a:fld>
            <a:endParaRPr lang="en-US" dirty="0"/>
          </a:p>
        </p:txBody>
      </p:sp>
    </p:spTree>
    <p:extLst>
      <p:ext uri="{BB962C8B-B14F-4D97-AF65-F5344CB8AC3E}">
        <p14:creationId xmlns:p14="http://schemas.microsoft.com/office/powerpoint/2010/main" val="335909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87CD-818D-0749-86F4-520BAAD080D5}"/>
              </a:ext>
            </a:extLst>
          </p:cNvPr>
          <p:cNvSpPr>
            <a:spLocks noGrp="1"/>
          </p:cNvSpPr>
          <p:nvPr>
            <p:ph type="title"/>
          </p:nvPr>
        </p:nvSpPr>
        <p:spPr>
          <a:xfrm>
            <a:off x="838200" y="174056"/>
            <a:ext cx="10515600" cy="1325563"/>
          </a:xfrm>
        </p:spPr>
        <p:txBody>
          <a:bodyPr/>
          <a:lstStyle/>
          <a:p>
            <a:r>
              <a:rPr lang="en-US" dirty="0"/>
              <a:t>Presentations for 1</a:t>
            </a:r>
            <a:r>
              <a:rPr lang="en-US" baseline="30000" dirty="0"/>
              <a:t>st</a:t>
            </a:r>
            <a:r>
              <a:rPr lang="en-US" dirty="0"/>
              <a:t> Yellow Report Meeting</a:t>
            </a:r>
          </a:p>
        </p:txBody>
      </p:sp>
      <p:sp>
        <p:nvSpPr>
          <p:cNvPr id="3" name="Content Placeholder 2">
            <a:extLst>
              <a:ext uri="{FF2B5EF4-FFF2-40B4-BE49-F238E27FC236}">
                <a16:creationId xmlns:a16="http://schemas.microsoft.com/office/drawing/2014/main" id="{86B46EE8-3C44-4940-93AA-151F9013021B}"/>
              </a:ext>
            </a:extLst>
          </p:cNvPr>
          <p:cNvSpPr>
            <a:spLocks noGrp="1"/>
          </p:cNvSpPr>
          <p:nvPr>
            <p:ph idx="1"/>
          </p:nvPr>
        </p:nvSpPr>
        <p:spPr>
          <a:xfrm>
            <a:off x="838200" y="1235168"/>
            <a:ext cx="10515600" cy="5221856"/>
          </a:xfrm>
        </p:spPr>
        <p:txBody>
          <a:bodyPr>
            <a:normAutofit fontScale="70000" lnSpcReduction="20000"/>
          </a:bodyPr>
          <a:lstStyle/>
          <a:p>
            <a:pPr marL="0" indent="0">
              <a:buNone/>
            </a:pPr>
            <a:endParaRPr lang="en-US" dirty="0"/>
          </a:p>
          <a:p>
            <a:r>
              <a:rPr lang="en-US" sz="2900" dirty="0"/>
              <a:t>Thursday Afternoon (16:30 to 17:30)</a:t>
            </a:r>
          </a:p>
          <a:p>
            <a:pPr lvl="1"/>
            <a:r>
              <a:rPr lang="en-US" sz="2900" dirty="0" err="1"/>
              <a:t>Zhoudunming</a:t>
            </a:r>
            <a:r>
              <a:rPr lang="en-US" sz="2900" dirty="0"/>
              <a:t> Tu: Spectator tagging in deuteron breakups and kinematics determination using </a:t>
            </a:r>
            <a:r>
              <a:rPr lang="en-US" sz="2900" dirty="0" err="1"/>
              <a:t>BeAGLE</a:t>
            </a:r>
            <a:r>
              <a:rPr lang="en-US" sz="2900" dirty="0"/>
              <a:t> generator</a:t>
            </a:r>
          </a:p>
          <a:p>
            <a:pPr lvl="1"/>
            <a:r>
              <a:rPr lang="en-US" sz="2900" dirty="0"/>
              <a:t>Florian </a:t>
            </a:r>
            <a:r>
              <a:rPr lang="en-US" sz="2900" dirty="0" err="1"/>
              <a:t>Hauenstein</a:t>
            </a:r>
            <a:r>
              <a:rPr lang="en-US" sz="2900" dirty="0"/>
              <a:t>: Update on detection of SRC nucleons in QE kinematics</a:t>
            </a:r>
          </a:p>
          <a:p>
            <a:pPr lvl="1"/>
            <a:r>
              <a:rPr lang="en-US" sz="2900" dirty="0" err="1"/>
              <a:t>Dien</a:t>
            </a:r>
            <a:r>
              <a:rPr lang="en-US" sz="2900" dirty="0"/>
              <a:t> Nguyen: Semi-inclusive DIS measurements on A =3</a:t>
            </a:r>
          </a:p>
          <a:p>
            <a:r>
              <a:rPr lang="en-US" sz="2900" dirty="0"/>
              <a:t>Friday Morning (09:30 to 13:00)</a:t>
            </a:r>
          </a:p>
          <a:p>
            <a:pPr lvl="1"/>
            <a:r>
              <a:rPr lang="en-US" sz="2900" dirty="0"/>
              <a:t>Michael </a:t>
            </a:r>
            <a:r>
              <a:rPr lang="en-US" sz="2900" dirty="0" err="1"/>
              <a:t>Klasen</a:t>
            </a:r>
            <a:r>
              <a:rPr lang="en-US" sz="2900" dirty="0"/>
              <a:t>: Perspectives on diffractive jet production at the EIC" Michael </a:t>
            </a:r>
            <a:r>
              <a:rPr lang="en-US" sz="2900" dirty="0" err="1"/>
              <a:t>Klasen</a:t>
            </a:r>
            <a:endParaRPr lang="en-US" sz="2900" dirty="0"/>
          </a:p>
          <a:p>
            <a:pPr lvl="1"/>
            <a:r>
              <a:rPr lang="en-US" sz="2900" dirty="0"/>
              <a:t>Anna </a:t>
            </a:r>
            <a:r>
              <a:rPr lang="en-US" sz="2900" dirty="0" err="1"/>
              <a:t>Stasto</a:t>
            </a:r>
            <a:r>
              <a:rPr lang="en-US" sz="2900" dirty="0"/>
              <a:t>: Inclusive diffraction at future Electron - Ion colliders</a:t>
            </a:r>
          </a:p>
          <a:p>
            <a:pPr lvl="1"/>
            <a:r>
              <a:rPr lang="en-US" sz="2900" dirty="0"/>
              <a:t>Mark </a:t>
            </a:r>
            <a:r>
              <a:rPr lang="en-US" sz="2900" dirty="0" err="1"/>
              <a:t>Strikman</a:t>
            </a:r>
            <a:r>
              <a:rPr lang="en-US" sz="2900" dirty="0"/>
              <a:t>: Coherent vector meson production off heavy nuclei - lessons from studies of ultraperipheral collisions at the LHC</a:t>
            </a:r>
          </a:p>
          <a:p>
            <a:pPr lvl="1"/>
            <a:r>
              <a:rPr lang="en-US" sz="2900" dirty="0"/>
              <a:t>Christian Weiss: Probing quantum fluctuations of the nucleon’s gluon density with inelastic diffraction at EIC</a:t>
            </a:r>
          </a:p>
          <a:p>
            <a:pPr lvl="1"/>
            <a:r>
              <a:rPr lang="en-US" sz="2900" dirty="0"/>
              <a:t>Spenser Klein: Near threshold photoproduction a2(1320) and other topics</a:t>
            </a:r>
          </a:p>
          <a:p>
            <a:pPr lvl="1"/>
            <a:r>
              <a:rPr lang="en-US" sz="2900" dirty="0"/>
              <a:t>Richard Trotta: Meson Structure at the EIC</a:t>
            </a:r>
          </a:p>
          <a:p>
            <a:r>
              <a:rPr lang="en-US" sz="2900" dirty="0"/>
              <a:t>In addition we will have a joint session with exclusive reactions and the detector working group on Friday afternoon (14:00 to 15:30) with both physics discussion as well as simulation results with the interaction region and detectors with special thanks to Alexander Jentsch.</a:t>
            </a:r>
          </a:p>
          <a:p>
            <a:endParaRPr lang="en-US" dirty="0"/>
          </a:p>
          <a:p>
            <a:endParaRPr lang="en-US" dirty="0"/>
          </a:p>
        </p:txBody>
      </p:sp>
      <p:sp>
        <p:nvSpPr>
          <p:cNvPr id="4" name="Slide Number Placeholder 3">
            <a:extLst>
              <a:ext uri="{FF2B5EF4-FFF2-40B4-BE49-F238E27FC236}">
                <a16:creationId xmlns:a16="http://schemas.microsoft.com/office/drawing/2014/main" id="{7CDBCBE4-8384-EE47-9837-E84741DB039A}"/>
              </a:ext>
            </a:extLst>
          </p:cNvPr>
          <p:cNvSpPr>
            <a:spLocks noGrp="1"/>
          </p:cNvSpPr>
          <p:nvPr>
            <p:ph type="sldNum" sz="quarter" idx="12"/>
          </p:nvPr>
        </p:nvSpPr>
        <p:spPr/>
        <p:txBody>
          <a:bodyPr/>
          <a:lstStyle/>
          <a:p>
            <a:fld id="{B9905D9A-4027-F147-9282-1695F17DD12E}" type="slidenum">
              <a:rPr lang="en-US" smtClean="0"/>
              <a:t>3</a:t>
            </a:fld>
            <a:endParaRPr lang="en-US"/>
          </a:p>
        </p:txBody>
      </p:sp>
    </p:spTree>
    <p:extLst>
      <p:ext uri="{BB962C8B-B14F-4D97-AF65-F5344CB8AC3E}">
        <p14:creationId xmlns:p14="http://schemas.microsoft.com/office/powerpoint/2010/main" val="165646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6A6F7-BAFC-8B4C-922E-5ED6C97E72F0}"/>
              </a:ext>
            </a:extLst>
          </p:cNvPr>
          <p:cNvSpPr>
            <a:spLocks noGrp="1"/>
          </p:cNvSpPr>
          <p:nvPr>
            <p:ph type="title"/>
          </p:nvPr>
        </p:nvSpPr>
        <p:spPr/>
        <p:txBody>
          <a:bodyPr>
            <a:normAutofit/>
          </a:bodyPr>
          <a:lstStyle/>
          <a:p>
            <a:r>
              <a:rPr lang="en-US" sz="4000" dirty="0"/>
              <a:t>Some Selected Highlights Since Kick-off Meeting</a:t>
            </a:r>
          </a:p>
        </p:txBody>
      </p:sp>
      <p:sp>
        <p:nvSpPr>
          <p:cNvPr id="3" name="Content Placeholder 2">
            <a:extLst>
              <a:ext uri="{FF2B5EF4-FFF2-40B4-BE49-F238E27FC236}">
                <a16:creationId xmlns:a16="http://schemas.microsoft.com/office/drawing/2014/main" id="{C0DE0EE0-3AD6-D64A-BA90-F601C7A8E03A}"/>
              </a:ext>
            </a:extLst>
          </p:cNvPr>
          <p:cNvSpPr>
            <a:spLocks noGrp="1"/>
          </p:cNvSpPr>
          <p:nvPr>
            <p:ph idx="1"/>
          </p:nvPr>
        </p:nvSpPr>
        <p:spPr>
          <a:xfrm>
            <a:off x="838200" y="1690688"/>
            <a:ext cx="10515600" cy="4351338"/>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E72E8608-A931-7C40-9DCF-111DFB1FC225}"/>
              </a:ext>
            </a:extLst>
          </p:cNvPr>
          <p:cNvSpPr>
            <a:spLocks noGrp="1"/>
          </p:cNvSpPr>
          <p:nvPr>
            <p:ph type="sldNum" sz="quarter" idx="12"/>
          </p:nvPr>
        </p:nvSpPr>
        <p:spPr/>
        <p:txBody>
          <a:bodyPr/>
          <a:lstStyle/>
          <a:p>
            <a:fld id="{B9905D9A-4027-F147-9282-1695F17DD12E}" type="slidenum">
              <a:rPr lang="en-US" smtClean="0"/>
              <a:t>4</a:t>
            </a:fld>
            <a:endParaRPr lang="en-US"/>
          </a:p>
        </p:txBody>
      </p:sp>
    </p:spTree>
    <p:extLst>
      <p:ext uri="{BB962C8B-B14F-4D97-AF65-F5344CB8AC3E}">
        <p14:creationId xmlns:p14="http://schemas.microsoft.com/office/powerpoint/2010/main" val="188378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FC83-CEF2-7340-81C1-26636B14EA7C}"/>
              </a:ext>
            </a:extLst>
          </p:cNvPr>
          <p:cNvSpPr>
            <a:spLocks noGrp="1"/>
          </p:cNvSpPr>
          <p:nvPr>
            <p:ph type="title"/>
          </p:nvPr>
        </p:nvSpPr>
        <p:spPr>
          <a:xfrm>
            <a:off x="838200" y="0"/>
            <a:ext cx="11353800" cy="1325563"/>
          </a:xfrm>
        </p:spPr>
        <p:txBody>
          <a:bodyPr/>
          <a:lstStyle/>
          <a:p>
            <a:r>
              <a:rPr lang="en-US" dirty="0"/>
              <a:t>Meson MC outputs </a:t>
            </a:r>
            <a:r>
              <a:rPr lang="en-US" dirty="0" err="1"/>
              <a:t>lund</a:t>
            </a:r>
            <a:r>
              <a:rPr lang="en-US" dirty="0"/>
              <a:t> files for use in GEANT4</a:t>
            </a:r>
          </a:p>
        </p:txBody>
      </p:sp>
      <p:pic>
        <p:nvPicPr>
          <p:cNvPr id="6" name="Content Placeholder 5">
            <a:extLst>
              <a:ext uri="{FF2B5EF4-FFF2-40B4-BE49-F238E27FC236}">
                <a16:creationId xmlns:a16="http://schemas.microsoft.com/office/drawing/2014/main" id="{99F61F51-D31D-DD44-8A7F-CD883B583D3F}"/>
              </a:ext>
            </a:extLst>
          </p:cNvPr>
          <p:cNvPicPr>
            <a:picLocks noGrp="1" noChangeAspect="1"/>
          </p:cNvPicPr>
          <p:nvPr>
            <p:ph idx="1"/>
          </p:nvPr>
        </p:nvPicPr>
        <p:blipFill>
          <a:blip r:embed="rId2"/>
          <a:stretch>
            <a:fillRect/>
          </a:stretch>
        </p:blipFill>
        <p:spPr>
          <a:xfrm>
            <a:off x="1661160" y="1700959"/>
            <a:ext cx="9455187" cy="5066553"/>
          </a:xfrm>
        </p:spPr>
      </p:pic>
      <p:sp>
        <p:nvSpPr>
          <p:cNvPr id="4" name="Slide Number Placeholder 3">
            <a:extLst>
              <a:ext uri="{FF2B5EF4-FFF2-40B4-BE49-F238E27FC236}">
                <a16:creationId xmlns:a16="http://schemas.microsoft.com/office/drawing/2014/main" id="{2A64019D-780D-6040-90FD-F0CFFB448689}"/>
              </a:ext>
            </a:extLst>
          </p:cNvPr>
          <p:cNvSpPr>
            <a:spLocks noGrp="1"/>
          </p:cNvSpPr>
          <p:nvPr>
            <p:ph type="sldNum" sz="quarter" idx="12"/>
          </p:nvPr>
        </p:nvSpPr>
        <p:spPr/>
        <p:txBody>
          <a:bodyPr/>
          <a:lstStyle/>
          <a:p>
            <a:fld id="{B9905D9A-4027-F147-9282-1695F17DD12E}" type="slidenum">
              <a:rPr lang="en-US" smtClean="0"/>
              <a:t>5</a:t>
            </a:fld>
            <a:endParaRPr lang="en-US"/>
          </a:p>
        </p:txBody>
      </p:sp>
      <p:sp>
        <p:nvSpPr>
          <p:cNvPr id="7" name="TextBox 6">
            <a:extLst>
              <a:ext uri="{FF2B5EF4-FFF2-40B4-BE49-F238E27FC236}">
                <a16:creationId xmlns:a16="http://schemas.microsoft.com/office/drawing/2014/main" id="{40AC58FC-60AA-DD43-B253-108EB4BA4EF4}"/>
              </a:ext>
            </a:extLst>
          </p:cNvPr>
          <p:cNvSpPr txBox="1"/>
          <p:nvPr/>
        </p:nvSpPr>
        <p:spPr>
          <a:xfrm>
            <a:off x="0" y="1140897"/>
            <a:ext cx="12192000" cy="369332"/>
          </a:xfrm>
          <a:prstGeom prst="rect">
            <a:avLst/>
          </a:prstGeom>
          <a:noFill/>
        </p:spPr>
        <p:txBody>
          <a:bodyPr wrap="square" rtlCol="0">
            <a:spAutoFit/>
          </a:bodyPr>
          <a:lstStyle/>
          <a:p>
            <a:pPr algn="ctr"/>
            <a:r>
              <a:rPr lang="en-US" dirty="0"/>
              <a:t>Updated to the EIC crossing angle and beamline</a:t>
            </a:r>
          </a:p>
        </p:txBody>
      </p:sp>
    </p:spTree>
    <p:extLst>
      <p:ext uri="{BB962C8B-B14F-4D97-AF65-F5344CB8AC3E}">
        <p14:creationId xmlns:p14="http://schemas.microsoft.com/office/powerpoint/2010/main" val="84277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68D3-CBA7-F24A-9A52-BCF9BB627D91}"/>
              </a:ext>
            </a:extLst>
          </p:cNvPr>
          <p:cNvSpPr>
            <a:spLocks noGrp="1"/>
          </p:cNvSpPr>
          <p:nvPr>
            <p:ph type="title"/>
          </p:nvPr>
        </p:nvSpPr>
        <p:spPr>
          <a:xfrm>
            <a:off x="838200" y="0"/>
            <a:ext cx="10515600" cy="1325563"/>
          </a:xfrm>
        </p:spPr>
        <p:txBody>
          <a:bodyPr/>
          <a:lstStyle/>
          <a:p>
            <a:r>
              <a:rPr lang="en-US" dirty="0"/>
              <a:t>Do To List From the Meson group</a:t>
            </a:r>
          </a:p>
        </p:txBody>
      </p:sp>
      <p:sp>
        <p:nvSpPr>
          <p:cNvPr id="3" name="Content Placeholder 2">
            <a:extLst>
              <a:ext uri="{FF2B5EF4-FFF2-40B4-BE49-F238E27FC236}">
                <a16:creationId xmlns:a16="http://schemas.microsoft.com/office/drawing/2014/main" id="{A4EA732B-0D90-AA4A-97E4-B22882D4A6F1}"/>
              </a:ext>
            </a:extLst>
          </p:cNvPr>
          <p:cNvSpPr>
            <a:spLocks noGrp="1"/>
          </p:cNvSpPr>
          <p:nvPr>
            <p:ph idx="1"/>
          </p:nvPr>
        </p:nvSpPr>
        <p:spPr>
          <a:xfrm>
            <a:off x="838200" y="1562734"/>
            <a:ext cx="10515600" cy="4351338"/>
          </a:xfrm>
        </p:spPr>
        <p:txBody>
          <a:bodyPr/>
          <a:lstStyle/>
          <a:p>
            <a:r>
              <a:rPr lang="en-US" dirty="0"/>
              <a:t>Currently only have Roman Pots in forward region, which is ok for DVCS, but will need more detectors for meson structure measurements</a:t>
            </a:r>
          </a:p>
          <a:p>
            <a:r>
              <a:rPr lang="en-US" dirty="0"/>
              <a:t>Determine where detectors should go by putting virtual detectors at different z-locations in-between the magnets  </a:t>
            </a:r>
          </a:p>
          <a:p>
            <a:r>
              <a:rPr lang="en-US" dirty="0"/>
              <a:t>Based on these results determine what space is needed for these additional detectors.  </a:t>
            </a:r>
          </a:p>
          <a:p>
            <a:r>
              <a:rPr lang="en-US" dirty="0"/>
              <a:t>More details and updates will be presented in Richard Trotta's talk on Fri. 11:30 am.</a:t>
            </a:r>
          </a:p>
        </p:txBody>
      </p:sp>
      <p:sp>
        <p:nvSpPr>
          <p:cNvPr id="4" name="Slide Number Placeholder 3">
            <a:extLst>
              <a:ext uri="{FF2B5EF4-FFF2-40B4-BE49-F238E27FC236}">
                <a16:creationId xmlns:a16="http://schemas.microsoft.com/office/drawing/2014/main" id="{5E505A38-F9ED-1C4B-B2B8-443AD39DB3AC}"/>
              </a:ext>
            </a:extLst>
          </p:cNvPr>
          <p:cNvSpPr>
            <a:spLocks noGrp="1"/>
          </p:cNvSpPr>
          <p:nvPr>
            <p:ph type="sldNum" sz="quarter" idx="12"/>
          </p:nvPr>
        </p:nvSpPr>
        <p:spPr/>
        <p:txBody>
          <a:bodyPr/>
          <a:lstStyle/>
          <a:p>
            <a:fld id="{B9905D9A-4027-F147-9282-1695F17DD12E}" type="slidenum">
              <a:rPr lang="en-US" smtClean="0"/>
              <a:t>6</a:t>
            </a:fld>
            <a:endParaRPr lang="en-US"/>
          </a:p>
        </p:txBody>
      </p:sp>
    </p:spTree>
    <p:extLst>
      <p:ext uri="{BB962C8B-B14F-4D97-AF65-F5344CB8AC3E}">
        <p14:creationId xmlns:p14="http://schemas.microsoft.com/office/powerpoint/2010/main" val="2359107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6D6D-E148-4F4A-9650-CA2AA917DD44}"/>
              </a:ext>
            </a:extLst>
          </p:cNvPr>
          <p:cNvSpPr>
            <a:spLocks noGrp="1"/>
          </p:cNvSpPr>
          <p:nvPr>
            <p:ph type="title"/>
          </p:nvPr>
        </p:nvSpPr>
        <p:spPr>
          <a:xfrm>
            <a:off x="838200" y="23931"/>
            <a:ext cx="10515600" cy="1325563"/>
          </a:xfrm>
        </p:spPr>
        <p:txBody>
          <a:bodyPr/>
          <a:lstStyle/>
          <a:p>
            <a:r>
              <a:rPr lang="en-US" dirty="0"/>
              <a:t>Deuteron Break-up In </a:t>
            </a:r>
            <a:r>
              <a:rPr lang="en-US" dirty="0" err="1"/>
              <a:t>BeAGLE</a:t>
            </a:r>
            <a:r>
              <a:rPr lang="en-US" dirty="0"/>
              <a:t> (J/Phi)</a:t>
            </a:r>
          </a:p>
        </p:txBody>
      </p:sp>
      <p:sp>
        <p:nvSpPr>
          <p:cNvPr id="3" name="Content Placeholder 2">
            <a:extLst>
              <a:ext uri="{FF2B5EF4-FFF2-40B4-BE49-F238E27FC236}">
                <a16:creationId xmlns:a16="http://schemas.microsoft.com/office/drawing/2014/main" id="{01A64E64-2838-F841-9B4C-2DB11A196A7C}"/>
              </a:ext>
            </a:extLst>
          </p:cNvPr>
          <p:cNvSpPr>
            <a:spLocks noGrp="1"/>
          </p:cNvSpPr>
          <p:nvPr>
            <p:ph idx="1"/>
          </p:nvPr>
        </p:nvSpPr>
        <p:spPr>
          <a:xfrm>
            <a:off x="397330" y="1792968"/>
            <a:ext cx="7037448" cy="4836431"/>
          </a:xfrm>
        </p:spPr>
        <p:txBody>
          <a:bodyPr>
            <a:normAutofit/>
          </a:bodyPr>
          <a:lstStyle/>
          <a:p>
            <a:r>
              <a:rPr lang="en-US" sz="2400" dirty="0" err="1"/>
              <a:t>e+D</a:t>
            </a:r>
            <a:r>
              <a:rPr lang="en-US" sz="2400" dirty="0"/>
              <a:t> -&gt; </a:t>
            </a:r>
            <a:r>
              <a:rPr lang="en-US" sz="2400" dirty="0" err="1"/>
              <a:t>e’+J</a:t>
            </a:r>
            <a:r>
              <a:rPr lang="en-US" sz="2400" dirty="0"/>
              <a:t>/</a:t>
            </a:r>
            <a:r>
              <a:rPr lang="en-US" sz="2400" dirty="0" err="1"/>
              <a:t>psi+p</a:t>
            </a:r>
            <a:r>
              <a:rPr lang="en-US" sz="2400" dirty="0"/>
              <a:t>’+n’  </a:t>
            </a:r>
          </a:p>
          <a:p>
            <a:r>
              <a:rPr lang="en-US" sz="2400" dirty="0"/>
              <a:t>18 GeV electron scattering off 135 GeV deuteron </a:t>
            </a:r>
          </a:p>
          <a:p>
            <a:r>
              <a:rPr lang="en-US" sz="2400" dirty="0"/>
              <a:t>Realistic deuteron wavefunction from Phys. Rev. C 53, 1689 </a:t>
            </a:r>
          </a:p>
          <a:p>
            <a:r>
              <a:rPr lang="en-US" sz="2400" dirty="0"/>
              <a:t>Light cone kinematics of nucleons in deuteron taken from </a:t>
            </a:r>
            <a:r>
              <a:rPr lang="en-US" sz="2400" dirty="0" err="1"/>
              <a:t>Strikman</a:t>
            </a:r>
            <a:r>
              <a:rPr lang="en-US" sz="2400" dirty="0"/>
              <a:t> &amp; Weiss, Phys. Rev. C97, 035209 </a:t>
            </a:r>
          </a:p>
          <a:p>
            <a:r>
              <a:rPr lang="en-US" sz="2400" dirty="0"/>
              <a:t>1M events with incoherent diffractive J/psi production</a:t>
            </a:r>
          </a:p>
        </p:txBody>
      </p:sp>
      <p:sp>
        <p:nvSpPr>
          <p:cNvPr id="4" name="TextBox 3">
            <a:extLst>
              <a:ext uri="{FF2B5EF4-FFF2-40B4-BE49-F238E27FC236}">
                <a16:creationId xmlns:a16="http://schemas.microsoft.com/office/drawing/2014/main" id="{BA281AEB-51BD-6441-976A-5C75CFF597B4}"/>
              </a:ext>
            </a:extLst>
          </p:cNvPr>
          <p:cNvSpPr txBox="1"/>
          <p:nvPr/>
        </p:nvSpPr>
        <p:spPr>
          <a:xfrm>
            <a:off x="0" y="1164828"/>
            <a:ext cx="12191999" cy="369332"/>
          </a:xfrm>
          <a:prstGeom prst="rect">
            <a:avLst/>
          </a:prstGeom>
          <a:noFill/>
        </p:spPr>
        <p:txBody>
          <a:bodyPr wrap="square" rtlCol="0">
            <a:spAutoFit/>
          </a:bodyPr>
          <a:lstStyle/>
          <a:p>
            <a:pPr algn="ctr"/>
            <a:r>
              <a:rPr lang="en-US" b="1" dirty="0"/>
              <a:t>Kong Tu (BNL) </a:t>
            </a:r>
            <a:r>
              <a:rPr lang="en-US" dirty="0"/>
              <a:t>with Mark Baker, Axel Jentsch, and others</a:t>
            </a:r>
          </a:p>
        </p:txBody>
      </p:sp>
      <p:pic>
        <p:nvPicPr>
          <p:cNvPr id="6" name="Picture 5">
            <a:extLst>
              <a:ext uri="{FF2B5EF4-FFF2-40B4-BE49-F238E27FC236}">
                <a16:creationId xmlns:a16="http://schemas.microsoft.com/office/drawing/2014/main" id="{7BDD0DC2-2035-234D-AC67-7EA2418BA2D1}"/>
              </a:ext>
            </a:extLst>
          </p:cNvPr>
          <p:cNvPicPr>
            <a:picLocks noChangeAspect="1"/>
          </p:cNvPicPr>
          <p:nvPr/>
        </p:nvPicPr>
        <p:blipFill rotWithShape="1">
          <a:blip r:embed="rId2"/>
          <a:srcRect r="11253"/>
          <a:stretch/>
        </p:blipFill>
        <p:spPr>
          <a:xfrm>
            <a:off x="7434778" y="1664790"/>
            <a:ext cx="4626594" cy="3674654"/>
          </a:xfrm>
          <a:prstGeom prst="rect">
            <a:avLst/>
          </a:prstGeom>
        </p:spPr>
      </p:pic>
      <p:sp>
        <p:nvSpPr>
          <p:cNvPr id="7" name="TextBox 6">
            <a:extLst>
              <a:ext uri="{FF2B5EF4-FFF2-40B4-BE49-F238E27FC236}">
                <a16:creationId xmlns:a16="http://schemas.microsoft.com/office/drawing/2014/main" id="{61467501-0809-284C-9496-970D3D1D5028}"/>
              </a:ext>
            </a:extLst>
          </p:cNvPr>
          <p:cNvSpPr txBox="1"/>
          <p:nvPr/>
        </p:nvSpPr>
        <p:spPr>
          <a:xfrm>
            <a:off x="1" y="5894611"/>
            <a:ext cx="12192000" cy="369332"/>
          </a:xfrm>
          <a:prstGeom prst="rect">
            <a:avLst/>
          </a:prstGeom>
          <a:noFill/>
        </p:spPr>
        <p:txBody>
          <a:bodyPr wrap="square" rtlCol="0">
            <a:spAutoFit/>
          </a:bodyPr>
          <a:lstStyle/>
          <a:p>
            <a:pPr algn="ctr"/>
            <a:r>
              <a:rPr lang="en-US" dirty="0"/>
              <a:t>For more details: : </a:t>
            </a:r>
            <a:r>
              <a:rPr lang="en-US" dirty="0">
                <a:hlinkClick r:id="rId3"/>
              </a:rPr>
              <a:t>https://indico.bnl.gov/event/7968/contributions/35578/attachments/26941/41029/Kong_03_05_2020.pdf</a:t>
            </a:r>
            <a:r>
              <a:rPr lang="en-US" dirty="0"/>
              <a:t>  </a:t>
            </a:r>
          </a:p>
        </p:txBody>
      </p:sp>
      <p:sp>
        <p:nvSpPr>
          <p:cNvPr id="8" name="TextBox 7">
            <a:extLst>
              <a:ext uri="{FF2B5EF4-FFF2-40B4-BE49-F238E27FC236}">
                <a16:creationId xmlns:a16="http://schemas.microsoft.com/office/drawing/2014/main" id="{B0660A30-927C-274E-A6B3-AB09B7208360}"/>
              </a:ext>
            </a:extLst>
          </p:cNvPr>
          <p:cNvSpPr txBox="1"/>
          <p:nvPr/>
        </p:nvSpPr>
        <p:spPr>
          <a:xfrm>
            <a:off x="7867432" y="5372102"/>
            <a:ext cx="3761286" cy="369332"/>
          </a:xfrm>
          <a:prstGeom prst="rect">
            <a:avLst/>
          </a:prstGeom>
          <a:noFill/>
        </p:spPr>
        <p:txBody>
          <a:bodyPr wrap="none" rtlCol="0">
            <a:spAutoFit/>
          </a:bodyPr>
          <a:lstStyle/>
          <a:p>
            <a:r>
              <a:rPr lang="en-US" dirty="0"/>
              <a:t>P</a:t>
            </a:r>
            <a:r>
              <a:rPr lang="en-US" baseline="-25000" dirty="0"/>
              <a:t>m</a:t>
            </a:r>
            <a:r>
              <a:rPr lang="en-US" dirty="0"/>
              <a:t> is the momentum of the spectator</a:t>
            </a:r>
          </a:p>
        </p:txBody>
      </p:sp>
      <p:sp>
        <p:nvSpPr>
          <p:cNvPr id="9" name="Slide Number Placeholder 8">
            <a:extLst>
              <a:ext uri="{FF2B5EF4-FFF2-40B4-BE49-F238E27FC236}">
                <a16:creationId xmlns:a16="http://schemas.microsoft.com/office/drawing/2014/main" id="{7FAC8909-A30F-554A-8C60-5DCCFAF6DB61}"/>
              </a:ext>
            </a:extLst>
          </p:cNvPr>
          <p:cNvSpPr>
            <a:spLocks noGrp="1"/>
          </p:cNvSpPr>
          <p:nvPr>
            <p:ph type="sldNum" sz="quarter" idx="12"/>
          </p:nvPr>
        </p:nvSpPr>
        <p:spPr/>
        <p:txBody>
          <a:bodyPr/>
          <a:lstStyle/>
          <a:p>
            <a:fld id="{B9905D9A-4027-F147-9282-1695F17DD12E}" type="slidenum">
              <a:rPr lang="en-US" smtClean="0"/>
              <a:t>7</a:t>
            </a:fld>
            <a:endParaRPr lang="en-US"/>
          </a:p>
        </p:txBody>
      </p:sp>
    </p:spTree>
    <p:extLst>
      <p:ext uri="{BB962C8B-B14F-4D97-AF65-F5344CB8AC3E}">
        <p14:creationId xmlns:p14="http://schemas.microsoft.com/office/powerpoint/2010/main" val="314985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266419-D376-BB48-AFB4-5FB74684E836}"/>
              </a:ext>
            </a:extLst>
          </p:cNvPr>
          <p:cNvPicPr>
            <a:picLocks noGrp="1" noChangeAspect="1"/>
          </p:cNvPicPr>
          <p:nvPr>
            <p:ph idx="1"/>
          </p:nvPr>
        </p:nvPicPr>
        <p:blipFill>
          <a:blip r:embed="rId2"/>
          <a:stretch>
            <a:fillRect/>
          </a:stretch>
        </p:blipFill>
        <p:spPr>
          <a:xfrm>
            <a:off x="555170" y="148022"/>
            <a:ext cx="10651815" cy="5660730"/>
          </a:xfrm>
        </p:spPr>
      </p:pic>
      <p:sp>
        <p:nvSpPr>
          <p:cNvPr id="6" name="TextBox 5">
            <a:extLst>
              <a:ext uri="{FF2B5EF4-FFF2-40B4-BE49-F238E27FC236}">
                <a16:creationId xmlns:a16="http://schemas.microsoft.com/office/drawing/2014/main" id="{798B42C7-BABD-A74C-9DBE-7603CCB1EFE7}"/>
              </a:ext>
            </a:extLst>
          </p:cNvPr>
          <p:cNvSpPr txBox="1"/>
          <p:nvPr/>
        </p:nvSpPr>
        <p:spPr>
          <a:xfrm>
            <a:off x="1" y="5768940"/>
            <a:ext cx="12192000" cy="1015663"/>
          </a:xfrm>
          <a:prstGeom prst="rect">
            <a:avLst/>
          </a:prstGeom>
          <a:noFill/>
        </p:spPr>
        <p:txBody>
          <a:bodyPr wrap="square" rtlCol="0">
            <a:spAutoFit/>
          </a:bodyPr>
          <a:lstStyle/>
          <a:p>
            <a:pPr algn="ctr"/>
            <a:r>
              <a:rPr lang="en-US" sz="2000" dirty="0"/>
              <a:t>Low P</a:t>
            </a:r>
            <a:r>
              <a:rPr lang="en-US" sz="2000" baseline="-25000" dirty="0"/>
              <a:t>m</a:t>
            </a:r>
            <a:r>
              <a:rPr lang="en-US" sz="2000" dirty="0"/>
              <a:t> limited by resolution effects while the high P</a:t>
            </a:r>
            <a:r>
              <a:rPr lang="en-US" sz="2000" baseline="-25000" dirty="0"/>
              <a:t>m </a:t>
            </a:r>
            <a:r>
              <a:rPr lang="en-US" sz="2000" dirty="0"/>
              <a:t>limited by acceptance effects.</a:t>
            </a:r>
          </a:p>
          <a:p>
            <a:pPr algn="ctr"/>
            <a:r>
              <a:rPr lang="en-US" sz="2000" dirty="0"/>
              <a:t>Simulations already done for other energies too and can be used in detailed simulations (e.g. EICROOT &amp; GEANT4 )</a:t>
            </a:r>
          </a:p>
          <a:p>
            <a:pPr algn="ctr"/>
            <a:r>
              <a:rPr lang="en-US" dirty="0"/>
              <a:t>For me details see Kong's talk on Thu [4:30pm]</a:t>
            </a:r>
            <a:endParaRPr lang="en-US" sz="2000" dirty="0"/>
          </a:p>
        </p:txBody>
      </p:sp>
      <p:sp>
        <p:nvSpPr>
          <p:cNvPr id="7" name="Slide Number Placeholder 6">
            <a:extLst>
              <a:ext uri="{FF2B5EF4-FFF2-40B4-BE49-F238E27FC236}">
                <a16:creationId xmlns:a16="http://schemas.microsoft.com/office/drawing/2014/main" id="{F2820381-406E-4F44-A2A3-85DE409C03C6}"/>
              </a:ext>
            </a:extLst>
          </p:cNvPr>
          <p:cNvSpPr>
            <a:spLocks noGrp="1"/>
          </p:cNvSpPr>
          <p:nvPr>
            <p:ph type="sldNum" sz="quarter" idx="12"/>
          </p:nvPr>
        </p:nvSpPr>
        <p:spPr/>
        <p:txBody>
          <a:bodyPr/>
          <a:lstStyle/>
          <a:p>
            <a:fld id="{B9905D9A-4027-F147-9282-1695F17DD12E}" type="slidenum">
              <a:rPr lang="en-US" smtClean="0"/>
              <a:t>8</a:t>
            </a:fld>
            <a:endParaRPr lang="en-US"/>
          </a:p>
        </p:txBody>
      </p:sp>
    </p:spTree>
    <p:extLst>
      <p:ext uri="{BB962C8B-B14F-4D97-AF65-F5344CB8AC3E}">
        <p14:creationId xmlns:p14="http://schemas.microsoft.com/office/powerpoint/2010/main" val="66725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57DA-77BB-1542-8590-C4C0D9A23A95}"/>
              </a:ext>
            </a:extLst>
          </p:cNvPr>
          <p:cNvSpPr>
            <a:spLocks noGrp="1"/>
          </p:cNvSpPr>
          <p:nvPr>
            <p:ph type="title"/>
          </p:nvPr>
        </p:nvSpPr>
        <p:spPr>
          <a:xfrm>
            <a:off x="810904" y="0"/>
            <a:ext cx="10515600" cy="1325563"/>
          </a:xfrm>
        </p:spPr>
        <p:txBody>
          <a:bodyPr/>
          <a:lstStyle/>
          <a:p>
            <a:r>
              <a:rPr lang="en-US" dirty="0"/>
              <a:t>Short-Range Correlations &amp; the EMC Effect</a:t>
            </a:r>
          </a:p>
        </p:txBody>
      </p:sp>
      <p:grpSp>
        <p:nvGrpSpPr>
          <p:cNvPr id="10" name="Group 9">
            <a:extLst>
              <a:ext uri="{FF2B5EF4-FFF2-40B4-BE49-F238E27FC236}">
                <a16:creationId xmlns:a16="http://schemas.microsoft.com/office/drawing/2014/main" id="{6D004ED4-8CE0-F74F-833B-52D222FFFF61}"/>
              </a:ext>
            </a:extLst>
          </p:cNvPr>
          <p:cNvGrpSpPr/>
          <p:nvPr/>
        </p:nvGrpSpPr>
        <p:grpSpPr>
          <a:xfrm>
            <a:off x="0" y="1834795"/>
            <a:ext cx="6280164" cy="3666471"/>
            <a:chOff x="495869" y="1135039"/>
            <a:chExt cx="8090026" cy="4801597"/>
          </a:xfrm>
        </p:grpSpPr>
        <p:pic>
          <p:nvPicPr>
            <p:cNvPr id="5" name="Picture 4" descr="LowQ2_FullRange_Fit_d.gif">
              <a:extLst>
                <a:ext uri="{FF2B5EF4-FFF2-40B4-BE49-F238E27FC236}">
                  <a16:creationId xmlns:a16="http://schemas.microsoft.com/office/drawing/2014/main" id="{938C5FF2-56B9-8948-BC68-4D7EE588B719}"/>
                </a:ext>
              </a:extLst>
            </p:cNvPr>
            <p:cNvPicPr>
              <a:picLocks noChangeAspect="1"/>
            </p:cNvPicPr>
            <p:nvPr/>
          </p:nvPicPr>
          <p:blipFill rotWithShape="1">
            <a:blip r:embed="rId2"/>
            <a:srcRect r="5983"/>
            <a:stretch/>
          </p:blipFill>
          <p:spPr>
            <a:xfrm>
              <a:off x="495869" y="1135039"/>
              <a:ext cx="8090026" cy="4801597"/>
            </a:xfrm>
            <a:prstGeom prst="rect">
              <a:avLst/>
            </a:prstGeom>
          </p:spPr>
        </p:pic>
        <p:sp>
          <p:nvSpPr>
            <p:cNvPr id="6" name="TextBox 5">
              <a:extLst>
                <a:ext uri="{FF2B5EF4-FFF2-40B4-BE49-F238E27FC236}">
                  <a16:creationId xmlns:a16="http://schemas.microsoft.com/office/drawing/2014/main" id="{DABDF8AE-FD42-0D42-929C-1CCF08935D86}"/>
                </a:ext>
              </a:extLst>
            </p:cNvPr>
            <p:cNvSpPr txBox="1"/>
            <p:nvPr/>
          </p:nvSpPr>
          <p:spPr>
            <a:xfrm>
              <a:off x="2209800" y="1447799"/>
              <a:ext cx="1938827" cy="968321"/>
            </a:xfrm>
            <a:prstGeom prst="rect">
              <a:avLst/>
            </a:prstGeom>
            <a:noFill/>
          </p:spPr>
          <p:txBody>
            <a:bodyPr wrap="square" rtlCol="0">
              <a:spAutoFit/>
            </a:bodyPr>
            <a:lstStyle/>
            <a:p>
              <a:r>
                <a:rPr lang="en-US" dirty="0"/>
                <a:t>Q</a:t>
              </a:r>
              <a:r>
                <a:rPr lang="en-US" baseline="30000" dirty="0"/>
                <a:t>2</a:t>
              </a:r>
              <a:r>
                <a:rPr lang="en-US" dirty="0"/>
                <a:t> = 2.5 [GeV/c]</a:t>
              </a:r>
              <a:r>
                <a:rPr lang="en-US" baseline="30000" dirty="0"/>
                <a:t>2</a:t>
              </a:r>
            </a:p>
          </p:txBody>
        </p:sp>
        <p:sp>
          <p:nvSpPr>
            <p:cNvPr id="7" name="TextBox 6">
              <a:extLst>
                <a:ext uri="{FF2B5EF4-FFF2-40B4-BE49-F238E27FC236}">
                  <a16:creationId xmlns:a16="http://schemas.microsoft.com/office/drawing/2014/main" id="{7C8DE909-56FC-3149-BCFC-D05CD43E3B86}"/>
                </a:ext>
              </a:extLst>
            </p:cNvPr>
            <p:cNvSpPr txBox="1"/>
            <p:nvPr/>
          </p:nvSpPr>
          <p:spPr>
            <a:xfrm>
              <a:off x="2057400" y="4019490"/>
              <a:ext cx="1298252" cy="968321"/>
            </a:xfrm>
            <a:prstGeom prst="rect">
              <a:avLst/>
            </a:prstGeom>
            <a:noFill/>
          </p:spPr>
          <p:txBody>
            <a:bodyPr wrap="square" rtlCol="0">
              <a:spAutoFit/>
            </a:bodyPr>
            <a:lstStyle/>
            <a:p>
              <a:r>
                <a:rPr lang="en-US" dirty="0">
                  <a:solidFill>
                    <a:srgbClr val="0000FF"/>
                  </a:solidFill>
                </a:rPr>
                <a:t>EMC Slope</a:t>
              </a:r>
            </a:p>
          </p:txBody>
        </p:sp>
        <p:sp>
          <p:nvSpPr>
            <p:cNvPr id="8" name="TextBox 7">
              <a:extLst>
                <a:ext uri="{FF2B5EF4-FFF2-40B4-BE49-F238E27FC236}">
                  <a16:creationId xmlns:a16="http://schemas.microsoft.com/office/drawing/2014/main" id="{56F75F25-CDE6-C440-8106-580C61F83BD9}"/>
                </a:ext>
              </a:extLst>
            </p:cNvPr>
            <p:cNvSpPr txBox="1"/>
            <p:nvPr/>
          </p:nvSpPr>
          <p:spPr>
            <a:xfrm>
              <a:off x="6357930" y="2190690"/>
              <a:ext cx="1414469" cy="968321"/>
            </a:xfrm>
            <a:prstGeom prst="rect">
              <a:avLst/>
            </a:prstGeom>
            <a:noFill/>
          </p:spPr>
          <p:txBody>
            <a:bodyPr wrap="square" rtlCol="0">
              <a:spAutoFit/>
            </a:bodyPr>
            <a:lstStyle/>
            <a:p>
              <a:r>
                <a:rPr lang="en-US" dirty="0">
                  <a:solidFill>
                    <a:srgbClr val="FF0000"/>
                  </a:solidFill>
                </a:rPr>
                <a:t>SRC Plateau</a:t>
              </a:r>
            </a:p>
          </p:txBody>
        </p:sp>
      </p:grpSp>
      <p:pic>
        <p:nvPicPr>
          <p:cNvPr id="9" name="Picture 8" descr="emc-srcEDITED_D4.jpg">
            <a:extLst>
              <a:ext uri="{FF2B5EF4-FFF2-40B4-BE49-F238E27FC236}">
                <a16:creationId xmlns:a16="http://schemas.microsoft.com/office/drawing/2014/main" id="{0810ABB4-AD7B-144B-90B6-9A770D7830AB}"/>
              </a:ext>
            </a:extLst>
          </p:cNvPr>
          <p:cNvPicPr>
            <a:picLocks noChangeAspect="1"/>
          </p:cNvPicPr>
          <p:nvPr/>
        </p:nvPicPr>
        <p:blipFill rotWithShape="1">
          <a:blip r:embed="rId3"/>
          <a:srcRect l="3412" r="4800"/>
          <a:stretch/>
        </p:blipFill>
        <p:spPr>
          <a:xfrm>
            <a:off x="6100549" y="1861779"/>
            <a:ext cx="6091451" cy="3693456"/>
          </a:xfrm>
          <a:prstGeom prst="rect">
            <a:avLst/>
          </a:prstGeom>
        </p:spPr>
      </p:pic>
      <p:sp>
        <p:nvSpPr>
          <p:cNvPr id="11" name="Rectangle 10">
            <a:extLst>
              <a:ext uri="{FF2B5EF4-FFF2-40B4-BE49-F238E27FC236}">
                <a16:creationId xmlns:a16="http://schemas.microsoft.com/office/drawing/2014/main" id="{C7B15516-1225-B441-8A20-C60E950E60A3}"/>
              </a:ext>
            </a:extLst>
          </p:cNvPr>
          <p:cNvSpPr/>
          <p:nvPr/>
        </p:nvSpPr>
        <p:spPr>
          <a:xfrm>
            <a:off x="0" y="983215"/>
            <a:ext cx="12192000" cy="369332"/>
          </a:xfrm>
          <a:prstGeom prst="rect">
            <a:avLst/>
          </a:prstGeom>
        </p:spPr>
        <p:txBody>
          <a:bodyPr wrap="square">
            <a:spAutoFit/>
          </a:bodyPr>
          <a:lstStyle/>
          <a:p>
            <a:pPr algn="ctr"/>
            <a:r>
              <a:rPr lang="en-US" dirty="0"/>
              <a:t>L. Weinstein </a:t>
            </a:r>
            <a:r>
              <a:rPr lang="en-US" i="1" dirty="0"/>
              <a:t>et al.</a:t>
            </a:r>
            <a:r>
              <a:rPr lang="en-US" dirty="0"/>
              <a:t>, Phys. Rev. Lett. </a:t>
            </a:r>
            <a:r>
              <a:rPr lang="en-US" b="1" dirty="0"/>
              <a:t>106</a:t>
            </a:r>
            <a:r>
              <a:rPr lang="en-US" dirty="0"/>
              <a:t> (2011) 052301.</a:t>
            </a:r>
          </a:p>
        </p:txBody>
      </p:sp>
      <p:sp>
        <p:nvSpPr>
          <p:cNvPr id="12" name="TextBox 11">
            <a:extLst>
              <a:ext uri="{FF2B5EF4-FFF2-40B4-BE49-F238E27FC236}">
                <a16:creationId xmlns:a16="http://schemas.microsoft.com/office/drawing/2014/main" id="{D06E52EB-1B8B-3547-8846-A87192F7D814}"/>
              </a:ext>
            </a:extLst>
          </p:cNvPr>
          <p:cNvSpPr txBox="1"/>
          <p:nvPr/>
        </p:nvSpPr>
        <p:spPr>
          <a:xfrm>
            <a:off x="0" y="6090557"/>
            <a:ext cx="12192000" cy="369332"/>
          </a:xfrm>
          <a:prstGeom prst="rect">
            <a:avLst/>
          </a:prstGeom>
          <a:noFill/>
        </p:spPr>
        <p:txBody>
          <a:bodyPr wrap="square" rtlCol="0">
            <a:spAutoFit/>
          </a:bodyPr>
          <a:lstStyle/>
          <a:p>
            <a:pPr algn="ctr"/>
            <a:r>
              <a:rPr lang="en-US" dirty="0"/>
              <a:t>Summary written for the CERN Courier: https://</a:t>
            </a:r>
            <a:r>
              <a:rPr lang="en-US" dirty="0" err="1"/>
              <a:t>cerncourier.com</a:t>
            </a:r>
            <a:r>
              <a:rPr lang="en-US" dirty="0"/>
              <a:t>/a/the-emc-effect-still-puzzles-after-30-years/</a:t>
            </a:r>
          </a:p>
        </p:txBody>
      </p:sp>
      <p:sp>
        <p:nvSpPr>
          <p:cNvPr id="13" name="Slide Number Placeholder 12">
            <a:extLst>
              <a:ext uri="{FF2B5EF4-FFF2-40B4-BE49-F238E27FC236}">
                <a16:creationId xmlns:a16="http://schemas.microsoft.com/office/drawing/2014/main" id="{F2043423-FDD0-4640-8D77-50FF7A1DA909}"/>
              </a:ext>
            </a:extLst>
          </p:cNvPr>
          <p:cNvSpPr>
            <a:spLocks noGrp="1"/>
          </p:cNvSpPr>
          <p:nvPr>
            <p:ph type="sldNum" sz="quarter" idx="12"/>
          </p:nvPr>
        </p:nvSpPr>
        <p:spPr/>
        <p:txBody>
          <a:bodyPr/>
          <a:lstStyle/>
          <a:p>
            <a:fld id="{B9905D9A-4027-F147-9282-1695F17DD12E}" type="slidenum">
              <a:rPr lang="en-US" smtClean="0"/>
              <a:t>9</a:t>
            </a:fld>
            <a:endParaRPr lang="en-US"/>
          </a:p>
        </p:txBody>
      </p:sp>
    </p:spTree>
    <p:extLst>
      <p:ext uri="{BB962C8B-B14F-4D97-AF65-F5344CB8AC3E}">
        <p14:creationId xmlns:p14="http://schemas.microsoft.com/office/powerpoint/2010/main" val="530188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1259</Words>
  <Application>Microsoft Macintosh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Tagging &amp; Diffraction Working Group Update</vt:lpstr>
      <vt:lpstr>Topics and Collaborators</vt:lpstr>
      <vt:lpstr>Presentations for 1st Yellow Report Meeting</vt:lpstr>
      <vt:lpstr>Some Selected Highlights Since Kick-off Meeting</vt:lpstr>
      <vt:lpstr>Meson MC outputs lund files for use in GEANT4</vt:lpstr>
      <vt:lpstr>Do To List From the Meson group</vt:lpstr>
      <vt:lpstr>Deuteron Break-up In BeAGLE (J/Phi)</vt:lpstr>
      <vt:lpstr>PowerPoint Presentation</vt:lpstr>
      <vt:lpstr>Short-Range Correlations &amp; the EMC Effect</vt:lpstr>
      <vt:lpstr>Detecting Quasi-Elastic SRC Events</vt:lpstr>
      <vt:lpstr>Next Step will be to add DIS SRC Events </vt:lpstr>
      <vt:lpstr>Summary &amp; Outlook</vt:lpstr>
      <vt:lpstr>Backup Material</vt:lpstr>
      <vt:lpstr>Pion and kaon structure at the electron-ion collider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Tagging &amp; Diffraction Working Group Update</dc:title>
  <dc:creator>Douglas Higinbotham</dc:creator>
  <cp:lastModifiedBy>Douglas Higinbotham</cp:lastModifiedBy>
  <cp:revision>54</cp:revision>
  <dcterms:created xsi:type="dcterms:W3CDTF">2020-03-09T13:24:07Z</dcterms:created>
  <dcterms:modified xsi:type="dcterms:W3CDTF">2020-03-19T17:58:30Z</dcterms:modified>
</cp:coreProperties>
</file>