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8" r:id="rId3"/>
    <p:sldMasterId id="2147483670" r:id="rId4"/>
    <p:sldMasterId id="2147483672" r:id="rId5"/>
    <p:sldMasterId id="2147483674" r:id="rId6"/>
    <p:sldMasterId id="2147483691" r:id="rId7"/>
    <p:sldMasterId id="2147483676" r:id="rId8"/>
    <p:sldMasterId id="2147483678" r:id="rId9"/>
    <p:sldMasterId id="2147483680" r:id="rId10"/>
  </p:sldMasterIdLst>
  <p:notesMasterIdLst>
    <p:notesMasterId r:id="rId26"/>
  </p:notesMasterIdLst>
  <p:sldIdLst>
    <p:sldId id="273" r:id="rId11"/>
    <p:sldId id="615" r:id="rId12"/>
    <p:sldId id="256" r:id="rId13"/>
    <p:sldId id="616" r:id="rId14"/>
    <p:sldId id="617" r:id="rId15"/>
    <p:sldId id="618" r:id="rId16"/>
    <p:sldId id="619" r:id="rId17"/>
    <p:sldId id="620" r:id="rId18"/>
    <p:sldId id="272" r:id="rId19"/>
    <p:sldId id="269" r:id="rId20"/>
    <p:sldId id="271" r:id="rId21"/>
    <p:sldId id="276" r:id="rId22"/>
    <p:sldId id="278" r:id="rId23"/>
    <p:sldId id="277"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00FFFF"/>
    <a:srgbClr val="0000FF"/>
    <a:srgbClr val="00A84C"/>
    <a:srgbClr val="CC0066"/>
    <a:srgbClr val="007E39"/>
    <a:srgbClr val="00FF00"/>
    <a:srgbClr val="0000CD"/>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43" autoAdjust="0"/>
    <p:restoredTop sz="93911" autoAdjust="0"/>
  </p:normalViewPr>
  <p:slideViewPr>
    <p:cSldViewPr>
      <p:cViewPr varScale="1">
        <p:scale>
          <a:sx n="110" d="100"/>
          <a:sy n="110" d="100"/>
        </p:scale>
        <p:origin x="120" y="204"/>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416DA-2082-4286-9CC8-7D8B3884267B}" type="datetimeFigureOut">
              <a:rPr lang="en-US" smtClean="0"/>
              <a:t>3/21/2020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E3F99-2246-4C7F-82AD-6D3862C709E6}" type="slidenum">
              <a:rPr lang="en-US" smtClean="0"/>
              <a:t>‹#›</a:t>
            </a:fld>
            <a:endParaRPr lang="en-US"/>
          </a:p>
        </p:txBody>
      </p:sp>
    </p:spTree>
    <p:extLst>
      <p:ext uri="{BB962C8B-B14F-4D97-AF65-F5344CB8AC3E}">
        <p14:creationId xmlns:p14="http://schemas.microsoft.com/office/powerpoint/2010/main" val="381035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2</a:t>
            </a:fld>
            <a:endParaRPr lang="en-US"/>
          </a:p>
        </p:txBody>
      </p:sp>
    </p:spTree>
    <p:extLst>
      <p:ext uri="{BB962C8B-B14F-4D97-AF65-F5344CB8AC3E}">
        <p14:creationId xmlns:p14="http://schemas.microsoft.com/office/powerpoint/2010/main" val="324540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4</a:t>
            </a:fld>
            <a:endParaRPr lang="en-US"/>
          </a:p>
        </p:txBody>
      </p:sp>
    </p:spTree>
    <p:extLst>
      <p:ext uri="{BB962C8B-B14F-4D97-AF65-F5344CB8AC3E}">
        <p14:creationId xmlns:p14="http://schemas.microsoft.com/office/powerpoint/2010/main" val="271929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5</a:t>
            </a:fld>
            <a:endParaRPr lang="en-US"/>
          </a:p>
        </p:txBody>
      </p:sp>
    </p:spTree>
    <p:extLst>
      <p:ext uri="{BB962C8B-B14F-4D97-AF65-F5344CB8AC3E}">
        <p14:creationId xmlns:p14="http://schemas.microsoft.com/office/powerpoint/2010/main" val="191018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6</a:t>
            </a:fld>
            <a:endParaRPr lang="en-US"/>
          </a:p>
        </p:txBody>
      </p:sp>
    </p:spTree>
    <p:extLst>
      <p:ext uri="{BB962C8B-B14F-4D97-AF65-F5344CB8AC3E}">
        <p14:creationId xmlns:p14="http://schemas.microsoft.com/office/powerpoint/2010/main" val="225420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7</a:t>
            </a:fld>
            <a:endParaRPr lang="en-US"/>
          </a:p>
        </p:txBody>
      </p:sp>
    </p:spTree>
    <p:extLst>
      <p:ext uri="{BB962C8B-B14F-4D97-AF65-F5344CB8AC3E}">
        <p14:creationId xmlns:p14="http://schemas.microsoft.com/office/powerpoint/2010/main" val="404326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BE880-BD3C-4FFC-8ADF-AB328B7576D6}" type="slidenum">
              <a:rPr lang="en-US" smtClean="0"/>
              <a:t>8</a:t>
            </a:fld>
            <a:endParaRPr lang="en-US"/>
          </a:p>
        </p:txBody>
      </p:sp>
    </p:spTree>
    <p:extLst>
      <p:ext uri="{BB962C8B-B14F-4D97-AF65-F5344CB8AC3E}">
        <p14:creationId xmlns:p14="http://schemas.microsoft.com/office/powerpoint/2010/main" val="395505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2" indent="0" algn="ctr">
              <a:buNone/>
              <a:defRPr>
                <a:solidFill>
                  <a:schemeClr val="tx1">
                    <a:tint val="75000"/>
                  </a:schemeClr>
                </a:solidFill>
              </a:defRPr>
            </a:lvl4pPr>
            <a:lvl5pPr marL="1828618" indent="0" algn="ctr">
              <a:buNone/>
              <a:defRPr>
                <a:solidFill>
                  <a:schemeClr val="tx1">
                    <a:tint val="75000"/>
                  </a:schemeClr>
                </a:solidFill>
              </a:defRPr>
            </a:lvl5pPr>
            <a:lvl6pPr marL="2285774"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96"/>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9304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66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75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64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35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30053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2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75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227131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7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9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3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492896"/>
            <a:ext cx="2844800" cy="365125"/>
          </a:xfrm>
          <a:prstGeom prst="rect">
            <a:avLst/>
          </a:prstGeom>
        </p:spPr>
        <p:txBody>
          <a:bodyPr/>
          <a:lstStyle>
            <a:lvl1pPr>
              <a:defRPr sz="1200">
                <a:solidFill>
                  <a:schemeClr val="bg1">
                    <a:lumMod val="50000"/>
                  </a:schemeClr>
                </a:solidFill>
              </a:defRPr>
            </a:lvl1pPr>
          </a:lstStyle>
          <a:p>
            <a:endParaRPr lang="en-US"/>
          </a:p>
        </p:txBody>
      </p:sp>
      <p:sp>
        <p:nvSpPr>
          <p:cNvPr id="5" name="Footer Placeholder 4"/>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p:cNvSpPr>
            <a:spLocks noGrp="1"/>
          </p:cNvSpPr>
          <p:nvPr>
            <p:ph type="sldNum" sz="quarter" idx="12"/>
          </p:nvPr>
        </p:nvSpPr>
        <p:spPr/>
        <p:txBody>
          <a:bodyPr/>
          <a:lstStyle/>
          <a:p>
            <a:fld id="{DB0E36C9-3AF3-4F25-819E-BE7B4BF519E9}" type="slidenum">
              <a:rPr lang="en-US" smtClean="0"/>
              <a:t>‹#›</a:t>
            </a:fld>
            <a:endParaRPr lang="en-US"/>
          </a:p>
        </p:txBody>
      </p:sp>
    </p:spTree>
    <p:extLst>
      <p:ext uri="{BB962C8B-B14F-4D97-AF65-F5344CB8AC3E}">
        <p14:creationId xmlns:p14="http://schemas.microsoft.com/office/powerpoint/2010/main" val="18906519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theme" Target="../theme/theme9.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668000" y="40688"/>
            <a:ext cx="1463040" cy="822318"/>
          </a:xfrm>
          <a:prstGeom prst="rect">
            <a:avLst/>
          </a:prstGeom>
        </p:spPr>
      </p:pic>
      <p:pic>
        <p:nvPicPr>
          <p:cNvPr id="8" name="Picture 7">
            <a:extLst>
              <a:ext uri="{FF2B5EF4-FFF2-40B4-BE49-F238E27FC236}">
                <a16:creationId xmlns:a16="http://schemas.microsoft.com/office/drawing/2014/main" id="{69C8C61C-99AA-4A7C-8682-DAC2AF3B283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289" y="40688"/>
            <a:ext cx="914400" cy="914400"/>
          </a:xfrm>
          <a:prstGeom prst="rect">
            <a:avLst/>
          </a:prstGeom>
        </p:spPr>
      </p:pic>
    </p:spTree>
    <p:extLst>
      <p:ext uri="{BB962C8B-B14F-4D97-AF65-F5344CB8AC3E}">
        <p14:creationId xmlns:p14="http://schemas.microsoft.com/office/powerpoint/2010/main" val="338763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spTree>
    <p:extLst>
      <p:ext uri="{BB962C8B-B14F-4D97-AF65-F5344CB8AC3E}">
        <p14:creationId xmlns:p14="http://schemas.microsoft.com/office/powerpoint/2010/main" val="3115859255"/>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9144"/>
            <a:ext cx="1554480" cy="932688"/>
          </a:xfrm>
          <a:prstGeom prst="rect">
            <a:avLst/>
          </a:prstGeom>
        </p:spPr>
      </p:pic>
    </p:spTree>
    <p:extLst>
      <p:ext uri="{BB962C8B-B14F-4D97-AF65-F5344CB8AC3E}">
        <p14:creationId xmlns:p14="http://schemas.microsoft.com/office/powerpoint/2010/main" val="1262032570"/>
      </p:ext>
    </p:extLst>
  </p:cSld>
  <p:clrMap bg1="lt1" tx1="dk1" bg2="lt2" tx2="dk2" accent1="accent1" accent2="accent2" accent3="accent3" accent4="accent4" accent5="accent5" accent6="accent6" hlink="hlink" folHlink="folHlink"/>
  <p:sldLayoutIdLst>
    <p:sldLayoutId id="2147483667" r:id="rId1"/>
    <p:sldLayoutId id="2147483685" r:id="rId2"/>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8092" y="45720"/>
            <a:ext cx="1866911" cy="640080"/>
          </a:xfrm>
          <a:prstGeom prst="rect">
            <a:avLst/>
          </a:prstGeom>
        </p:spPr>
      </p:pic>
    </p:spTree>
    <p:extLst>
      <p:ext uri="{BB962C8B-B14F-4D97-AF65-F5344CB8AC3E}">
        <p14:creationId xmlns:p14="http://schemas.microsoft.com/office/powerpoint/2010/main" val="1654649940"/>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 y="0"/>
            <a:ext cx="1752627" cy="822960"/>
          </a:xfrm>
          <a:prstGeom prst="rect">
            <a:avLst/>
          </a:prstGeom>
        </p:spPr>
      </p:pic>
    </p:spTree>
    <p:extLst>
      <p:ext uri="{BB962C8B-B14F-4D97-AF65-F5344CB8AC3E}">
        <p14:creationId xmlns:p14="http://schemas.microsoft.com/office/powerpoint/2010/main" val="4168438689"/>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0960" y="85823"/>
            <a:ext cx="1828800" cy="643978"/>
          </a:xfrm>
          <a:prstGeom prst="rect">
            <a:avLst/>
          </a:prstGeom>
        </p:spPr>
      </p:pic>
    </p:spTree>
    <p:extLst>
      <p:ext uri="{BB962C8B-B14F-4D97-AF65-F5344CB8AC3E}">
        <p14:creationId xmlns:p14="http://schemas.microsoft.com/office/powerpoint/2010/main" val="627651979"/>
      </p:ext>
    </p:extLst>
  </p:cSld>
  <p:clrMap bg1="lt1" tx1="dk1" bg2="lt2" tx2="dk2" accent1="accent1" accent2="accent2" accent3="accent3" accent4="accent4" accent5="accent5" accent6="accent6" hlink="hlink" folHlink="folHlink"/>
  <p:sldLayoutIdLst>
    <p:sldLayoutId id="2147483673" r:id="rId1"/>
    <p:sldLayoutId id="2147483690" r:id="rId2"/>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200" y="45263"/>
            <a:ext cx="1737360" cy="640543"/>
          </a:xfrm>
          <a:prstGeom prst="rect">
            <a:avLst/>
          </a:prstGeom>
        </p:spPr>
      </p:pic>
    </p:spTree>
    <p:extLst>
      <p:ext uri="{BB962C8B-B14F-4D97-AF65-F5344CB8AC3E}">
        <p14:creationId xmlns:p14="http://schemas.microsoft.com/office/powerpoint/2010/main" val="1010832404"/>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720" y="108287"/>
            <a:ext cx="1554480" cy="729917"/>
          </a:xfrm>
          <a:prstGeom prst="rect">
            <a:avLst/>
          </a:prstGeom>
        </p:spPr>
      </p:pic>
    </p:spTree>
    <p:extLst>
      <p:ext uri="{BB962C8B-B14F-4D97-AF65-F5344CB8AC3E}">
        <p14:creationId xmlns:p14="http://schemas.microsoft.com/office/powerpoint/2010/main" val="1094687922"/>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19200" y="317568"/>
            <a:ext cx="1371600" cy="770923"/>
          </a:xfrm>
          <a:prstGeom prst="rect">
            <a:avLst/>
          </a:prstGeom>
        </p:spPr>
      </p:pic>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8" name="Picture 7">
            <a:extLst>
              <a:ext uri="{FF2B5EF4-FFF2-40B4-BE49-F238E27FC236}">
                <a16:creationId xmlns:a16="http://schemas.microsoft.com/office/drawing/2014/main" id="{86F2C43A-44DF-47F7-A71B-2E2A9DA87D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
            <a:ext cx="1371600" cy="644047"/>
          </a:xfrm>
          <a:prstGeom prst="rect">
            <a:avLst/>
          </a:prstGeom>
        </p:spPr>
      </p:pic>
      <p:pic>
        <p:nvPicPr>
          <p:cNvPr id="10" name="Picture 9">
            <a:extLst>
              <a:ext uri="{FF2B5EF4-FFF2-40B4-BE49-F238E27FC236}">
                <a16:creationId xmlns:a16="http://schemas.microsoft.com/office/drawing/2014/main" id="{66B14CCB-289C-46D8-A45C-CD661AF46C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762000"/>
            <a:ext cx="1371600" cy="685800"/>
          </a:xfrm>
          <a:prstGeom prst="rect">
            <a:avLst/>
          </a:prstGeom>
        </p:spPr>
      </p:pic>
    </p:spTree>
    <p:extLst>
      <p:ext uri="{BB962C8B-B14F-4D97-AF65-F5344CB8AC3E}">
        <p14:creationId xmlns:p14="http://schemas.microsoft.com/office/powerpoint/2010/main" val="2280487440"/>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017000" y="5843243"/>
            <a:ext cx="1371600" cy="770923"/>
          </a:xfrm>
          <a:prstGeom prst="rect">
            <a:avLst/>
          </a:prstGeom>
        </p:spPr>
      </p:pic>
      <p:sp>
        <p:nvSpPr>
          <p:cNvPr id="2" name="Title Placeholder 1"/>
          <p:cNvSpPr>
            <a:spLocks noGrp="1"/>
          </p:cNvSpPr>
          <p:nvPr>
            <p:ph type="title"/>
          </p:nvPr>
        </p:nvSpPr>
        <p:spPr>
          <a:xfrm>
            <a:off x="2032000" y="0"/>
            <a:ext cx="8381717"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531937"/>
            <a:ext cx="121920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49289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1st EIC Yellow Report Workshop @ Temple U. - Summary Session 03/20/2020</a:t>
            </a:r>
            <a:endParaRPr lang="en-US" dirty="0"/>
          </a:p>
        </p:txBody>
      </p:sp>
      <p:sp>
        <p:nvSpPr>
          <p:cNvPr id="6" name="Slide Number Placeholder 5"/>
          <p:cNvSpPr>
            <a:spLocks noGrp="1"/>
          </p:cNvSpPr>
          <p:nvPr>
            <p:ph type="sldNum" sz="quarter" idx="4"/>
          </p:nvPr>
        </p:nvSpPr>
        <p:spPr>
          <a:xfrm>
            <a:off x="9347200" y="649289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E36C9-3AF3-4F25-819E-BE7B4BF519E9}" type="slidenum">
              <a:rPr lang="en-US" smtClean="0"/>
              <a:t>‹#›</a:t>
            </a:fld>
            <a:endParaRPr lang="en-US"/>
          </a:p>
        </p:txBody>
      </p:sp>
      <p:pic>
        <p:nvPicPr>
          <p:cNvPr id="8" name="Picture 7">
            <a:extLst>
              <a:ext uri="{FF2B5EF4-FFF2-40B4-BE49-F238E27FC236}">
                <a16:creationId xmlns:a16="http://schemas.microsoft.com/office/drawing/2014/main" id="{86F2C43A-44DF-47F7-A71B-2E2A9DA87D4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1482"/>
          <a:stretch/>
        </p:blipFill>
        <p:spPr>
          <a:xfrm>
            <a:off x="1803400" y="6108475"/>
            <a:ext cx="1371600" cy="505691"/>
          </a:xfrm>
          <a:prstGeom prst="rect">
            <a:avLst/>
          </a:prstGeom>
        </p:spPr>
      </p:pic>
      <p:pic>
        <p:nvPicPr>
          <p:cNvPr id="12" name="Picture 11">
            <a:extLst>
              <a:ext uri="{FF2B5EF4-FFF2-40B4-BE49-F238E27FC236}">
                <a16:creationId xmlns:a16="http://schemas.microsoft.com/office/drawing/2014/main" id="{D68F3815-05F2-454A-B52E-E2FE4D092E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0200" y="6131176"/>
            <a:ext cx="1371600" cy="482984"/>
          </a:xfrm>
          <a:prstGeom prst="rect">
            <a:avLst/>
          </a:prstGeom>
        </p:spPr>
      </p:pic>
      <p:pic>
        <p:nvPicPr>
          <p:cNvPr id="13" name="Picture 12">
            <a:extLst>
              <a:ext uri="{FF2B5EF4-FFF2-40B4-BE49-F238E27FC236}">
                <a16:creationId xmlns:a16="http://schemas.microsoft.com/office/drawing/2014/main" id="{8F506DB7-E2CB-492A-B3A9-562BA4145EF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5602"/>
          <a:stretch/>
        </p:blipFill>
        <p:spPr>
          <a:xfrm>
            <a:off x="7213600" y="6103943"/>
            <a:ext cx="1371600" cy="510223"/>
          </a:xfrm>
          <a:prstGeom prst="rect">
            <a:avLst/>
          </a:prstGeom>
        </p:spPr>
      </p:pic>
      <p:pic>
        <p:nvPicPr>
          <p:cNvPr id="14" name="Picture 13">
            <a:extLst>
              <a:ext uri="{FF2B5EF4-FFF2-40B4-BE49-F238E27FC236}">
                <a16:creationId xmlns:a16="http://schemas.microsoft.com/office/drawing/2014/main" id="{749EEE2F-78B8-461F-B71A-6D2E31DDAE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108475"/>
            <a:ext cx="1371600" cy="505691"/>
          </a:xfrm>
          <a:prstGeom prst="rect">
            <a:avLst/>
          </a:prstGeom>
        </p:spPr>
      </p:pic>
      <p:pic>
        <p:nvPicPr>
          <p:cNvPr id="16" name="Picture 15">
            <a:extLst>
              <a:ext uri="{FF2B5EF4-FFF2-40B4-BE49-F238E27FC236}">
                <a16:creationId xmlns:a16="http://schemas.microsoft.com/office/drawing/2014/main" id="{EA69D6BA-F582-4A69-83E2-B785706A908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16667" b="16812"/>
          <a:stretch/>
        </p:blipFill>
        <p:spPr>
          <a:xfrm>
            <a:off x="3606800" y="6066716"/>
            <a:ext cx="1371600" cy="547444"/>
          </a:xfrm>
          <a:prstGeom prst="rect">
            <a:avLst/>
          </a:prstGeom>
        </p:spPr>
      </p:pic>
      <p:pic>
        <p:nvPicPr>
          <p:cNvPr id="9" name="Picture 8">
            <a:extLst>
              <a:ext uri="{FF2B5EF4-FFF2-40B4-BE49-F238E27FC236}">
                <a16:creationId xmlns:a16="http://schemas.microsoft.com/office/drawing/2014/main" id="{FB8FB3F0-18DB-4EFD-9FC3-D0DE061A1B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20400" y="6111240"/>
            <a:ext cx="1371600" cy="502920"/>
          </a:xfrm>
          <a:prstGeom prst="rect">
            <a:avLst/>
          </a:prstGeom>
        </p:spPr>
      </p:pic>
    </p:spTree>
    <p:extLst>
      <p:ext uri="{BB962C8B-B14F-4D97-AF65-F5344CB8AC3E}">
        <p14:creationId xmlns:p14="http://schemas.microsoft.com/office/powerpoint/2010/main" val="1761971996"/>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309" rtl="0" eaLnBrk="1" latinLnBrk="0" hangingPunct="1">
        <a:spcBef>
          <a:spcPct val="0"/>
        </a:spcBef>
        <a:buNone/>
        <a:defRPr sz="3001" kern="1200" baseline="0">
          <a:solidFill>
            <a:schemeClr val="tx2"/>
          </a:solidFill>
          <a:latin typeface="Arial" panose="020B0604020202020204" pitchFamily="34" charset="0"/>
          <a:ea typeface="+mj-ea"/>
          <a:cs typeface="+mj-cs"/>
        </a:defRPr>
      </a:lvl1pPr>
    </p:titleStyle>
    <p:bodyStyle>
      <a:lvl1pPr marL="342866" indent="-342866" algn="l" defTabSz="914309" rtl="0" eaLnBrk="1" latinLnBrk="0" hangingPunct="1">
        <a:spcBef>
          <a:spcPct val="20000"/>
        </a:spcBef>
        <a:buFont typeface="Wingdings" panose="05000000000000000000" pitchFamily="2" charset="2"/>
        <a:buChar char="§"/>
        <a:defRPr sz="1801" kern="1200" baseline="0">
          <a:solidFill>
            <a:schemeClr val="tx1"/>
          </a:solidFill>
          <a:latin typeface="Arial" panose="020B0604020202020204" pitchFamily="34" charset="0"/>
          <a:ea typeface="+mn-ea"/>
          <a:cs typeface="+mn-cs"/>
        </a:defRPr>
      </a:lvl1pPr>
      <a:lvl2pPr marL="742876" indent="-285724" algn="l" defTabSz="914309" rtl="0" eaLnBrk="1" latinLnBrk="0" hangingPunct="1">
        <a:spcBef>
          <a:spcPct val="20000"/>
        </a:spcBef>
        <a:buFont typeface="Wingdings" panose="05000000000000000000" pitchFamily="2" charset="2"/>
        <a:buChar char="§"/>
        <a:defRPr sz="1600" kern="1200" baseline="0">
          <a:solidFill>
            <a:schemeClr val="tx1"/>
          </a:solidFill>
          <a:latin typeface="Arial" panose="020B0604020202020204" pitchFamily="34" charset="0"/>
          <a:ea typeface="+mn-ea"/>
          <a:cs typeface="+mn-cs"/>
        </a:defRPr>
      </a:lvl2pPr>
      <a:lvl3pPr marL="1142886" indent="-228578" algn="l" defTabSz="914309" rtl="0" eaLnBrk="1" latinLnBrk="0" hangingPunct="1">
        <a:spcBef>
          <a:spcPct val="20000"/>
        </a:spcBef>
        <a:buFont typeface="Wingdings" panose="05000000000000000000" pitchFamily="2" charset="2"/>
        <a:buChar char="ü"/>
        <a:defRPr sz="1401" kern="1200" baseline="0">
          <a:solidFill>
            <a:schemeClr val="tx1"/>
          </a:solidFill>
          <a:latin typeface="Arial" panose="020B0604020202020204" pitchFamily="34" charset="0"/>
          <a:ea typeface="+mn-ea"/>
          <a:cs typeface="+mn-cs"/>
        </a:defRPr>
      </a:lvl3pPr>
      <a:lvl4pPr marL="1600041"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4pPr>
      <a:lvl5pPr marL="2057195" indent="-228578" algn="l" defTabSz="914309" rtl="0" eaLnBrk="1" latinLnBrk="0" hangingPunct="1">
        <a:spcBef>
          <a:spcPct val="20000"/>
        </a:spcBef>
        <a:buFont typeface="Wingdings" panose="05000000000000000000" pitchFamily="2" charset="2"/>
        <a:buChar char="Ø"/>
        <a:defRPr sz="1200" kern="1200" baseline="0">
          <a:solidFill>
            <a:schemeClr val="tx1"/>
          </a:solidFill>
          <a:latin typeface="Arial" panose="020B0604020202020204" pitchFamily="34" charset="0"/>
          <a:ea typeface="+mn-ea"/>
          <a:cs typeface="+mn-cs"/>
        </a:defRPr>
      </a:lvl5pPr>
      <a:lvl6pPr marL="2514350"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1" kern="1200">
          <a:solidFill>
            <a:schemeClr val="tx1"/>
          </a:solidFill>
          <a:latin typeface="+mn-lt"/>
          <a:ea typeface="+mn-ea"/>
          <a:cs typeface="+mn-cs"/>
        </a:defRPr>
      </a:lvl1pPr>
      <a:lvl2pPr marL="457155" algn="l" defTabSz="914309" rtl="0" eaLnBrk="1" latinLnBrk="0" hangingPunct="1">
        <a:defRPr sz="1801" kern="1200">
          <a:solidFill>
            <a:schemeClr val="tx1"/>
          </a:solidFill>
          <a:latin typeface="+mn-lt"/>
          <a:ea typeface="+mn-ea"/>
          <a:cs typeface="+mn-cs"/>
        </a:defRPr>
      </a:lvl2pPr>
      <a:lvl3pPr marL="914309" algn="l" defTabSz="914309" rtl="0" eaLnBrk="1" latinLnBrk="0" hangingPunct="1">
        <a:defRPr sz="1801" kern="1200">
          <a:solidFill>
            <a:schemeClr val="tx1"/>
          </a:solidFill>
          <a:latin typeface="+mn-lt"/>
          <a:ea typeface="+mn-ea"/>
          <a:cs typeface="+mn-cs"/>
        </a:defRPr>
      </a:lvl3pPr>
      <a:lvl4pPr marL="1371462" algn="l" defTabSz="914309" rtl="0" eaLnBrk="1" latinLnBrk="0" hangingPunct="1">
        <a:defRPr sz="1801" kern="1200">
          <a:solidFill>
            <a:schemeClr val="tx1"/>
          </a:solidFill>
          <a:latin typeface="+mn-lt"/>
          <a:ea typeface="+mn-ea"/>
          <a:cs typeface="+mn-cs"/>
        </a:defRPr>
      </a:lvl4pPr>
      <a:lvl5pPr marL="1828618" algn="l" defTabSz="914309" rtl="0" eaLnBrk="1" latinLnBrk="0" hangingPunct="1">
        <a:defRPr sz="1801" kern="1200">
          <a:solidFill>
            <a:schemeClr val="tx1"/>
          </a:solidFill>
          <a:latin typeface="+mn-lt"/>
          <a:ea typeface="+mn-ea"/>
          <a:cs typeface="+mn-cs"/>
        </a:defRPr>
      </a:lvl5pPr>
      <a:lvl6pPr marL="2285774" algn="l" defTabSz="914309" rtl="0" eaLnBrk="1" latinLnBrk="0" hangingPunct="1">
        <a:defRPr sz="1801" kern="1200">
          <a:solidFill>
            <a:schemeClr val="tx1"/>
          </a:solidFill>
          <a:latin typeface="+mn-lt"/>
          <a:ea typeface="+mn-ea"/>
          <a:cs typeface="+mn-cs"/>
        </a:defRPr>
      </a:lvl6pPr>
      <a:lvl7pPr marL="2742926" algn="l" defTabSz="914309" rtl="0" eaLnBrk="1" latinLnBrk="0" hangingPunct="1">
        <a:defRPr sz="1801" kern="1200">
          <a:solidFill>
            <a:schemeClr val="tx1"/>
          </a:solidFill>
          <a:latin typeface="+mn-lt"/>
          <a:ea typeface="+mn-ea"/>
          <a:cs typeface="+mn-cs"/>
        </a:defRPr>
      </a:lvl7pPr>
      <a:lvl8pPr marL="3200080" algn="l" defTabSz="914309" rtl="0" eaLnBrk="1" latinLnBrk="0" hangingPunct="1">
        <a:defRPr sz="1801" kern="1200">
          <a:solidFill>
            <a:schemeClr val="tx1"/>
          </a:solidFill>
          <a:latin typeface="+mn-lt"/>
          <a:ea typeface="+mn-ea"/>
          <a:cs typeface="+mn-cs"/>
        </a:defRPr>
      </a:lvl8pPr>
      <a:lvl9pPr marL="3657235" algn="l" defTabSz="91430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bnl.gov/event/7885/" TargetMode="External"/><Relationship Id="rId2" Type="http://schemas.openxmlformats.org/officeDocument/2006/relationships/hyperlink" Target="https://indico.bnl.gov/event/7689/"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indico.bnl.gov/event/7449/contributions/35962/attachments/27187/41446/tracking_simul_sum_Jacak.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indico.bnl.gov/event/7449/contributions/35962/attachments/27187/41446/tracking_simul_sum_Jacak.pdf" TargetMode="Externa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hyperlink" Target="https://indico.bnl.gov/event/7449/contributions/35963/attachments/27118/41332/2020_03_16_EIC_Si_services_parametrization_for_sim.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bnl.gov/event/7449/contributions/35955/attachments/27131/41358/2020_03_18_EIC_ITS3_tech.pdf" TargetMode="External"/><Relationship Id="rId2" Type="http://schemas.openxmlformats.org/officeDocument/2006/relationships/hyperlink" Target="https://indico.bnl.gov/event/7449/contributions/35954/attachments/27180/41558/20200319-EIC-YR-SiTech-v2.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bnl.gov/event/7449/contributions/35957/attachments/27141/41373/posik-eRD6-Summary.pdf"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indico.bnl.gov/event/7449/contributions/35958/attachments/27181/41436/CEASacaly_EICYR_Tracking_TempleMeeting.pdf"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indico.bnl.gov/event/7449/contributions/35959/attachments/27182/41438/BrookhEIC180502.pdf" TargetMode="External"/><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133600"/>
            <a:ext cx="12192000" cy="1447800"/>
          </a:xfrm>
          <a:prstGeom prst="rect">
            <a:avLst/>
          </a:prstGeom>
        </p:spPr>
        <p:txBody>
          <a:bodyPr vert="horz" lIns="91440" tIns="45721" rIns="91440" bIns="45721" rtlCol="0" anchor="ctr">
            <a:noAutofit/>
          </a:bodyPr>
          <a:lstStyle>
            <a:lvl1pPr algn="ctr" defTabSz="914400" rtl="0" eaLnBrk="1" latinLnBrk="0" hangingPunct="1">
              <a:spcBef>
                <a:spcPct val="0"/>
              </a:spcBef>
              <a:buNone/>
              <a:defRPr sz="3000" kern="1200" baseline="0">
                <a:solidFill>
                  <a:schemeClr val="tx2"/>
                </a:solidFill>
                <a:latin typeface="Arial" panose="020B0604020202020204" pitchFamily="34" charset="0"/>
                <a:ea typeface="+mj-ea"/>
                <a:cs typeface="+mj-cs"/>
              </a:defRPr>
            </a:lvl1pPr>
          </a:lstStyle>
          <a:p>
            <a:pPr>
              <a:lnSpc>
                <a:spcPts val="4000"/>
              </a:lnSpc>
              <a:spcBef>
                <a:spcPts val="1200"/>
              </a:spcBef>
            </a:pPr>
            <a:r>
              <a:rPr lang="en-US" sz="3200" dirty="0">
                <a:solidFill>
                  <a:srgbClr val="C00000"/>
                </a:solidFill>
                <a:cs typeface="Arial" panose="020B0604020202020204" pitchFamily="34" charset="0"/>
              </a:rPr>
              <a:t>Summary of the Tracking WG session</a:t>
            </a:r>
            <a:r>
              <a:rPr lang="en-US" sz="1800" b="1" dirty="0">
                <a:cs typeface="Arial" panose="020B0604020202020204" pitchFamily="34" charset="0"/>
              </a:rPr>
              <a:t> </a:t>
            </a:r>
          </a:p>
          <a:p>
            <a:pPr>
              <a:lnSpc>
                <a:spcPts val="4000"/>
              </a:lnSpc>
              <a:spcBef>
                <a:spcPts val="1200"/>
              </a:spcBef>
            </a:pPr>
            <a:r>
              <a:rPr lang="en-US" sz="1800" b="1" dirty="0">
                <a:cs typeface="Arial" panose="020B0604020202020204" pitchFamily="34" charset="0"/>
              </a:rPr>
              <a:t>1</a:t>
            </a:r>
            <a:r>
              <a:rPr lang="en-US" sz="1800" b="1" baseline="30000" dirty="0">
                <a:cs typeface="Arial" panose="020B0604020202020204" pitchFamily="34" charset="0"/>
              </a:rPr>
              <a:t>st</a:t>
            </a:r>
            <a:r>
              <a:rPr lang="en-US" sz="1800" b="1" dirty="0">
                <a:cs typeface="Arial" panose="020B0604020202020204" pitchFamily="34" charset="0"/>
              </a:rPr>
              <a:t> EIC Yellow Report Workshop @ Temple University</a:t>
            </a:r>
            <a:r>
              <a:rPr lang="en-US" sz="3200" b="1" dirty="0">
                <a:solidFill>
                  <a:srgbClr val="C00000"/>
                </a:solidFill>
                <a:cs typeface="Arial" panose="020B0604020202020204" pitchFamily="34" charset="0"/>
              </a:rPr>
              <a:t> </a:t>
            </a:r>
          </a:p>
        </p:txBody>
      </p:sp>
      <p:sp>
        <p:nvSpPr>
          <p:cNvPr id="8" name="Subtitle 2"/>
          <p:cNvSpPr>
            <a:spLocks noGrp="1"/>
          </p:cNvSpPr>
          <p:nvPr>
            <p:ph type="subTitle" idx="4294967295"/>
          </p:nvPr>
        </p:nvSpPr>
        <p:spPr>
          <a:xfrm>
            <a:off x="0" y="3733800"/>
            <a:ext cx="12192000" cy="1295400"/>
          </a:xfrm>
        </p:spPr>
        <p:txBody>
          <a:bodyPr>
            <a:normAutofit fontScale="85000" lnSpcReduction="10000"/>
          </a:bodyPr>
          <a:lstStyle/>
          <a:p>
            <a:pPr marL="0" indent="0" algn="ctr">
              <a:lnSpc>
                <a:spcPct val="150000"/>
              </a:lnSpc>
              <a:spcBef>
                <a:spcPts val="600"/>
              </a:spcBef>
              <a:buNone/>
            </a:pPr>
            <a:r>
              <a:rPr lang="en-US" sz="2000" dirty="0">
                <a:cs typeface="Arial" panose="020B0604020202020204" pitchFamily="34" charset="0"/>
              </a:rPr>
              <a:t>Domenico Elia</a:t>
            </a:r>
          </a:p>
          <a:p>
            <a:pPr marL="0" indent="0" algn="ctr">
              <a:lnSpc>
                <a:spcPct val="150000"/>
              </a:lnSpc>
              <a:spcBef>
                <a:spcPts val="600"/>
              </a:spcBef>
              <a:buNone/>
            </a:pPr>
            <a:r>
              <a:rPr lang="en-US" sz="2000" dirty="0">
                <a:cs typeface="Arial" panose="020B0604020202020204" pitchFamily="34" charset="0"/>
              </a:rPr>
              <a:t>Leo Greiner </a:t>
            </a:r>
          </a:p>
          <a:p>
            <a:pPr marL="0" indent="0" algn="ctr">
              <a:lnSpc>
                <a:spcPct val="150000"/>
              </a:lnSpc>
              <a:spcBef>
                <a:spcPts val="600"/>
              </a:spcBef>
              <a:buNone/>
            </a:pPr>
            <a:r>
              <a:rPr lang="en-US" sz="2000" dirty="0">
                <a:cs typeface="Arial" panose="020B0604020202020204" pitchFamily="34" charset="0"/>
              </a:rPr>
              <a:t>Kondo Gnanvo</a:t>
            </a:r>
          </a:p>
        </p:txBody>
      </p:sp>
    </p:spTree>
    <p:extLst>
      <p:ext uri="{BB962C8B-B14F-4D97-AF65-F5344CB8AC3E}">
        <p14:creationId xmlns:p14="http://schemas.microsoft.com/office/powerpoint/2010/main" val="184762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71" y="1184261"/>
            <a:ext cx="10822667" cy="4592219"/>
          </a:xfrm>
          <a:prstGeom prst="rect">
            <a:avLst/>
          </a:prstGeom>
          <a:noFill/>
        </p:spPr>
        <p:txBody>
          <a:bodyPr wrap="square" rtlCol="0">
            <a:spAutoFit/>
          </a:bodyPr>
          <a:lstStyle/>
          <a:p>
            <a:r>
              <a:rPr lang="it-IT" sz="3035" dirty="0" err="1">
                <a:latin typeface="Arial"/>
                <a:cs typeface="Arial"/>
              </a:rPr>
              <a:t>Tracking</a:t>
            </a:r>
            <a:r>
              <a:rPr lang="it-IT" sz="3035" dirty="0">
                <a:latin typeface="Arial"/>
                <a:cs typeface="Arial"/>
              </a:rPr>
              <a:t> WG </a:t>
            </a:r>
            <a:r>
              <a:rPr lang="it-IT" sz="3035" dirty="0" err="1">
                <a:latin typeface="Arial"/>
                <a:cs typeface="Arial"/>
              </a:rPr>
              <a:t>meetings</a:t>
            </a:r>
            <a:r>
              <a:rPr lang="it-IT" sz="3035" dirty="0">
                <a:latin typeface="Arial"/>
                <a:cs typeface="Arial"/>
              </a:rPr>
              <a:t>:</a:t>
            </a:r>
          </a:p>
          <a:p>
            <a:pPr marL="361359" indent="-361359">
              <a:lnSpc>
                <a:spcPts val="3794"/>
              </a:lnSpc>
              <a:spcBef>
                <a:spcPts val="253"/>
              </a:spcBef>
              <a:buFont typeface="Arial"/>
              <a:buChar char="•"/>
            </a:pPr>
            <a:r>
              <a:rPr lang="it-IT" sz="2276" dirty="0" err="1">
                <a:latin typeface="Arial"/>
                <a:cs typeface="Arial"/>
              </a:rPr>
              <a:t>weekly</a:t>
            </a:r>
            <a:r>
              <a:rPr lang="it-IT" sz="2276" dirty="0">
                <a:latin typeface="Arial"/>
                <a:cs typeface="Arial"/>
              </a:rPr>
              <a:t> </a:t>
            </a:r>
            <a:r>
              <a:rPr lang="it-IT" sz="2276" dirty="0" err="1">
                <a:latin typeface="Arial"/>
                <a:cs typeface="Arial"/>
              </a:rPr>
              <a:t>held</a:t>
            </a:r>
            <a:r>
              <a:rPr lang="it-IT" sz="2276" dirty="0">
                <a:latin typeface="Arial"/>
                <a:cs typeface="Arial"/>
              </a:rPr>
              <a:t> (on </a:t>
            </a:r>
            <a:r>
              <a:rPr lang="it-IT" sz="2276" dirty="0" err="1">
                <a:latin typeface="Arial"/>
                <a:cs typeface="Arial"/>
              </a:rPr>
              <a:t>Thursday</a:t>
            </a:r>
            <a:r>
              <a:rPr lang="it-IT" sz="2276" dirty="0">
                <a:latin typeface="Arial"/>
                <a:cs typeface="Arial"/>
              </a:rPr>
              <a:t>), </a:t>
            </a:r>
            <a:r>
              <a:rPr lang="it-IT" sz="2276" dirty="0" err="1">
                <a:latin typeface="Arial"/>
                <a:cs typeface="Arial"/>
              </a:rPr>
              <a:t>started</a:t>
            </a:r>
            <a:r>
              <a:rPr lang="it-IT" sz="2276" dirty="0">
                <a:latin typeface="Arial"/>
                <a:cs typeface="Arial"/>
              </a:rPr>
              <a:t> on 13/2</a:t>
            </a:r>
          </a:p>
          <a:p>
            <a:pPr marL="361359" indent="-361359">
              <a:spcBef>
                <a:spcPts val="253"/>
              </a:spcBef>
              <a:buFont typeface="Arial"/>
              <a:buChar char="•"/>
            </a:pPr>
            <a:r>
              <a:rPr lang="it-IT" sz="2276" dirty="0" err="1">
                <a:solidFill>
                  <a:srgbClr val="FF0000"/>
                </a:solidFill>
                <a:latin typeface="Arial"/>
                <a:cs typeface="Arial"/>
              </a:rPr>
              <a:t>collected</a:t>
            </a:r>
            <a:r>
              <a:rPr lang="it-IT" sz="2276" dirty="0">
                <a:solidFill>
                  <a:srgbClr val="FF0000"/>
                </a:solidFill>
                <a:latin typeface="Arial"/>
                <a:cs typeface="Arial"/>
              </a:rPr>
              <a:t> </a:t>
            </a:r>
            <a:r>
              <a:rPr lang="it-IT" sz="2276" dirty="0" err="1">
                <a:solidFill>
                  <a:srgbClr val="FF0000"/>
                </a:solidFill>
                <a:latin typeface="Arial"/>
                <a:cs typeface="Arial"/>
              </a:rPr>
              <a:t>interest</a:t>
            </a:r>
            <a:r>
              <a:rPr lang="it-IT" sz="2276" dirty="0">
                <a:solidFill>
                  <a:srgbClr val="FF0000"/>
                </a:solidFill>
                <a:latin typeface="Arial"/>
                <a:cs typeface="Arial"/>
              </a:rPr>
              <a:t> from </a:t>
            </a:r>
            <a:r>
              <a:rPr lang="it-IT" sz="2276" dirty="0" err="1">
                <a:solidFill>
                  <a:srgbClr val="FF0000"/>
                </a:solidFill>
                <a:latin typeface="Arial"/>
                <a:cs typeface="Arial"/>
              </a:rPr>
              <a:t>participating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a:t>
            </a:r>
            <a:r>
              <a:rPr lang="it-IT" sz="2276" dirty="0" err="1">
                <a:solidFill>
                  <a:srgbClr val="FF0000"/>
                </a:solidFill>
                <a:latin typeface="Arial"/>
                <a:cs typeface="Arial"/>
              </a:rPr>
              <a:t>next</a:t>
            </a:r>
            <a:r>
              <a:rPr lang="it-IT" sz="2276" dirty="0">
                <a:solidFill>
                  <a:srgbClr val="FF0000"/>
                </a:solidFill>
                <a:latin typeface="Arial"/>
                <a:cs typeface="Arial"/>
              </a:rPr>
              <a:t> slide) </a:t>
            </a:r>
          </a:p>
          <a:p>
            <a:pPr marL="361359" indent="-361359">
              <a:lnSpc>
                <a:spcPct val="150000"/>
              </a:lnSpc>
              <a:buFont typeface="Arial"/>
              <a:buChar char="•"/>
            </a:pPr>
            <a:r>
              <a:rPr lang="it-IT" sz="2276" dirty="0" err="1">
                <a:latin typeface="Arial"/>
                <a:cs typeface="Arial"/>
              </a:rPr>
              <a:t>recently</a:t>
            </a:r>
            <a:r>
              <a:rPr lang="it-IT" sz="2276" dirty="0">
                <a:latin typeface="Arial"/>
                <a:cs typeface="Arial"/>
              </a:rPr>
              <a:t> </a:t>
            </a:r>
            <a:r>
              <a:rPr lang="it-IT" sz="2276" dirty="0" err="1">
                <a:latin typeface="Arial"/>
                <a:cs typeface="Arial"/>
              </a:rPr>
              <a:t>dedicated</a:t>
            </a:r>
            <a:r>
              <a:rPr lang="it-IT" sz="2276" dirty="0">
                <a:latin typeface="Arial"/>
                <a:cs typeface="Arial"/>
              </a:rPr>
              <a:t> to </a:t>
            </a:r>
            <a:r>
              <a:rPr lang="it-IT" sz="2276" dirty="0" err="1">
                <a:latin typeface="Arial"/>
                <a:cs typeface="Arial"/>
              </a:rPr>
              <a:t>simulation</a:t>
            </a:r>
            <a:r>
              <a:rPr lang="it-IT" sz="2276" dirty="0">
                <a:latin typeface="Arial"/>
                <a:cs typeface="Arial"/>
              </a:rPr>
              <a:t> </a:t>
            </a:r>
            <a:r>
              <a:rPr lang="it-IT" sz="2276" dirty="0" err="1">
                <a:latin typeface="Arial"/>
                <a:cs typeface="Arial"/>
              </a:rPr>
              <a:t>issues</a:t>
            </a:r>
            <a:endParaRPr lang="it-IT" sz="2276" dirty="0">
              <a:latin typeface="Arial"/>
              <a:cs typeface="Arial"/>
            </a:endParaRPr>
          </a:p>
          <a:p>
            <a:pPr lvl="1">
              <a:lnSpc>
                <a:spcPct val="110000"/>
              </a:lnSpc>
            </a:pPr>
            <a:r>
              <a:rPr lang="it-IT" sz="2023" dirty="0">
                <a:latin typeface="Arial"/>
                <a:cs typeface="Arial"/>
              </a:rPr>
              <a:t>27/2: </a:t>
            </a:r>
            <a:r>
              <a:rPr lang="it-IT" sz="2023" dirty="0">
                <a:latin typeface="Arial"/>
                <a:cs typeface="Arial"/>
                <a:hlinkClick r:id="rId2"/>
              </a:rPr>
              <a:t>https://indico.bnl.gov/event/7689/</a:t>
            </a:r>
            <a:endParaRPr lang="it-IT" sz="2023" dirty="0">
              <a:latin typeface="Arial"/>
              <a:cs typeface="Arial"/>
            </a:endParaRPr>
          </a:p>
          <a:p>
            <a:pPr marL="939535" lvl="1" indent="-361359">
              <a:lnSpc>
                <a:spcPct val="110000"/>
              </a:lnSpc>
              <a:buFont typeface="Wingdings" charset="2"/>
              <a:buChar char="ü"/>
            </a:pPr>
            <a:r>
              <a:rPr lang="it-IT" sz="2023" dirty="0" err="1">
                <a:latin typeface="Arial"/>
                <a:cs typeface="Arial"/>
              </a:rPr>
              <a:t>presentation</a:t>
            </a:r>
            <a:r>
              <a:rPr lang="it-IT" sz="2023" dirty="0">
                <a:latin typeface="Arial"/>
                <a:cs typeface="Arial"/>
              </a:rPr>
              <a:t> on </a:t>
            </a:r>
            <a:r>
              <a:rPr lang="it-IT" sz="2023" dirty="0" err="1">
                <a:latin typeface="Arial"/>
                <a:cs typeface="Arial"/>
              </a:rPr>
              <a:t>framework</a:t>
            </a:r>
            <a:r>
              <a:rPr lang="it-IT" sz="2023" dirty="0">
                <a:latin typeface="Arial"/>
                <a:cs typeface="Arial"/>
              </a:rPr>
              <a:t> </a:t>
            </a:r>
            <a:r>
              <a:rPr lang="it-IT" sz="2023" dirty="0" err="1">
                <a:latin typeface="Arial"/>
                <a:cs typeface="Arial"/>
              </a:rPr>
              <a:t>simulation</a:t>
            </a:r>
            <a:r>
              <a:rPr lang="it-IT" sz="2023" dirty="0">
                <a:latin typeface="Arial"/>
                <a:cs typeface="Arial"/>
              </a:rPr>
              <a:t> </a:t>
            </a:r>
            <a:r>
              <a:rPr lang="it-IT" sz="2023" dirty="0" err="1">
                <a:latin typeface="Arial"/>
                <a:cs typeface="Arial"/>
              </a:rPr>
              <a:t>tools</a:t>
            </a:r>
            <a:r>
              <a:rPr lang="it-IT" sz="2023" dirty="0">
                <a:latin typeface="Arial"/>
                <a:cs typeface="Arial"/>
              </a:rPr>
              <a:t> (fast and full) by the SWG (Markus)</a:t>
            </a:r>
          </a:p>
          <a:p>
            <a:pPr marL="939535" lvl="1" indent="-361359">
              <a:lnSpc>
                <a:spcPct val="110000"/>
              </a:lnSpc>
              <a:buFont typeface="Wingdings" charset="2"/>
              <a:buChar char="ü"/>
            </a:pPr>
            <a:r>
              <a:rPr lang="it-IT" sz="2023" dirty="0" err="1">
                <a:latin typeface="Arial"/>
                <a:cs typeface="Arial"/>
              </a:rPr>
              <a:t>detailed</a:t>
            </a:r>
            <a:r>
              <a:rPr lang="it-IT" sz="2023" dirty="0">
                <a:latin typeface="Arial"/>
                <a:cs typeface="Arial"/>
              </a:rPr>
              <a:t> </a:t>
            </a:r>
            <a:r>
              <a:rPr lang="it-IT" sz="2023" dirty="0" err="1">
                <a:latin typeface="Arial"/>
                <a:cs typeface="Arial"/>
              </a:rPr>
              <a:t>presentations</a:t>
            </a:r>
            <a:r>
              <a:rPr lang="it-IT" sz="2023" dirty="0">
                <a:latin typeface="Arial"/>
                <a:cs typeface="Arial"/>
              </a:rPr>
              <a:t> on G4E/</a:t>
            </a:r>
            <a:r>
              <a:rPr lang="it-IT" sz="2023" dirty="0" err="1">
                <a:latin typeface="Arial"/>
                <a:cs typeface="Arial"/>
              </a:rPr>
              <a:t>eJANA</a:t>
            </a:r>
            <a:r>
              <a:rPr lang="it-IT" sz="2023" dirty="0">
                <a:latin typeface="Arial"/>
                <a:cs typeface="Arial"/>
              </a:rPr>
              <a:t> (</a:t>
            </a:r>
            <a:r>
              <a:rPr lang="it-IT" sz="2023" dirty="0" err="1">
                <a:latin typeface="Arial"/>
                <a:cs typeface="Arial"/>
              </a:rPr>
              <a:t>Dmitry</a:t>
            </a:r>
            <a:r>
              <a:rPr lang="it-IT" sz="2023" dirty="0">
                <a:latin typeface="Arial"/>
                <a:cs typeface="Arial"/>
              </a:rPr>
              <a:t>, Yulia, Nathan) and Fun4All (Chris)</a:t>
            </a:r>
          </a:p>
          <a:p>
            <a:pPr lvl="1">
              <a:lnSpc>
                <a:spcPct val="110000"/>
              </a:lnSpc>
            </a:pPr>
            <a:r>
              <a:rPr lang="it-IT" sz="2023" dirty="0">
                <a:latin typeface="Arial"/>
                <a:cs typeface="Arial"/>
              </a:rPr>
              <a:t>12/3: </a:t>
            </a:r>
            <a:r>
              <a:rPr lang="it-IT" sz="2023" dirty="0">
                <a:latin typeface="Arial"/>
                <a:cs typeface="Arial"/>
                <a:hlinkClick r:id="rId3"/>
              </a:rPr>
              <a:t>https://indico.bnl.gov/event/7885/</a:t>
            </a:r>
            <a:r>
              <a:rPr lang="it-IT" sz="2023" dirty="0">
                <a:latin typeface="Arial"/>
                <a:cs typeface="Arial"/>
              </a:rPr>
              <a:t> </a:t>
            </a:r>
          </a:p>
          <a:p>
            <a:pPr marL="939535" lvl="1" indent="-361359">
              <a:lnSpc>
                <a:spcPct val="110000"/>
              </a:lnSpc>
              <a:buFont typeface="Wingdings" charset="2"/>
              <a:buChar char="ü"/>
            </a:pPr>
            <a:r>
              <a:rPr lang="it-IT" sz="2023" dirty="0" err="1">
                <a:solidFill>
                  <a:srgbClr val="FF0000"/>
                </a:solidFill>
                <a:latin typeface="Arial"/>
                <a:cs typeface="Arial"/>
              </a:rPr>
              <a:t>question</a:t>
            </a:r>
            <a:r>
              <a:rPr lang="it-IT" sz="2023" dirty="0">
                <a:solidFill>
                  <a:srgbClr val="FF0000"/>
                </a:solidFill>
                <a:latin typeface="Arial"/>
                <a:cs typeface="Arial"/>
              </a:rPr>
              <a:t> / </a:t>
            </a:r>
            <a:r>
              <a:rPr lang="it-IT" sz="2023" dirty="0" err="1">
                <a:solidFill>
                  <a:srgbClr val="FF0000"/>
                </a:solidFill>
                <a:latin typeface="Arial"/>
                <a:cs typeface="Arial"/>
              </a:rPr>
              <a:t>answer</a:t>
            </a:r>
            <a:r>
              <a:rPr lang="it-IT" sz="2023" dirty="0">
                <a:solidFill>
                  <a:srgbClr val="FF0000"/>
                </a:solidFill>
                <a:latin typeface="Arial"/>
                <a:cs typeface="Arial"/>
              </a:rPr>
              <a:t> session on Fun4All with Chris (and </a:t>
            </a:r>
            <a:r>
              <a:rPr lang="it-IT" sz="2023" dirty="0" err="1">
                <a:solidFill>
                  <a:srgbClr val="FF0000"/>
                </a:solidFill>
                <a:latin typeface="Arial"/>
                <a:cs typeface="Arial"/>
              </a:rPr>
              <a:t>participating</a:t>
            </a:r>
            <a:r>
              <a:rPr lang="it-IT" sz="2023" dirty="0">
                <a:solidFill>
                  <a:srgbClr val="FF0000"/>
                </a:solidFill>
                <a:latin typeface="Arial"/>
                <a:cs typeface="Arial"/>
              </a:rPr>
              <a:t> </a:t>
            </a:r>
            <a:r>
              <a:rPr lang="it-IT" sz="2023" dirty="0" err="1">
                <a:solidFill>
                  <a:srgbClr val="FF0000"/>
                </a:solidFill>
                <a:latin typeface="Arial"/>
                <a:cs typeface="Arial"/>
              </a:rPr>
              <a:t>groups</a:t>
            </a:r>
            <a:r>
              <a:rPr lang="it-IT" sz="2023" dirty="0">
                <a:solidFill>
                  <a:srgbClr val="FF0000"/>
                </a:solidFill>
                <a:latin typeface="Arial"/>
                <a:cs typeface="Arial"/>
              </a:rPr>
              <a:t>)</a:t>
            </a:r>
          </a:p>
          <a:p>
            <a:pPr marL="361359" indent="-361359">
              <a:lnSpc>
                <a:spcPct val="150000"/>
              </a:lnSpc>
              <a:buFont typeface="Arial"/>
              <a:buChar char="•"/>
            </a:pPr>
            <a:r>
              <a:rPr lang="it-IT" sz="2276" dirty="0" err="1">
                <a:solidFill>
                  <a:srgbClr val="FF0000"/>
                </a:solidFill>
                <a:latin typeface="Arial"/>
                <a:cs typeface="Arial"/>
              </a:rPr>
              <a:t>plan</a:t>
            </a:r>
            <a:r>
              <a:rPr lang="it-IT" sz="2276" dirty="0">
                <a:solidFill>
                  <a:srgbClr val="FF0000"/>
                </a:solidFill>
                <a:latin typeface="Arial"/>
                <a:cs typeface="Arial"/>
              </a:rPr>
              <a:t> to </a:t>
            </a:r>
            <a:r>
              <a:rPr lang="it-IT" sz="2276" dirty="0" err="1">
                <a:solidFill>
                  <a:srgbClr val="FF0000"/>
                </a:solidFill>
                <a:latin typeface="Arial"/>
                <a:cs typeface="Arial"/>
              </a:rPr>
              <a:t>have</a:t>
            </a:r>
            <a:r>
              <a:rPr lang="it-IT" sz="2276" dirty="0">
                <a:solidFill>
                  <a:srgbClr val="FF0000"/>
                </a:solidFill>
                <a:latin typeface="Arial"/>
                <a:cs typeface="Arial"/>
              </a:rPr>
              <a:t> </a:t>
            </a:r>
            <a:r>
              <a:rPr lang="it-IT" sz="2276" dirty="0" err="1">
                <a:solidFill>
                  <a:srgbClr val="FF0000"/>
                </a:solidFill>
                <a:latin typeface="Arial"/>
                <a:cs typeface="Arial"/>
              </a:rPr>
              <a:t>next</a:t>
            </a:r>
            <a:r>
              <a:rPr lang="it-IT" sz="2276" dirty="0">
                <a:solidFill>
                  <a:srgbClr val="FF0000"/>
                </a:solidFill>
                <a:latin typeface="Arial"/>
                <a:cs typeface="Arial"/>
              </a:rPr>
              <a:t> meeting with </a:t>
            </a:r>
            <a:r>
              <a:rPr lang="it-IT" sz="2276" dirty="0" err="1">
                <a:solidFill>
                  <a:srgbClr val="FF0000"/>
                </a:solidFill>
                <a:latin typeface="Arial"/>
                <a:cs typeface="Arial"/>
              </a:rPr>
              <a:t>q</a:t>
            </a:r>
            <a:r>
              <a:rPr lang="it-IT" sz="2276" dirty="0">
                <a:solidFill>
                  <a:srgbClr val="FF0000"/>
                </a:solidFill>
                <a:latin typeface="Arial"/>
                <a:cs typeface="Arial"/>
              </a:rPr>
              <a:t>/a session on G4E/</a:t>
            </a:r>
            <a:r>
              <a:rPr lang="it-IT" sz="2276" dirty="0" err="1">
                <a:solidFill>
                  <a:srgbClr val="FF0000"/>
                </a:solidFill>
                <a:latin typeface="Arial"/>
                <a:cs typeface="Arial"/>
              </a:rPr>
              <a:t>eJANA</a:t>
            </a:r>
            <a:endParaRPr lang="it-IT" sz="2276" dirty="0">
              <a:solidFill>
                <a:srgbClr val="FF0000"/>
              </a:solidFill>
              <a:latin typeface="Arial"/>
              <a:cs typeface="Arial"/>
            </a:endParaRPr>
          </a:p>
          <a:p>
            <a:pPr marL="361359" indent="-361359">
              <a:lnSpc>
                <a:spcPct val="110000"/>
              </a:lnSpc>
              <a:buFont typeface="Arial"/>
              <a:buChar char="•"/>
            </a:pPr>
            <a:r>
              <a:rPr lang="it-IT" sz="2276" dirty="0" err="1">
                <a:latin typeface="Arial"/>
                <a:cs typeface="Arial"/>
              </a:rPr>
              <a:t>follow</a:t>
            </a:r>
            <a:r>
              <a:rPr lang="it-IT" sz="2276" dirty="0">
                <a:latin typeface="Arial"/>
                <a:cs typeface="Arial"/>
              </a:rPr>
              <a:t> up </a:t>
            </a:r>
            <a:r>
              <a:rPr lang="it-IT" sz="2276" dirty="0" err="1">
                <a:latin typeface="Arial"/>
                <a:cs typeface="Arial"/>
              </a:rPr>
              <a:t>developments</a:t>
            </a:r>
            <a:r>
              <a:rPr lang="it-IT" sz="2276" dirty="0">
                <a:latin typeface="Arial"/>
                <a:cs typeface="Arial"/>
              </a:rPr>
              <a:t> and </a:t>
            </a:r>
            <a:r>
              <a:rPr lang="it-IT" sz="2276" dirty="0" err="1">
                <a:latin typeface="Arial"/>
                <a:cs typeface="Arial"/>
              </a:rPr>
              <a:t>steer</a:t>
            </a:r>
            <a:r>
              <a:rPr lang="it-IT" sz="2276" dirty="0">
                <a:latin typeface="Arial"/>
                <a:cs typeface="Arial"/>
              </a:rPr>
              <a:t> </a:t>
            </a:r>
            <a:r>
              <a:rPr lang="it-IT" sz="2276" dirty="0" err="1">
                <a:latin typeface="Arial"/>
                <a:cs typeface="Arial"/>
              </a:rPr>
              <a:t>direction</a:t>
            </a:r>
            <a:endParaRPr lang="it-IT" sz="2276" dirty="0">
              <a:latin typeface="Arial"/>
              <a:cs typeface="Arial"/>
            </a:endParaRPr>
          </a:p>
        </p:txBody>
      </p:sp>
    </p:spTree>
    <p:extLst>
      <p:ext uri="{BB962C8B-B14F-4D97-AF65-F5344CB8AC3E}">
        <p14:creationId xmlns:p14="http://schemas.microsoft.com/office/powerpoint/2010/main" val="833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71" y="1184261"/>
            <a:ext cx="10822667" cy="1473865"/>
          </a:xfrm>
          <a:prstGeom prst="rect">
            <a:avLst/>
          </a:prstGeom>
          <a:noFill/>
        </p:spPr>
        <p:txBody>
          <a:bodyPr wrap="square" rtlCol="0">
            <a:spAutoFit/>
          </a:bodyPr>
          <a:lstStyle/>
          <a:p>
            <a:r>
              <a:rPr lang="it-IT" sz="3035" dirty="0" err="1">
                <a:latin typeface="Arial"/>
                <a:cs typeface="Arial"/>
              </a:rPr>
              <a:t>Tracking</a:t>
            </a:r>
            <a:r>
              <a:rPr lang="it-IT" sz="3035" dirty="0">
                <a:latin typeface="Arial"/>
                <a:cs typeface="Arial"/>
              </a:rPr>
              <a:t> WG </a:t>
            </a:r>
            <a:r>
              <a:rPr lang="it-IT" sz="3035" dirty="0" err="1">
                <a:latin typeface="Arial"/>
                <a:cs typeface="Arial"/>
              </a:rPr>
              <a:t>meetings</a:t>
            </a:r>
            <a:r>
              <a:rPr lang="it-IT" sz="3035" dirty="0">
                <a:latin typeface="Arial"/>
                <a:cs typeface="Arial"/>
              </a:rPr>
              <a:t>:</a:t>
            </a:r>
          </a:p>
          <a:p>
            <a:pPr marL="361359" indent="-361359">
              <a:lnSpc>
                <a:spcPts val="3794"/>
              </a:lnSpc>
              <a:spcBef>
                <a:spcPts val="253"/>
              </a:spcBef>
              <a:buFont typeface="Arial"/>
              <a:buChar char="•"/>
            </a:pPr>
            <a:r>
              <a:rPr lang="it-IT" sz="2276" dirty="0" err="1">
                <a:latin typeface="Arial"/>
                <a:cs typeface="Arial"/>
              </a:rPr>
              <a:t>weekly</a:t>
            </a:r>
            <a:r>
              <a:rPr lang="it-IT" sz="2276" dirty="0">
                <a:latin typeface="Arial"/>
                <a:cs typeface="Arial"/>
              </a:rPr>
              <a:t> </a:t>
            </a:r>
            <a:r>
              <a:rPr lang="it-IT" sz="2276" dirty="0" err="1">
                <a:latin typeface="Arial"/>
                <a:cs typeface="Arial"/>
              </a:rPr>
              <a:t>held</a:t>
            </a:r>
            <a:r>
              <a:rPr lang="it-IT" sz="2276" dirty="0">
                <a:latin typeface="Arial"/>
                <a:cs typeface="Arial"/>
              </a:rPr>
              <a:t> (on </a:t>
            </a:r>
            <a:r>
              <a:rPr lang="it-IT" sz="2276" dirty="0" err="1">
                <a:latin typeface="Arial"/>
                <a:cs typeface="Arial"/>
              </a:rPr>
              <a:t>Thursday</a:t>
            </a:r>
            <a:r>
              <a:rPr lang="it-IT" sz="2276" dirty="0">
                <a:latin typeface="Arial"/>
                <a:cs typeface="Arial"/>
              </a:rPr>
              <a:t>), </a:t>
            </a:r>
            <a:r>
              <a:rPr lang="it-IT" sz="2276" dirty="0" err="1">
                <a:latin typeface="Arial"/>
                <a:cs typeface="Arial"/>
              </a:rPr>
              <a:t>started</a:t>
            </a:r>
            <a:r>
              <a:rPr lang="it-IT" sz="2276" dirty="0">
                <a:latin typeface="Arial"/>
                <a:cs typeface="Arial"/>
              </a:rPr>
              <a:t> on 13/2</a:t>
            </a:r>
          </a:p>
          <a:p>
            <a:pPr marL="361359" indent="-361359">
              <a:spcBef>
                <a:spcPts val="253"/>
              </a:spcBef>
              <a:buFont typeface="Arial"/>
              <a:buChar char="•"/>
            </a:pPr>
            <a:r>
              <a:rPr lang="it-IT" sz="2276" dirty="0" err="1">
                <a:solidFill>
                  <a:srgbClr val="FF0000"/>
                </a:solidFill>
                <a:latin typeface="Arial"/>
                <a:cs typeface="Arial"/>
              </a:rPr>
              <a:t>collected</a:t>
            </a:r>
            <a:r>
              <a:rPr lang="it-IT" sz="2276" dirty="0">
                <a:solidFill>
                  <a:srgbClr val="FF0000"/>
                </a:solidFill>
                <a:latin typeface="Arial"/>
                <a:cs typeface="Arial"/>
              </a:rPr>
              <a:t> </a:t>
            </a:r>
            <a:r>
              <a:rPr lang="it-IT" sz="2276" dirty="0" err="1">
                <a:solidFill>
                  <a:srgbClr val="FF0000"/>
                </a:solidFill>
                <a:latin typeface="Arial"/>
                <a:cs typeface="Arial"/>
              </a:rPr>
              <a:t>interest</a:t>
            </a:r>
            <a:r>
              <a:rPr lang="it-IT" sz="2276" dirty="0">
                <a:solidFill>
                  <a:srgbClr val="FF0000"/>
                </a:solidFill>
                <a:latin typeface="Arial"/>
                <a:cs typeface="Arial"/>
              </a:rPr>
              <a:t> from </a:t>
            </a:r>
            <a:r>
              <a:rPr lang="it-IT" sz="2276" dirty="0" err="1">
                <a:solidFill>
                  <a:srgbClr val="FF0000"/>
                </a:solidFill>
                <a:latin typeface="Arial"/>
                <a:cs typeface="Arial"/>
              </a:rPr>
              <a:t>participating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a:t>
            </a:r>
          </a:p>
        </p:txBody>
      </p:sp>
      <p:graphicFrame>
        <p:nvGraphicFramePr>
          <p:cNvPr id="8" name="Tabella 3">
            <a:extLst>
              <a:ext uri="{FF2B5EF4-FFF2-40B4-BE49-F238E27FC236}">
                <a16:creationId xmlns:a16="http://schemas.microsoft.com/office/drawing/2014/main" id="{FBB23A2A-ACEE-400E-812D-DE0AEDB6BB2C}"/>
              </a:ext>
            </a:extLst>
          </p:cNvPr>
          <p:cNvGraphicFramePr>
            <a:graphicFrameLocks noGrp="1"/>
          </p:cNvGraphicFramePr>
          <p:nvPr/>
        </p:nvGraphicFramePr>
        <p:xfrm>
          <a:off x="1289662" y="2802250"/>
          <a:ext cx="9948253" cy="3485207"/>
        </p:xfrm>
        <a:graphic>
          <a:graphicData uri="http://schemas.openxmlformats.org/drawingml/2006/table">
            <a:tbl>
              <a:tblPr firstRow="1" bandRow="1">
                <a:tableStyleId>{5C22544A-7EE6-4342-B048-85BDC9FD1C3A}</a:tableStyleId>
              </a:tblPr>
              <a:tblGrid>
                <a:gridCol w="6568617">
                  <a:extLst>
                    <a:ext uri="{9D8B030D-6E8A-4147-A177-3AD203B41FA5}">
                      <a16:colId xmlns:a16="http://schemas.microsoft.com/office/drawing/2014/main" val="2028950867"/>
                    </a:ext>
                  </a:extLst>
                </a:gridCol>
                <a:gridCol w="3379636">
                  <a:extLst>
                    <a:ext uri="{9D8B030D-6E8A-4147-A177-3AD203B41FA5}">
                      <a16:colId xmlns:a16="http://schemas.microsoft.com/office/drawing/2014/main" val="808843419"/>
                    </a:ext>
                  </a:extLst>
                </a:gridCol>
              </a:tblGrid>
              <a:tr h="394376">
                <a:tc>
                  <a:txBody>
                    <a:bodyPr/>
                    <a:lstStyle/>
                    <a:p>
                      <a:pPr algn="l">
                        <a:lnSpc>
                          <a:spcPct val="150000"/>
                        </a:lnSpc>
                      </a:pPr>
                      <a:r>
                        <a:rPr lang="en-GB" sz="1400" b="1" dirty="0">
                          <a:latin typeface="Arial" panose="020B0604020202020204" pitchFamily="34" charset="0"/>
                          <a:cs typeface="Arial" panose="020B0604020202020204" pitchFamily="34" charset="0"/>
                        </a:rPr>
                        <a:t>Participating</a:t>
                      </a:r>
                      <a:r>
                        <a:rPr lang="en-GB" sz="1400" b="1" baseline="0" dirty="0">
                          <a:latin typeface="Arial" panose="020B0604020202020204" pitchFamily="34" charset="0"/>
                          <a:cs typeface="Arial" panose="020B0604020202020204" pitchFamily="34" charset="0"/>
                        </a:rPr>
                        <a:t> Institutes</a:t>
                      </a:r>
                      <a:endParaRPr lang="en-GB" sz="1400" b="1" dirty="0">
                        <a:latin typeface="Arial" panose="020B0604020202020204" pitchFamily="34" charset="0"/>
                        <a:cs typeface="Arial" panose="020B0604020202020204" pitchFamily="34" charset="0"/>
                      </a:endParaRPr>
                    </a:p>
                  </a:txBody>
                  <a:tcPr marL="115638" marR="115638" marT="57819" marB="57819"/>
                </a:tc>
                <a:tc>
                  <a:txBody>
                    <a:bodyPr/>
                    <a:lstStyle/>
                    <a:p>
                      <a:pPr algn="l">
                        <a:lnSpc>
                          <a:spcPct val="150000"/>
                        </a:lnSpc>
                      </a:pPr>
                      <a:r>
                        <a:rPr lang="en-GB" sz="1400" b="1" dirty="0">
                          <a:latin typeface="Arial" panose="020B0604020202020204" pitchFamily="34" charset="0"/>
                          <a:cs typeface="Arial" panose="020B0604020202020204" pitchFamily="34" charset="0"/>
                        </a:rPr>
                        <a:t>Software oriented interest</a:t>
                      </a:r>
                    </a:p>
                  </a:txBody>
                  <a:tcPr marL="115638" marR="115638" marT="57819" marB="57819"/>
                </a:tc>
                <a:extLst>
                  <a:ext uri="{0D108BD9-81ED-4DB2-BD59-A6C34878D82A}">
                    <a16:rowId xmlns:a16="http://schemas.microsoft.com/office/drawing/2014/main" val="2035370884"/>
                  </a:ext>
                </a:extLst>
              </a:tr>
              <a:tr h="712381">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eRD6: </a:t>
                      </a:r>
                      <a:r>
                        <a:rPr lang="en-GB" sz="1400" b="0" dirty="0">
                          <a:latin typeface="Arial" panose="020B0604020202020204" pitchFamily="34" charset="0"/>
                          <a:cs typeface="Arial" panose="020B0604020202020204" pitchFamily="34" charset="0"/>
                        </a:rPr>
                        <a:t>BNL, INFN Trieste, Florida Tech. Stony Brook U., Temple U., </a:t>
                      </a:r>
                      <a:r>
                        <a:rPr lang="en-GB" sz="1400" b="0" dirty="0" err="1">
                          <a:latin typeface="Arial" panose="020B0604020202020204" pitchFamily="34" charset="0"/>
                          <a:cs typeface="Arial" panose="020B0604020202020204" pitchFamily="34" charset="0"/>
                        </a:rPr>
                        <a:t>UVa</a:t>
                      </a:r>
                      <a:r>
                        <a:rPr lang="en-GB" sz="1400" b="0" dirty="0">
                          <a:latin typeface="Arial" panose="020B0604020202020204" pitchFamily="34" charset="0"/>
                          <a:cs typeface="Arial" panose="020B0604020202020204" pitchFamily="34" charset="0"/>
                        </a:rPr>
                        <a:t>, Yale U.</a:t>
                      </a:r>
                    </a:p>
                  </a:txBody>
                  <a:tcPr marL="115638" marR="115638" marT="57819" marB="57819"/>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r>
                        <a:rPr lang="en-GB" sz="1400" b="0" baseline="0"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(gaseous)</a:t>
                      </a:r>
                    </a:p>
                  </a:txBody>
                  <a:tcPr marL="115638" marR="115638" marT="57819" marB="57819"/>
                </a:tc>
                <a:extLst>
                  <a:ext uri="{0D108BD9-81ED-4DB2-BD59-A6C34878D82A}">
                    <a16:rowId xmlns:a16="http://schemas.microsoft.com/office/drawing/2014/main" val="10001"/>
                  </a:ext>
                </a:extLst>
              </a:tr>
              <a:tr h="394376">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eRD22: </a:t>
                      </a:r>
                      <a:r>
                        <a:rPr lang="en-GB" sz="1400" b="0" dirty="0" err="1">
                          <a:latin typeface="Arial" panose="020B0604020202020204" pitchFamily="34" charset="0"/>
                          <a:cs typeface="Arial" panose="020B0604020202020204" pitchFamily="34" charset="0"/>
                        </a:rPr>
                        <a:t>Jlab</a:t>
                      </a:r>
                      <a:r>
                        <a:rPr lang="en-GB" sz="1400" b="0" dirty="0">
                          <a:latin typeface="Arial" panose="020B0604020202020204" pitchFamily="34" charset="0"/>
                          <a:cs typeface="Arial" panose="020B0604020202020204" pitchFamily="34" charset="0"/>
                        </a:rPr>
                        <a:t>, Temple U., </a:t>
                      </a:r>
                      <a:r>
                        <a:rPr lang="en-GB" sz="1400" b="0" dirty="0" err="1">
                          <a:latin typeface="Arial" panose="020B0604020202020204" pitchFamily="34" charset="0"/>
                          <a:cs typeface="Arial" panose="020B0604020202020204" pitchFamily="34" charset="0"/>
                        </a:rPr>
                        <a:t>UVa</a:t>
                      </a:r>
                      <a:endParaRPr lang="en-GB" sz="1400" b="0" dirty="0">
                        <a:solidFill>
                          <a:srgbClr val="C00000"/>
                        </a:solidFill>
                        <a:latin typeface="Arial" panose="020B0604020202020204" pitchFamily="34" charset="0"/>
                        <a:cs typeface="Arial" panose="020B0604020202020204" pitchFamily="34" charset="0"/>
                      </a:endParaRPr>
                    </a:p>
                  </a:txBody>
                  <a:tcPr marL="115638" marR="115638" marT="57819" marB="57819"/>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r>
                        <a:rPr lang="en-GB" sz="1400" b="0" baseline="0" dirty="0">
                          <a:latin typeface="Arial" panose="020B0604020202020204" pitchFamily="34" charset="0"/>
                          <a:cs typeface="Arial" panose="020B0604020202020204" pitchFamily="34" charset="0"/>
                        </a:rPr>
                        <a:t> </a:t>
                      </a:r>
                      <a:r>
                        <a:rPr lang="en-GB" sz="1400" b="0" dirty="0">
                          <a:latin typeface="Arial" panose="020B0604020202020204" pitchFamily="34" charset="0"/>
                          <a:cs typeface="Arial" panose="020B0604020202020204" pitchFamily="34" charset="0"/>
                        </a:rPr>
                        <a:t>(gaseous)</a:t>
                      </a:r>
                    </a:p>
                  </a:txBody>
                  <a:tcPr marL="115638" marR="115638" marT="57819" marB="57819"/>
                </a:tc>
                <a:extLst>
                  <a:ext uri="{0D108BD9-81ED-4DB2-BD59-A6C34878D82A}">
                    <a16:rowId xmlns:a16="http://schemas.microsoft.com/office/drawing/2014/main" val="10002"/>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CEA </a:t>
                      </a:r>
                      <a:r>
                        <a:rPr lang="en-GB" sz="1400" b="0" dirty="0" err="1">
                          <a:solidFill>
                            <a:srgbClr val="C00000"/>
                          </a:solidFill>
                          <a:latin typeface="Arial" panose="020B0604020202020204" pitchFamily="34" charset="0"/>
                          <a:cs typeface="Arial" panose="020B0604020202020204" pitchFamily="34" charset="0"/>
                        </a:rPr>
                        <a:t>Saclay</a:t>
                      </a:r>
                      <a:r>
                        <a:rPr lang="en-GB" sz="1400" b="0" dirty="0">
                          <a:solidFill>
                            <a:srgbClr val="C00000"/>
                          </a:solidFill>
                          <a:latin typeface="Arial" panose="020B0604020202020204" pitchFamily="34" charset="0"/>
                          <a:cs typeface="Arial" panose="020B0604020202020204" pitchFamily="34" charset="0"/>
                        </a:rPr>
                        <a:t> (France)</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p>
                  </a:txBody>
                  <a:tcPr marL="115638" marR="115638" marT="57819" marB="57819"/>
                </a:tc>
                <a:extLst>
                  <a:ext uri="{0D108BD9-81ED-4DB2-BD59-A6C34878D82A}">
                    <a16:rowId xmlns:a16="http://schemas.microsoft.com/office/drawing/2014/main" val="868989283"/>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eRD18: </a:t>
                      </a:r>
                      <a:r>
                        <a:rPr lang="en-GB" sz="1400" b="0" dirty="0">
                          <a:latin typeface="Arial" panose="020B0604020202020204" pitchFamily="34" charset="0"/>
                          <a:cs typeface="Arial" panose="020B0604020202020204" pitchFamily="34" charset="0"/>
                        </a:rPr>
                        <a:t>University of Birmingham  (UK)</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p>
                  </a:txBody>
                  <a:tcPr marL="115638" marR="115638" marT="57819" marB="57819"/>
                </a:tc>
                <a:extLst>
                  <a:ext uri="{0D108BD9-81ED-4DB2-BD59-A6C34878D82A}">
                    <a16:rowId xmlns:a16="http://schemas.microsoft.com/office/drawing/2014/main" val="996281017"/>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LANL  </a:t>
                      </a:r>
                    </a:p>
                  </a:txBody>
                  <a:tcPr marL="115638" marR="115638" marT="57819" marB="57819"/>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0" dirty="0">
                          <a:latin typeface="Arial" panose="020B0604020202020204" pitchFamily="34" charset="0"/>
                          <a:cs typeface="Arial" panose="020B0604020202020204" pitchFamily="34" charset="0"/>
                        </a:rPr>
                        <a:t>Central and forward tracking</a:t>
                      </a:r>
                    </a:p>
                  </a:txBody>
                  <a:tcPr marL="115638" marR="115638" marT="57819" marB="57819"/>
                </a:tc>
                <a:extLst>
                  <a:ext uri="{0D108BD9-81ED-4DB2-BD59-A6C34878D82A}">
                    <a16:rowId xmlns:a16="http://schemas.microsoft.com/office/drawing/2014/main" val="3184110226"/>
                  </a:ext>
                </a:extLst>
              </a:tr>
              <a:tr h="39437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GB" sz="1400" b="0" dirty="0">
                          <a:solidFill>
                            <a:srgbClr val="C00000"/>
                          </a:solidFill>
                          <a:latin typeface="Arial" panose="020B0604020202020204" pitchFamily="34" charset="0"/>
                          <a:cs typeface="Arial" panose="020B0604020202020204" pitchFamily="34" charset="0"/>
                        </a:rPr>
                        <a:t>UC Berkeley / LBNL</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and forward tracking</a:t>
                      </a:r>
                    </a:p>
                  </a:txBody>
                  <a:tcPr marL="115638" marR="115638" marT="57819" marB="57819"/>
                </a:tc>
                <a:extLst>
                  <a:ext uri="{0D108BD9-81ED-4DB2-BD59-A6C34878D82A}">
                    <a16:rowId xmlns:a16="http://schemas.microsoft.com/office/drawing/2014/main" val="1124924081"/>
                  </a:ext>
                </a:extLst>
              </a:tr>
              <a:tr h="394376">
                <a:tc>
                  <a:txBody>
                    <a:bodyPr/>
                    <a:lstStyle/>
                    <a:p>
                      <a:pPr algn="l">
                        <a:lnSpc>
                          <a:spcPct val="150000"/>
                        </a:lnSpc>
                      </a:pPr>
                      <a:r>
                        <a:rPr lang="en-GB" sz="1400" b="0" dirty="0">
                          <a:solidFill>
                            <a:srgbClr val="C00000"/>
                          </a:solidFill>
                          <a:latin typeface="Arial" panose="020B0604020202020204" pitchFamily="34" charset="0"/>
                          <a:cs typeface="Arial" panose="020B0604020202020204" pitchFamily="34" charset="0"/>
                        </a:rPr>
                        <a:t>INFN Bari</a:t>
                      </a:r>
                    </a:p>
                  </a:txBody>
                  <a:tcPr marL="115638" marR="115638" marT="57819" marB="57819"/>
                </a:tc>
                <a:tc>
                  <a:txBody>
                    <a:bodyPr/>
                    <a:lstStyle/>
                    <a:p>
                      <a:pPr algn="l">
                        <a:lnSpc>
                          <a:spcPct val="150000"/>
                        </a:lnSpc>
                      </a:pPr>
                      <a:r>
                        <a:rPr lang="en-GB" sz="1400" b="0" dirty="0">
                          <a:latin typeface="Arial" panose="020B0604020202020204" pitchFamily="34" charset="0"/>
                          <a:cs typeface="Arial" panose="020B0604020202020204" pitchFamily="34" charset="0"/>
                        </a:rPr>
                        <a:t>Central tracking</a:t>
                      </a:r>
                      <a:r>
                        <a:rPr lang="en-GB" sz="1400" b="0" baseline="0" dirty="0">
                          <a:latin typeface="Arial" panose="020B0604020202020204" pitchFamily="34" charset="0"/>
                          <a:cs typeface="Arial" panose="020B0604020202020204" pitchFamily="34" charset="0"/>
                        </a:rPr>
                        <a:t> (silicon)</a:t>
                      </a:r>
                      <a:endParaRPr lang="en-GB" sz="1400" b="0" dirty="0">
                        <a:latin typeface="Arial" panose="020B0604020202020204" pitchFamily="34" charset="0"/>
                        <a:cs typeface="Arial" panose="020B0604020202020204" pitchFamily="34" charset="0"/>
                      </a:endParaRPr>
                    </a:p>
                  </a:txBody>
                  <a:tcPr marL="115638" marR="115638" marT="57819" marB="57819"/>
                </a:tc>
                <a:extLst>
                  <a:ext uri="{0D108BD9-81ED-4DB2-BD59-A6C34878D82A}">
                    <a16:rowId xmlns:a16="http://schemas.microsoft.com/office/drawing/2014/main" val="498164985"/>
                  </a:ext>
                </a:extLst>
              </a:tr>
            </a:tbl>
          </a:graphicData>
        </a:graphic>
      </p:graphicFrame>
    </p:spTree>
    <p:extLst>
      <p:ext uri="{BB962C8B-B14F-4D97-AF65-F5344CB8AC3E}">
        <p14:creationId xmlns:p14="http://schemas.microsoft.com/office/powerpoint/2010/main" val="13091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262338"/>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r>
              <a:rPr lang="it-IT" sz="1518" dirty="0">
                <a:solidFill>
                  <a:srgbClr val="000000"/>
                </a:solidFill>
                <a:latin typeface="Arial"/>
                <a:cs typeface="Arial"/>
                <a:hlinkClick r:id="rId2"/>
              </a:rPr>
              <a:t>https://indico.bnl.gov/event/7449/contributions/35962/attachments/27187/41446/tracking_simul_sum_Jacak.pdf</a:t>
            </a:r>
            <a:endParaRPr lang="it-IT" sz="1518" dirty="0">
              <a:solidFill>
                <a:srgbClr val="000000"/>
              </a:solidFill>
              <a:latin typeface="Arial"/>
              <a:cs typeface="Arial"/>
            </a:endParaRPr>
          </a:p>
          <a:p>
            <a:pPr marL="361359" indent="-361359">
              <a:lnSpc>
                <a:spcPts val="3794"/>
              </a:lnSpc>
              <a:spcBef>
                <a:spcPts val="253"/>
              </a:spcBef>
              <a:buFont typeface="Arial"/>
              <a:buChar char="•"/>
            </a:pPr>
            <a:r>
              <a:rPr lang="it-IT" sz="2276" dirty="0" err="1">
                <a:latin typeface="Arial"/>
                <a:cs typeface="Arial"/>
              </a:rPr>
              <a:t>all-silicon</a:t>
            </a:r>
            <a:r>
              <a:rPr lang="it-IT" sz="2276" dirty="0">
                <a:latin typeface="Arial"/>
                <a:cs typeface="Arial"/>
              </a:rPr>
              <a:t> </a:t>
            </a:r>
            <a:r>
              <a:rPr lang="it-IT" sz="2276" dirty="0" err="1">
                <a:latin typeface="Arial"/>
                <a:cs typeface="Arial"/>
              </a:rPr>
              <a:t>tracker</a:t>
            </a:r>
            <a:r>
              <a:rPr lang="it-IT" sz="2276" dirty="0">
                <a:latin typeface="Arial"/>
                <a:cs typeface="Arial"/>
              </a:rPr>
              <a:t> </a:t>
            </a:r>
            <a:r>
              <a:rPr lang="it-IT" sz="2276" dirty="0" err="1">
                <a:latin typeface="Arial"/>
                <a:cs typeface="Arial"/>
              </a:rPr>
              <a:t>studies</a:t>
            </a:r>
            <a:r>
              <a:rPr lang="it-IT" sz="2276"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Bari, Birmingham (eRD18), LBNL + UC Berkeley (eRD16)</a:t>
            </a:r>
          </a:p>
          <a:p>
            <a:pPr marL="1517710" lvl="2" indent="-361359">
              <a:lnSpc>
                <a:spcPct val="110000"/>
              </a:lnSpc>
              <a:spcBef>
                <a:spcPts val="253"/>
              </a:spcBef>
              <a:buFont typeface="Wingdings" charset="2"/>
              <a:buChar char="§"/>
            </a:pPr>
            <a:r>
              <a:rPr lang="it-IT" sz="1770" dirty="0" err="1">
                <a:latin typeface="Arial"/>
                <a:cs typeface="Arial"/>
              </a:rPr>
              <a:t>barrel</a:t>
            </a:r>
            <a:r>
              <a:rPr lang="it-IT" sz="1770" dirty="0">
                <a:latin typeface="Arial"/>
                <a:cs typeface="Arial"/>
              </a:rPr>
              <a:t> </a:t>
            </a:r>
            <a:r>
              <a:rPr lang="it-IT" sz="1770" dirty="0" err="1">
                <a:latin typeface="Arial"/>
                <a:cs typeface="Arial"/>
              </a:rPr>
              <a:t>only</a:t>
            </a:r>
            <a:r>
              <a:rPr lang="it-IT" sz="1770" dirty="0">
                <a:latin typeface="Arial"/>
                <a:cs typeface="Arial"/>
              </a:rPr>
              <a:t>, </a:t>
            </a:r>
            <a:r>
              <a:rPr lang="it-IT" sz="1770" dirty="0" err="1">
                <a:latin typeface="Arial"/>
                <a:cs typeface="Arial"/>
              </a:rPr>
              <a:t>barrel</a:t>
            </a:r>
            <a:r>
              <a:rPr lang="it-IT" sz="1770" dirty="0">
                <a:latin typeface="Arial"/>
                <a:cs typeface="Arial"/>
              </a:rPr>
              <a:t> &amp; </a:t>
            </a:r>
            <a:r>
              <a:rPr lang="it-IT" sz="1770" dirty="0" err="1">
                <a:latin typeface="Arial"/>
                <a:cs typeface="Arial"/>
              </a:rPr>
              <a:t>endcaps</a:t>
            </a:r>
            <a:r>
              <a:rPr lang="it-IT" sz="1770" dirty="0">
                <a:latin typeface="Arial"/>
                <a:cs typeface="Arial"/>
              </a:rPr>
              <a:t>, ALPIDE-</a:t>
            </a:r>
            <a:r>
              <a:rPr lang="it-IT" sz="1770" dirty="0" err="1">
                <a:latin typeface="Arial"/>
                <a:cs typeface="Arial"/>
              </a:rPr>
              <a:t>like</a:t>
            </a:r>
            <a:r>
              <a:rPr lang="it-IT" sz="1770" dirty="0">
                <a:latin typeface="Arial"/>
                <a:cs typeface="Arial"/>
              </a:rPr>
              <a:t> </a:t>
            </a:r>
            <a:r>
              <a:rPr lang="it-IT" sz="1770" dirty="0" err="1">
                <a:latin typeface="Arial"/>
                <a:cs typeface="Arial"/>
              </a:rPr>
              <a:t>sensors</a:t>
            </a:r>
            <a:r>
              <a:rPr lang="it-IT" sz="1770" dirty="0">
                <a:latin typeface="Arial"/>
                <a:cs typeface="Arial"/>
              </a:rPr>
              <a:t> </a:t>
            </a:r>
          </a:p>
          <a:p>
            <a:pPr marL="1517710" lvl="2" indent="-361359">
              <a:lnSpc>
                <a:spcPct val="110000"/>
              </a:lnSpc>
              <a:spcBef>
                <a:spcPts val="253"/>
              </a:spcBef>
              <a:buFont typeface="Wingdings" charset="2"/>
              <a:buChar char="§"/>
            </a:pPr>
            <a:r>
              <a:rPr lang="it-IT" sz="1770" dirty="0">
                <a:latin typeface="Arial"/>
                <a:cs typeface="Arial"/>
              </a:rPr>
              <a:t>1.5 / 3 T </a:t>
            </a:r>
            <a:r>
              <a:rPr lang="it-IT" sz="1770" dirty="0" err="1">
                <a:latin typeface="Arial"/>
                <a:cs typeface="Arial"/>
              </a:rPr>
              <a:t>solenoidal</a:t>
            </a:r>
            <a:r>
              <a:rPr lang="it-IT" sz="1770" dirty="0">
                <a:latin typeface="Arial"/>
                <a:cs typeface="Arial"/>
              </a:rPr>
              <a:t> </a:t>
            </a:r>
            <a:r>
              <a:rPr lang="it-IT" sz="1770" dirty="0" err="1">
                <a:latin typeface="Arial"/>
                <a:cs typeface="Arial"/>
              </a:rPr>
              <a:t>field</a:t>
            </a:r>
            <a:r>
              <a:rPr lang="it-IT" sz="1770" dirty="0">
                <a:latin typeface="Arial"/>
                <a:cs typeface="Arial"/>
              </a:rPr>
              <a:t>, </a:t>
            </a:r>
            <a:r>
              <a:rPr lang="it-IT" sz="1770" dirty="0" err="1">
                <a:latin typeface="Arial"/>
                <a:cs typeface="Arial"/>
              </a:rPr>
              <a:t>different</a:t>
            </a:r>
            <a:r>
              <a:rPr lang="it-IT" sz="1770" dirty="0">
                <a:latin typeface="Arial"/>
                <a:cs typeface="Arial"/>
              </a:rPr>
              <a:t> nr. of </a:t>
            </a:r>
            <a:r>
              <a:rPr lang="it-IT" sz="1770" dirty="0" err="1">
                <a:latin typeface="Arial"/>
                <a:cs typeface="Arial"/>
              </a:rPr>
              <a:t>layers</a:t>
            </a:r>
            <a:r>
              <a:rPr lang="it-IT" sz="1770" dirty="0">
                <a:latin typeface="Arial"/>
                <a:cs typeface="Arial"/>
              </a:rPr>
              <a:t> / pixel </a:t>
            </a:r>
            <a:r>
              <a:rPr lang="it-IT" sz="1770" dirty="0" err="1">
                <a:latin typeface="Arial"/>
                <a:cs typeface="Arial"/>
              </a:rPr>
              <a:t>size</a:t>
            </a:r>
            <a:r>
              <a:rPr lang="it-IT" sz="1770" dirty="0">
                <a:latin typeface="Arial"/>
                <a:cs typeface="Arial"/>
              </a:rPr>
              <a:t> / </a:t>
            </a:r>
            <a:r>
              <a:rPr lang="it-IT" sz="1770" dirty="0" err="1">
                <a:latin typeface="Arial"/>
                <a:cs typeface="Arial"/>
              </a:rPr>
              <a:t>outer</a:t>
            </a:r>
            <a:r>
              <a:rPr lang="it-IT" sz="1770" dirty="0">
                <a:latin typeface="Arial"/>
                <a:cs typeface="Arial"/>
              </a:rPr>
              <a:t> </a:t>
            </a:r>
            <a:r>
              <a:rPr lang="it-IT" sz="1770" dirty="0" err="1">
                <a:latin typeface="Arial"/>
                <a:cs typeface="Arial"/>
              </a:rPr>
              <a:t>radius</a:t>
            </a:r>
            <a:r>
              <a:rPr lang="it-IT" sz="1770" dirty="0">
                <a:latin typeface="Arial"/>
                <a:cs typeface="Arial"/>
              </a:rPr>
              <a:t> / </a:t>
            </a:r>
            <a:r>
              <a:rPr lang="it-IT" sz="1770" dirty="0" err="1">
                <a:latin typeface="Arial"/>
                <a:cs typeface="Arial"/>
              </a:rPr>
              <a:t>layer</a:t>
            </a:r>
            <a:r>
              <a:rPr lang="it-IT" sz="1770" dirty="0">
                <a:latin typeface="Arial"/>
                <a:cs typeface="Arial"/>
              </a:rPr>
              <a:t> </a:t>
            </a:r>
            <a:r>
              <a:rPr lang="it-IT" sz="1770" dirty="0" err="1">
                <a:latin typeface="Arial"/>
                <a:cs typeface="Arial"/>
              </a:rPr>
              <a:t>thickness</a:t>
            </a:r>
            <a:endParaRPr lang="it-IT" sz="1770" dirty="0">
              <a:latin typeface="Arial"/>
              <a:cs typeface="Arial"/>
            </a:endParaRPr>
          </a:p>
          <a:p>
            <a:pPr marL="1517710" lvl="2" indent="-361359">
              <a:lnSpc>
                <a:spcPct val="110000"/>
              </a:lnSpc>
              <a:spcBef>
                <a:spcPts val="253"/>
              </a:spcBef>
              <a:buFont typeface="Wingdings" charset="2"/>
              <a:buChar char="§"/>
            </a:pPr>
            <a:r>
              <a:rPr lang="it-IT" sz="1770" dirty="0" err="1">
                <a:latin typeface="Arial"/>
                <a:cs typeface="Arial"/>
              </a:rPr>
              <a:t>using</a:t>
            </a:r>
            <a:r>
              <a:rPr lang="it-IT" sz="1770" dirty="0">
                <a:latin typeface="Arial"/>
                <a:cs typeface="Arial"/>
              </a:rPr>
              <a:t> fast </a:t>
            </a:r>
            <a:r>
              <a:rPr lang="it-IT" sz="1770" dirty="0" err="1">
                <a:latin typeface="Arial"/>
                <a:cs typeface="Arial"/>
              </a:rPr>
              <a:t>simulation</a:t>
            </a:r>
            <a:r>
              <a:rPr lang="it-IT" sz="1770" dirty="0">
                <a:latin typeface="Arial"/>
                <a:cs typeface="Arial"/>
              </a:rPr>
              <a:t>, </a:t>
            </a:r>
            <a:r>
              <a:rPr lang="it-IT" sz="1770" dirty="0" err="1">
                <a:latin typeface="Arial"/>
                <a:cs typeface="Arial"/>
              </a:rPr>
              <a:t>transition</a:t>
            </a:r>
            <a:r>
              <a:rPr lang="it-IT" sz="1770" dirty="0">
                <a:latin typeface="Arial"/>
                <a:cs typeface="Arial"/>
              </a:rPr>
              <a:t> to full (Fun4All, G4E/</a:t>
            </a:r>
            <a:r>
              <a:rPr lang="it-IT" sz="1770" dirty="0" err="1">
                <a:latin typeface="Arial"/>
                <a:cs typeface="Arial"/>
              </a:rPr>
              <a:t>eJANA</a:t>
            </a:r>
            <a:r>
              <a:rPr lang="it-IT" sz="1770" dirty="0">
                <a:latin typeface="Arial"/>
                <a:cs typeface="Arial"/>
              </a:rPr>
              <a:t>) </a:t>
            </a:r>
            <a:r>
              <a:rPr lang="it-IT" sz="1770" dirty="0" err="1">
                <a:latin typeface="Arial"/>
                <a:cs typeface="Arial"/>
              </a:rPr>
              <a:t>ongoing</a:t>
            </a:r>
            <a:r>
              <a:rPr lang="it-IT" sz="1770" dirty="0">
                <a:latin typeface="Arial"/>
                <a:cs typeface="Arial"/>
              </a:rPr>
              <a:t>/</a:t>
            </a:r>
            <a:r>
              <a:rPr lang="it-IT" sz="1770" dirty="0" err="1">
                <a:latin typeface="Arial"/>
                <a:cs typeface="Arial"/>
              </a:rPr>
              <a:t>aimed</a:t>
            </a:r>
            <a:r>
              <a:rPr lang="it-IT" sz="1770" dirty="0">
                <a:latin typeface="Arial"/>
                <a:cs typeface="Arial"/>
              </a:rPr>
              <a:t> to</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LANL</a:t>
            </a:r>
            <a:r>
              <a:rPr lang="it-IT" sz="2023" dirty="0">
                <a:latin typeface="Arial"/>
                <a:cs typeface="Arial"/>
              </a:rPr>
              <a:t> (</a:t>
            </a:r>
            <a:r>
              <a:rPr lang="it-IT" sz="1770" dirty="0">
                <a:latin typeface="Arial"/>
                <a:cs typeface="Arial"/>
              </a:rPr>
              <a:t>fast </a:t>
            </a:r>
            <a:r>
              <a:rPr lang="it-IT" sz="1770" dirty="0" err="1">
                <a:latin typeface="Arial"/>
                <a:cs typeface="Arial"/>
              </a:rPr>
              <a:t>simulation</a:t>
            </a:r>
            <a:r>
              <a:rPr lang="it-IT" sz="1770" dirty="0">
                <a:latin typeface="Arial"/>
                <a:cs typeface="Arial"/>
              </a:rPr>
              <a:t>, </a:t>
            </a:r>
            <a:r>
              <a:rPr lang="it-IT" sz="1770" dirty="0" err="1">
                <a:latin typeface="Arial"/>
                <a:cs typeface="Arial"/>
              </a:rPr>
              <a:t>mid-rapidity</a:t>
            </a:r>
            <a:r>
              <a:rPr lang="it-IT" sz="1770" dirty="0">
                <a:latin typeface="Arial"/>
                <a:cs typeface="Arial"/>
              </a:rPr>
              <a:t> + </a:t>
            </a:r>
            <a:r>
              <a:rPr lang="it-IT" sz="1770" dirty="0" err="1">
                <a:latin typeface="Arial"/>
                <a:cs typeface="Arial"/>
              </a:rPr>
              <a:t>forward</a:t>
            </a:r>
            <a:r>
              <a:rPr lang="it-IT" sz="1770" dirty="0">
                <a:latin typeface="Arial"/>
                <a:cs typeface="Arial"/>
              </a:rPr>
              <a:t> MAPS, </a:t>
            </a:r>
            <a:r>
              <a:rPr lang="it-IT" sz="1770" dirty="0" err="1">
                <a:latin typeface="Arial"/>
                <a:cs typeface="Arial"/>
              </a:rPr>
              <a:t>preliminary</a:t>
            </a:r>
            <a:r>
              <a:rPr lang="it-IT" sz="1770" dirty="0">
                <a:latin typeface="Arial"/>
                <a:cs typeface="Arial"/>
              </a:rPr>
              <a:t> performance vs EIC </a:t>
            </a:r>
            <a:r>
              <a:rPr lang="it-IT" sz="1770" dirty="0" err="1">
                <a:latin typeface="Arial"/>
                <a:cs typeface="Arial"/>
              </a:rPr>
              <a:t>handbook</a:t>
            </a:r>
            <a:r>
              <a:rPr lang="it-IT" sz="2023" dirty="0">
                <a:latin typeface="Arial"/>
                <a:cs typeface="Arial"/>
              </a:rPr>
              <a:t>)</a:t>
            </a:r>
          </a:p>
          <a:p>
            <a:pPr marL="361359" indent="-361359">
              <a:lnSpc>
                <a:spcPts val="3794"/>
              </a:lnSpc>
              <a:spcBef>
                <a:spcPts val="253"/>
              </a:spcBef>
              <a:buFont typeface="Arial"/>
              <a:buChar char="•"/>
            </a:pPr>
            <a:r>
              <a:rPr lang="it-IT" sz="2276" dirty="0" err="1">
                <a:latin typeface="Arial"/>
                <a:cs typeface="Arial"/>
              </a:rPr>
              <a:t>hybrid</a:t>
            </a:r>
            <a:r>
              <a:rPr lang="it-IT" sz="2276" dirty="0">
                <a:latin typeface="Arial"/>
                <a:cs typeface="Arial"/>
              </a:rPr>
              <a:t> / gas </a:t>
            </a:r>
            <a:r>
              <a:rPr lang="it-IT" sz="2276" dirty="0" err="1">
                <a:latin typeface="Arial"/>
                <a:cs typeface="Arial"/>
              </a:rPr>
              <a:t>tracking</a:t>
            </a:r>
            <a:r>
              <a:rPr lang="it-IT" sz="2276" dirty="0">
                <a:latin typeface="Arial"/>
                <a:cs typeface="Arial"/>
              </a:rPr>
              <a:t> </a:t>
            </a:r>
            <a:r>
              <a:rPr lang="it-IT" sz="2276" dirty="0" err="1">
                <a:latin typeface="Arial"/>
                <a:cs typeface="Arial"/>
              </a:rPr>
              <a:t>studies</a:t>
            </a:r>
            <a:r>
              <a:rPr lang="it-IT" sz="2276"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BNL/</a:t>
            </a:r>
            <a:r>
              <a:rPr lang="it-IT" sz="2023" dirty="0" err="1">
                <a:solidFill>
                  <a:srgbClr val="FF0000"/>
                </a:solidFill>
                <a:latin typeface="Arial"/>
                <a:cs typeface="Arial"/>
              </a:rPr>
              <a:t>sPHENIX</a:t>
            </a:r>
            <a:r>
              <a:rPr lang="it-IT" sz="2023" dirty="0">
                <a:solidFill>
                  <a:srgbClr val="FF0000"/>
                </a:solidFill>
                <a:latin typeface="Arial"/>
                <a:cs typeface="Arial"/>
              </a:rPr>
              <a:t> </a:t>
            </a:r>
            <a:r>
              <a:rPr lang="it-IT" sz="2023" dirty="0">
                <a:latin typeface="Arial"/>
                <a:cs typeface="Arial"/>
              </a:rPr>
              <a:t>(</a:t>
            </a:r>
            <a:r>
              <a:rPr lang="it-IT" sz="1770" dirty="0">
                <a:latin typeface="Arial"/>
                <a:cs typeface="Arial"/>
              </a:rPr>
              <a:t>full </a:t>
            </a:r>
            <a:r>
              <a:rPr lang="it-IT" sz="1770" dirty="0" err="1">
                <a:latin typeface="Arial"/>
                <a:cs typeface="Arial"/>
              </a:rPr>
              <a:t>chain</a:t>
            </a:r>
            <a:r>
              <a:rPr lang="it-IT" sz="1770" dirty="0">
                <a:latin typeface="Arial"/>
                <a:cs typeface="Arial"/>
              </a:rPr>
              <a:t> </a:t>
            </a:r>
            <a:r>
              <a:rPr lang="it-IT" sz="1770" dirty="0" err="1">
                <a:latin typeface="Arial"/>
                <a:cs typeface="Arial"/>
              </a:rPr>
              <a:t>simulation</a:t>
            </a:r>
            <a:r>
              <a:rPr lang="it-IT" sz="1770" dirty="0">
                <a:latin typeface="Arial"/>
                <a:cs typeface="Arial"/>
              </a:rPr>
              <a:t> and </a:t>
            </a:r>
            <a:r>
              <a:rPr lang="it-IT" sz="1770" dirty="0" err="1">
                <a:latin typeface="Arial"/>
                <a:cs typeface="Arial"/>
              </a:rPr>
              <a:t>reconstruction</a:t>
            </a:r>
            <a:r>
              <a:rPr lang="it-IT" sz="1770" dirty="0">
                <a:latin typeface="Arial"/>
                <a:cs typeface="Arial"/>
              </a:rPr>
              <a:t> in Fun4All, </a:t>
            </a:r>
            <a:r>
              <a:rPr lang="it-IT" sz="1770" dirty="0" err="1">
                <a:latin typeface="Arial"/>
                <a:cs typeface="Arial"/>
              </a:rPr>
              <a:t>early</a:t>
            </a:r>
            <a:r>
              <a:rPr lang="it-IT" sz="1770" dirty="0">
                <a:latin typeface="Arial"/>
                <a:cs typeface="Arial"/>
              </a:rPr>
              <a:t> EIC detector </a:t>
            </a:r>
            <a:r>
              <a:rPr lang="it-IT" sz="1770" dirty="0" err="1">
                <a:latin typeface="Arial"/>
                <a:cs typeface="Arial"/>
              </a:rPr>
              <a:t>concept</a:t>
            </a:r>
            <a:r>
              <a:rPr lang="it-IT" sz="2023" dirty="0">
                <a:latin typeface="Arial"/>
                <a:cs typeface="Arial"/>
              </a:rPr>
              <a:t>) </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eRD6 </a:t>
            </a:r>
            <a:r>
              <a:rPr lang="it-IT" sz="2023" dirty="0">
                <a:latin typeface="Arial"/>
                <a:cs typeface="Arial"/>
              </a:rPr>
              <a:t>(</a:t>
            </a:r>
            <a:r>
              <a:rPr lang="it-IT" sz="1770" dirty="0" err="1">
                <a:latin typeface="Arial"/>
                <a:cs typeface="Arial"/>
              </a:rPr>
              <a:t>EicRoot</a:t>
            </a:r>
            <a:r>
              <a:rPr lang="it-IT" sz="1770" dirty="0">
                <a:latin typeface="Arial"/>
                <a:cs typeface="Arial"/>
              </a:rPr>
              <a:t> + </a:t>
            </a:r>
            <a:r>
              <a:rPr lang="it-IT" sz="1770" dirty="0" err="1">
                <a:latin typeface="Arial"/>
                <a:cs typeface="Arial"/>
              </a:rPr>
              <a:t>BeAST</a:t>
            </a:r>
            <a:r>
              <a:rPr lang="it-IT" sz="1770" dirty="0">
                <a:latin typeface="Arial"/>
                <a:cs typeface="Arial"/>
              </a:rPr>
              <a:t> </a:t>
            </a:r>
            <a:r>
              <a:rPr lang="it-IT" sz="1770" dirty="0" err="1">
                <a:latin typeface="Arial"/>
                <a:cs typeface="Arial"/>
              </a:rPr>
              <a:t>configuration</a:t>
            </a:r>
            <a:r>
              <a:rPr lang="it-IT" sz="1770" dirty="0">
                <a:latin typeface="Arial"/>
                <a:cs typeface="Arial"/>
              </a:rPr>
              <a:t>, investigate use of </a:t>
            </a:r>
            <a:r>
              <a:rPr lang="it-IT" sz="1770" dirty="0" err="1">
                <a:latin typeface="Arial"/>
                <a:cs typeface="Arial"/>
              </a:rPr>
              <a:t>forward</a:t>
            </a:r>
            <a:r>
              <a:rPr lang="it-IT" sz="1770" dirty="0">
                <a:latin typeface="Arial"/>
                <a:cs typeface="Arial"/>
              </a:rPr>
              <a:t> </a:t>
            </a:r>
            <a:r>
              <a:rPr lang="it-IT" sz="1770" dirty="0" err="1">
                <a:latin typeface="Arial"/>
                <a:cs typeface="Arial"/>
              </a:rPr>
              <a:t>GEMs</a:t>
            </a:r>
            <a:r>
              <a:rPr lang="it-IT" sz="1770" dirty="0">
                <a:latin typeface="Arial"/>
                <a:cs typeface="Arial"/>
              </a:rPr>
              <a:t> </a:t>
            </a:r>
            <a:r>
              <a:rPr lang="it-IT" sz="1770" dirty="0" err="1">
                <a:latin typeface="Arial"/>
                <a:cs typeface="Arial"/>
              </a:rPr>
              <a:t>behind</a:t>
            </a:r>
            <a:r>
              <a:rPr lang="it-IT" sz="1770" dirty="0">
                <a:latin typeface="Arial"/>
                <a:cs typeface="Arial"/>
              </a:rPr>
              <a:t> the RICH</a:t>
            </a:r>
            <a:r>
              <a:rPr lang="it-IT" sz="2023" dirty="0">
                <a:latin typeface="Arial"/>
                <a:cs typeface="Arial"/>
              </a:rPr>
              <a:t>)</a:t>
            </a:r>
          </a:p>
          <a:p>
            <a:pPr marL="939535" lvl="1" indent="-361359">
              <a:lnSpc>
                <a:spcPct val="110000"/>
              </a:lnSpc>
              <a:spcBef>
                <a:spcPts val="253"/>
              </a:spcBef>
              <a:buFont typeface="Wingdings" charset="2"/>
              <a:buChar char="ü"/>
            </a:pPr>
            <a:r>
              <a:rPr lang="it-IT" sz="2023" dirty="0">
                <a:solidFill>
                  <a:srgbClr val="FF0000"/>
                </a:solidFill>
                <a:latin typeface="Arial"/>
                <a:cs typeface="Arial"/>
              </a:rPr>
              <a:t>CEA-</a:t>
            </a:r>
            <a:r>
              <a:rPr lang="it-IT" sz="2023" dirty="0" err="1">
                <a:solidFill>
                  <a:srgbClr val="FF0000"/>
                </a:solidFill>
                <a:latin typeface="Arial"/>
                <a:cs typeface="Arial"/>
              </a:rPr>
              <a:t>Saclay</a:t>
            </a:r>
            <a:r>
              <a:rPr lang="it-IT" sz="2023" dirty="0">
                <a:solidFill>
                  <a:srgbClr val="FF0000"/>
                </a:solidFill>
                <a:latin typeface="Arial"/>
                <a:cs typeface="Arial"/>
              </a:rPr>
              <a:t> </a:t>
            </a:r>
            <a:r>
              <a:rPr lang="it-IT" sz="2023" dirty="0">
                <a:latin typeface="Arial"/>
                <a:cs typeface="Arial"/>
              </a:rPr>
              <a:t>(</a:t>
            </a:r>
            <a:r>
              <a:rPr lang="it-IT" sz="1770" dirty="0">
                <a:latin typeface="Arial"/>
                <a:cs typeface="Arial"/>
              </a:rPr>
              <a:t>Fun4All, focus on </a:t>
            </a:r>
            <a:r>
              <a:rPr lang="it-IT" sz="1770" dirty="0" err="1">
                <a:latin typeface="Arial"/>
                <a:cs typeface="Arial"/>
              </a:rPr>
              <a:t>curved</a:t>
            </a:r>
            <a:r>
              <a:rPr lang="it-IT" sz="1770" dirty="0">
                <a:latin typeface="Arial"/>
                <a:cs typeface="Arial"/>
              </a:rPr>
              <a:t> </a:t>
            </a:r>
            <a:r>
              <a:rPr lang="it-IT" sz="1770" dirty="0" err="1">
                <a:latin typeface="Arial"/>
                <a:cs typeface="Arial"/>
              </a:rPr>
              <a:t>Micromegas</a:t>
            </a:r>
            <a:r>
              <a:rPr lang="it-IT" sz="1770" dirty="0">
                <a:latin typeface="Arial"/>
                <a:cs typeface="Arial"/>
              </a:rPr>
              <a:t>, first </a:t>
            </a:r>
            <a:r>
              <a:rPr lang="it-IT" sz="1770" dirty="0" err="1">
                <a:latin typeface="Arial"/>
                <a:cs typeface="Arial"/>
              </a:rPr>
              <a:t>momentum</a:t>
            </a:r>
            <a:r>
              <a:rPr lang="it-IT" sz="1770" dirty="0">
                <a:latin typeface="Arial"/>
                <a:cs typeface="Arial"/>
              </a:rPr>
              <a:t> </a:t>
            </a:r>
            <a:r>
              <a:rPr lang="it-IT" sz="1770" dirty="0" err="1">
                <a:latin typeface="Arial"/>
                <a:cs typeface="Arial"/>
              </a:rPr>
              <a:t>resolution</a:t>
            </a:r>
            <a:r>
              <a:rPr lang="it-IT" sz="1770" dirty="0">
                <a:latin typeface="Arial"/>
                <a:cs typeface="Arial"/>
              </a:rPr>
              <a:t> </a:t>
            </a:r>
            <a:r>
              <a:rPr lang="it-IT" sz="1770" dirty="0" err="1">
                <a:latin typeface="Arial"/>
                <a:cs typeface="Arial"/>
              </a:rPr>
              <a:t>estimates</a:t>
            </a:r>
            <a:r>
              <a:rPr lang="it-IT" sz="2023" dirty="0">
                <a:latin typeface="Arial"/>
                <a:cs typeface="Arial"/>
              </a:rPr>
              <a:t>)</a:t>
            </a:r>
            <a:endParaRPr lang="it-IT" sz="2276" dirty="0">
              <a:latin typeface="Arial"/>
              <a:cs typeface="Arial"/>
            </a:endParaRPr>
          </a:p>
        </p:txBody>
      </p:sp>
    </p:spTree>
    <p:extLst>
      <p:ext uri="{BB962C8B-B14F-4D97-AF65-F5344CB8AC3E}">
        <p14:creationId xmlns:p14="http://schemas.microsoft.com/office/powerpoint/2010/main" val="383309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0"/>
            <a:ext cx="10838569" cy="1788695"/>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r>
              <a:rPr lang="it-IT" sz="1518" dirty="0">
                <a:solidFill>
                  <a:srgbClr val="000000"/>
                </a:solidFill>
                <a:latin typeface="Arial"/>
                <a:cs typeface="Arial"/>
                <a:hlinkClick r:id="rId2"/>
              </a:rPr>
              <a:t>https://indico.bnl.gov/event/7449/contributions/35962/attachments/27187/41446/tracking_simul_sum_Jacak.pdf</a:t>
            </a:r>
            <a:endParaRPr lang="it-IT" sz="1518" dirty="0">
              <a:solidFill>
                <a:srgbClr val="000000"/>
              </a:solidFill>
              <a:latin typeface="Arial"/>
              <a:cs typeface="Arial"/>
            </a:endParaRPr>
          </a:p>
          <a:p>
            <a:pPr marL="361359" indent="-361359">
              <a:lnSpc>
                <a:spcPts val="3794"/>
              </a:lnSpc>
              <a:spcBef>
                <a:spcPts val="253"/>
              </a:spcBef>
              <a:buFont typeface="Arial"/>
              <a:buChar char="•"/>
            </a:pPr>
            <a:r>
              <a:rPr lang="it-IT" sz="2276" dirty="0" err="1">
                <a:latin typeface="Arial"/>
                <a:cs typeface="Arial"/>
              </a:rPr>
              <a:t>main</a:t>
            </a:r>
            <a:r>
              <a:rPr lang="it-IT" sz="2276" dirty="0">
                <a:latin typeface="Arial"/>
                <a:cs typeface="Arial"/>
              </a:rPr>
              <a:t> </a:t>
            </a:r>
            <a:r>
              <a:rPr lang="it-IT" sz="2276" dirty="0" err="1">
                <a:latin typeface="Arial"/>
                <a:cs typeface="Arial"/>
              </a:rPr>
              <a:t>conclusions</a:t>
            </a:r>
            <a:r>
              <a:rPr lang="it-IT" sz="2276" dirty="0">
                <a:latin typeface="Arial"/>
                <a:cs typeface="Arial"/>
              </a:rPr>
              <a:t> and </a:t>
            </a:r>
            <a:r>
              <a:rPr lang="it-IT" sz="2276" dirty="0" err="1">
                <a:latin typeface="Arial"/>
                <a:cs typeface="Arial"/>
              </a:rPr>
              <a:t>next</a:t>
            </a:r>
            <a:r>
              <a:rPr lang="it-IT" sz="2276" dirty="0">
                <a:latin typeface="Arial"/>
                <a:cs typeface="Arial"/>
              </a:rPr>
              <a:t> </a:t>
            </a:r>
            <a:r>
              <a:rPr lang="it-IT" sz="2276" dirty="0" err="1">
                <a:latin typeface="Arial"/>
                <a:cs typeface="Arial"/>
              </a:rPr>
              <a:t>steps</a:t>
            </a:r>
            <a:r>
              <a:rPr lang="it-IT" sz="2276" dirty="0">
                <a:latin typeface="Arial"/>
                <a:cs typeface="Arial"/>
              </a:rPr>
              <a:t>:</a:t>
            </a:r>
          </a:p>
        </p:txBody>
      </p:sp>
      <p:pic>
        <p:nvPicPr>
          <p:cNvPr id="3" name="Immagine 2" descr="Schermata 2020-03-21 alle 11.28.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881" y="3023351"/>
            <a:ext cx="4621718" cy="3295816"/>
          </a:xfrm>
          <a:prstGeom prst="rect">
            <a:avLst/>
          </a:prstGeom>
        </p:spPr>
      </p:pic>
      <p:pic>
        <p:nvPicPr>
          <p:cNvPr id="4" name="Immagine 3" descr="Schermata 2020-03-21 alle 11.28.4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1339" y="3023352"/>
            <a:ext cx="4639865" cy="3290549"/>
          </a:xfrm>
          <a:prstGeom prst="rect">
            <a:avLst/>
          </a:prstGeom>
        </p:spPr>
      </p:pic>
    </p:spTree>
    <p:extLst>
      <p:ext uri="{BB962C8B-B14F-4D97-AF65-F5344CB8AC3E}">
        <p14:creationId xmlns:p14="http://schemas.microsoft.com/office/powerpoint/2010/main" val="374154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077224"/>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a:p>
            <a:pPr>
              <a:lnSpc>
                <a:spcPct val="150000"/>
              </a:lnSpc>
            </a:pPr>
            <a:r>
              <a:rPr lang="it-IT" sz="2276" b="1" dirty="0">
                <a:latin typeface="Arial"/>
                <a:cs typeface="Arial"/>
              </a:rPr>
              <a:t>Barbara </a:t>
            </a:r>
            <a:r>
              <a:rPr lang="it-IT" sz="2276" b="1" dirty="0" err="1">
                <a:latin typeface="Arial"/>
                <a:cs typeface="Arial"/>
              </a:rPr>
              <a:t>Jacak</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Overview</a:t>
            </a:r>
            <a:r>
              <a:rPr lang="it-IT" sz="2276" b="1" dirty="0">
                <a:solidFill>
                  <a:srgbClr val="FF0000"/>
                </a:solidFill>
                <a:latin typeface="Arial"/>
                <a:cs typeface="Arial"/>
              </a:rPr>
              <a:t> of </a:t>
            </a:r>
            <a:r>
              <a:rPr lang="it-IT" sz="2276" b="1" dirty="0" err="1">
                <a:solidFill>
                  <a:srgbClr val="FF0000"/>
                </a:solidFill>
                <a:latin typeface="Arial"/>
                <a:cs typeface="Arial"/>
              </a:rPr>
              <a:t>Tracking</a:t>
            </a:r>
            <a:r>
              <a:rPr lang="it-IT" sz="2276" b="1" dirty="0">
                <a:solidFill>
                  <a:srgbClr val="FF0000"/>
                </a:solidFill>
                <a:latin typeface="Arial"/>
                <a:cs typeface="Arial"/>
              </a:rPr>
              <a:t> </a:t>
            </a:r>
            <a:r>
              <a:rPr lang="it-IT" sz="2276" b="1" dirty="0" err="1">
                <a:solidFill>
                  <a:srgbClr val="FF0000"/>
                </a:solidFill>
                <a:latin typeface="Arial"/>
                <a:cs typeface="Arial"/>
              </a:rPr>
              <a:t>simulation</a:t>
            </a:r>
            <a:r>
              <a:rPr lang="it-IT" sz="2276" b="1" dirty="0">
                <a:solidFill>
                  <a:srgbClr val="FF0000"/>
                </a:solidFill>
                <a:latin typeface="Arial"/>
                <a:cs typeface="Arial"/>
              </a:rPr>
              <a:t> </a:t>
            </a:r>
            <a:r>
              <a:rPr lang="it-IT" sz="2276" b="1" dirty="0" err="1">
                <a:solidFill>
                  <a:srgbClr val="FF0000"/>
                </a:solidFill>
                <a:latin typeface="Arial"/>
                <a:cs typeface="Arial"/>
              </a:rPr>
              <a:t>needs</a:t>
            </a:r>
            <a:r>
              <a:rPr lang="it-IT" sz="2276" b="1" dirty="0">
                <a:solidFill>
                  <a:srgbClr val="FF0000"/>
                </a:solidFill>
                <a:latin typeface="Arial"/>
                <a:cs typeface="Arial"/>
              </a:rPr>
              <a:t> and </a:t>
            </a:r>
            <a:r>
              <a:rPr lang="it-IT" sz="2276" b="1" dirty="0" err="1">
                <a:solidFill>
                  <a:srgbClr val="FF0000"/>
                </a:solidFill>
                <a:latin typeface="Arial"/>
                <a:cs typeface="Arial"/>
              </a:rPr>
              <a:t>plans</a:t>
            </a:r>
            <a:endParaRPr lang="it-IT" sz="2276" b="1" dirty="0">
              <a:solidFill>
                <a:srgbClr val="FF0000"/>
              </a:solidFill>
              <a:latin typeface="Arial"/>
              <a:cs typeface="Arial"/>
            </a:endParaRPr>
          </a:p>
          <a:p>
            <a:pPr>
              <a:lnSpc>
                <a:spcPct val="150000"/>
              </a:lnSpc>
            </a:pPr>
            <a:r>
              <a:rPr lang="it-IT" sz="2276" b="1" dirty="0">
                <a:latin typeface="Arial"/>
                <a:cs typeface="Arial"/>
              </a:rPr>
              <a:t>Leo </a:t>
            </a:r>
            <a:r>
              <a:rPr lang="it-IT" sz="2276" b="1" dirty="0" err="1">
                <a:latin typeface="Arial"/>
                <a:cs typeface="Arial"/>
              </a:rPr>
              <a:t>Grainer</a:t>
            </a:r>
            <a:r>
              <a:rPr lang="it-IT" sz="2276" b="1" dirty="0">
                <a:latin typeface="Arial"/>
                <a:cs typeface="Arial"/>
              </a:rPr>
              <a:t> </a:t>
            </a:r>
            <a:r>
              <a:rPr lang="mr-IN" sz="2276" b="1" dirty="0">
                <a:latin typeface="Arial"/>
                <a:cs typeface="Arial"/>
              </a:rPr>
              <a:t>–</a:t>
            </a:r>
            <a:r>
              <a:rPr lang="it-IT" sz="2276" b="1" dirty="0">
                <a:latin typeface="Arial"/>
                <a:cs typeface="Arial"/>
              </a:rPr>
              <a:t> </a:t>
            </a:r>
            <a:r>
              <a:rPr lang="it-IT" sz="2276" b="1" dirty="0" err="1">
                <a:solidFill>
                  <a:srgbClr val="FF0000"/>
                </a:solidFill>
                <a:latin typeface="Arial"/>
                <a:cs typeface="Arial"/>
              </a:rPr>
              <a:t>Adding</a:t>
            </a:r>
            <a:r>
              <a:rPr lang="it-IT" sz="2276" b="1" dirty="0">
                <a:solidFill>
                  <a:srgbClr val="FF0000"/>
                </a:solidFill>
                <a:latin typeface="Arial"/>
                <a:cs typeface="Arial"/>
              </a:rPr>
              <a:t> </a:t>
            </a:r>
            <a:r>
              <a:rPr lang="it-IT" sz="2276" b="1" dirty="0" err="1">
                <a:solidFill>
                  <a:srgbClr val="FF0000"/>
                </a:solidFill>
                <a:latin typeface="Arial"/>
                <a:cs typeface="Arial"/>
              </a:rPr>
              <a:t>services</a:t>
            </a:r>
            <a:r>
              <a:rPr lang="it-IT" sz="2276" b="1" dirty="0">
                <a:solidFill>
                  <a:srgbClr val="FF0000"/>
                </a:solidFill>
                <a:latin typeface="Arial"/>
                <a:cs typeface="Arial"/>
              </a:rPr>
              <a:t> </a:t>
            </a:r>
            <a:r>
              <a:rPr lang="it-IT" sz="2276" b="1" dirty="0" err="1">
                <a:solidFill>
                  <a:srgbClr val="FF0000"/>
                </a:solidFill>
                <a:latin typeface="Arial"/>
                <a:cs typeface="Arial"/>
              </a:rPr>
              <a:t>load</a:t>
            </a:r>
            <a:r>
              <a:rPr lang="it-IT" sz="2276" b="1" dirty="0">
                <a:solidFill>
                  <a:srgbClr val="FF0000"/>
                </a:solidFill>
                <a:latin typeface="Arial"/>
                <a:cs typeface="Arial"/>
              </a:rPr>
              <a:t> to the EIC </a:t>
            </a:r>
            <a:r>
              <a:rPr lang="it-IT" sz="2276" b="1" dirty="0" err="1">
                <a:solidFill>
                  <a:srgbClr val="FF0000"/>
                </a:solidFill>
                <a:latin typeface="Arial"/>
                <a:cs typeface="Arial"/>
              </a:rPr>
              <a:t>simulations</a:t>
            </a:r>
            <a:endParaRPr lang="it-IT" sz="2276" b="1" dirty="0">
              <a:solidFill>
                <a:srgbClr val="FF0000"/>
              </a:solidFill>
              <a:latin typeface="Arial"/>
              <a:cs typeface="Arial"/>
            </a:endParaRPr>
          </a:p>
          <a:p>
            <a:r>
              <a:rPr lang="it-IT" sz="1328" dirty="0">
                <a:solidFill>
                  <a:srgbClr val="000000"/>
                </a:solidFill>
                <a:latin typeface="Arial"/>
                <a:cs typeface="Arial"/>
                <a:hlinkClick r:id="rId2"/>
              </a:rPr>
              <a:t>https://indico.bnl.gov/event/7449/contributions/35963/attachments/27118/41332/2020_03_16_EIC_Si_services_parametrization_for_sim.pdf</a:t>
            </a:r>
            <a:endParaRPr lang="it-IT" sz="1328" dirty="0">
              <a:solidFill>
                <a:srgbClr val="000000"/>
              </a:solidFill>
              <a:latin typeface="Arial"/>
              <a:cs typeface="Arial"/>
            </a:endParaRPr>
          </a:p>
          <a:p>
            <a:pPr marL="361359" indent="-361359">
              <a:lnSpc>
                <a:spcPts val="3111"/>
              </a:lnSpc>
              <a:spcBef>
                <a:spcPts val="759"/>
              </a:spcBef>
              <a:buFont typeface="Arial"/>
              <a:buChar char="•"/>
            </a:pPr>
            <a:r>
              <a:rPr lang="it-IT" sz="2276" dirty="0" err="1">
                <a:latin typeface="Arial"/>
                <a:cs typeface="Arial"/>
              </a:rPr>
              <a:t>services</a:t>
            </a:r>
            <a:r>
              <a:rPr lang="it-IT" sz="2276" dirty="0">
                <a:latin typeface="Arial"/>
                <a:cs typeface="Arial"/>
              </a:rPr>
              <a:t> are </a:t>
            </a:r>
            <a:r>
              <a:rPr lang="it-IT" sz="2276" dirty="0" err="1">
                <a:latin typeface="Arial"/>
                <a:cs typeface="Arial"/>
              </a:rPr>
              <a:t>likely</a:t>
            </a:r>
            <a:r>
              <a:rPr lang="it-IT" sz="2276" dirty="0">
                <a:latin typeface="Arial"/>
                <a:cs typeface="Arial"/>
              </a:rPr>
              <a:t> to be a </a:t>
            </a:r>
            <a:r>
              <a:rPr lang="it-IT" sz="2276" dirty="0">
                <a:solidFill>
                  <a:srgbClr val="FF0000"/>
                </a:solidFill>
                <a:latin typeface="Arial"/>
                <a:cs typeface="Arial"/>
              </a:rPr>
              <a:t>major part of </a:t>
            </a:r>
            <a:r>
              <a:rPr lang="it-IT" sz="2276" dirty="0" err="1">
                <a:solidFill>
                  <a:srgbClr val="FF0000"/>
                </a:solidFill>
                <a:latin typeface="Arial"/>
                <a:cs typeface="Arial"/>
              </a:rPr>
              <a:t>material</a:t>
            </a:r>
            <a:r>
              <a:rPr lang="it-IT" sz="2276" dirty="0">
                <a:solidFill>
                  <a:srgbClr val="FF0000"/>
                </a:solidFill>
                <a:latin typeface="Arial"/>
                <a:cs typeface="Arial"/>
              </a:rPr>
              <a:t> </a:t>
            </a:r>
            <a:r>
              <a:rPr lang="it-IT" sz="2276" dirty="0">
                <a:latin typeface="Arial"/>
                <a:cs typeface="Arial"/>
              </a:rPr>
              <a:t>in the large </a:t>
            </a:r>
            <a:r>
              <a:rPr lang="it-IT" sz="2276" dirty="0" err="1">
                <a:latin typeface="Arial"/>
                <a:cs typeface="Arial"/>
              </a:rPr>
              <a:t>acceptance</a:t>
            </a:r>
            <a:r>
              <a:rPr lang="it-IT" sz="2276" dirty="0">
                <a:latin typeface="Arial"/>
                <a:cs typeface="Arial"/>
              </a:rPr>
              <a:t> and can be </a:t>
            </a:r>
            <a:r>
              <a:rPr lang="it-IT" sz="2276" dirty="0" err="1">
                <a:solidFill>
                  <a:srgbClr val="FF0000"/>
                </a:solidFill>
                <a:latin typeface="Arial"/>
                <a:cs typeface="Arial"/>
              </a:rPr>
              <a:t>reasonably</a:t>
            </a:r>
            <a:r>
              <a:rPr lang="it-IT" sz="2276" dirty="0">
                <a:solidFill>
                  <a:srgbClr val="FF0000"/>
                </a:solidFill>
                <a:latin typeface="Arial"/>
                <a:cs typeface="Arial"/>
              </a:rPr>
              <a:t> </a:t>
            </a:r>
            <a:r>
              <a:rPr lang="it-IT" sz="2276" dirty="0" err="1">
                <a:solidFill>
                  <a:srgbClr val="FF0000"/>
                </a:solidFill>
                <a:latin typeface="Arial"/>
                <a:cs typeface="Arial"/>
              </a:rPr>
              <a:t>parameterized</a:t>
            </a:r>
            <a:r>
              <a:rPr lang="it-IT" sz="2276" dirty="0">
                <a:solidFill>
                  <a:srgbClr val="FF0000"/>
                </a:solidFill>
                <a:latin typeface="Arial"/>
                <a:cs typeface="Arial"/>
              </a:rPr>
              <a:t> </a:t>
            </a:r>
            <a:r>
              <a:rPr lang="it-IT" sz="2276" dirty="0" err="1">
                <a:solidFill>
                  <a:srgbClr val="FF0000"/>
                </a:solidFill>
                <a:latin typeface="Arial"/>
                <a:cs typeface="Arial"/>
              </a:rPr>
              <a:t>as</a:t>
            </a:r>
            <a:r>
              <a:rPr lang="it-IT" sz="2276" dirty="0">
                <a:solidFill>
                  <a:srgbClr val="FF0000"/>
                </a:solidFill>
                <a:latin typeface="Arial"/>
                <a:cs typeface="Arial"/>
              </a:rPr>
              <a:t> a </a:t>
            </a:r>
            <a:r>
              <a:rPr lang="it-IT" sz="2276" dirty="0" err="1">
                <a:solidFill>
                  <a:srgbClr val="FF0000"/>
                </a:solidFill>
                <a:latin typeface="Arial"/>
                <a:cs typeface="Arial"/>
              </a:rPr>
              <a:t>function</a:t>
            </a:r>
            <a:r>
              <a:rPr lang="it-IT" sz="2276" dirty="0">
                <a:solidFill>
                  <a:srgbClr val="FF0000"/>
                </a:solidFill>
                <a:latin typeface="Arial"/>
                <a:cs typeface="Arial"/>
              </a:rPr>
              <a:t> of </a:t>
            </a:r>
            <a:r>
              <a:rPr lang="it-IT" sz="2276" dirty="0" err="1">
                <a:solidFill>
                  <a:srgbClr val="FF0000"/>
                </a:solidFill>
                <a:latin typeface="Arial"/>
                <a:cs typeface="Arial"/>
              </a:rPr>
              <a:t>silicon</a:t>
            </a:r>
            <a:r>
              <a:rPr lang="it-IT" sz="2276" dirty="0">
                <a:solidFill>
                  <a:srgbClr val="FF0000"/>
                </a:solidFill>
                <a:latin typeface="Arial"/>
                <a:cs typeface="Arial"/>
              </a:rPr>
              <a:t> </a:t>
            </a:r>
            <a:r>
              <a:rPr lang="it-IT" sz="2276" dirty="0" err="1">
                <a:solidFill>
                  <a:srgbClr val="FF0000"/>
                </a:solidFill>
                <a:latin typeface="Arial"/>
                <a:cs typeface="Arial"/>
              </a:rPr>
              <a:t>surface</a:t>
            </a:r>
            <a:r>
              <a:rPr lang="it-IT" sz="2276" dirty="0">
                <a:solidFill>
                  <a:srgbClr val="FF0000"/>
                </a:solidFill>
                <a:latin typeface="Arial"/>
                <a:cs typeface="Arial"/>
              </a:rPr>
              <a:t> area</a:t>
            </a:r>
            <a:r>
              <a:rPr lang="it-IT" sz="2276" dirty="0">
                <a:latin typeface="Arial"/>
                <a:cs typeface="Arial"/>
              </a:rPr>
              <a:t> </a:t>
            </a:r>
          </a:p>
          <a:p>
            <a:pPr marL="361359" indent="-361359">
              <a:lnSpc>
                <a:spcPts val="3111"/>
              </a:lnSpc>
              <a:spcBef>
                <a:spcPts val="759"/>
              </a:spcBef>
              <a:buFont typeface="Arial"/>
              <a:buChar char="•"/>
            </a:pPr>
            <a:r>
              <a:rPr lang="it-IT" sz="2276" dirty="0">
                <a:latin typeface="Arial"/>
                <a:cs typeface="Arial"/>
              </a:rPr>
              <a:t>the service </a:t>
            </a:r>
            <a:r>
              <a:rPr lang="it-IT" sz="2276" dirty="0" err="1">
                <a:latin typeface="Arial"/>
                <a:cs typeface="Arial"/>
              </a:rPr>
              <a:t>volumes</a:t>
            </a:r>
            <a:r>
              <a:rPr lang="it-IT" sz="2276" dirty="0">
                <a:latin typeface="Arial"/>
                <a:cs typeface="Arial"/>
              </a:rPr>
              <a:t> can be </a:t>
            </a:r>
            <a:r>
              <a:rPr lang="it-IT" sz="2276" dirty="0" err="1">
                <a:latin typeface="Arial"/>
                <a:cs typeface="Arial"/>
              </a:rPr>
              <a:t>similarly</a:t>
            </a:r>
            <a:r>
              <a:rPr lang="it-IT" sz="2276" dirty="0">
                <a:latin typeface="Arial"/>
                <a:cs typeface="Arial"/>
              </a:rPr>
              <a:t> </a:t>
            </a:r>
            <a:r>
              <a:rPr lang="it-IT" sz="2276" dirty="0" err="1">
                <a:latin typeface="Arial"/>
                <a:cs typeface="Arial"/>
              </a:rPr>
              <a:t>parameterized</a:t>
            </a:r>
            <a:endParaRPr lang="it-IT" sz="2276" dirty="0">
              <a:latin typeface="Arial"/>
              <a:cs typeface="Arial"/>
            </a:endParaRPr>
          </a:p>
          <a:p>
            <a:pPr marL="361359" indent="-361359">
              <a:lnSpc>
                <a:spcPts val="3111"/>
              </a:lnSpc>
              <a:spcBef>
                <a:spcPts val="759"/>
              </a:spcBef>
              <a:buFont typeface="Arial"/>
              <a:buChar char="•"/>
            </a:pPr>
            <a:r>
              <a:rPr lang="it-IT" sz="2276" dirty="0" err="1">
                <a:latin typeface="Arial"/>
                <a:cs typeface="Arial"/>
              </a:rPr>
              <a:t>examples</a:t>
            </a:r>
            <a:r>
              <a:rPr lang="it-IT" sz="2276" dirty="0">
                <a:latin typeface="Arial"/>
                <a:cs typeface="Arial"/>
              </a:rPr>
              <a:t> are </a:t>
            </a:r>
            <a:r>
              <a:rPr lang="it-IT" sz="2276" dirty="0" err="1">
                <a:latin typeface="Arial"/>
                <a:cs typeface="Arial"/>
              </a:rPr>
              <a:t>given</a:t>
            </a:r>
            <a:r>
              <a:rPr lang="it-IT" sz="2276" dirty="0">
                <a:latin typeface="Arial"/>
                <a:cs typeface="Arial"/>
              </a:rPr>
              <a:t> for the </a:t>
            </a:r>
            <a:r>
              <a:rPr lang="it-IT" sz="2276" dirty="0" err="1">
                <a:latin typeface="Arial"/>
                <a:cs typeface="Arial"/>
              </a:rPr>
              <a:t>sensor</a:t>
            </a:r>
            <a:r>
              <a:rPr lang="it-IT" sz="2276" dirty="0">
                <a:latin typeface="Arial"/>
                <a:cs typeface="Arial"/>
              </a:rPr>
              <a:t> </a:t>
            </a:r>
            <a:r>
              <a:rPr lang="it-IT" sz="2276" dirty="0" err="1">
                <a:latin typeface="Arial"/>
                <a:cs typeface="Arial"/>
              </a:rPr>
              <a:t>most</a:t>
            </a:r>
            <a:r>
              <a:rPr lang="it-IT" sz="2276" dirty="0">
                <a:latin typeface="Arial"/>
                <a:cs typeface="Arial"/>
              </a:rPr>
              <a:t> </a:t>
            </a:r>
            <a:r>
              <a:rPr lang="it-IT" sz="2276" dirty="0" err="1">
                <a:latin typeface="Arial"/>
                <a:cs typeface="Arial"/>
              </a:rPr>
              <a:t>often</a:t>
            </a:r>
            <a:r>
              <a:rPr lang="it-IT" sz="2276" dirty="0">
                <a:latin typeface="Arial"/>
                <a:cs typeface="Arial"/>
              </a:rPr>
              <a:t> </a:t>
            </a:r>
            <a:r>
              <a:rPr lang="it-IT" sz="2276" dirty="0" err="1">
                <a:latin typeface="Arial"/>
                <a:cs typeface="Arial"/>
              </a:rPr>
              <a:t>used</a:t>
            </a:r>
            <a:r>
              <a:rPr lang="it-IT" sz="2276" dirty="0">
                <a:latin typeface="Arial"/>
                <a:cs typeface="Arial"/>
              </a:rPr>
              <a:t> in the </a:t>
            </a:r>
            <a:r>
              <a:rPr lang="it-IT" sz="2276" dirty="0" err="1">
                <a:latin typeface="Arial"/>
                <a:cs typeface="Arial"/>
              </a:rPr>
              <a:t>simulations</a:t>
            </a:r>
            <a:r>
              <a:rPr lang="it-IT" sz="2276" dirty="0">
                <a:latin typeface="Arial"/>
                <a:cs typeface="Arial"/>
              </a:rPr>
              <a:t> (ALPIDE)</a:t>
            </a:r>
          </a:p>
          <a:p>
            <a:pPr marL="361359" indent="-361359">
              <a:lnSpc>
                <a:spcPts val="3111"/>
              </a:lnSpc>
              <a:spcBef>
                <a:spcPts val="759"/>
              </a:spcBef>
              <a:buFont typeface="Arial"/>
              <a:buChar char="•"/>
            </a:pPr>
            <a:r>
              <a:rPr lang="it-IT" sz="2276" dirty="0" err="1">
                <a:latin typeface="Arial"/>
                <a:cs typeface="Arial"/>
              </a:rPr>
              <a:t>there</a:t>
            </a:r>
            <a:r>
              <a:rPr lang="it-IT" sz="2276" dirty="0">
                <a:latin typeface="Arial"/>
                <a:cs typeface="Arial"/>
              </a:rPr>
              <a:t> are </a:t>
            </a:r>
            <a:r>
              <a:rPr lang="it-IT" sz="2276" dirty="0" err="1">
                <a:solidFill>
                  <a:srgbClr val="FF0000"/>
                </a:solidFill>
                <a:latin typeface="Arial"/>
                <a:cs typeface="Arial"/>
              </a:rPr>
              <a:t>options</a:t>
            </a:r>
            <a:r>
              <a:rPr lang="it-IT" sz="2276" dirty="0">
                <a:solidFill>
                  <a:srgbClr val="FF0000"/>
                </a:solidFill>
                <a:latin typeface="Arial"/>
                <a:cs typeface="Arial"/>
              </a:rPr>
              <a:t> to reduce </a:t>
            </a:r>
            <a:r>
              <a:rPr lang="it-IT" sz="2276" dirty="0" err="1">
                <a:solidFill>
                  <a:srgbClr val="FF0000"/>
                </a:solidFill>
                <a:latin typeface="Arial"/>
                <a:cs typeface="Arial"/>
              </a:rPr>
              <a:t>services</a:t>
            </a:r>
            <a:r>
              <a:rPr lang="it-IT" sz="2276" dirty="0">
                <a:solidFill>
                  <a:srgbClr val="FF0000"/>
                </a:solidFill>
                <a:latin typeface="Arial"/>
                <a:cs typeface="Arial"/>
              </a:rPr>
              <a:t> </a:t>
            </a:r>
            <a:r>
              <a:rPr lang="it-IT" sz="2276" dirty="0">
                <a:latin typeface="Arial"/>
                <a:cs typeface="Arial"/>
              </a:rPr>
              <a:t>(</a:t>
            </a:r>
            <a:r>
              <a:rPr lang="it-IT" sz="2276" dirty="0" err="1">
                <a:latin typeface="Arial"/>
                <a:cs typeface="Arial"/>
              </a:rPr>
              <a:t>better</a:t>
            </a:r>
            <a:r>
              <a:rPr lang="it-IT" sz="2276" dirty="0">
                <a:latin typeface="Arial"/>
                <a:cs typeface="Arial"/>
              </a:rPr>
              <a:t> </a:t>
            </a:r>
            <a:r>
              <a:rPr lang="it-IT" sz="2276" dirty="0" err="1">
                <a:latin typeface="Arial"/>
                <a:cs typeface="Arial"/>
              </a:rPr>
              <a:t>sensor</a:t>
            </a:r>
            <a:r>
              <a:rPr lang="it-IT" sz="2276" dirty="0">
                <a:latin typeface="Arial"/>
                <a:cs typeface="Arial"/>
              </a:rPr>
              <a:t>, </a:t>
            </a:r>
            <a:r>
              <a:rPr lang="it-IT" sz="2276" dirty="0" err="1">
                <a:latin typeface="Arial"/>
                <a:cs typeface="Arial"/>
              </a:rPr>
              <a:t>targeted</a:t>
            </a:r>
            <a:r>
              <a:rPr lang="it-IT" sz="2276" dirty="0">
                <a:latin typeface="Arial"/>
                <a:cs typeface="Arial"/>
              </a:rPr>
              <a:t> R&amp;D)</a:t>
            </a:r>
          </a:p>
          <a:p>
            <a:pPr marL="361359" indent="-361359">
              <a:lnSpc>
                <a:spcPts val="3111"/>
              </a:lnSpc>
              <a:spcBef>
                <a:spcPts val="759"/>
              </a:spcBef>
              <a:buFont typeface="Arial"/>
              <a:buChar char="•"/>
            </a:pPr>
            <a:r>
              <a:rPr lang="it-IT" sz="2276" dirty="0" err="1">
                <a:latin typeface="Arial"/>
                <a:cs typeface="Arial"/>
              </a:rPr>
              <a:t>recommended</a:t>
            </a:r>
            <a:r>
              <a:rPr lang="it-IT" sz="2276" dirty="0">
                <a:latin typeface="Arial"/>
                <a:cs typeface="Arial"/>
              </a:rPr>
              <a:t> for </a:t>
            </a:r>
            <a:r>
              <a:rPr lang="it-IT" sz="2276" dirty="0" err="1">
                <a:solidFill>
                  <a:srgbClr val="FF0000"/>
                </a:solidFill>
                <a:latin typeface="Arial"/>
                <a:cs typeface="Arial"/>
              </a:rPr>
              <a:t>all</a:t>
            </a:r>
            <a:r>
              <a:rPr lang="it-IT" sz="2276" dirty="0">
                <a:solidFill>
                  <a:srgbClr val="FF0000"/>
                </a:solidFill>
                <a:latin typeface="Arial"/>
                <a:cs typeface="Arial"/>
              </a:rPr>
              <a:t> detector </a:t>
            </a:r>
            <a:r>
              <a:rPr lang="it-IT" sz="2276" dirty="0" err="1">
                <a:solidFill>
                  <a:srgbClr val="FF0000"/>
                </a:solidFill>
                <a:latin typeface="Arial"/>
                <a:cs typeface="Arial"/>
              </a:rPr>
              <a:t>defining</a:t>
            </a:r>
            <a:r>
              <a:rPr lang="it-IT" sz="2276" dirty="0">
                <a:solidFill>
                  <a:srgbClr val="FF0000"/>
                </a:solidFill>
                <a:latin typeface="Arial"/>
                <a:cs typeface="Arial"/>
              </a:rPr>
              <a:t> </a:t>
            </a:r>
            <a:r>
              <a:rPr lang="it-IT" sz="2276" dirty="0" err="1">
                <a:solidFill>
                  <a:srgbClr val="FF0000"/>
                </a:solidFill>
                <a:latin typeface="Arial"/>
                <a:cs typeface="Arial"/>
              </a:rPr>
              <a:t>groups</a:t>
            </a:r>
            <a:r>
              <a:rPr lang="it-IT" sz="2276" dirty="0">
                <a:solidFill>
                  <a:srgbClr val="FF0000"/>
                </a:solidFill>
                <a:latin typeface="Arial"/>
                <a:cs typeface="Arial"/>
              </a:rPr>
              <a:t> to </a:t>
            </a:r>
            <a:r>
              <a:rPr lang="it-IT" sz="2276" dirty="0" err="1">
                <a:solidFill>
                  <a:srgbClr val="FF0000"/>
                </a:solidFill>
                <a:latin typeface="Arial"/>
                <a:cs typeface="Arial"/>
              </a:rPr>
              <a:t>provide</a:t>
            </a:r>
            <a:r>
              <a:rPr lang="it-IT" sz="2276" dirty="0">
                <a:solidFill>
                  <a:srgbClr val="FF0000"/>
                </a:solidFill>
                <a:latin typeface="Arial"/>
                <a:cs typeface="Arial"/>
              </a:rPr>
              <a:t> </a:t>
            </a:r>
            <a:r>
              <a:rPr lang="it-IT" sz="2276" dirty="0" err="1">
                <a:solidFill>
                  <a:srgbClr val="FF0000"/>
                </a:solidFill>
                <a:latin typeface="Arial"/>
                <a:cs typeface="Arial"/>
              </a:rPr>
              <a:t>this</a:t>
            </a:r>
            <a:r>
              <a:rPr lang="it-IT" sz="2276" dirty="0">
                <a:solidFill>
                  <a:srgbClr val="FF0000"/>
                </a:solidFill>
                <a:latin typeface="Arial"/>
                <a:cs typeface="Arial"/>
              </a:rPr>
              <a:t> with </a:t>
            </a:r>
            <a:r>
              <a:rPr lang="it-IT" sz="2276" dirty="0" err="1">
                <a:solidFill>
                  <a:srgbClr val="FF0000"/>
                </a:solidFill>
                <a:latin typeface="Arial"/>
                <a:cs typeface="Arial"/>
              </a:rPr>
              <a:t>their</a:t>
            </a:r>
            <a:r>
              <a:rPr lang="it-IT" sz="2276" dirty="0">
                <a:solidFill>
                  <a:srgbClr val="FF0000"/>
                </a:solidFill>
                <a:latin typeface="Arial"/>
                <a:cs typeface="Arial"/>
              </a:rPr>
              <a:t> </a:t>
            </a:r>
            <a:r>
              <a:rPr lang="it-IT" sz="2276" dirty="0" err="1">
                <a:solidFill>
                  <a:srgbClr val="FF0000"/>
                </a:solidFill>
                <a:latin typeface="Arial"/>
                <a:cs typeface="Arial"/>
              </a:rPr>
              <a:t>implementation</a:t>
            </a:r>
            <a:endParaRPr lang="it-IT" sz="2276" dirty="0">
              <a:solidFill>
                <a:srgbClr val="FF0000"/>
              </a:solidFill>
              <a:latin typeface="Arial"/>
              <a:cs typeface="Arial"/>
            </a:endParaRPr>
          </a:p>
        </p:txBody>
      </p:sp>
    </p:spTree>
    <p:extLst>
      <p:ext uri="{BB962C8B-B14F-4D97-AF65-F5344CB8AC3E}">
        <p14:creationId xmlns:p14="http://schemas.microsoft.com/office/powerpoint/2010/main" val="426996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1"/>
            <a:ext cx="10838569" cy="5276637"/>
          </a:xfrm>
          <a:prstGeom prst="rect">
            <a:avLst/>
          </a:prstGeom>
          <a:noFill/>
        </p:spPr>
        <p:txBody>
          <a:bodyPr wrap="square" rtlCol="0">
            <a:spAutoFit/>
          </a:bodyPr>
          <a:lstStyle/>
          <a:p>
            <a:r>
              <a:rPr lang="it-IT" sz="3035" dirty="0">
                <a:latin typeface="Arial"/>
                <a:cs typeface="Arial"/>
              </a:rPr>
              <a:t>Preliminary </a:t>
            </a:r>
            <a:r>
              <a:rPr lang="it-IT" sz="3035" dirty="0" err="1">
                <a:latin typeface="Arial"/>
                <a:cs typeface="Arial"/>
              </a:rPr>
              <a:t>workplan</a:t>
            </a:r>
            <a:r>
              <a:rPr lang="it-IT" sz="3035" dirty="0">
                <a:latin typeface="Arial"/>
                <a:cs typeface="Arial"/>
              </a:rPr>
              <a:t>:</a:t>
            </a:r>
          </a:p>
          <a:p>
            <a:pPr marL="361359" indent="-361359">
              <a:lnSpc>
                <a:spcPct val="110000"/>
              </a:lnSpc>
              <a:spcBef>
                <a:spcPts val="253"/>
              </a:spcBef>
              <a:buFont typeface="Arial"/>
              <a:buChar char="•"/>
            </a:pPr>
            <a:r>
              <a:rPr lang="it-IT" sz="2276" dirty="0" err="1">
                <a:solidFill>
                  <a:srgbClr val="FF0000"/>
                </a:solidFill>
                <a:latin typeface="Arial"/>
                <a:cs typeface="Arial"/>
              </a:rPr>
              <a:t>optimize</a:t>
            </a:r>
            <a:r>
              <a:rPr lang="it-IT" sz="2276" dirty="0">
                <a:solidFill>
                  <a:srgbClr val="FF0000"/>
                </a:solidFill>
                <a:latin typeface="Arial"/>
                <a:cs typeface="Arial"/>
              </a:rPr>
              <a:t> detector layout via fast </a:t>
            </a:r>
            <a:r>
              <a:rPr lang="it-IT" sz="2276" dirty="0" err="1">
                <a:solidFill>
                  <a:srgbClr val="FF0000"/>
                </a:solidFill>
                <a:latin typeface="Arial"/>
                <a:cs typeface="Arial"/>
              </a:rPr>
              <a:t>simulation</a:t>
            </a:r>
            <a:r>
              <a:rPr lang="it-IT" sz="2276" dirty="0">
                <a:solidFill>
                  <a:srgbClr val="000000"/>
                </a:solidFill>
                <a:latin typeface="Arial"/>
                <a:cs typeface="Arial"/>
              </a:rPr>
              <a:t>, </a:t>
            </a:r>
            <a:r>
              <a:rPr lang="it-IT" sz="2276" dirty="0" err="1">
                <a:solidFill>
                  <a:srgbClr val="000000"/>
                </a:solidFill>
                <a:latin typeface="Arial"/>
                <a:cs typeface="Arial"/>
              </a:rPr>
              <a:t>eg</a:t>
            </a:r>
            <a:r>
              <a:rPr lang="it-IT" sz="2276" dirty="0">
                <a:solidFill>
                  <a:srgbClr val="000000"/>
                </a:solidFill>
                <a:latin typeface="Arial"/>
                <a:cs typeface="Arial"/>
              </a:rPr>
              <a:t>:</a:t>
            </a:r>
          </a:p>
          <a:p>
            <a:pPr marL="939535" lvl="1" indent="-361359">
              <a:lnSpc>
                <a:spcPct val="110000"/>
              </a:lnSpc>
              <a:buFont typeface="Wingdings" charset="2"/>
              <a:buChar char="ü"/>
            </a:pPr>
            <a:r>
              <a:rPr lang="it-IT" sz="2023" dirty="0" err="1">
                <a:solidFill>
                  <a:srgbClr val="000000"/>
                </a:solidFill>
                <a:latin typeface="Arial"/>
                <a:cs typeface="Arial"/>
              </a:rPr>
              <a:t>checks</a:t>
            </a:r>
            <a:r>
              <a:rPr lang="it-IT" sz="2023" dirty="0">
                <a:solidFill>
                  <a:srgbClr val="000000"/>
                </a:solidFill>
                <a:latin typeface="Arial"/>
                <a:cs typeface="Arial"/>
              </a:rPr>
              <a:t> with more </a:t>
            </a:r>
            <a:r>
              <a:rPr lang="it-IT" sz="2023" dirty="0" err="1">
                <a:solidFill>
                  <a:srgbClr val="000000"/>
                </a:solidFill>
                <a:latin typeface="Arial"/>
                <a:cs typeface="Arial"/>
              </a:rPr>
              <a:t>realistic</a:t>
            </a:r>
            <a:r>
              <a:rPr lang="it-IT" sz="2023" dirty="0">
                <a:solidFill>
                  <a:srgbClr val="000000"/>
                </a:solidFill>
                <a:latin typeface="Arial"/>
                <a:cs typeface="Arial"/>
              </a:rPr>
              <a:t> </a:t>
            </a:r>
            <a:r>
              <a:rPr lang="it-IT" sz="2023" dirty="0" err="1">
                <a:solidFill>
                  <a:srgbClr val="000000"/>
                </a:solidFill>
                <a:latin typeface="Arial"/>
                <a:cs typeface="Arial"/>
              </a:rPr>
              <a:t>material</a:t>
            </a:r>
            <a:r>
              <a:rPr lang="it-IT" sz="2023" dirty="0">
                <a:solidFill>
                  <a:srgbClr val="000000"/>
                </a:solidFill>
                <a:latin typeface="Arial"/>
                <a:cs typeface="Arial"/>
              </a:rPr>
              <a:t> </a:t>
            </a:r>
            <a:r>
              <a:rPr lang="it-IT" sz="2023" dirty="0" err="1">
                <a:solidFill>
                  <a:srgbClr val="000000"/>
                </a:solidFill>
                <a:latin typeface="Arial"/>
                <a:cs typeface="Arial"/>
              </a:rPr>
              <a:t>sensor</a:t>
            </a:r>
            <a:r>
              <a:rPr lang="it-IT" sz="2023" dirty="0">
                <a:solidFill>
                  <a:srgbClr val="000000"/>
                </a:solidFill>
                <a:latin typeface="Arial"/>
                <a:cs typeface="Arial"/>
              </a:rPr>
              <a:t> and </a:t>
            </a:r>
            <a:r>
              <a:rPr lang="it-IT" sz="2023" dirty="0" err="1">
                <a:solidFill>
                  <a:srgbClr val="000000"/>
                </a:solidFill>
                <a:latin typeface="Arial"/>
                <a:cs typeface="Arial"/>
              </a:rPr>
              <a:t>services</a:t>
            </a:r>
            <a:r>
              <a:rPr lang="it-IT" sz="2023" dirty="0">
                <a:solidFill>
                  <a:srgbClr val="000000"/>
                </a:solidFill>
                <a:latin typeface="Arial"/>
                <a:cs typeface="Arial"/>
              </a:rPr>
              <a:t> (Bari, Berkeley)</a:t>
            </a:r>
          </a:p>
          <a:p>
            <a:pPr marL="939535" lvl="1" indent="-361359">
              <a:lnSpc>
                <a:spcPct val="110000"/>
              </a:lnSpc>
              <a:buFont typeface="Wingdings" charset="2"/>
              <a:buChar char="ü"/>
            </a:pPr>
            <a:r>
              <a:rPr lang="it-IT" sz="2023" dirty="0" err="1">
                <a:solidFill>
                  <a:srgbClr val="000000"/>
                </a:solidFill>
                <a:latin typeface="Arial"/>
                <a:cs typeface="Arial"/>
              </a:rPr>
              <a:t>optimize</a:t>
            </a:r>
            <a:r>
              <a:rPr lang="it-IT" sz="2023" dirty="0">
                <a:solidFill>
                  <a:srgbClr val="000000"/>
                </a:solidFill>
                <a:latin typeface="Arial"/>
                <a:cs typeface="Arial"/>
              </a:rPr>
              <a:t> </a:t>
            </a:r>
            <a:r>
              <a:rPr lang="it-IT" sz="2023" dirty="0" err="1">
                <a:solidFill>
                  <a:srgbClr val="000000"/>
                </a:solidFill>
                <a:latin typeface="Arial"/>
                <a:cs typeface="Arial"/>
              </a:rPr>
              <a:t>silicon</a:t>
            </a:r>
            <a:r>
              <a:rPr lang="it-IT" sz="2023" dirty="0">
                <a:solidFill>
                  <a:srgbClr val="000000"/>
                </a:solidFill>
                <a:latin typeface="Arial"/>
                <a:cs typeface="Arial"/>
              </a:rPr>
              <a:t> </a:t>
            </a:r>
            <a:r>
              <a:rPr lang="it-IT" sz="2023" dirty="0" err="1">
                <a:solidFill>
                  <a:srgbClr val="000000"/>
                </a:solidFill>
                <a:latin typeface="Arial"/>
                <a:cs typeface="Arial"/>
              </a:rPr>
              <a:t>barrel</a:t>
            </a:r>
            <a:r>
              <a:rPr lang="it-IT" sz="2023" dirty="0">
                <a:solidFill>
                  <a:srgbClr val="000000"/>
                </a:solidFill>
                <a:latin typeface="Arial"/>
                <a:cs typeface="Arial"/>
              </a:rPr>
              <a:t> layout (Bari, Birmingham)</a:t>
            </a:r>
          </a:p>
          <a:p>
            <a:pPr marL="939535" lvl="1" indent="-361359">
              <a:lnSpc>
                <a:spcPct val="110000"/>
              </a:lnSpc>
              <a:buFont typeface="Wingdings" charset="2"/>
              <a:buChar char="ü"/>
            </a:pPr>
            <a:r>
              <a:rPr lang="it-IT" sz="2023" dirty="0" err="1">
                <a:solidFill>
                  <a:srgbClr val="000000"/>
                </a:solidFill>
                <a:latin typeface="Arial"/>
                <a:cs typeface="Arial"/>
              </a:rPr>
              <a:t>optimize</a:t>
            </a:r>
            <a:r>
              <a:rPr lang="it-IT" sz="2023" dirty="0">
                <a:solidFill>
                  <a:srgbClr val="000000"/>
                </a:solidFill>
                <a:latin typeface="Arial"/>
                <a:cs typeface="Arial"/>
              </a:rPr>
              <a:t> </a:t>
            </a:r>
            <a:r>
              <a:rPr lang="it-IT" sz="2023" dirty="0" err="1">
                <a:solidFill>
                  <a:srgbClr val="000000"/>
                </a:solidFill>
                <a:latin typeface="Arial"/>
                <a:cs typeface="Arial"/>
              </a:rPr>
              <a:t>silicon</a:t>
            </a:r>
            <a:r>
              <a:rPr lang="it-IT" sz="2023" dirty="0">
                <a:solidFill>
                  <a:srgbClr val="000000"/>
                </a:solidFill>
                <a:latin typeface="Arial"/>
                <a:cs typeface="Arial"/>
              </a:rPr>
              <a:t> </a:t>
            </a:r>
            <a:r>
              <a:rPr lang="it-IT" sz="2023" dirty="0" err="1">
                <a:solidFill>
                  <a:srgbClr val="000000"/>
                </a:solidFill>
                <a:latin typeface="Arial"/>
                <a:cs typeface="Arial"/>
              </a:rPr>
              <a:t>endcap</a:t>
            </a:r>
            <a:r>
              <a:rPr lang="it-IT" sz="2023" dirty="0">
                <a:solidFill>
                  <a:srgbClr val="000000"/>
                </a:solidFill>
                <a:latin typeface="Arial"/>
                <a:cs typeface="Arial"/>
              </a:rPr>
              <a:t> layout (LANL, Berkeley)</a:t>
            </a:r>
            <a:endParaRPr lang="it-IT" sz="2276" dirty="0">
              <a:solidFill>
                <a:srgbClr val="000000"/>
              </a:solidFill>
              <a:latin typeface="Arial"/>
              <a:cs typeface="Arial"/>
            </a:endParaRPr>
          </a:p>
          <a:p>
            <a:pPr marL="361359" indent="-361359">
              <a:lnSpc>
                <a:spcPct val="110000"/>
              </a:lnSpc>
              <a:buFont typeface="Arial"/>
              <a:buChar char="•"/>
            </a:pPr>
            <a:r>
              <a:rPr lang="it-IT" sz="2276" dirty="0" err="1">
                <a:latin typeface="Arial"/>
                <a:cs typeface="Arial"/>
              </a:rPr>
              <a:t>besides</a:t>
            </a:r>
            <a:r>
              <a:rPr lang="it-IT" sz="2276" dirty="0">
                <a:latin typeface="Arial"/>
                <a:cs typeface="Arial"/>
              </a:rPr>
              <a:t> </a:t>
            </a:r>
            <a:r>
              <a:rPr lang="it-IT" sz="2276" dirty="0" err="1">
                <a:latin typeface="Arial"/>
                <a:cs typeface="Arial"/>
              </a:rPr>
              <a:t>optimizations</a:t>
            </a:r>
            <a:r>
              <a:rPr lang="it-IT" sz="2276" dirty="0">
                <a:latin typeface="Arial"/>
                <a:cs typeface="Arial"/>
              </a:rPr>
              <a:t>, </a:t>
            </a:r>
            <a:r>
              <a:rPr lang="it-IT" sz="2276" dirty="0" err="1">
                <a:solidFill>
                  <a:srgbClr val="FF0000"/>
                </a:solidFill>
                <a:latin typeface="Arial"/>
                <a:cs typeface="Arial"/>
              </a:rPr>
              <a:t>proceed</a:t>
            </a:r>
            <a:r>
              <a:rPr lang="it-IT" sz="2276" dirty="0">
                <a:solidFill>
                  <a:srgbClr val="FF0000"/>
                </a:solidFill>
                <a:latin typeface="Arial"/>
                <a:cs typeface="Arial"/>
              </a:rPr>
              <a:t> with </a:t>
            </a:r>
            <a:r>
              <a:rPr lang="it-IT" sz="2276" dirty="0" err="1">
                <a:solidFill>
                  <a:srgbClr val="FF0000"/>
                </a:solidFill>
                <a:latin typeface="Arial"/>
                <a:cs typeface="Arial"/>
              </a:rPr>
              <a:t>integration</a:t>
            </a:r>
            <a:r>
              <a:rPr lang="it-IT" sz="2276" dirty="0">
                <a:solidFill>
                  <a:srgbClr val="FF0000"/>
                </a:solidFill>
                <a:latin typeface="Arial"/>
                <a:cs typeface="Arial"/>
              </a:rPr>
              <a:t> in full </a:t>
            </a:r>
            <a:r>
              <a:rPr lang="it-IT" sz="2276" dirty="0" err="1">
                <a:solidFill>
                  <a:srgbClr val="FF0000"/>
                </a:solidFill>
                <a:latin typeface="Arial"/>
                <a:cs typeface="Arial"/>
              </a:rPr>
              <a:t>simulation</a:t>
            </a:r>
            <a:r>
              <a:rPr lang="it-IT" sz="2276" dirty="0">
                <a:latin typeface="Arial"/>
                <a:cs typeface="Arial"/>
              </a:rPr>
              <a:t>:</a:t>
            </a:r>
          </a:p>
          <a:p>
            <a:pPr marL="939535" lvl="1" indent="-361359">
              <a:lnSpc>
                <a:spcPct val="110000"/>
              </a:lnSpc>
              <a:buFont typeface="Wingdings" charset="2"/>
              <a:buChar char="ü"/>
            </a:pPr>
            <a:r>
              <a:rPr lang="it-IT" sz="2023" dirty="0" err="1">
                <a:latin typeface="Arial"/>
                <a:cs typeface="Arial"/>
              </a:rPr>
              <a:t>define</a:t>
            </a:r>
            <a:r>
              <a:rPr lang="it-IT" sz="2023" dirty="0">
                <a:latin typeface="Arial"/>
                <a:cs typeface="Arial"/>
              </a:rPr>
              <a:t> </a:t>
            </a:r>
            <a:r>
              <a:rPr lang="it-IT" sz="2023" dirty="0">
                <a:solidFill>
                  <a:srgbClr val="0000FF"/>
                </a:solidFill>
                <a:latin typeface="Arial"/>
                <a:cs typeface="Arial"/>
              </a:rPr>
              <a:t>baseline detector </a:t>
            </a:r>
            <a:r>
              <a:rPr lang="it-IT" sz="2023" dirty="0" err="1">
                <a:solidFill>
                  <a:srgbClr val="0000FF"/>
                </a:solidFill>
                <a:latin typeface="Arial"/>
                <a:cs typeface="Arial"/>
              </a:rPr>
              <a:t>concept</a:t>
            </a:r>
            <a:r>
              <a:rPr lang="it-IT" sz="2023" dirty="0">
                <a:solidFill>
                  <a:srgbClr val="0000FF"/>
                </a:solidFill>
                <a:latin typeface="Arial"/>
                <a:cs typeface="Arial"/>
              </a:rPr>
              <a:t> </a:t>
            </a:r>
            <a:r>
              <a:rPr lang="it-IT" sz="2023" dirty="0">
                <a:latin typeface="Arial"/>
                <a:cs typeface="Arial"/>
              </a:rPr>
              <a:t>(</a:t>
            </a:r>
            <a:r>
              <a:rPr lang="it-IT" sz="2023" dirty="0" err="1">
                <a:latin typeface="Arial"/>
                <a:cs typeface="Arial"/>
              </a:rPr>
              <a:t>BeAST</a:t>
            </a:r>
            <a:r>
              <a:rPr lang="it-IT" sz="2023" dirty="0">
                <a:latin typeface="Arial"/>
                <a:cs typeface="Arial"/>
              </a:rPr>
              <a:t> or </a:t>
            </a:r>
            <a:r>
              <a:rPr lang="it-IT" sz="2023" dirty="0" err="1">
                <a:latin typeface="Arial"/>
                <a:cs typeface="Arial"/>
              </a:rPr>
              <a:t>ePHENIX</a:t>
            </a:r>
            <a:r>
              <a:rPr lang="it-IT" sz="2023" dirty="0">
                <a:latin typeface="Arial"/>
                <a:cs typeface="Arial"/>
              </a:rPr>
              <a:t>? 1.5/3 T </a:t>
            </a:r>
            <a:r>
              <a:rPr lang="it-IT" sz="2023" dirty="0" err="1">
                <a:latin typeface="Arial"/>
                <a:cs typeface="Arial"/>
              </a:rPr>
              <a:t>magnet</a:t>
            </a:r>
            <a:r>
              <a:rPr lang="it-IT" sz="2023" dirty="0">
                <a:latin typeface="Arial"/>
                <a:cs typeface="Arial"/>
              </a:rPr>
              <a:t>?)</a:t>
            </a:r>
          </a:p>
          <a:p>
            <a:pPr marL="939535" lvl="1" indent="-361359">
              <a:lnSpc>
                <a:spcPct val="110000"/>
              </a:lnSpc>
              <a:buFont typeface="Wingdings" charset="2"/>
              <a:buChar char="ü"/>
            </a:pPr>
            <a:r>
              <a:rPr lang="it-IT" sz="2023" dirty="0" err="1">
                <a:latin typeface="Arial"/>
                <a:cs typeface="Arial"/>
              </a:rPr>
              <a:t>keep</a:t>
            </a:r>
            <a:r>
              <a:rPr lang="it-IT" sz="2023" dirty="0">
                <a:latin typeface="Arial"/>
                <a:cs typeface="Arial"/>
              </a:rPr>
              <a:t> </a:t>
            </a:r>
            <a:r>
              <a:rPr lang="it-IT" sz="2023" dirty="0" err="1">
                <a:latin typeface="Arial"/>
                <a:cs typeface="Arial"/>
              </a:rPr>
              <a:t>working</a:t>
            </a:r>
            <a:r>
              <a:rPr lang="it-IT" sz="2023" dirty="0">
                <a:latin typeface="Arial"/>
                <a:cs typeface="Arial"/>
              </a:rPr>
              <a:t> on </a:t>
            </a:r>
            <a:r>
              <a:rPr lang="it-IT" sz="2023" dirty="0" err="1">
                <a:solidFill>
                  <a:srgbClr val="0000FF"/>
                </a:solidFill>
                <a:latin typeface="Arial"/>
                <a:cs typeface="Arial"/>
              </a:rPr>
              <a:t>both</a:t>
            </a:r>
            <a:r>
              <a:rPr lang="it-IT" sz="2023" dirty="0">
                <a:solidFill>
                  <a:srgbClr val="0000FF"/>
                </a:solidFill>
                <a:latin typeface="Arial"/>
                <a:cs typeface="Arial"/>
              </a:rPr>
              <a:t> </a:t>
            </a:r>
            <a:r>
              <a:rPr lang="it-IT" sz="2023" dirty="0" err="1">
                <a:solidFill>
                  <a:srgbClr val="0000FF"/>
                </a:solidFill>
                <a:latin typeface="Arial"/>
                <a:cs typeface="Arial"/>
              </a:rPr>
              <a:t>frameworks</a:t>
            </a:r>
            <a:r>
              <a:rPr lang="it-IT" sz="2023" dirty="0">
                <a:solidFill>
                  <a:srgbClr val="0000FF"/>
                </a:solidFill>
                <a:latin typeface="Arial"/>
                <a:cs typeface="Arial"/>
              </a:rPr>
              <a:t> Fun4All and G4E</a:t>
            </a:r>
          </a:p>
          <a:p>
            <a:pPr marL="939535" lvl="1" indent="-361359">
              <a:lnSpc>
                <a:spcPct val="110000"/>
              </a:lnSpc>
              <a:buFont typeface="Wingdings" charset="2"/>
              <a:buChar char="ü"/>
            </a:pPr>
            <a:r>
              <a:rPr lang="it-IT" sz="2023" dirty="0" err="1">
                <a:latin typeface="Arial"/>
                <a:cs typeface="Arial"/>
              </a:rPr>
              <a:t>implement</a:t>
            </a:r>
            <a:r>
              <a:rPr lang="it-IT" sz="2023" dirty="0">
                <a:latin typeface="Arial"/>
                <a:cs typeface="Arial"/>
              </a:rPr>
              <a:t> </a:t>
            </a:r>
            <a:r>
              <a:rPr lang="it-IT" sz="2023" dirty="0" err="1">
                <a:latin typeface="Arial"/>
                <a:cs typeface="Arial"/>
              </a:rPr>
              <a:t>realistic</a:t>
            </a:r>
            <a:r>
              <a:rPr lang="it-IT" sz="2023" dirty="0">
                <a:latin typeface="Arial"/>
                <a:cs typeface="Arial"/>
              </a:rPr>
              <a:t> </a:t>
            </a:r>
            <a:r>
              <a:rPr lang="it-IT" sz="2023" dirty="0" err="1">
                <a:latin typeface="Arial"/>
                <a:cs typeface="Arial"/>
              </a:rPr>
              <a:t>material</a:t>
            </a:r>
            <a:r>
              <a:rPr lang="it-IT" sz="2023" dirty="0">
                <a:latin typeface="Arial"/>
                <a:cs typeface="Arial"/>
              </a:rPr>
              <a:t> and </a:t>
            </a:r>
            <a:r>
              <a:rPr lang="it-IT" sz="2023" dirty="0" err="1">
                <a:latin typeface="Arial"/>
                <a:cs typeface="Arial"/>
              </a:rPr>
              <a:t>services</a:t>
            </a:r>
            <a:r>
              <a:rPr lang="it-IT" sz="2023" dirty="0">
                <a:latin typeface="Arial"/>
                <a:cs typeface="Arial"/>
              </a:rPr>
              <a:t>, </a:t>
            </a:r>
            <a:r>
              <a:rPr lang="it-IT" sz="2023" dirty="0">
                <a:solidFill>
                  <a:srgbClr val="0000FF"/>
                </a:solidFill>
                <a:latin typeface="Arial"/>
                <a:cs typeface="Arial"/>
              </a:rPr>
              <a:t>connection to </a:t>
            </a:r>
            <a:r>
              <a:rPr lang="it-IT" sz="2023" dirty="0" err="1">
                <a:solidFill>
                  <a:srgbClr val="0000FF"/>
                </a:solidFill>
                <a:latin typeface="Arial"/>
                <a:cs typeface="Arial"/>
              </a:rPr>
              <a:t>integration</a:t>
            </a:r>
            <a:r>
              <a:rPr lang="it-IT" sz="2023" dirty="0">
                <a:solidFill>
                  <a:srgbClr val="0000FF"/>
                </a:solidFill>
                <a:latin typeface="Arial"/>
                <a:cs typeface="Arial"/>
              </a:rPr>
              <a:t> </a:t>
            </a:r>
            <a:r>
              <a:rPr lang="it-IT" sz="2023" dirty="0" err="1">
                <a:solidFill>
                  <a:srgbClr val="0000FF"/>
                </a:solidFill>
                <a:latin typeface="Arial"/>
                <a:cs typeface="Arial"/>
              </a:rPr>
              <a:t>issues</a:t>
            </a:r>
            <a:endParaRPr lang="it-IT" sz="2023" dirty="0">
              <a:solidFill>
                <a:srgbClr val="0000FF"/>
              </a:solidFill>
              <a:latin typeface="Arial"/>
              <a:cs typeface="Arial"/>
            </a:endParaRPr>
          </a:p>
          <a:p>
            <a:pPr marL="939535" lvl="1" indent="-361359">
              <a:lnSpc>
                <a:spcPct val="110000"/>
              </a:lnSpc>
              <a:buFont typeface="Wingdings" charset="2"/>
              <a:buChar char="ü"/>
            </a:pPr>
            <a:r>
              <a:rPr lang="it-IT" sz="2023" dirty="0" err="1">
                <a:latin typeface="Arial"/>
                <a:cs typeface="Arial"/>
              </a:rPr>
              <a:t>define</a:t>
            </a:r>
            <a:r>
              <a:rPr lang="it-IT" sz="2023" dirty="0">
                <a:latin typeface="Arial"/>
                <a:cs typeface="Arial"/>
              </a:rPr>
              <a:t> (1-2?)</a:t>
            </a:r>
            <a:r>
              <a:rPr lang="it-IT" sz="2023" dirty="0">
                <a:solidFill>
                  <a:srgbClr val="0000FF"/>
                </a:solidFill>
                <a:latin typeface="Arial"/>
                <a:cs typeface="Arial"/>
              </a:rPr>
              <a:t> </a:t>
            </a:r>
            <a:r>
              <a:rPr lang="it-IT" sz="2023" dirty="0" err="1">
                <a:solidFill>
                  <a:srgbClr val="0000FF"/>
                </a:solidFill>
                <a:latin typeface="Arial"/>
                <a:cs typeface="Arial"/>
              </a:rPr>
              <a:t>strawman</a:t>
            </a:r>
            <a:r>
              <a:rPr lang="it-IT" sz="2023" dirty="0">
                <a:solidFill>
                  <a:srgbClr val="0000FF"/>
                </a:solidFill>
                <a:latin typeface="Arial"/>
                <a:cs typeface="Arial"/>
              </a:rPr>
              <a:t> </a:t>
            </a:r>
            <a:r>
              <a:rPr lang="it-IT" sz="2023" dirty="0" err="1">
                <a:solidFill>
                  <a:srgbClr val="0000FF"/>
                </a:solidFill>
                <a:latin typeface="Arial"/>
                <a:cs typeface="Arial"/>
              </a:rPr>
              <a:t>silicon</a:t>
            </a:r>
            <a:r>
              <a:rPr lang="it-IT" sz="2023" dirty="0">
                <a:solidFill>
                  <a:srgbClr val="0000FF"/>
                </a:solidFill>
                <a:latin typeface="Arial"/>
                <a:cs typeface="Arial"/>
              </a:rPr>
              <a:t> </a:t>
            </a:r>
            <a:r>
              <a:rPr lang="it-IT" sz="2023" dirty="0" err="1">
                <a:solidFill>
                  <a:srgbClr val="0000FF"/>
                </a:solidFill>
                <a:latin typeface="Arial"/>
                <a:cs typeface="Arial"/>
              </a:rPr>
              <a:t>vertex</a:t>
            </a:r>
            <a:r>
              <a:rPr lang="it-IT" sz="2023" dirty="0">
                <a:solidFill>
                  <a:srgbClr val="0000FF"/>
                </a:solidFill>
                <a:latin typeface="Arial"/>
                <a:cs typeface="Arial"/>
              </a:rPr>
              <a:t> </a:t>
            </a:r>
            <a:r>
              <a:rPr lang="it-IT" sz="2023" dirty="0" err="1">
                <a:solidFill>
                  <a:srgbClr val="0000FF"/>
                </a:solidFill>
                <a:latin typeface="Arial"/>
                <a:cs typeface="Arial"/>
              </a:rPr>
              <a:t>barrel</a:t>
            </a:r>
            <a:r>
              <a:rPr lang="it-IT" sz="2023" dirty="0">
                <a:solidFill>
                  <a:srgbClr val="0000FF"/>
                </a:solidFill>
                <a:latin typeface="Arial"/>
                <a:cs typeface="Arial"/>
              </a:rPr>
              <a:t> to </a:t>
            </a:r>
            <a:r>
              <a:rPr lang="it-IT" sz="2023" dirty="0" err="1">
                <a:solidFill>
                  <a:srgbClr val="0000FF"/>
                </a:solidFill>
                <a:latin typeface="Arial"/>
                <a:cs typeface="Arial"/>
              </a:rPr>
              <a:t>allow</a:t>
            </a:r>
            <a:r>
              <a:rPr lang="it-IT" sz="2023" dirty="0">
                <a:solidFill>
                  <a:srgbClr val="0000FF"/>
                </a:solidFill>
                <a:latin typeface="Arial"/>
                <a:cs typeface="Arial"/>
              </a:rPr>
              <a:t> </a:t>
            </a:r>
            <a:r>
              <a:rPr lang="it-IT" sz="2023" dirty="0" err="1">
                <a:solidFill>
                  <a:srgbClr val="0000FF"/>
                </a:solidFill>
                <a:latin typeface="Arial"/>
                <a:cs typeface="Arial"/>
              </a:rPr>
              <a:t>optimization</a:t>
            </a:r>
            <a:r>
              <a:rPr lang="it-IT" sz="2023" dirty="0">
                <a:solidFill>
                  <a:srgbClr val="0000FF"/>
                </a:solidFill>
                <a:latin typeface="Arial"/>
                <a:cs typeface="Arial"/>
              </a:rPr>
              <a:t> of </a:t>
            </a:r>
            <a:r>
              <a:rPr lang="it-IT" sz="2023" dirty="0" err="1">
                <a:solidFill>
                  <a:srgbClr val="0000FF"/>
                </a:solidFill>
                <a:latin typeface="Arial"/>
                <a:cs typeface="Arial"/>
              </a:rPr>
              <a:t>outer</a:t>
            </a:r>
            <a:r>
              <a:rPr lang="it-IT" sz="2023" dirty="0">
                <a:solidFill>
                  <a:srgbClr val="0000FF"/>
                </a:solidFill>
                <a:latin typeface="Arial"/>
                <a:cs typeface="Arial"/>
              </a:rPr>
              <a:t> </a:t>
            </a:r>
            <a:r>
              <a:rPr lang="it-IT" sz="2023" dirty="0" err="1">
                <a:solidFill>
                  <a:srgbClr val="0000FF"/>
                </a:solidFill>
                <a:latin typeface="Arial"/>
                <a:cs typeface="Arial"/>
              </a:rPr>
              <a:t>barrel</a:t>
            </a:r>
            <a:r>
              <a:rPr lang="it-IT" sz="2023" dirty="0">
                <a:solidFill>
                  <a:srgbClr val="0000FF"/>
                </a:solidFill>
                <a:latin typeface="Arial"/>
                <a:cs typeface="Arial"/>
              </a:rPr>
              <a:t>?  </a:t>
            </a:r>
            <a:endParaRPr lang="it-IT" sz="2276" dirty="0">
              <a:solidFill>
                <a:srgbClr val="FF0000"/>
              </a:solidFill>
              <a:latin typeface="Arial"/>
              <a:cs typeface="Arial"/>
            </a:endParaRPr>
          </a:p>
          <a:p>
            <a:pPr marL="361359" indent="-361359">
              <a:lnSpc>
                <a:spcPct val="110000"/>
              </a:lnSpc>
              <a:buFont typeface="Arial"/>
              <a:buChar char="•"/>
            </a:pPr>
            <a:r>
              <a:rPr lang="it-IT" sz="2276" dirty="0" err="1">
                <a:solidFill>
                  <a:srgbClr val="FF0000"/>
                </a:solidFill>
                <a:latin typeface="Arial"/>
                <a:cs typeface="Arial"/>
              </a:rPr>
              <a:t>study</a:t>
            </a:r>
            <a:r>
              <a:rPr lang="it-IT" sz="2276" dirty="0">
                <a:solidFill>
                  <a:srgbClr val="FF0000"/>
                </a:solidFill>
                <a:latin typeface="Arial"/>
                <a:cs typeface="Arial"/>
              </a:rPr>
              <a:t> gas </a:t>
            </a:r>
            <a:r>
              <a:rPr lang="it-IT" sz="2276" dirty="0" err="1">
                <a:solidFill>
                  <a:srgbClr val="FF0000"/>
                </a:solidFill>
                <a:latin typeface="Arial"/>
                <a:cs typeface="Arial"/>
              </a:rPr>
              <a:t>tracker</a:t>
            </a:r>
            <a:r>
              <a:rPr lang="it-IT" sz="2276" dirty="0">
                <a:solidFill>
                  <a:srgbClr val="FF0000"/>
                </a:solidFill>
                <a:latin typeface="Arial"/>
                <a:cs typeface="Arial"/>
              </a:rPr>
              <a:t> </a:t>
            </a:r>
            <a:r>
              <a:rPr lang="it-IT" sz="2276" dirty="0" err="1">
                <a:solidFill>
                  <a:srgbClr val="FF0000"/>
                </a:solidFill>
                <a:latin typeface="Arial"/>
                <a:cs typeface="Arial"/>
              </a:rPr>
              <a:t>options</a:t>
            </a:r>
            <a:r>
              <a:rPr lang="it-IT" sz="2276" dirty="0">
                <a:solidFill>
                  <a:srgbClr val="FF0000"/>
                </a:solidFill>
                <a:latin typeface="Arial"/>
                <a:cs typeface="Arial"/>
              </a:rPr>
              <a:t> </a:t>
            </a:r>
            <a:r>
              <a:rPr lang="it-IT" sz="2276" dirty="0">
                <a:solidFill>
                  <a:srgbClr val="000000"/>
                </a:solidFill>
                <a:latin typeface="Arial"/>
                <a:cs typeface="Arial"/>
              </a:rPr>
              <a:t>(eRD6, </a:t>
            </a:r>
            <a:r>
              <a:rPr lang="it-IT" sz="2276" dirty="0" err="1">
                <a:solidFill>
                  <a:srgbClr val="000000"/>
                </a:solidFill>
                <a:latin typeface="Arial"/>
                <a:cs typeface="Arial"/>
              </a:rPr>
              <a:t>Saclay</a:t>
            </a:r>
            <a:r>
              <a:rPr lang="it-IT" sz="2276" dirty="0">
                <a:solidFill>
                  <a:srgbClr val="000000"/>
                </a:solidFill>
                <a:latin typeface="Arial"/>
                <a:cs typeface="Arial"/>
              </a:rPr>
              <a:t>)</a:t>
            </a:r>
          </a:p>
          <a:p>
            <a:pPr marL="361359" indent="-361359">
              <a:lnSpc>
                <a:spcPct val="110000"/>
              </a:lnSpc>
              <a:buFont typeface="Arial"/>
              <a:buChar char="•"/>
            </a:pPr>
            <a:r>
              <a:rPr lang="it-IT" sz="2276" dirty="0" err="1">
                <a:solidFill>
                  <a:srgbClr val="FF0000"/>
                </a:solidFill>
                <a:latin typeface="Arial"/>
                <a:cs typeface="Arial"/>
              </a:rPr>
              <a:t>move</a:t>
            </a:r>
            <a:r>
              <a:rPr lang="it-IT" sz="2276" dirty="0">
                <a:solidFill>
                  <a:srgbClr val="FF0000"/>
                </a:solidFill>
                <a:latin typeface="Arial"/>
                <a:cs typeface="Arial"/>
              </a:rPr>
              <a:t> to non-</a:t>
            </a:r>
            <a:r>
              <a:rPr lang="it-IT" sz="2276" dirty="0" err="1">
                <a:solidFill>
                  <a:srgbClr val="FF0000"/>
                </a:solidFill>
                <a:latin typeface="Arial"/>
                <a:cs typeface="Arial"/>
              </a:rPr>
              <a:t>ideal</a:t>
            </a:r>
            <a:r>
              <a:rPr lang="it-IT" sz="2276" dirty="0">
                <a:solidFill>
                  <a:srgbClr val="FF0000"/>
                </a:solidFill>
                <a:latin typeface="Arial"/>
                <a:cs typeface="Arial"/>
              </a:rPr>
              <a:t> </a:t>
            </a:r>
            <a:r>
              <a:rPr lang="it-IT" sz="2276" dirty="0" err="1">
                <a:solidFill>
                  <a:srgbClr val="FF0000"/>
                </a:solidFill>
                <a:latin typeface="Arial"/>
                <a:cs typeface="Arial"/>
              </a:rPr>
              <a:t>track</a:t>
            </a:r>
            <a:r>
              <a:rPr lang="it-IT" sz="2276" dirty="0">
                <a:solidFill>
                  <a:srgbClr val="FF0000"/>
                </a:solidFill>
                <a:latin typeface="Arial"/>
                <a:cs typeface="Arial"/>
              </a:rPr>
              <a:t> </a:t>
            </a:r>
            <a:r>
              <a:rPr lang="it-IT" sz="2276" dirty="0" err="1">
                <a:solidFill>
                  <a:srgbClr val="FF0000"/>
                </a:solidFill>
                <a:latin typeface="Arial"/>
                <a:cs typeface="Arial"/>
              </a:rPr>
              <a:t>finding</a:t>
            </a:r>
            <a:r>
              <a:rPr lang="it-IT" sz="2276" dirty="0">
                <a:solidFill>
                  <a:srgbClr val="FF0000"/>
                </a:solidFill>
                <a:latin typeface="Arial"/>
                <a:cs typeface="Arial"/>
              </a:rPr>
              <a:t> </a:t>
            </a:r>
            <a:r>
              <a:rPr lang="it-IT" sz="2276" dirty="0" err="1">
                <a:solidFill>
                  <a:srgbClr val="FF0000"/>
                </a:solidFill>
                <a:latin typeface="Arial"/>
                <a:cs typeface="Arial"/>
              </a:rPr>
              <a:t>algorithms</a:t>
            </a:r>
            <a:r>
              <a:rPr lang="it-IT" sz="2276" dirty="0">
                <a:solidFill>
                  <a:srgbClr val="FF0000"/>
                </a:solidFill>
                <a:latin typeface="Arial"/>
                <a:cs typeface="Arial"/>
              </a:rPr>
              <a:t> </a:t>
            </a:r>
            <a:r>
              <a:rPr lang="it-IT" sz="2276" dirty="0">
                <a:solidFill>
                  <a:srgbClr val="000000"/>
                </a:solidFill>
                <a:latin typeface="Arial"/>
                <a:cs typeface="Arial"/>
              </a:rPr>
              <a:t>(BNL, Berkeley)</a:t>
            </a:r>
          </a:p>
          <a:p>
            <a:pPr marL="361359" indent="-361359">
              <a:lnSpc>
                <a:spcPct val="110000"/>
              </a:lnSpc>
              <a:buFont typeface="Arial"/>
              <a:buChar char="•"/>
            </a:pPr>
            <a:r>
              <a:rPr lang="it-IT" sz="2276" dirty="0" err="1">
                <a:solidFill>
                  <a:srgbClr val="000000"/>
                </a:solidFill>
                <a:latin typeface="Arial"/>
                <a:cs typeface="Arial"/>
              </a:rPr>
              <a:t>study</a:t>
            </a:r>
            <a:r>
              <a:rPr lang="it-IT" sz="2276" dirty="0">
                <a:solidFill>
                  <a:srgbClr val="000000"/>
                </a:solidFill>
                <a:latin typeface="Arial"/>
                <a:cs typeface="Arial"/>
              </a:rPr>
              <a:t> jet </a:t>
            </a:r>
            <a:r>
              <a:rPr lang="it-IT" sz="2276" dirty="0" err="1">
                <a:solidFill>
                  <a:srgbClr val="000000"/>
                </a:solidFill>
                <a:latin typeface="Arial"/>
                <a:cs typeface="Arial"/>
              </a:rPr>
              <a:t>efficiency</a:t>
            </a:r>
            <a:r>
              <a:rPr lang="it-IT" sz="2276" dirty="0">
                <a:solidFill>
                  <a:srgbClr val="000000"/>
                </a:solidFill>
                <a:latin typeface="Arial"/>
                <a:cs typeface="Arial"/>
              </a:rPr>
              <a:t> &amp; </a:t>
            </a:r>
            <a:r>
              <a:rPr lang="it-IT" sz="2276" dirty="0" err="1">
                <a:solidFill>
                  <a:srgbClr val="000000"/>
                </a:solidFill>
                <a:latin typeface="Arial"/>
                <a:cs typeface="Arial"/>
              </a:rPr>
              <a:t>resolution</a:t>
            </a:r>
            <a:r>
              <a:rPr lang="it-IT" sz="2276" dirty="0">
                <a:solidFill>
                  <a:srgbClr val="000000"/>
                </a:solidFill>
                <a:latin typeface="Arial"/>
                <a:cs typeface="Arial"/>
              </a:rPr>
              <a:t>, jet </a:t>
            </a:r>
            <a:r>
              <a:rPr lang="it-IT" sz="2276" dirty="0" err="1">
                <a:solidFill>
                  <a:srgbClr val="000000"/>
                </a:solidFill>
                <a:latin typeface="Arial"/>
                <a:cs typeface="Arial"/>
              </a:rPr>
              <a:t>substructure</a:t>
            </a:r>
            <a:r>
              <a:rPr lang="it-IT" sz="2276" dirty="0">
                <a:solidFill>
                  <a:srgbClr val="000000"/>
                </a:solidFill>
                <a:latin typeface="Arial"/>
                <a:cs typeface="Arial"/>
              </a:rPr>
              <a:t> (Berkeley, LANL, BNL)</a:t>
            </a:r>
          </a:p>
          <a:p>
            <a:pPr marL="361359" indent="-361359">
              <a:lnSpc>
                <a:spcPct val="110000"/>
              </a:lnSpc>
              <a:buFont typeface="Arial"/>
              <a:buChar char="•"/>
            </a:pPr>
            <a:r>
              <a:rPr lang="it-IT" sz="2276" dirty="0" err="1">
                <a:solidFill>
                  <a:srgbClr val="000000"/>
                </a:solidFill>
                <a:latin typeface="Arial"/>
                <a:cs typeface="Arial"/>
              </a:rPr>
              <a:t>further</a:t>
            </a:r>
            <a:r>
              <a:rPr lang="it-IT" sz="2276" dirty="0">
                <a:solidFill>
                  <a:srgbClr val="000000"/>
                </a:solidFill>
                <a:latin typeface="Arial"/>
                <a:cs typeface="Arial"/>
              </a:rPr>
              <a:t> </a:t>
            </a:r>
            <a:r>
              <a:rPr lang="it-IT" sz="2276" dirty="0" err="1">
                <a:solidFill>
                  <a:srgbClr val="FF0000"/>
                </a:solidFill>
                <a:latin typeface="Arial"/>
                <a:cs typeface="Arial"/>
              </a:rPr>
              <a:t>connections</a:t>
            </a:r>
            <a:r>
              <a:rPr lang="it-IT" sz="2276" dirty="0">
                <a:solidFill>
                  <a:srgbClr val="FF0000"/>
                </a:solidFill>
                <a:latin typeface="Arial"/>
                <a:cs typeface="Arial"/>
              </a:rPr>
              <a:t> to </a:t>
            </a:r>
            <a:r>
              <a:rPr lang="it-IT" sz="2276" dirty="0" err="1">
                <a:solidFill>
                  <a:srgbClr val="FF0000"/>
                </a:solidFill>
                <a:latin typeface="Arial"/>
                <a:cs typeface="Arial"/>
              </a:rPr>
              <a:t>physics</a:t>
            </a:r>
            <a:r>
              <a:rPr lang="it-IT" sz="2276" dirty="0">
                <a:solidFill>
                  <a:srgbClr val="FF0000"/>
                </a:solidFill>
                <a:latin typeface="Arial"/>
                <a:cs typeface="Arial"/>
              </a:rPr>
              <a:t> </a:t>
            </a:r>
            <a:r>
              <a:rPr lang="it-IT" sz="2276" dirty="0" err="1">
                <a:solidFill>
                  <a:srgbClr val="FF0000"/>
                </a:solidFill>
                <a:latin typeface="Arial"/>
                <a:cs typeface="Arial"/>
              </a:rPr>
              <a:t>benchmarks</a:t>
            </a:r>
            <a:endParaRPr lang="it-IT" sz="2276" dirty="0">
              <a:solidFill>
                <a:srgbClr val="FF0000"/>
              </a:solidFill>
              <a:latin typeface="Arial"/>
              <a:cs typeface="Arial"/>
            </a:endParaRPr>
          </a:p>
        </p:txBody>
      </p:sp>
    </p:spTree>
    <p:extLst>
      <p:ext uri="{BB962C8B-B14F-4D97-AF65-F5344CB8AC3E}">
        <p14:creationId xmlns:p14="http://schemas.microsoft.com/office/powerpoint/2010/main" val="340130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8AB05-99D8-406D-888D-0FBD75BB5664}"/>
              </a:ext>
            </a:extLst>
          </p:cNvPr>
          <p:cNvPicPr>
            <a:picLocks noChangeAspect="1"/>
          </p:cNvPicPr>
          <p:nvPr/>
        </p:nvPicPr>
        <p:blipFill rotWithShape="1">
          <a:blip r:embed="rId3"/>
          <a:srcRect t="9524"/>
          <a:stretch/>
        </p:blipFill>
        <p:spPr>
          <a:xfrm>
            <a:off x="1447800" y="848145"/>
            <a:ext cx="8907973" cy="5791200"/>
          </a:xfrm>
          <a:prstGeom prst="rect">
            <a:avLst/>
          </a:prstGeom>
        </p:spPr>
      </p:pic>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80195"/>
            <a:ext cx="12192000" cy="914399"/>
          </a:xfrm>
        </p:spPr>
        <p:txBody>
          <a:bodyPr>
            <a:normAutofit/>
          </a:bodyPr>
          <a:lstStyle/>
          <a:p>
            <a:r>
              <a:rPr lang="en-US" sz="2400" dirty="0"/>
              <a:t>Tracking WG – Technologies Summary</a:t>
            </a:r>
            <a:endParaRPr lang="en-US" sz="2400" b="1" dirty="0">
              <a:solidFill>
                <a:schemeClr val="tx1"/>
              </a:solidFill>
            </a:endParaRPr>
          </a:p>
        </p:txBody>
      </p:sp>
      <p:sp>
        <p:nvSpPr>
          <p:cNvPr id="2" name="Footer Placeholder 1"/>
          <p:cNvSpPr>
            <a:spLocks noGrp="1"/>
          </p:cNvSpPr>
          <p:nvPr>
            <p:ph type="ftr" sz="quarter" idx="11"/>
          </p:nvPr>
        </p:nvSpPr>
        <p:spPr/>
        <p:txBody>
          <a:bodyPr/>
          <a:lstStyle/>
          <a:p>
            <a:r>
              <a:rPr lang="en-US" dirty="0"/>
              <a:t>1st EIC Yellow Report Workshop @ Temple U. - Summary Session 03/20/2020</a:t>
            </a:r>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2</a:t>
            </a:fld>
            <a:endParaRPr lang="en-US"/>
          </a:p>
        </p:txBody>
      </p:sp>
    </p:spTree>
    <p:extLst>
      <p:ext uri="{BB962C8B-B14F-4D97-AF65-F5344CB8AC3E}">
        <p14:creationId xmlns:p14="http://schemas.microsoft.com/office/powerpoint/2010/main" val="389351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7995" y="83110"/>
            <a:ext cx="4974247" cy="461665"/>
          </a:xfrm>
          <a:prstGeom prst="rect">
            <a:avLst/>
          </a:prstGeom>
          <a:noFill/>
        </p:spPr>
        <p:txBody>
          <a:bodyPr wrap="none" rtlCol="0">
            <a:spAutoFit/>
          </a:bodyPr>
          <a:lstStyle/>
          <a:p>
            <a:r>
              <a:rPr lang="en-US" sz="2400" u="sng" dirty="0"/>
              <a:t>Si tracking summary (instrumentation)</a:t>
            </a:r>
          </a:p>
        </p:txBody>
      </p:sp>
      <p:sp>
        <p:nvSpPr>
          <p:cNvPr id="5" name="TextBox 4"/>
          <p:cNvSpPr txBox="1"/>
          <p:nvPr/>
        </p:nvSpPr>
        <p:spPr>
          <a:xfrm>
            <a:off x="1280752" y="696270"/>
            <a:ext cx="10017167" cy="5786199"/>
          </a:xfrm>
          <a:prstGeom prst="rect">
            <a:avLst/>
          </a:prstGeom>
          <a:noFill/>
        </p:spPr>
        <p:txBody>
          <a:bodyPr wrap="square" rtlCol="0">
            <a:spAutoFit/>
          </a:bodyPr>
          <a:lstStyle/>
          <a:p>
            <a:r>
              <a:rPr lang="en-US" b="1" dirty="0"/>
              <a:t>Report from Laura </a:t>
            </a:r>
            <a:r>
              <a:rPr lang="en-US" b="1" dirty="0" err="1"/>
              <a:t>Gonella</a:t>
            </a:r>
            <a:r>
              <a:rPr lang="en-US" b="1" dirty="0"/>
              <a:t> on the technology survey for inner detector  Si tracking</a:t>
            </a:r>
          </a:p>
          <a:p>
            <a:r>
              <a:rPr lang="en-US" sz="1400" dirty="0">
                <a:hlinkClick r:id="rId2"/>
              </a:rPr>
              <a:t>https://indico.bnl.gov/event/7449/contributions/35954/attachments/27180/41558/20200319-EIC-YR-SiTech-v2.pdf</a:t>
            </a:r>
            <a:r>
              <a:rPr lang="en-US" sz="1400" dirty="0"/>
              <a:t> </a:t>
            </a:r>
          </a:p>
          <a:p>
            <a:pPr marL="285750" indent="-285750">
              <a:buFont typeface="Arial" panose="020B0604020202020204" pitchFamily="34" charset="0"/>
              <a:buChar char="•"/>
            </a:pPr>
            <a:r>
              <a:rPr lang="en-US" dirty="0"/>
              <a:t>Technology assessment:</a:t>
            </a:r>
          </a:p>
          <a:p>
            <a:pPr marL="742950" lvl="1" indent="-285750">
              <a:buFont typeface="Arial" panose="020B0604020202020204" pitchFamily="34" charset="0"/>
              <a:buChar char="•"/>
            </a:pPr>
            <a:r>
              <a:rPr lang="en-US" dirty="0"/>
              <a:t>Hybrid pixels, strip and pad sensors – do not meet EIC requirements for pixel size and X/X0</a:t>
            </a:r>
          </a:p>
          <a:p>
            <a:pPr marL="742950" lvl="1" indent="-285750">
              <a:buFont typeface="Arial" panose="020B0604020202020204" pitchFamily="34" charset="0"/>
              <a:buChar char="•"/>
            </a:pPr>
            <a:r>
              <a:rPr lang="en-US" dirty="0"/>
              <a:t>LGAD – do not meet EIC requirements for pixel size, X/X0, power dissipation</a:t>
            </a:r>
          </a:p>
          <a:p>
            <a:pPr marL="742950" lvl="1" indent="-285750">
              <a:buFont typeface="Arial" panose="020B0604020202020204" pitchFamily="34" charset="0"/>
              <a:buChar char="•"/>
            </a:pPr>
            <a:r>
              <a:rPr lang="en-US" dirty="0"/>
              <a:t>DEPFET and other technologies – do not meet EIC requirements as they are (rolling shutter readout). Would need extensive development path.</a:t>
            </a:r>
          </a:p>
          <a:p>
            <a:pPr marL="742950" lvl="1" indent="-285750">
              <a:buFont typeface="Arial" panose="020B0604020202020204" pitchFamily="34" charset="0"/>
              <a:buChar char="•"/>
            </a:pPr>
            <a:r>
              <a:rPr lang="en-US" dirty="0"/>
              <a:t>DMAPS – Technology does meet EIC requirements. Has an existing development path for  sensor that meets the EIC requirements.</a:t>
            </a:r>
          </a:p>
          <a:p>
            <a:pPr marL="742950" lvl="1" indent="-285750">
              <a:buFont typeface="Arial" panose="020B0604020202020204" pitchFamily="34" charset="0"/>
              <a:buChar char="•"/>
            </a:pPr>
            <a:r>
              <a:rPr lang="en-US" dirty="0"/>
              <a:t>Conclusion: “</a:t>
            </a:r>
            <a:r>
              <a:rPr lang="en-US" i="1" dirty="0">
                <a:solidFill>
                  <a:srgbClr val="C00000"/>
                </a:solidFill>
              </a:rPr>
              <a:t>the best path forward to arrive at an EIC Si vertex and tracking detector with the required performance is to join the ITS3 effort and contribute to integrating the EIC requirements into the ITS3 sensor design</a:t>
            </a:r>
            <a:r>
              <a:rPr lang="en-US" dirty="0"/>
              <a:t>”</a:t>
            </a:r>
          </a:p>
          <a:p>
            <a:r>
              <a:rPr lang="en-US" dirty="0"/>
              <a:t>Report from Leo Greiner on ITS3 sensor silicon consortium</a:t>
            </a:r>
          </a:p>
          <a:p>
            <a:r>
              <a:rPr lang="en-US" sz="1400" dirty="0">
                <a:hlinkClick r:id="rId3"/>
              </a:rPr>
              <a:t>https://indico.bnl.gov/event/7449/contributions/35955/attachments/27131/41358/2020_03_18_EIC_ITS3_tech.pdf</a:t>
            </a:r>
            <a:endParaRPr lang="en-US" sz="1400" dirty="0"/>
          </a:p>
          <a:p>
            <a:pPr marL="285750" indent="-285750">
              <a:buFont typeface="Arial" panose="020B0604020202020204" pitchFamily="34" charset="0"/>
              <a:buChar char="•"/>
            </a:pPr>
            <a:r>
              <a:rPr lang="en-US" dirty="0"/>
              <a:t>The ITS3 effort is underway with work package (WP) meetings </a:t>
            </a:r>
          </a:p>
          <a:p>
            <a:pPr marL="285750" indent="-285750">
              <a:buFont typeface="Arial" panose="020B0604020202020204" pitchFamily="34" charset="0"/>
              <a:buChar char="•"/>
            </a:pPr>
            <a:r>
              <a:rPr lang="en-US" dirty="0"/>
              <a:t>There is a schedule defined and WP responsibilities defined </a:t>
            </a:r>
            <a:r>
              <a:rPr lang="en-US" dirty="0">
                <a:solidFill>
                  <a:srgbClr val="C00000"/>
                </a:solidFill>
              </a:rPr>
              <a:t>– BUT – this is all pre covid-19</a:t>
            </a:r>
          </a:p>
          <a:p>
            <a:pPr marL="285750" indent="-285750">
              <a:buFont typeface="Arial" panose="020B0604020202020204" pitchFamily="34" charset="0"/>
              <a:buChar char="•"/>
            </a:pPr>
            <a:r>
              <a:rPr lang="en-US" dirty="0"/>
              <a:t>For EIC use we would need to add additional WP to develop discs/staves/infrastructure.</a:t>
            </a:r>
          </a:p>
          <a:p>
            <a:pPr marL="285750" indent="-285750">
              <a:buFont typeface="Arial" panose="020B0604020202020204" pitchFamily="34" charset="0"/>
              <a:buChar char="•"/>
            </a:pPr>
            <a:r>
              <a:rPr lang="en-US" dirty="0"/>
              <a:t>Non ITS/ALICE/CERN groups are welcome by design so we are developing a EIC silicon sensor consortium and joining this effort with many EIC interested groups (see Laura’s talk). </a:t>
            </a:r>
            <a:r>
              <a:rPr lang="en-US" dirty="0">
                <a:solidFill>
                  <a:srgbClr val="C00000"/>
                </a:solidFill>
              </a:rPr>
              <a:t>Please contact Leo if any one wants to join.</a:t>
            </a:r>
            <a:r>
              <a:rPr lang="en-US" dirty="0"/>
              <a:t> </a:t>
            </a:r>
          </a:p>
          <a:p>
            <a:endParaRPr lang="en-US" dirty="0">
              <a:solidFill>
                <a:srgbClr val="C00000"/>
              </a:solidFill>
            </a:endParaRPr>
          </a:p>
        </p:txBody>
      </p:sp>
    </p:spTree>
    <p:extLst>
      <p:ext uri="{BB962C8B-B14F-4D97-AF65-F5344CB8AC3E}">
        <p14:creationId xmlns:p14="http://schemas.microsoft.com/office/powerpoint/2010/main" val="3394072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Overview of EIC R&amp;D Gas Tracking Projects</a:t>
            </a:r>
            <a:br>
              <a:rPr lang="en-US" sz="2000" dirty="0"/>
            </a:br>
            <a:r>
              <a:rPr lang="en-US" sz="1600" b="1" dirty="0">
                <a:solidFill>
                  <a:schemeClr val="tx1"/>
                </a:solidFill>
              </a:rPr>
              <a:t>M. </a:t>
            </a:r>
            <a:r>
              <a:rPr lang="en-US" sz="1600" b="1" dirty="0" err="1">
                <a:solidFill>
                  <a:schemeClr val="tx1"/>
                </a:solidFill>
              </a:rPr>
              <a:t>Posik</a:t>
            </a:r>
            <a:r>
              <a:rPr lang="en-US" sz="1600" b="1" dirty="0">
                <a:solidFill>
                  <a:schemeClr val="tx1"/>
                </a:solidFill>
              </a:rPr>
              <a:t>, Temple U. </a:t>
            </a:r>
            <a:endParaRPr lang="en-US" sz="2000" b="1" dirty="0">
              <a:solidFill>
                <a:schemeClr val="tx1"/>
              </a:solidFill>
            </a:endParaRPr>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4</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3204210" y="3554569"/>
            <a:ext cx="6000750" cy="298158"/>
          </a:xfrm>
          <a:prstGeom prst="rect">
            <a:avLst/>
          </a:prstGeom>
          <a:solidFill>
            <a:srgbClr val="00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https://indico.bnl.gov/event/7449/contributions/35957/attachments/27141/41373/posik-eRD6-Summary.pdf</a:t>
            </a:r>
            <a:endParaRPr lang="en-US" sz="10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A94E5431-6C64-437C-8A30-C6888420A8C0}"/>
              </a:ext>
            </a:extLst>
          </p:cNvPr>
          <p:cNvGrpSpPr/>
          <p:nvPr/>
        </p:nvGrpSpPr>
        <p:grpSpPr>
          <a:xfrm>
            <a:off x="444591" y="821724"/>
            <a:ext cx="5302068" cy="2560320"/>
            <a:chOff x="565332" y="762000"/>
            <a:chExt cx="5302068" cy="2560320"/>
          </a:xfrm>
        </p:grpSpPr>
        <p:pic>
          <p:nvPicPr>
            <p:cNvPr id="5" name="Picture 4">
              <a:extLst>
                <a:ext uri="{FF2B5EF4-FFF2-40B4-BE49-F238E27FC236}">
                  <a16:creationId xmlns:a16="http://schemas.microsoft.com/office/drawing/2014/main" id="{D9F0078C-CCDF-4977-BDC5-59ABFDCE29F7}"/>
                </a:ext>
              </a:extLst>
            </p:cNvPr>
            <p:cNvPicPr>
              <a:picLocks/>
            </p:cNvPicPr>
            <p:nvPr/>
          </p:nvPicPr>
          <p:blipFill>
            <a:blip r:embed="rId4"/>
            <a:stretch>
              <a:fillRect/>
            </a:stretch>
          </p:blipFill>
          <p:spPr>
            <a:xfrm>
              <a:off x="565332" y="762000"/>
              <a:ext cx="4572000" cy="2560320"/>
            </a:xfrm>
            <a:prstGeom prst="rect">
              <a:avLst/>
            </a:prstGeom>
          </p:spPr>
        </p:pic>
        <p:sp>
          <p:nvSpPr>
            <p:cNvPr id="10" name="TextBox 9">
              <a:extLst>
                <a:ext uri="{FF2B5EF4-FFF2-40B4-BE49-F238E27FC236}">
                  <a16:creationId xmlns:a16="http://schemas.microsoft.com/office/drawing/2014/main" id="{CD549038-93FB-4D26-A129-E277783A158B}"/>
                </a:ext>
              </a:extLst>
            </p:cNvPr>
            <p:cNvSpPr txBox="1"/>
            <p:nvPr/>
          </p:nvSpPr>
          <p:spPr>
            <a:xfrm>
              <a:off x="3733800" y="1543194"/>
              <a:ext cx="2133600" cy="461665"/>
            </a:xfrm>
            <a:prstGeom prst="rect">
              <a:avLst/>
            </a:prstGeom>
            <a:solidFill>
              <a:srgbClr val="FF66FF"/>
            </a:solidFill>
          </p:spPr>
          <p:txBody>
            <a:bodyPr wrap="square" rtlCol="0">
              <a:spAutoFit/>
            </a:bodyPr>
            <a:lstStyle/>
            <a:p>
              <a:r>
                <a:rPr lang="en-US" sz="1200" b="1" dirty="0"/>
                <a:t>eRD6 Central Tracker: </a:t>
              </a:r>
              <a:r>
                <a:rPr lang="en-US" sz="1200" dirty="0"/>
                <a:t>TPC + </a:t>
              </a:r>
              <a:r>
                <a:rPr lang="en-US" sz="1200" dirty="0" err="1"/>
                <a:t>Cyl</a:t>
              </a:r>
              <a:r>
                <a:rPr lang="en-US" sz="1200" dirty="0"/>
                <a:t>. Fast Signal µRWELL layer </a:t>
              </a:r>
            </a:p>
          </p:txBody>
        </p:sp>
      </p:grpSp>
      <p:grpSp>
        <p:nvGrpSpPr>
          <p:cNvPr id="4" name="Group 3">
            <a:extLst>
              <a:ext uri="{FF2B5EF4-FFF2-40B4-BE49-F238E27FC236}">
                <a16:creationId xmlns:a16="http://schemas.microsoft.com/office/drawing/2014/main" id="{729BE562-BFFF-4B21-9D78-755F7175B0A6}"/>
              </a:ext>
            </a:extLst>
          </p:cNvPr>
          <p:cNvGrpSpPr/>
          <p:nvPr/>
        </p:nvGrpSpPr>
        <p:grpSpPr>
          <a:xfrm>
            <a:off x="578123" y="4029601"/>
            <a:ext cx="5321390" cy="2560320"/>
            <a:chOff x="6810375" y="887333"/>
            <a:chExt cx="5321390" cy="2560320"/>
          </a:xfrm>
        </p:grpSpPr>
        <p:pic>
          <p:nvPicPr>
            <p:cNvPr id="12" name="Picture 11">
              <a:extLst>
                <a:ext uri="{FF2B5EF4-FFF2-40B4-BE49-F238E27FC236}">
                  <a16:creationId xmlns:a16="http://schemas.microsoft.com/office/drawing/2014/main" id="{6C3FEF28-6B94-430E-B394-1F85ED94B0E0}"/>
                </a:ext>
              </a:extLst>
            </p:cNvPr>
            <p:cNvPicPr>
              <a:picLocks/>
            </p:cNvPicPr>
            <p:nvPr/>
          </p:nvPicPr>
          <p:blipFill>
            <a:blip r:embed="rId5"/>
            <a:stretch>
              <a:fillRect/>
            </a:stretch>
          </p:blipFill>
          <p:spPr>
            <a:xfrm>
              <a:off x="6810375" y="887333"/>
              <a:ext cx="4572000" cy="2560320"/>
            </a:xfrm>
            <a:prstGeom prst="rect">
              <a:avLst/>
            </a:prstGeom>
          </p:spPr>
        </p:pic>
        <p:sp>
          <p:nvSpPr>
            <p:cNvPr id="14" name="TextBox 13">
              <a:extLst>
                <a:ext uri="{FF2B5EF4-FFF2-40B4-BE49-F238E27FC236}">
                  <a16:creationId xmlns:a16="http://schemas.microsoft.com/office/drawing/2014/main" id="{871AAF48-D71E-4593-8587-7E6020A64C0E}"/>
                </a:ext>
              </a:extLst>
            </p:cNvPr>
            <p:cNvSpPr txBox="1"/>
            <p:nvPr/>
          </p:nvSpPr>
          <p:spPr>
            <a:xfrm>
              <a:off x="10058400" y="1570899"/>
              <a:ext cx="2073365" cy="461665"/>
            </a:xfrm>
            <a:prstGeom prst="rect">
              <a:avLst/>
            </a:prstGeom>
            <a:solidFill>
              <a:srgbClr val="FF66FF"/>
            </a:solidFill>
          </p:spPr>
          <p:txBody>
            <a:bodyPr wrap="square" rtlCol="0">
              <a:spAutoFit/>
            </a:bodyPr>
            <a:lstStyle/>
            <a:p>
              <a:r>
                <a:rPr lang="en-US" sz="1200" b="1" dirty="0"/>
                <a:t>eRD6 Simulation Effort:  </a:t>
              </a:r>
              <a:r>
                <a:rPr lang="en-US" sz="1200" dirty="0"/>
                <a:t>Synergy with YR Tracking WG</a:t>
              </a:r>
            </a:p>
          </p:txBody>
        </p:sp>
      </p:grpSp>
      <p:grpSp>
        <p:nvGrpSpPr>
          <p:cNvPr id="9" name="Group 8">
            <a:extLst>
              <a:ext uri="{FF2B5EF4-FFF2-40B4-BE49-F238E27FC236}">
                <a16:creationId xmlns:a16="http://schemas.microsoft.com/office/drawing/2014/main" id="{FAA5D888-3F06-4F8C-A6B3-57781A3F346E}"/>
              </a:ext>
            </a:extLst>
          </p:cNvPr>
          <p:cNvGrpSpPr/>
          <p:nvPr/>
        </p:nvGrpSpPr>
        <p:grpSpPr>
          <a:xfrm>
            <a:off x="6934200" y="863210"/>
            <a:ext cx="5029200" cy="2560320"/>
            <a:chOff x="954949" y="4019205"/>
            <a:chExt cx="5029200" cy="2560320"/>
          </a:xfrm>
        </p:grpSpPr>
        <p:pic>
          <p:nvPicPr>
            <p:cNvPr id="8" name="Picture 7">
              <a:extLst>
                <a:ext uri="{FF2B5EF4-FFF2-40B4-BE49-F238E27FC236}">
                  <a16:creationId xmlns:a16="http://schemas.microsoft.com/office/drawing/2014/main" id="{9340AE07-C943-479A-898A-ECD7233A1B18}"/>
                </a:ext>
              </a:extLst>
            </p:cNvPr>
            <p:cNvPicPr>
              <a:picLocks/>
            </p:cNvPicPr>
            <p:nvPr/>
          </p:nvPicPr>
          <p:blipFill>
            <a:blip r:embed="rId6"/>
            <a:stretch>
              <a:fillRect/>
            </a:stretch>
          </p:blipFill>
          <p:spPr>
            <a:xfrm>
              <a:off x="954949" y="4019205"/>
              <a:ext cx="4572000" cy="2560320"/>
            </a:xfrm>
            <a:prstGeom prst="rect">
              <a:avLst/>
            </a:prstGeom>
          </p:spPr>
        </p:pic>
        <p:sp>
          <p:nvSpPr>
            <p:cNvPr id="15" name="TextBox 14">
              <a:extLst>
                <a:ext uri="{FF2B5EF4-FFF2-40B4-BE49-F238E27FC236}">
                  <a16:creationId xmlns:a16="http://schemas.microsoft.com/office/drawing/2014/main" id="{1A0C3B61-A969-4699-8C3D-7FD9048FF07D}"/>
                </a:ext>
              </a:extLst>
            </p:cNvPr>
            <p:cNvSpPr txBox="1"/>
            <p:nvPr/>
          </p:nvSpPr>
          <p:spPr>
            <a:xfrm>
              <a:off x="4165510" y="4594859"/>
              <a:ext cx="1818639" cy="461665"/>
            </a:xfrm>
            <a:prstGeom prst="rect">
              <a:avLst/>
            </a:prstGeom>
            <a:solidFill>
              <a:srgbClr val="FF66FF"/>
            </a:solidFill>
          </p:spPr>
          <p:txBody>
            <a:bodyPr wrap="square" rtlCol="0">
              <a:spAutoFit/>
            </a:bodyPr>
            <a:lstStyle/>
            <a:p>
              <a:r>
                <a:rPr lang="en-US" sz="1200" b="1" dirty="0"/>
                <a:t>eRD6 End Cap Tracking: </a:t>
              </a:r>
              <a:r>
                <a:rPr lang="en-US" sz="1200" dirty="0"/>
                <a:t>MPGD (GEMs, µRWELL)</a:t>
              </a:r>
            </a:p>
          </p:txBody>
        </p:sp>
      </p:grpSp>
      <p:grpSp>
        <p:nvGrpSpPr>
          <p:cNvPr id="17" name="Group 16">
            <a:extLst>
              <a:ext uri="{FF2B5EF4-FFF2-40B4-BE49-F238E27FC236}">
                <a16:creationId xmlns:a16="http://schemas.microsoft.com/office/drawing/2014/main" id="{1EEA1EDB-27B3-4F39-B483-032BEFBCB1D1}"/>
              </a:ext>
            </a:extLst>
          </p:cNvPr>
          <p:cNvGrpSpPr/>
          <p:nvPr/>
        </p:nvGrpSpPr>
        <p:grpSpPr>
          <a:xfrm>
            <a:off x="6826295" y="4029601"/>
            <a:ext cx="5264467" cy="2560320"/>
            <a:chOff x="6810375" y="3932576"/>
            <a:chExt cx="5264467" cy="2560320"/>
          </a:xfrm>
        </p:grpSpPr>
        <p:pic>
          <p:nvPicPr>
            <p:cNvPr id="13" name="Picture 12">
              <a:extLst>
                <a:ext uri="{FF2B5EF4-FFF2-40B4-BE49-F238E27FC236}">
                  <a16:creationId xmlns:a16="http://schemas.microsoft.com/office/drawing/2014/main" id="{A9F91843-1E81-4EAA-AB2C-95E982B7CD7C}"/>
                </a:ext>
              </a:extLst>
            </p:cNvPr>
            <p:cNvPicPr>
              <a:picLocks/>
            </p:cNvPicPr>
            <p:nvPr/>
          </p:nvPicPr>
          <p:blipFill>
            <a:blip r:embed="rId7"/>
            <a:stretch>
              <a:fillRect/>
            </a:stretch>
          </p:blipFill>
          <p:spPr>
            <a:xfrm>
              <a:off x="6810375" y="3932576"/>
              <a:ext cx="4572000" cy="2560320"/>
            </a:xfrm>
            <a:prstGeom prst="rect">
              <a:avLst/>
            </a:prstGeom>
          </p:spPr>
        </p:pic>
        <p:sp>
          <p:nvSpPr>
            <p:cNvPr id="16" name="TextBox 15">
              <a:extLst>
                <a:ext uri="{FF2B5EF4-FFF2-40B4-BE49-F238E27FC236}">
                  <a16:creationId xmlns:a16="http://schemas.microsoft.com/office/drawing/2014/main" id="{5E461751-3D9D-4490-91ED-5CFEEA473F95}"/>
                </a:ext>
              </a:extLst>
            </p:cNvPr>
            <p:cNvSpPr txBox="1"/>
            <p:nvPr/>
          </p:nvSpPr>
          <p:spPr>
            <a:xfrm>
              <a:off x="10001477" y="4385309"/>
              <a:ext cx="2073365" cy="461665"/>
            </a:xfrm>
            <a:prstGeom prst="rect">
              <a:avLst/>
            </a:prstGeom>
            <a:solidFill>
              <a:srgbClr val="FF66FF"/>
            </a:solidFill>
          </p:spPr>
          <p:txBody>
            <a:bodyPr wrap="square" rtlCol="0">
              <a:spAutoFit/>
            </a:bodyPr>
            <a:lstStyle/>
            <a:p>
              <a:r>
                <a:rPr lang="en-US" sz="1200" b="1" dirty="0"/>
                <a:t>eRD22 - Hadron End Cap Tracking &amp; PID: </a:t>
              </a:r>
              <a:r>
                <a:rPr lang="en-US" sz="1200" dirty="0"/>
                <a:t>(GEM-TRD/T)</a:t>
              </a:r>
            </a:p>
          </p:txBody>
        </p:sp>
      </p:grpSp>
      <p:sp>
        <p:nvSpPr>
          <p:cNvPr id="2" name="Footer Placeholder 1"/>
          <p:cNvSpPr>
            <a:spLocks noGrp="1"/>
          </p:cNvSpPr>
          <p:nvPr>
            <p:ph type="ftr" sz="quarter" idx="11"/>
          </p:nvPr>
        </p:nvSpPr>
        <p:spPr/>
        <p:txBody>
          <a:bodyPr/>
          <a:lstStyle/>
          <a:p>
            <a:r>
              <a:rPr lang="en-US" dirty="0"/>
              <a:t>1st EIC Yellow Report Workshop @ Temple U. - Summary Session 03/20/2020</a:t>
            </a:r>
          </a:p>
        </p:txBody>
      </p:sp>
    </p:spTree>
    <p:extLst>
      <p:ext uri="{BB962C8B-B14F-4D97-AF65-F5344CB8AC3E}">
        <p14:creationId xmlns:p14="http://schemas.microsoft.com/office/powerpoint/2010/main" val="348074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Cylindrical Micromegas Tracker and More …</a:t>
            </a:r>
            <a:br>
              <a:rPr lang="en-US" sz="2000" dirty="0"/>
            </a:br>
            <a:r>
              <a:rPr lang="en-US" sz="1600" b="1" dirty="0">
                <a:solidFill>
                  <a:schemeClr val="tx1"/>
                </a:solidFill>
              </a:rPr>
              <a:t>F. </a:t>
            </a:r>
            <a:r>
              <a:rPr lang="en-US" sz="1600" b="1" dirty="0" err="1">
                <a:solidFill>
                  <a:schemeClr val="tx1"/>
                </a:solidFill>
              </a:rPr>
              <a:t>Bossu</a:t>
            </a:r>
            <a:r>
              <a:rPr lang="en-US" sz="1600" b="1" dirty="0">
                <a:solidFill>
                  <a:schemeClr val="tx1"/>
                </a:solidFill>
              </a:rPr>
              <a:t>, CEA </a:t>
            </a:r>
            <a:r>
              <a:rPr lang="en-US" sz="1600" b="1" dirty="0" err="1">
                <a:solidFill>
                  <a:schemeClr val="tx1"/>
                </a:solidFill>
              </a:rPr>
              <a:t>Saclay</a:t>
            </a:r>
            <a:r>
              <a:rPr lang="en-US" sz="1600" b="1" dirty="0">
                <a:solidFill>
                  <a:schemeClr val="tx1"/>
                </a:solidFill>
              </a:rPr>
              <a:t>, France</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5</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4017835" y="5997763"/>
            <a:ext cx="4422058" cy="452046"/>
          </a:xfrm>
          <a:prstGeom prst="rect">
            <a:avLst/>
          </a:prstGeom>
          <a:solidFill>
            <a:srgbClr val="00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https://indico.bnl.gov/event/7449/contributions/35958/attachments/27181/41436/CEASacaly_EICYR_Tracking_TempleMeeting.pdf</a:t>
            </a:r>
            <a:endParaRPr lang="en-US" sz="1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A7991F2-D67B-431A-9146-1D9DB893081D}"/>
              </a:ext>
            </a:extLst>
          </p:cNvPr>
          <p:cNvPicPr>
            <a:picLocks noChangeAspect="1"/>
          </p:cNvPicPr>
          <p:nvPr/>
        </p:nvPicPr>
        <p:blipFill>
          <a:blip r:embed="rId4"/>
          <a:stretch>
            <a:fillRect/>
          </a:stretch>
        </p:blipFill>
        <p:spPr>
          <a:xfrm>
            <a:off x="8305800" y="768905"/>
            <a:ext cx="3657600" cy="2760786"/>
          </a:xfrm>
          <a:prstGeom prst="rect">
            <a:avLst/>
          </a:prstGeom>
        </p:spPr>
      </p:pic>
      <p:pic>
        <p:nvPicPr>
          <p:cNvPr id="9" name="Picture 8">
            <a:extLst>
              <a:ext uri="{FF2B5EF4-FFF2-40B4-BE49-F238E27FC236}">
                <a16:creationId xmlns:a16="http://schemas.microsoft.com/office/drawing/2014/main" id="{46358135-F518-4E87-B96C-9D4DC71325F5}"/>
              </a:ext>
            </a:extLst>
          </p:cNvPr>
          <p:cNvPicPr>
            <a:picLocks noChangeAspect="1"/>
          </p:cNvPicPr>
          <p:nvPr/>
        </p:nvPicPr>
        <p:blipFill>
          <a:blip r:embed="rId5"/>
          <a:stretch>
            <a:fillRect/>
          </a:stretch>
        </p:blipFill>
        <p:spPr>
          <a:xfrm>
            <a:off x="8437716" y="3934262"/>
            <a:ext cx="3657600" cy="2770693"/>
          </a:xfrm>
          <a:prstGeom prst="rect">
            <a:avLst/>
          </a:prstGeom>
        </p:spPr>
      </p:pic>
      <p:pic>
        <p:nvPicPr>
          <p:cNvPr id="14" name="Picture 13">
            <a:extLst>
              <a:ext uri="{FF2B5EF4-FFF2-40B4-BE49-F238E27FC236}">
                <a16:creationId xmlns:a16="http://schemas.microsoft.com/office/drawing/2014/main" id="{6AAB965F-087F-4EC7-9C73-5D9A48F7B0F5}"/>
              </a:ext>
            </a:extLst>
          </p:cNvPr>
          <p:cNvPicPr>
            <a:picLocks noChangeAspect="1"/>
          </p:cNvPicPr>
          <p:nvPr/>
        </p:nvPicPr>
        <p:blipFill>
          <a:blip r:embed="rId6"/>
          <a:stretch>
            <a:fillRect/>
          </a:stretch>
        </p:blipFill>
        <p:spPr>
          <a:xfrm>
            <a:off x="508000" y="730164"/>
            <a:ext cx="3657600" cy="2754619"/>
          </a:xfrm>
          <a:prstGeom prst="rect">
            <a:avLst/>
          </a:prstGeom>
        </p:spPr>
      </p:pic>
      <p:pic>
        <p:nvPicPr>
          <p:cNvPr id="4" name="Picture 3">
            <a:extLst>
              <a:ext uri="{FF2B5EF4-FFF2-40B4-BE49-F238E27FC236}">
                <a16:creationId xmlns:a16="http://schemas.microsoft.com/office/drawing/2014/main" id="{34D285D8-3C9C-4306-BE5D-A7903B25DCBC}"/>
              </a:ext>
            </a:extLst>
          </p:cNvPr>
          <p:cNvPicPr>
            <a:picLocks noChangeAspect="1"/>
          </p:cNvPicPr>
          <p:nvPr/>
        </p:nvPicPr>
        <p:blipFill>
          <a:blip r:embed="rId7"/>
          <a:stretch>
            <a:fillRect/>
          </a:stretch>
        </p:blipFill>
        <p:spPr>
          <a:xfrm>
            <a:off x="257020" y="3659832"/>
            <a:ext cx="3657600" cy="2765329"/>
          </a:xfrm>
          <a:prstGeom prst="rect">
            <a:avLst/>
          </a:prstGeom>
        </p:spPr>
      </p:pic>
      <p:pic>
        <p:nvPicPr>
          <p:cNvPr id="16" name="Picture 15">
            <a:extLst>
              <a:ext uri="{FF2B5EF4-FFF2-40B4-BE49-F238E27FC236}">
                <a16:creationId xmlns:a16="http://schemas.microsoft.com/office/drawing/2014/main" id="{55604AF4-0CE9-48C2-B64E-5C3023D40AB2}"/>
              </a:ext>
            </a:extLst>
          </p:cNvPr>
          <p:cNvPicPr>
            <a:picLocks noChangeAspect="1"/>
          </p:cNvPicPr>
          <p:nvPr/>
        </p:nvPicPr>
        <p:blipFill>
          <a:blip r:embed="rId8"/>
          <a:stretch>
            <a:fillRect/>
          </a:stretch>
        </p:blipFill>
        <p:spPr>
          <a:xfrm>
            <a:off x="4518744" y="2181548"/>
            <a:ext cx="3657600" cy="2757807"/>
          </a:xfrm>
          <a:prstGeom prst="rect">
            <a:avLst/>
          </a:prstGeom>
        </p:spPr>
      </p:pic>
      <p:sp>
        <p:nvSpPr>
          <p:cNvPr id="12" name="TextBox 11">
            <a:extLst>
              <a:ext uri="{FF2B5EF4-FFF2-40B4-BE49-F238E27FC236}">
                <a16:creationId xmlns:a16="http://schemas.microsoft.com/office/drawing/2014/main" id="{CA63135A-AEF0-4375-89E5-21537AD7A85B}"/>
              </a:ext>
            </a:extLst>
          </p:cNvPr>
          <p:cNvSpPr txBox="1"/>
          <p:nvPr/>
        </p:nvSpPr>
        <p:spPr>
          <a:xfrm>
            <a:off x="3810000" y="1183520"/>
            <a:ext cx="3244941" cy="646331"/>
          </a:xfrm>
          <a:prstGeom prst="rect">
            <a:avLst/>
          </a:prstGeom>
          <a:solidFill>
            <a:srgbClr val="FF66FF"/>
          </a:solidFill>
        </p:spPr>
        <p:txBody>
          <a:bodyPr wrap="square" rtlCol="0">
            <a:spAutoFit/>
          </a:bodyPr>
          <a:lstStyle/>
          <a:p>
            <a:r>
              <a:rPr lang="en-US" sz="1200" b="1" dirty="0"/>
              <a:t>CEA </a:t>
            </a:r>
            <a:r>
              <a:rPr lang="en-US" sz="1200" b="1" dirty="0" err="1"/>
              <a:t>Saclay</a:t>
            </a:r>
            <a:r>
              <a:rPr lang="en-US" sz="1200" b="1" dirty="0"/>
              <a:t>: </a:t>
            </a:r>
            <a:r>
              <a:rPr lang="en-US" sz="1200" dirty="0"/>
              <a:t>Exploring  Cylindrical Micromegas</a:t>
            </a:r>
          </a:p>
          <a:p>
            <a:pPr marL="171450" indent="-171450">
              <a:buFont typeface="Arial" panose="020B0604020202020204" pitchFamily="34" charset="0"/>
              <a:buChar char="•"/>
            </a:pPr>
            <a:r>
              <a:rPr lang="en-US" sz="1200" dirty="0"/>
              <a:t>Full multiple cylindrical Outer Tracker</a:t>
            </a:r>
          </a:p>
          <a:p>
            <a:pPr marL="171450" indent="-171450">
              <a:buFont typeface="Arial" panose="020B0604020202020204" pitchFamily="34" charset="0"/>
              <a:buChar char="•"/>
            </a:pPr>
            <a:r>
              <a:rPr lang="en-US" sz="1200" dirty="0"/>
              <a:t>Fast signal tracking layer with TPC</a:t>
            </a:r>
          </a:p>
        </p:txBody>
      </p:sp>
      <p:sp>
        <p:nvSpPr>
          <p:cNvPr id="13" name="TextBox 12">
            <a:extLst>
              <a:ext uri="{FF2B5EF4-FFF2-40B4-BE49-F238E27FC236}">
                <a16:creationId xmlns:a16="http://schemas.microsoft.com/office/drawing/2014/main" id="{35BC7F21-D015-43D0-8460-17BF66E635D3}"/>
              </a:ext>
            </a:extLst>
          </p:cNvPr>
          <p:cNvSpPr txBox="1"/>
          <p:nvPr/>
        </p:nvSpPr>
        <p:spPr>
          <a:xfrm>
            <a:off x="8644045" y="3429000"/>
            <a:ext cx="3244941" cy="461665"/>
          </a:xfrm>
          <a:prstGeom prst="rect">
            <a:avLst/>
          </a:prstGeom>
          <a:solidFill>
            <a:srgbClr val="FF66FF"/>
          </a:solidFill>
        </p:spPr>
        <p:txBody>
          <a:bodyPr wrap="square" rtlCol="0">
            <a:spAutoFit/>
          </a:bodyPr>
          <a:lstStyle/>
          <a:p>
            <a:r>
              <a:rPr lang="en-US" sz="1200" b="1" dirty="0"/>
              <a:t>Experience with CLAS12 @ </a:t>
            </a:r>
            <a:r>
              <a:rPr lang="en-US" sz="1200" b="1" dirty="0" err="1"/>
              <a:t>Jlab</a:t>
            </a:r>
            <a:endParaRPr lang="en-US" sz="1200" b="1" dirty="0"/>
          </a:p>
          <a:p>
            <a:r>
              <a:rPr lang="en-US" sz="1200" b="1" dirty="0"/>
              <a:t> </a:t>
            </a:r>
            <a:r>
              <a:rPr lang="en-US" sz="1200" dirty="0"/>
              <a:t>Cylindrical Micromegas Vertex Tracker (MVT)</a:t>
            </a:r>
          </a:p>
        </p:txBody>
      </p:sp>
      <p:sp>
        <p:nvSpPr>
          <p:cNvPr id="15" name="TextBox 14">
            <a:extLst>
              <a:ext uri="{FF2B5EF4-FFF2-40B4-BE49-F238E27FC236}">
                <a16:creationId xmlns:a16="http://schemas.microsoft.com/office/drawing/2014/main" id="{C57C21A6-E871-4D41-9287-27E0CF868781}"/>
              </a:ext>
            </a:extLst>
          </p:cNvPr>
          <p:cNvSpPr txBox="1"/>
          <p:nvPr/>
        </p:nvSpPr>
        <p:spPr>
          <a:xfrm>
            <a:off x="463349" y="6423396"/>
            <a:ext cx="2508451" cy="461665"/>
          </a:xfrm>
          <a:prstGeom prst="rect">
            <a:avLst/>
          </a:prstGeom>
          <a:solidFill>
            <a:srgbClr val="FF66FF"/>
          </a:solidFill>
        </p:spPr>
        <p:txBody>
          <a:bodyPr wrap="square" rtlCol="0">
            <a:spAutoFit/>
          </a:bodyPr>
          <a:lstStyle/>
          <a:p>
            <a:r>
              <a:rPr lang="en-US" sz="1200" b="1" dirty="0"/>
              <a:t>Experience with FE readout: </a:t>
            </a:r>
            <a:r>
              <a:rPr lang="en-US" sz="1200" dirty="0"/>
              <a:t>DREAM Electronics for CLAS12 MVT</a:t>
            </a:r>
          </a:p>
        </p:txBody>
      </p:sp>
      <p:sp>
        <p:nvSpPr>
          <p:cNvPr id="17" name="TextBox 16">
            <a:extLst>
              <a:ext uri="{FF2B5EF4-FFF2-40B4-BE49-F238E27FC236}">
                <a16:creationId xmlns:a16="http://schemas.microsoft.com/office/drawing/2014/main" id="{09529B9D-590D-48FC-90C2-AF94E628BEED}"/>
              </a:ext>
            </a:extLst>
          </p:cNvPr>
          <p:cNvSpPr txBox="1"/>
          <p:nvPr/>
        </p:nvSpPr>
        <p:spPr>
          <a:xfrm>
            <a:off x="4724400" y="5088775"/>
            <a:ext cx="3124200" cy="646331"/>
          </a:xfrm>
          <a:prstGeom prst="rect">
            <a:avLst/>
          </a:prstGeom>
          <a:solidFill>
            <a:srgbClr val="FF66FF"/>
          </a:solidFill>
        </p:spPr>
        <p:txBody>
          <a:bodyPr wrap="square" rtlCol="0">
            <a:spAutoFit/>
          </a:bodyPr>
          <a:lstStyle/>
          <a:p>
            <a:r>
              <a:rPr lang="en-US" sz="1200" b="1" dirty="0"/>
              <a:t>Ongoing R&amp;D: </a:t>
            </a:r>
          </a:p>
          <a:p>
            <a:pPr marL="171450" indent="-171450">
              <a:buFont typeface="Arial" panose="020B0604020202020204" pitchFamily="34" charset="0"/>
              <a:buChar char="•"/>
            </a:pPr>
            <a:r>
              <a:rPr lang="en-US" sz="1200" dirty="0"/>
              <a:t>Development of 2D strip readout structure</a:t>
            </a:r>
          </a:p>
          <a:p>
            <a:pPr marL="171450" indent="-171450">
              <a:buFont typeface="Arial" panose="020B0604020202020204" pitchFamily="34" charset="0"/>
              <a:buChar char="•"/>
            </a:pPr>
            <a:r>
              <a:rPr lang="en-US" sz="1200" dirty="0"/>
              <a:t>Minimization of IBF</a:t>
            </a:r>
          </a:p>
        </p:txBody>
      </p:sp>
    </p:spTree>
    <p:extLst>
      <p:ext uri="{BB962C8B-B14F-4D97-AF65-F5344CB8AC3E}">
        <p14:creationId xmlns:p14="http://schemas.microsoft.com/office/powerpoint/2010/main" val="373017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An Ultra Low-Mass Drift Chambers with Particle Identification for EIC</a:t>
            </a:r>
            <a:br>
              <a:rPr lang="en-US" sz="2000" dirty="0"/>
            </a:br>
            <a:r>
              <a:rPr lang="en-US" sz="1600" b="1" dirty="0">
                <a:solidFill>
                  <a:schemeClr val="tx1"/>
                </a:solidFill>
              </a:rPr>
              <a:t>F. </a:t>
            </a:r>
            <a:r>
              <a:rPr lang="en-US" sz="1600" b="1" dirty="0" err="1">
                <a:solidFill>
                  <a:schemeClr val="tx1"/>
                </a:solidFill>
              </a:rPr>
              <a:t>Grancagnolo</a:t>
            </a:r>
            <a:r>
              <a:rPr lang="en-US" sz="1600" b="1" dirty="0">
                <a:solidFill>
                  <a:schemeClr val="tx1"/>
                </a:solidFill>
              </a:rPr>
              <a:t>, INFN Lecce, Italy</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6</a:t>
            </a:fld>
            <a:endParaRPr lang="en-US"/>
          </a:p>
        </p:txBody>
      </p:sp>
      <p:sp>
        <p:nvSpPr>
          <p:cNvPr id="11" name="Minimisation of ion back flow with quad-GEM (ALICE TPC)">
            <a:extLst>
              <a:ext uri="{FF2B5EF4-FFF2-40B4-BE49-F238E27FC236}">
                <a16:creationId xmlns:a16="http://schemas.microsoft.com/office/drawing/2014/main" id="{C17EAA33-F9B1-4D05-B29D-55D451D934C5}"/>
              </a:ext>
            </a:extLst>
          </p:cNvPr>
          <p:cNvSpPr txBox="1"/>
          <p:nvPr/>
        </p:nvSpPr>
        <p:spPr>
          <a:xfrm>
            <a:off x="3320876" y="3574868"/>
            <a:ext cx="5550249" cy="298158"/>
          </a:xfrm>
          <a:prstGeom prst="rect">
            <a:avLst/>
          </a:prstGeom>
          <a:solidFill>
            <a:srgbClr val="00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ctr">
              <a:defRPr sz="3500">
                <a:latin typeface="Helvetica"/>
                <a:ea typeface="Helvetica"/>
                <a:cs typeface="Helvetica"/>
                <a:sym typeface="Helvetica"/>
              </a:defRPr>
            </a:pPr>
            <a:r>
              <a:rPr lang="en-US" sz="1000" dirty="0">
                <a:latin typeface="Times New Roman" panose="02020603050405020304" pitchFamily="18" charset="0"/>
                <a:cs typeface="Times New Roman" panose="02020603050405020304" pitchFamily="18" charset="0"/>
                <a:hlinkClick r:id="rId3"/>
              </a:rPr>
              <a:t>https://indico.bnl.gov/event/7449/contributions/35959/attachments/27182/41438/BrookhEIC180502.pdf</a:t>
            </a:r>
            <a:endParaRPr lang="en-US" sz="1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2A2770-71E6-449D-A35C-A937F8DCA45D}"/>
              </a:ext>
            </a:extLst>
          </p:cNvPr>
          <p:cNvPicPr>
            <a:picLocks/>
          </p:cNvPicPr>
          <p:nvPr/>
        </p:nvPicPr>
        <p:blipFill>
          <a:blip r:embed="rId4"/>
          <a:stretch>
            <a:fillRect/>
          </a:stretch>
        </p:blipFill>
        <p:spPr>
          <a:xfrm>
            <a:off x="8011886" y="1055914"/>
            <a:ext cx="4114800" cy="2377440"/>
          </a:xfrm>
          <a:prstGeom prst="rect">
            <a:avLst/>
          </a:prstGeom>
        </p:spPr>
      </p:pic>
      <p:pic>
        <p:nvPicPr>
          <p:cNvPr id="4" name="Picture 3">
            <a:extLst>
              <a:ext uri="{FF2B5EF4-FFF2-40B4-BE49-F238E27FC236}">
                <a16:creationId xmlns:a16="http://schemas.microsoft.com/office/drawing/2014/main" id="{FFAC2432-1173-4FFD-8B8B-264754DD5A54}"/>
              </a:ext>
            </a:extLst>
          </p:cNvPr>
          <p:cNvPicPr>
            <a:picLocks/>
          </p:cNvPicPr>
          <p:nvPr/>
        </p:nvPicPr>
        <p:blipFill>
          <a:blip r:embed="rId5"/>
          <a:stretch>
            <a:fillRect/>
          </a:stretch>
        </p:blipFill>
        <p:spPr>
          <a:xfrm>
            <a:off x="3540034" y="1055914"/>
            <a:ext cx="4114800" cy="2377440"/>
          </a:xfrm>
          <a:prstGeom prst="rect">
            <a:avLst/>
          </a:prstGeom>
        </p:spPr>
      </p:pic>
      <p:pic>
        <p:nvPicPr>
          <p:cNvPr id="5" name="Picture 4">
            <a:extLst>
              <a:ext uri="{FF2B5EF4-FFF2-40B4-BE49-F238E27FC236}">
                <a16:creationId xmlns:a16="http://schemas.microsoft.com/office/drawing/2014/main" id="{F05B7BEF-2817-4922-8293-8F42430DEA66}"/>
              </a:ext>
            </a:extLst>
          </p:cNvPr>
          <p:cNvPicPr>
            <a:picLocks/>
          </p:cNvPicPr>
          <p:nvPr/>
        </p:nvPicPr>
        <p:blipFill>
          <a:blip r:embed="rId6"/>
          <a:stretch>
            <a:fillRect/>
          </a:stretch>
        </p:blipFill>
        <p:spPr>
          <a:xfrm>
            <a:off x="68230" y="4114800"/>
            <a:ext cx="3931920" cy="2377440"/>
          </a:xfrm>
          <a:prstGeom prst="rect">
            <a:avLst/>
          </a:prstGeom>
        </p:spPr>
      </p:pic>
      <p:pic>
        <p:nvPicPr>
          <p:cNvPr id="8" name="Picture 7">
            <a:extLst>
              <a:ext uri="{FF2B5EF4-FFF2-40B4-BE49-F238E27FC236}">
                <a16:creationId xmlns:a16="http://schemas.microsoft.com/office/drawing/2014/main" id="{3574FCDC-CAB1-4E47-851E-2F19100C1DA9}"/>
              </a:ext>
            </a:extLst>
          </p:cNvPr>
          <p:cNvPicPr>
            <a:picLocks/>
          </p:cNvPicPr>
          <p:nvPr/>
        </p:nvPicPr>
        <p:blipFill>
          <a:blip r:embed="rId7"/>
          <a:stretch>
            <a:fillRect/>
          </a:stretch>
        </p:blipFill>
        <p:spPr>
          <a:xfrm>
            <a:off x="8098352" y="4114800"/>
            <a:ext cx="3931920" cy="2377440"/>
          </a:xfrm>
          <a:prstGeom prst="rect">
            <a:avLst/>
          </a:prstGeom>
        </p:spPr>
      </p:pic>
      <p:sp>
        <p:nvSpPr>
          <p:cNvPr id="10" name="Rectangle 9">
            <a:extLst>
              <a:ext uri="{FF2B5EF4-FFF2-40B4-BE49-F238E27FC236}">
                <a16:creationId xmlns:a16="http://schemas.microsoft.com/office/drawing/2014/main" id="{10C05289-D21C-4032-93CC-AFD75A838B9D}"/>
              </a:ext>
            </a:extLst>
          </p:cNvPr>
          <p:cNvSpPr/>
          <p:nvPr/>
        </p:nvSpPr>
        <p:spPr>
          <a:xfrm>
            <a:off x="0" y="1012371"/>
            <a:ext cx="3540034" cy="2600135"/>
          </a:xfrm>
          <a:prstGeom prst="rect">
            <a:avLst/>
          </a:prstGeom>
          <a:noFill/>
          <a:ln w="12700">
            <a:noFill/>
          </a:ln>
        </p:spPr>
        <p:txBody>
          <a:bodyPr wrap="square">
            <a:spAutoFit/>
          </a:bodyPr>
          <a:lstStyle/>
          <a:p>
            <a:pPr>
              <a:lnSpc>
                <a:spcPct val="150000"/>
              </a:lnSpc>
            </a:pPr>
            <a:r>
              <a:rPr lang="en-US" sz="1100" b="1" dirty="0">
                <a:solidFill>
                  <a:srgbClr val="0000FF"/>
                </a:solidFill>
                <a:latin typeface="Arial" panose="020B0604020202020204" pitchFamily="34" charset="0"/>
                <a:cs typeface="Arial" panose="020B0604020202020204" pitchFamily="34" charset="0"/>
              </a:rPr>
              <a:t>Innovation for </a:t>
            </a:r>
            <a:r>
              <a:rPr lang="en-US" sz="1100" b="1" dirty="0" err="1">
                <a:solidFill>
                  <a:srgbClr val="0000FF"/>
                </a:solidFill>
                <a:latin typeface="Arial" panose="020B0604020202020204" pitchFamily="34" charset="0"/>
                <a:cs typeface="Arial" panose="020B0604020202020204" pitchFamily="34" charset="0"/>
              </a:rPr>
              <a:t>Cyl</a:t>
            </a:r>
            <a:r>
              <a:rPr lang="en-US" sz="1100" b="1" dirty="0">
                <a:solidFill>
                  <a:srgbClr val="0000FF"/>
                </a:solidFill>
                <a:latin typeface="Arial" panose="020B0604020202020204" pitchFamily="34" charset="0"/>
                <a:cs typeface="Arial" panose="020B0604020202020204" pitchFamily="34" charset="0"/>
              </a:rPr>
              <a:t>. Low Mass Drift Chambers</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Separation of gas containment from wire support</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No feed through wiring </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Large number of thinner wires (low mass)</a:t>
            </a:r>
          </a:p>
          <a:p>
            <a:pPr marL="182880" indent="-182880">
              <a:lnSpc>
                <a:spcPct val="150000"/>
              </a:lnSpc>
              <a:buFont typeface="Wingdings" panose="05000000000000000000" pitchFamily="2" charset="2"/>
              <a:buChar char="§"/>
            </a:pPr>
            <a:r>
              <a:rPr lang="en-US" sz="1100" b="1" dirty="0">
                <a:latin typeface="Arial" panose="020B0604020202020204" pitchFamily="34" charset="0"/>
                <a:cs typeface="Arial" panose="020B0604020202020204" pitchFamily="34" charset="0"/>
              </a:rPr>
              <a:t>Cluster timing for improved spatial resolution</a:t>
            </a:r>
          </a:p>
          <a:p>
            <a:pPr marL="182880" indent="-182880">
              <a:lnSpc>
                <a:spcPct val="150000"/>
              </a:lnSpc>
              <a:buFont typeface="Wingdings" panose="05000000000000000000" pitchFamily="2" charset="2"/>
              <a:buChar char="§"/>
            </a:pPr>
            <a:r>
              <a:rPr lang="en-US" sz="1100" b="1" dirty="0">
                <a:latin typeface="Arial" panose="020B0604020202020204" pitchFamily="34" charset="0"/>
                <a:cs typeface="Arial" panose="020B0604020202020204" pitchFamily="34" charset="0"/>
              </a:rPr>
              <a:t>Cluster counting (</a:t>
            </a:r>
            <a:r>
              <a:rPr lang="en-US" sz="1100" b="1" dirty="0" err="1">
                <a:latin typeface="Arial" panose="020B0604020202020204" pitchFamily="34" charset="0"/>
                <a:cs typeface="Arial" panose="020B0604020202020204" pitchFamily="34" charset="0"/>
              </a:rPr>
              <a:t>dN</a:t>
            </a:r>
            <a:r>
              <a:rPr lang="en-US" sz="1100" b="1" dirty="0">
                <a:latin typeface="Arial" panose="020B0604020202020204" pitchFamily="34" charset="0"/>
                <a:cs typeface="Arial" panose="020B0604020202020204" pitchFamily="34" charset="0"/>
              </a:rPr>
              <a:t>/dx) improved PID</a:t>
            </a:r>
          </a:p>
          <a:p>
            <a:pPr marL="182880" indent="-182880">
              <a:lnSpc>
                <a:spcPct val="150000"/>
              </a:lnSpc>
              <a:buFont typeface="Wingdings" panose="05000000000000000000" pitchFamily="2" charset="2"/>
              <a:buChar char="§"/>
            </a:pPr>
            <a:r>
              <a:rPr lang="en-US" sz="1100" b="1" dirty="0" err="1">
                <a:latin typeface="Arial" panose="020B0604020202020204" pitchFamily="34" charset="0"/>
                <a:cs typeface="Arial" panose="020B0604020202020204" pitchFamily="34" charset="0"/>
              </a:rPr>
              <a:t>TraPId</a:t>
            </a:r>
            <a:r>
              <a:rPr lang="en-US" sz="1100" b="1" dirty="0">
                <a:latin typeface="Arial" panose="020B0604020202020204" pitchFamily="34" charset="0"/>
                <a:cs typeface="Arial" panose="020B0604020202020204" pitchFamily="34" charset="0"/>
              </a:rPr>
              <a:t>: A proposal for JLEIC Detector </a:t>
            </a:r>
          </a:p>
          <a:p>
            <a:pPr marL="640080" lvl="1"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New ideas worth exploring</a:t>
            </a:r>
          </a:p>
          <a:p>
            <a:pPr>
              <a:lnSpc>
                <a:spcPct val="150000"/>
              </a:lnSpc>
            </a:pPr>
            <a:r>
              <a:rPr lang="en-US" sz="1100" b="1" dirty="0">
                <a:solidFill>
                  <a:srgbClr val="FF0000"/>
                </a:solidFill>
                <a:latin typeface="Arial" panose="020B0604020202020204" pitchFamily="34" charset="0"/>
                <a:cs typeface="Arial" panose="020B0604020202020204" pitchFamily="34" charset="0"/>
              </a:rPr>
              <a:t>Straw Tubes approach vs. Open cells DC</a:t>
            </a:r>
          </a:p>
          <a:p>
            <a:pPr marL="182880" indent="-182880">
              <a:lnSpc>
                <a:spcPct val="150000"/>
              </a:lnSpc>
              <a:buFont typeface="Wingdings" panose="05000000000000000000" pitchFamily="2" charset="2"/>
              <a:buChar char="§"/>
            </a:pPr>
            <a:r>
              <a:rPr lang="en-US" sz="1100" dirty="0">
                <a:latin typeface="Arial" panose="020B0604020202020204" pitchFamily="34" charset="0"/>
                <a:cs typeface="Arial" panose="020B0604020202020204" pitchFamily="34" charset="0"/>
              </a:rPr>
              <a:t>Low mass straw tubes i.e. PANDA or GLUEX</a:t>
            </a:r>
          </a:p>
        </p:txBody>
      </p:sp>
      <p:pic>
        <p:nvPicPr>
          <p:cNvPr id="9" name="Picture 8">
            <a:extLst>
              <a:ext uri="{FF2B5EF4-FFF2-40B4-BE49-F238E27FC236}">
                <a16:creationId xmlns:a16="http://schemas.microsoft.com/office/drawing/2014/main" id="{D08187E3-5B98-4E9B-B819-B1D86539ECAD}"/>
              </a:ext>
            </a:extLst>
          </p:cNvPr>
          <p:cNvPicPr>
            <a:picLocks/>
          </p:cNvPicPr>
          <p:nvPr/>
        </p:nvPicPr>
        <p:blipFill>
          <a:blip r:embed="rId8"/>
          <a:stretch>
            <a:fillRect/>
          </a:stretch>
        </p:blipFill>
        <p:spPr>
          <a:xfrm>
            <a:off x="4083291" y="4114800"/>
            <a:ext cx="3931920" cy="2377440"/>
          </a:xfrm>
          <a:prstGeom prst="rect">
            <a:avLst/>
          </a:prstGeom>
        </p:spPr>
      </p:pic>
      <p:sp>
        <p:nvSpPr>
          <p:cNvPr id="13" name="Arrow: Right 12">
            <a:extLst>
              <a:ext uri="{FF2B5EF4-FFF2-40B4-BE49-F238E27FC236}">
                <a16:creationId xmlns:a16="http://schemas.microsoft.com/office/drawing/2014/main" id="{B655E277-757B-476A-8F42-DFFC2C3D12D0}"/>
              </a:ext>
            </a:extLst>
          </p:cNvPr>
          <p:cNvSpPr>
            <a:spLocks noChangeAspect="1"/>
          </p:cNvSpPr>
          <p:nvPr/>
        </p:nvSpPr>
        <p:spPr>
          <a:xfrm>
            <a:off x="7544536" y="2032691"/>
            <a:ext cx="553816" cy="27432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615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End Cap Tracking with Small-Strip Thin Gap Chambers (</a:t>
            </a:r>
            <a:r>
              <a:rPr lang="en-US" sz="2000" dirty="0" err="1"/>
              <a:t>sTGCs</a:t>
            </a:r>
            <a:r>
              <a:rPr lang="en-US" sz="2000" dirty="0"/>
              <a:t>)</a:t>
            </a:r>
            <a:br>
              <a:rPr lang="en-US" sz="2000" dirty="0"/>
            </a:br>
            <a:r>
              <a:rPr lang="en-US" sz="1600" b="1" dirty="0">
                <a:solidFill>
                  <a:schemeClr val="tx1"/>
                </a:solidFill>
              </a:rPr>
              <a:t>Daniel Brandenburg, BNL-CFNS</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7</a:t>
            </a:fld>
            <a:endParaRPr lang="en-US"/>
          </a:p>
        </p:txBody>
      </p:sp>
      <p:pic>
        <p:nvPicPr>
          <p:cNvPr id="3" name="Picture 2">
            <a:extLst>
              <a:ext uri="{FF2B5EF4-FFF2-40B4-BE49-F238E27FC236}">
                <a16:creationId xmlns:a16="http://schemas.microsoft.com/office/drawing/2014/main" id="{7AA15505-1037-4F16-B135-EB534D0E30A9}"/>
              </a:ext>
            </a:extLst>
          </p:cNvPr>
          <p:cNvPicPr>
            <a:picLocks noChangeAspect="1"/>
          </p:cNvPicPr>
          <p:nvPr/>
        </p:nvPicPr>
        <p:blipFill>
          <a:blip r:embed="rId3"/>
          <a:stretch>
            <a:fillRect/>
          </a:stretch>
        </p:blipFill>
        <p:spPr>
          <a:xfrm>
            <a:off x="161323" y="1053543"/>
            <a:ext cx="4572000" cy="2672967"/>
          </a:xfrm>
          <a:prstGeom prst="rect">
            <a:avLst/>
          </a:prstGeom>
        </p:spPr>
      </p:pic>
      <p:grpSp>
        <p:nvGrpSpPr>
          <p:cNvPr id="10" name="Group 9">
            <a:extLst>
              <a:ext uri="{FF2B5EF4-FFF2-40B4-BE49-F238E27FC236}">
                <a16:creationId xmlns:a16="http://schemas.microsoft.com/office/drawing/2014/main" id="{67226A50-E1D7-4C16-AC52-E694B3969C0C}"/>
              </a:ext>
            </a:extLst>
          </p:cNvPr>
          <p:cNvGrpSpPr/>
          <p:nvPr/>
        </p:nvGrpSpPr>
        <p:grpSpPr>
          <a:xfrm>
            <a:off x="7315200" y="1050222"/>
            <a:ext cx="4572000" cy="2588654"/>
            <a:chOff x="6418217" y="3921659"/>
            <a:chExt cx="4572000" cy="2588654"/>
          </a:xfrm>
        </p:grpSpPr>
        <p:pic>
          <p:nvPicPr>
            <p:cNvPr id="8" name="Picture 7">
              <a:extLst>
                <a:ext uri="{FF2B5EF4-FFF2-40B4-BE49-F238E27FC236}">
                  <a16:creationId xmlns:a16="http://schemas.microsoft.com/office/drawing/2014/main" id="{DB3AABBE-B843-4A0F-9D7F-6D422D42985B}"/>
                </a:ext>
              </a:extLst>
            </p:cNvPr>
            <p:cNvPicPr>
              <a:picLocks noChangeAspect="1"/>
            </p:cNvPicPr>
            <p:nvPr/>
          </p:nvPicPr>
          <p:blipFill>
            <a:blip r:embed="rId4"/>
            <a:stretch>
              <a:fillRect/>
            </a:stretch>
          </p:blipFill>
          <p:spPr>
            <a:xfrm>
              <a:off x="6418217" y="3921659"/>
              <a:ext cx="4572000" cy="2588654"/>
            </a:xfrm>
            <a:prstGeom prst="rect">
              <a:avLst/>
            </a:prstGeom>
          </p:spPr>
        </p:pic>
        <p:sp>
          <p:nvSpPr>
            <p:cNvPr id="9" name="TextBox 8">
              <a:extLst>
                <a:ext uri="{FF2B5EF4-FFF2-40B4-BE49-F238E27FC236}">
                  <a16:creationId xmlns:a16="http://schemas.microsoft.com/office/drawing/2014/main" id="{F0E1EF54-768B-48F7-94C6-ABB0B36E962F}"/>
                </a:ext>
              </a:extLst>
            </p:cNvPr>
            <p:cNvSpPr txBox="1"/>
            <p:nvPr/>
          </p:nvSpPr>
          <p:spPr>
            <a:xfrm>
              <a:off x="7467600" y="6121239"/>
              <a:ext cx="1375698" cy="307777"/>
            </a:xfrm>
            <a:prstGeom prst="rect">
              <a:avLst/>
            </a:prstGeom>
            <a:noFill/>
          </p:spPr>
          <p:txBody>
            <a:bodyPr wrap="none" rtlCol="0">
              <a:spAutoFit/>
            </a:bodyPr>
            <a:lstStyle/>
            <a:p>
              <a:r>
                <a:rPr lang="en-US" sz="1400" b="1" dirty="0">
                  <a:solidFill>
                    <a:srgbClr val="FF0000"/>
                  </a:solidFill>
                </a:rPr>
                <a:t>Efficiency &gt; 98%</a:t>
              </a:r>
            </a:p>
          </p:txBody>
        </p:sp>
      </p:grpSp>
      <p:pic>
        <p:nvPicPr>
          <p:cNvPr id="11" name="Picture 10">
            <a:extLst>
              <a:ext uri="{FF2B5EF4-FFF2-40B4-BE49-F238E27FC236}">
                <a16:creationId xmlns:a16="http://schemas.microsoft.com/office/drawing/2014/main" id="{F19DBFAD-9531-440A-80D8-7DA5F71D8283}"/>
              </a:ext>
            </a:extLst>
          </p:cNvPr>
          <p:cNvPicPr>
            <a:picLocks noChangeAspect="1"/>
          </p:cNvPicPr>
          <p:nvPr/>
        </p:nvPicPr>
        <p:blipFill>
          <a:blip r:embed="rId5"/>
          <a:stretch>
            <a:fillRect/>
          </a:stretch>
        </p:blipFill>
        <p:spPr>
          <a:xfrm>
            <a:off x="7620000" y="3929396"/>
            <a:ext cx="4572000" cy="2726675"/>
          </a:xfrm>
          <a:prstGeom prst="rect">
            <a:avLst/>
          </a:prstGeom>
        </p:spPr>
      </p:pic>
      <p:pic>
        <p:nvPicPr>
          <p:cNvPr id="12" name="Picture 11">
            <a:extLst>
              <a:ext uri="{FF2B5EF4-FFF2-40B4-BE49-F238E27FC236}">
                <a16:creationId xmlns:a16="http://schemas.microsoft.com/office/drawing/2014/main" id="{42FC2556-9828-4C10-AE1E-163C7EBBCEF7}"/>
              </a:ext>
            </a:extLst>
          </p:cNvPr>
          <p:cNvPicPr>
            <a:picLocks noChangeAspect="1"/>
          </p:cNvPicPr>
          <p:nvPr/>
        </p:nvPicPr>
        <p:blipFill>
          <a:blip r:embed="rId6"/>
          <a:stretch>
            <a:fillRect/>
          </a:stretch>
        </p:blipFill>
        <p:spPr>
          <a:xfrm>
            <a:off x="201452" y="3940084"/>
            <a:ext cx="4572000" cy="2566282"/>
          </a:xfrm>
          <a:prstGeom prst="rect">
            <a:avLst/>
          </a:prstGeom>
        </p:spPr>
      </p:pic>
      <p:sp>
        <p:nvSpPr>
          <p:cNvPr id="13" name="TextBox 12">
            <a:extLst>
              <a:ext uri="{FF2B5EF4-FFF2-40B4-BE49-F238E27FC236}">
                <a16:creationId xmlns:a16="http://schemas.microsoft.com/office/drawing/2014/main" id="{C516C050-A280-4514-962B-E1581FEC7DFF}"/>
              </a:ext>
            </a:extLst>
          </p:cNvPr>
          <p:cNvSpPr txBox="1"/>
          <p:nvPr/>
        </p:nvSpPr>
        <p:spPr>
          <a:xfrm>
            <a:off x="4614562" y="2614374"/>
            <a:ext cx="2819400" cy="1200329"/>
          </a:xfrm>
          <a:prstGeom prst="rect">
            <a:avLst/>
          </a:prstGeom>
          <a:solidFill>
            <a:srgbClr val="FF66FF"/>
          </a:solidFill>
        </p:spPr>
        <p:txBody>
          <a:bodyPr wrap="square" rtlCol="0">
            <a:spAutoFit/>
          </a:bodyPr>
          <a:lstStyle/>
          <a:p>
            <a:r>
              <a:rPr lang="en-US" sz="1200" b="1" dirty="0" err="1"/>
              <a:t>sTGCs</a:t>
            </a:r>
            <a:r>
              <a:rPr lang="en-US" sz="1200" b="1" dirty="0"/>
              <a:t> for End cap Tracking: </a:t>
            </a:r>
          </a:p>
          <a:p>
            <a:pPr marL="171450" indent="-171450">
              <a:buFont typeface="Wingdings" panose="05000000000000000000" pitchFamily="2" charset="2"/>
              <a:buChar char="§"/>
            </a:pPr>
            <a:r>
              <a:rPr lang="en-US" sz="1200" dirty="0"/>
              <a:t>Shandong University with a lot experience with developing </a:t>
            </a:r>
            <a:r>
              <a:rPr lang="en-US" sz="1200" dirty="0" err="1"/>
              <a:t>sTGCs</a:t>
            </a:r>
            <a:r>
              <a:rPr lang="en-US" sz="1200" dirty="0"/>
              <a:t> for HEP/NP Experience</a:t>
            </a:r>
          </a:p>
          <a:p>
            <a:pPr marL="171450" indent="-171450">
              <a:buFont typeface="Wingdings" panose="05000000000000000000" pitchFamily="2" charset="2"/>
              <a:buChar char="§"/>
            </a:pPr>
            <a:r>
              <a:rPr lang="en-US" sz="1200" dirty="0"/>
              <a:t>ATLAS Small Wheel </a:t>
            </a:r>
            <a:r>
              <a:rPr lang="en-US" sz="1200" dirty="0" err="1"/>
              <a:t>sTGCs</a:t>
            </a:r>
            <a:endParaRPr lang="en-US" sz="1200" dirty="0"/>
          </a:p>
          <a:p>
            <a:pPr marL="171450" indent="-171450">
              <a:buFont typeface="Wingdings" panose="05000000000000000000" pitchFamily="2" charset="2"/>
              <a:buChar char="§"/>
            </a:pPr>
            <a:r>
              <a:rPr lang="en-US" sz="1200" dirty="0"/>
              <a:t>STAR Forward Tracker</a:t>
            </a:r>
          </a:p>
        </p:txBody>
      </p:sp>
    </p:spTree>
    <p:extLst>
      <p:ext uri="{BB962C8B-B14F-4D97-AF65-F5344CB8AC3E}">
        <p14:creationId xmlns:p14="http://schemas.microsoft.com/office/powerpoint/2010/main" val="213813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9A5110-D5B7-444B-9166-275E6C6FFEBB}"/>
              </a:ext>
            </a:extLst>
          </p:cNvPr>
          <p:cNvSpPr>
            <a:spLocks noGrp="1"/>
          </p:cNvSpPr>
          <p:nvPr>
            <p:ph type="title"/>
          </p:nvPr>
        </p:nvSpPr>
        <p:spPr>
          <a:xfrm>
            <a:off x="0" y="1"/>
            <a:ext cx="12192000" cy="914399"/>
          </a:xfrm>
        </p:spPr>
        <p:txBody>
          <a:bodyPr>
            <a:normAutofit/>
          </a:bodyPr>
          <a:lstStyle/>
          <a:p>
            <a:r>
              <a:rPr lang="en-US" sz="2000" dirty="0"/>
              <a:t>Summary of Gaseous Detectors Technologies</a:t>
            </a:r>
            <a:endParaRPr lang="en-US" sz="2000" b="1" dirty="0">
              <a:solidFill>
                <a:schemeClr val="tx1"/>
              </a:solidFill>
            </a:endParaRPr>
          </a:p>
        </p:txBody>
      </p:sp>
      <p:sp>
        <p:nvSpPr>
          <p:cNvPr id="2" name="Footer Placeholder 1"/>
          <p:cNvSpPr>
            <a:spLocks noGrp="1"/>
          </p:cNvSpPr>
          <p:nvPr>
            <p:ph type="ftr" sz="quarter" idx="11"/>
          </p:nvPr>
        </p:nvSpPr>
        <p:spPr/>
        <p:txBody>
          <a:bodyPr/>
          <a:lstStyle/>
          <a:p>
            <a:r>
              <a:rPr lang="en-US"/>
              <a:t>1st EIC Yellow Report Workshop @ Temple U. - Summary Session 03/20/2020</a:t>
            </a:r>
            <a:endParaRPr lang="en-US" dirty="0"/>
          </a:p>
        </p:txBody>
      </p:sp>
      <p:sp>
        <p:nvSpPr>
          <p:cNvPr id="6" name="Slide Number Placeholder 5">
            <a:extLst>
              <a:ext uri="{FF2B5EF4-FFF2-40B4-BE49-F238E27FC236}">
                <a16:creationId xmlns:a16="http://schemas.microsoft.com/office/drawing/2014/main" id="{A8222FA2-1743-49AE-A5B7-083925913742}"/>
              </a:ext>
            </a:extLst>
          </p:cNvPr>
          <p:cNvSpPr>
            <a:spLocks noGrp="1"/>
          </p:cNvSpPr>
          <p:nvPr>
            <p:ph type="sldNum" sz="quarter" idx="12"/>
          </p:nvPr>
        </p:nvSpPr>
        <p:spPr/>
        <p:txBody>
          <a:bodyPr/>
          <a:lstStyle/>
          <a:p>
            <a:fld id="{DB0E36C9-3AF3-4F25-819E-BE7B4BF519E9}" type="slidenum">
              <a:rPr lang="en-US" smtClean="0"/>
              <a:t>8</a:t>
            </a:fld>
            <a:endParaRPr lang="en-US"/>
          </a:p>
        </p:txBody>
      </p:sp>
      <p:sp>
        <p:nvSpPr>
          <p:cNvPr id="14" name="Rectangle 3">
            <a:extLst>
              <a:ext uri="{FF2B5EF4-FFF2-40B4-BE49-F238E27FC236}">
                <a16:creationId xmlns:a16="http://schemas.microsoft.com/office/drawing/2014/main" id="{4B530760-6A14-4521-B50E-71C0BFBC100A}"/>
              </a:ext>
            </a:extLst>
          </p:cNvPr>
          <p:cNvSpPr txBox="1">
            <a:spLocks noChangeArrowheads="1"/>
          </p:cNvSpPr>
          <p:nvPr/>
        </p:nvSpPr>
        <p:spPr>
          <a:xfrm>
            <a:off x="4724400" y="914400"/>
            <a:ext cx="7315200" cy="2389761"/>
          </a:xfrm>
          <a:prstGeom prst="rect">
            <a:avLst/>
          </a:prstGeom>
          <a:solidFill>
            <a:srgbClr val="FFFF00"/>
          </a:solidFill>
        </p:spPr>
        <p:txBody>
          <a:bodyPr vert="horz" lIns="91283" tIns="45642" rIns="91283" bIns="45642" rtlCol="0">
            <a:noAutofit/>
          </a:bodyPr>
          <a:lstStyle/>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Many baseline EIC detector designs involved various gaseous detectors technologies for tracking in the central as well as end cap region</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A few technologies are mature for EIC Detectors and would require only limited R&amp;D </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Some of these technologies seems more natural options for some subdetectors</a:t>
            </a:r>
          </a:p>
          <a:p>
            <a:pPr marL="285750" indent="-285750">
              <a:lnSpc>
                <a:spcPct val="150000"/>
              </a:lnSpc>
              <a:buFont typeface="Wingdings" panose="05000000000000000000" pitchFamily="2" charset="2"/>
              <a:buChar char="v"/>
            </a:pPr>
            <a:r>
              <a:rPr lang="en-US" sz="1400" dirty="0">
                <a:latin typeface="Arial" panose="020B0604020202020204" pitchFamily="34" charset="0"/>
                <a:cs typeface="Arial" panose="020B0604020202020204" pitchFamily="34" charset="0"/>
              </a:rPr>
              <a:t>There is still a need for small level of R&amp;D to fully satisfy the EIC requirements</a:t>
            </a:r>
          </a:p>
          <a:p>
            <a:pPr marL="285750" indent="-285750">
              <a:lnSpc>
                <a:spcPct val="150000"/>
              </a:lnSpc>
              <a:buFont typeface="Wingdings" panose="05000000000000000000" pitchFamily="2" charset="2"/>
              <a:buChar char="v"/>
            </a:pPr>
            <a:r>
              <a:rPr lang="en-US" sz="1400" dirty="0">
                <a:solidFill>
                  <a:srgbClr val="C00000"/>
                </a:solidFill>
                <a:latin typeface="Arial" panose="020B0604020202020204" pitchFamily="34" charset="0"/>
                <a:ea typeface="ＭＳ Ｐゴシック" pitchFamily="-84" charset="-128"/>
                <a:cs typeface="Arial" panose="020B0604020202020204" pitchFamily="34" charset="0"/>
              </a:rPr>
              <a:t>The anticipated simulation work within Tracking WG will help select the best technologies for EIC</a:t>
            </a:r>
          </a:p>
          <a:p>
            <a:pPr marL="285750" indent="-285750">
              <a:lnSpc>
                <a:spcPct val="150000"/>
              </a:lnSpc>
              <a:buFont typeface="Wingdings" panose="05000000000000000000" pitchFamily="2" charset="2"/>
              <a:buChar char="v"/>
            </a:pPr>
            <a:endParaRPr lang="en-US" sz="1400" dirty="0">
              <a:solidFill>
                <a:srgbClr val="C00000"/>
              </a:solidFill>
              <a:latin typeface="Arial" panose="020B0604020202020204" pitchFamily="34" charset="0"/>
              <a:ea typeface="ＭＳ Ｐゴシック" pitchFamily="-84" charset="-128"/>
              <a:cs typeface="Arial" panose="020B0604020202020204" pitchFamily="34" charset="0"/>
            </a:endParaRPr>
          </a:p>
          <a:p>
            <a:pPr marL="285750" indent="-285750">
              <a:lnSpc>
                <a:spcPct val="150000"/>
              </a:lnSpc>
              <a:buFont typeface="Wingdings" panose="05000000000000000000" pitchFamily="2" charset="2"/>
              <a:buChar char="v"/>
            </a:pPr>
            <a:endParaRPr lang="en-US" sz="1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A2DC0C3-E7A2-4061-9CB4-DE2615BD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27" y="1296103"/>
            <a:ext cx="3851745" cy="1828800"/>
          </a:xfrm>
          <a:prstGeom prst="rect">
            <a:avLst/>
          </a:prstGeom>
        </p:spPr>
      </p:pic>
      <p:pic>
        <p:nvPicPr>
          <p:cNvPr id="16" name="Picture 15">
            <a:extLst>
              <a:ext uri="{FF2B5EF4-FFF2-40B4-BE49-F238E27FC236}">
                <a16:creationId xmlns:a16="http://schemas.microsoft.com/office/drawing/2014/main" id="{10E4C985-5F0C-443E-A9D4-BBCA7A824049}"/>
              </a:ext>
            </a:extLst>
          </p:cNvPr>
          <p:cNvPicPr>
            <a:picLocks noChangeAspect="1"/>
          </p:cNvPicPr>
          <p:nvPr/>
        </p:nvPicPr>
        <p:blipFill>
          <a:blip r:embed="rId4"/>
          <a:stretch>
            <a:fillRect/>
          </a:stretch>
        </p:blipFill>
        <p:spPr>
          <a:xfrm>
            <a:off x="685800" y="3506606"/>
            <a:ext cx="10972800" cy="2988979"/>
          </a:xfrm>
          <a:prstGeom prst="rect">
            <a:avLst/>
          </a:prstGeom>
        </p:spPr>
      </p:pic>
    </p:spTree>
    <p:extLst>
      <p:ext uri="{BB962C8B-B14F-4D97-AF65-F5344CB8AC3E}">
        <p14:creationId xmlns:p14="http://schemas.microsoft.com/office/powerpoint/2010/main" val="2801489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92272" y="309359"/>
            <a:ext cx="10407457" cy="715132"/>
          </a:xfrm>
          <a:prstGeom prst="rect">
            <a:avLst/>
          </a:prstGeom>
          <a:noFill/>
        </p:spPr>
        <p:txBody>
          <a:bodyPr wrap="square" rtlCol="0">
            <a:spAutoFit/>
          </a:bodyPr>
          <a:lstStyle/>
          <a:p>
            <a:r>
              <a:rPr lang="it-IT" sz="4047" dirty="0" err="1">
                <a:latin typeface="Arial"/>
                <a:cs typeface="Arial"/>
              </a:rPr>
              <a:t>Tracking</a:t>
            </a:r>
            <a:r>
              <a:rPr lang="it-IT" sz="4047" dirty="0">
                <a:latin typeface="Arial"/>
                <a:cs typeface="Arial"/>
              </a:rPr>
              <a:t> WG </a:t>
            </a:r>
            <a:r>
              <a:rPr lang="mr-IN" sz="4047" dirty="0">
                <a:latin typeface="Arial"/>
                <a:cs typeface="Arial"/>
              </a:rPr>
              <a:t>–</a:t>
            </a:r>
            <a:r>
              <a:rPr lang="it-IT" sz="4047" dirty="0">
                <a:latin typeface="Arial"/>
                <a:cs typeface="Arial"/>
              </a:rPr>
              <a:t> </a:t>
            </a:r>
            <a:r>
              <a:rPr lang="it-IT" sz="4047" dirty="0" err="1">
                <a:latin typeface="Arial"/>
                <a:cs typeface="Arial"/>
              </a:rPr>
              <a:t>Simulation</a:t>
            </a:r>
            <a:r>
              <a:rPr lang="it-IT" sz="4047" dirty="0">
                <a:latin typeface="Arial"/>
                <a:cs typeface="Arial"/>
              </a:rPr>
              <a:t> </a:t>
            </a:r>
            <a:r>
              <a:rPr lang="it-IT" sz="4047" dirty="0" err="1">
                <a:latin typeface="Arial"/>
                <a:cs typeface="Arial"/>
              </a:rPr>
              <a:t>summary</a:t>
            </a:r>
            <a:endParaRPr lang="it-IT" sz="4047" dirty="0">
              <a:latin typeface="Arial"/>
              <a:cs typeface="Arial"/>
            </a:endParaRPr>
          </a:p>
        </p:txBody>
      </p:sp>
      <p:sp>
        <p:nvSpPr>
          <p:cNvPr id="9" name="CasellaDiTesto 8"/>
          <p:cNvSpPr txBox="1"/>
          <p:nvPr/>
        </p:nvSpPr>
        <p:spPr>
          <a:xfrm>
            <a:off x="892269" y="1184260"/>
            <a:ext cx="10838569" cy="559384"/>
          </a:xfrm>
          <a:prstGeom prst="rect">
            <a:avLst/>
          </a:prstGeom>
          <a:noFill/>
        </p:spPr>
        <p:txBody>
          <a:bodyPr wrap="square" rtlCol="0">
            <a:spAutoFit/>
          </a:bodyPr>
          <a:lstStyle/>
          <a:p>
            <a:r>
              <a:rPr lang="it-IT" sz="3035" dirty="0" err="1">
                <a:latin typeface="Arial"/>
                <a:cs typeface="Arial"/>
              </a:rPr>
              <a:t>Simulation</a:t>
            </a:r>
            <a:r>
              <a:rPr lang="it-IT" sz="3035" dirty="0">
                <a:latin typeface="Arial"/>
                <a:cs typeface="Arial"/>
              </a:rPr>
              <a:t> session agenda:</a:t>
            </a:r>
          </a:p>
        </p:txBody>
      </p:sp>
      <p:pic>
        <p:nvPicPr>
          <p:cNvPr id="3" name="Immagine 2" descr="Schermata 2020-03-21 alle 09.59.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206" y="1895149"/>
            <a:ext cx="9012685" cy="3100254"/>
          </a:xfrm>
          <a:prstGeom prst="rect">
            <a:avLst/>
          </a:prstGeom>
        </p:spPr>
      </p:pic>
    </p:spTree>
    <p:extLst>
      <p:ext uri="{BB962C8B-B14F-4D97-AF65-F5344CB8AC3E}">
        <p14:creationId xmlns:p14="http://schemas.microsoft.com/office/powerpoint/2010/main" val="8774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18163</TotalTime>
  <Words>1599</Words>
  <Application>Microsoft Office PowerPoint</Application>
  <PresentationFormat>Widescreen</PresentationFormat>
  <Paragraphs>158</Paragraphs>
  <Slides>15</Slides>
  <Notes>6</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15</vt:i4>
      </vt:variant>
    </vt:vector>
  </HeadingPairs>
  <TitlesOfParts>
    <vt:vector size="29" baseType="lpstr">
      <vt:lpstr>Arial</vt:lpstr>
      <vt:lpstr>Calibri</vt:lpstr>
      <vt:lpstr>Times New Roman</vt:lpstr>
      <vt:lpstr>Wingdings</vt:lpstr>
      <vt:lpstr>Office Theme</vt:lpstr>
      <vt:lpstr>1_Office Theme</vt:lpstr>
      <vt:lpstr>2_Office Theme</vt:lpstr>
      <vt:lpstr>3_Office Theme</vt:lpstr>
      <vt:lpstr>4_Office Theme</vt:lpstr>
      <vt:lpstr>5_Office Theme</vt:lpstr>
      <vt:lpstr>11_Office Theme</vt:lpstr>
      <vt:lpstr>6_Office Theme</vt:lpstr>
      <vt:lpstr>7_Office Theme</vt:lpstr>
      <vt:lpstr>8_Office Theme</vt:lpstr>
      <vt:lpstr>PowerPoint Presentation</vt:lpstr>
      <vt:lpstr>Tracking WG – Technologies Summary</vt:lpstr>
      <vt:lpstr>PowerPoint Presentation</vt:lpstr>
      <vt:lpstr>Overview of EIC R&amp;D Gas Tracking Projects M. Posik, Temple U. </vt:lpstr>
      <vt:lpstr>Cylindrical Micromegas Tracker and More … F. Bossu, CEA Saclay, France</vt:lpstr>
      <vt:lpstr>An Ultra Low-Mass Drift Chambers with Particle Identification for EIC F. Grancagnolo, INFN Lecce, Italy</vt:lpstr>
      <vt:lpstr>End Cap Tracking with Small-Strip Thin Gap Chambers (sTGCs) Daniel Brandenburg, BNL-CFNS</vt:lpstr>
      <vt:lpstr>Summary of Gaseous Detectors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kgnanvo</dc:creator>
  <cp:lastModifiedBy>Kondo Gnanvo</cp:lastModifiedBy>
  <cp:revision>2583</cp:revision>
  <dcterms:created xsi:type="dcterms:W3CDTF">2013-04-08T15:33:27Z</dcterms:created>
  <dcterms:modified xsi:type="dcterms:W3CDTF">2020-03-21T12:51:53Z</dcterms:modified>
</cp:coreProperties>
</file>