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6" r:id="rId2"/>
    <p:sldId id="1331" r:id="rId3"/>
    <p:sldId id="1351" r:id="rId4"/>
    <p:sldId id="1353" r:id="rId5"/>
    <p:sldId id="1354" r:id="rId6"/>
    <p:sldId id="1355" r:id="rId7"/>
    <p:sldId id="1343" r:id="rId8"/>
    <p:sldId id="530" r:id="rId9"/>
    <p:sldId id="1356" r:id="rId10"/>
    <p:sldId id="1358" r:id="rId11"/>
    <p:sldId id="1360" r:id="rId12"/>
    <p:sldId id="1359" r:id="rId13"/>
    <p:sldId id="1327" r:id="rId14"/>
    <p:sldId id="327" r:id="rId15"/>
    <p:sldId id="1326" r:id="rId16"/>
    <p:sldId id="283" r:id="rId17"/>
    <p:sldId id="263" r:id="rId18"/>
    <p:sldId id="275" r:id="rId19"/>
    <p:sldId id="1350" r:id="rId20"/>
    <p:sldId id="1119" r:id="rId21"/>
    <p:sldId id="134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F00"/>
    <a:srgbClr val="FFFD78"/>
    <a:srgbClr val="2F528F"/>
    <a:srgbClr val="D883FF"/>
    <a:srgbClr val="FF40FF"/>
    <a:srgbClr val="00FA00"/>
    <a:srgbClr val="009051"/>
    <a:srgbClr val="011893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4"/>
    <p:restoredTop sz="94646"/>
  </p:normalViewPr>
  <p:slideViewPr>
    <p:cSldViewPr snapToGrid="0" snapToObjects="1">
      <p:cViewPr varScale="1">
        <p:scale>
          <a:sx n="194" d="100"/>
          <a:sy n="194" d="100"/>
        </p:scale>
        <p:origin x="2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Comic Sans MS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Comic Sans MS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Comic Sans MS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Comic Sans MS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Comic Sans MS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92566"/>
            <a:ext cx="2057400" cy="26051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92568"/>
            <a:ext cx="3086100" cy="260514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YR-Report Meeting,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011893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14D44D-CCE6-9649-A20F-3A57D51B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6581935"/>
            <a:ext cx="2057400" cy="26051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3DE20D-7521-C048-99DE-9A7F0C0A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568"/>
            <a:ext cx="3086100" cy="260514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D4C779-986B-3B4D-8FBC-DBBC562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10ECB2-F125-BC44-B899-BE532383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6592567"/>
            <a:ext cx="2057400" cy="26051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491063-0D79-EE40-A1B0-BB4D4E6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568"/>
            <a:ext cx="3086100" cy="260514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YR-Report Meeting, March 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93735D-ABCE-C340-B377-B62A5859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291F7B-3135-8E46-B568-29F110F8E932}"/>
              </a:ext>
            </a:extLst>
          </p:cNvPr>
          <p:cNvSpPr txBox="1">
            <a:spLocks/>
          </p:cNvSpPr>
          <p:nvPr userDrawn="1"/>
        </p:nvSpPr>
        <p:spPr>
          <a:xfrm>
            <a:off x="3028950" y="6592568"/>
            <a:ext cx="3086100" cy="2605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7449/contributions/35465/attachments/27132/41360/EICUG_1st_YR_Meeting_Temple_Timeline_v4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bnl.gov/event/3737/contributions/11071/attachments/9968/12149/1_TUllrich-DETECTOR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250731"/>
            <a:ext cx="9144000" cy="2578991"/>
          </a:xfrm>
        </p:spPr>
        <p:txBody>
          <a:bodyPr>
            <a:normAutofit fontScale="90000"/>
          </a:bodyPr>
          <a:lstStyle/>
          <a:p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</a:rPr>
              <a:t>Thoughts on Complementary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Detectors at an EIC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2016" y="4727655"/>
            <a:ext cx="4741984" cy="580292"/>
          </a:xfrm>
        </p:spPr>
        <p:txBody>
          <a:bodyPr/>
          <a:lstStyle/>
          <a:p>
            <a:r>
              <a:rPr lang="en-US" dirty="0"/>
              <a:t>E.C. Aschenauer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6221676"/>
            <a:ext cx="1006765" cy="37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42804" r="31578" b="42693"/>
          <a:stretch/>
        </p:blipFill>
        <p:spPr>
          <a:xfrm>
            <a:off x="7291756" y="6247856"/>
            <a:ext cx="1289538" cy="264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0750" y="5554530"/>
            <a:ext cx="56832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00" b="1" dirty="0">
                <a:solidFill>
                  <a:srgbClr val="4EA5DB"/>
                </a:solidFill>
                <a:latin typeface="Comic Sans MS"/>
                <a:ea typeface="Arial" charset="0"/>
                <a:cs typeface="Comic Sans MS"/>
              </a:rPr>
              <a:t>Electron Ion Collider</a:t>
            </a:r>
          </a:p>
        </p:txBody>
      </p:sp>
    </p:spTree>
    <p:extLst>
      <p:ext uri="{BB962C8B-B14F-4D97-AF65-F5344CB8AC3E}">
        <p14:creationId xmlns:p14="http://schemas.microsoft.com/office/powerpoint/2010/main" val="30050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E28B-C943-C240-ACB4-1FC29026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3F83D-0315-C94D-B845-BAE088E9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154D9-A5BD-FF48-9B44-DB30EAEB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B7D97-009B-0240-8C52-5A1FE263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46494-7885-E842-ACB6-A81405B59CE9}"/>
              </a:ext>
            </a:extLst>
          </p:cNvPr>
          <p:cNvSpPr txBox="1"/>
          <p:nvPr/>
        </p:nvSpPr>
        <p:spPr>
          <a:xfrm>
            <a:off x="0" y="518939"/>
            <a:ext cx="84529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What is included in the Project:</a:t>
            </a:r>
            <a:endParaRPr lang="en-US" sz="1200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Nomenclature: 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experimental equipment includes main and forward detector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interaction region: all accelerator equipment between the crab-cavities including 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                              polarimeters and Luminosity monitor and spin rotators  </a:t>
            </a:r>
          </a:p>
          <a:p>
            <a:pPr algn="l"/>
            <a:endParaRPr lang="en-US" sz="1600" dirty="0">
              <a:latin typeface="Comic Sans MS" panose="030F0902030302020204" pitchFamily="66" charset="0"/>
            </a:endParaRPr>
          </a:p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Remember: 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US costing includes overhead (location dependent), contingency (35%) and labor costs 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to avoid confusion I quote only direct costs for subdetectors and equipment in general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See also Rolf’s US Costing 101 slide  </a:t>
            </a:r>
            <a:r>
              <a:rPr lang="en-US" sz="1400" dirty="0">
                <a:latin typeface="Comic Sans MS" panose="030F0902030302020204" pitchFamily="66" charset="0"/>
                <a:hlinkClick r:id="rId2"/>
              </a:rPr>
              <a:t>EICUG_1st_YR_Meeting_Temple_Timeline_v4.pdf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l"/>
            <a:endParaRPr lang="en-US" sz="1600" dirty="0">
              <a:latin typeface="Comic Sans MS" panose="030F09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B8711-941E-724C-97A3-FCA90F102FC2}"/>
              </a:ext>
            </a:extLst>
          </p:cNvPr>
          <p:cNvSpPr txBox="1"/>
          <p:nvPr/>
        </p:nvSpPr>
        <p:spPr>
          <a:xfrm>
            <a:off x="5235" y="3245889"/>
            <a:ext cx="57551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Let’s go to numbers: </a:t>
            </a:r>
          </a:p>
          <a:p>
            <a:pPr algn="l"/>
            <a:endParaRPr lang="en-US" sz="1200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Interaction Region: 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Total: $106 M</a:t>
            </a:r>
          </a:p>
          <a:p>
            <a:pPr lvl="1"/>
            <a:r>
              <a:rPr lang="en-US" sz="1600" dirty="0">
                <a:latin typeface="Comic Sans MS" panose="030F0902030302020204" pitchFamily="66" charset="0"/>
              </a:rPr>
              <a:t>with IR Magnets + Spin Rotator: $68 M</a:t>
            </a:r>
          </a:p>
          <a:p>
            <a:pPr lvl="1"/>
            <a:r>
              <a:rPr lang="en-US" sz="1600" dirty="0">
                <a:latin typeface="Comic Sans MS" panose="030F0902030302020204" pitchFamily="66" charset="0"/>
              </a:rPr>
              <a:t>Crab cavities:  $21 M</a:t>
            </a:r>
          </a:p>
          <a:p>
            <a:pPr lvl="1"/>
            <a:endParaRPr lang="en-US" sz="1600" dirty="0">
              <a:latin typeface="Comic Sans MS" panose="030F0902030302020204" pitchFamily="66" charset="0"/>
            </a:endParaRPr>
          </a:p>
          <a:p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Experimental Equipment: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Total: $150M  for labor and M&amp;S  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 more details to come</a:t>
            </a:r>
            <a:endParaRPr lang="en-US" sz="16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D04D-6825-E541-B168-E0FF85F3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6A863-38F1-D040-A38A-0BE12636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C2AC2-E03A-7546-9C0E-BB6B1EE0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36429-A173-E446-AC41-30202B29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8D6E35-4183-164B-8F8A-EC28DFB5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7" y="586951"/>
            <a:ext cx="5698043" cy="5994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BBDE83-D31B-1A43-83C6-76361EC7370F}"/>
              </a:ext>
            </a:extLst>
          </p:cNvPr>
          <p:cNvSpPr txBox="1"/>
          <p:nvPr/>
        </p:nvSpPr>
        <p:spPr>
          <a:xfrm>
            <a:off x="6115050" y="1665945"/>
            <a:ext cx="2997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omic Sans MS" panose="030F0902030302020204" pitchFamily="66" charset="0"/>
              </a:rPr>
              <a:t>Estimated 315 FTEs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over a period of 9 years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amounts to $88 M using BNL 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labor bands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04FDB6-78DD-B84D-8F36-95597BE4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202" y="586951"/>
            <a:ext cx="2339861" cy="9375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E3788A-AECF-BC44-8E4F-CD5CACC9ECF4}"/>
              </a:ext>
            </a:extLst>
          </p:cNvPr>
          <p:cNvSpPr txBox="1"/>
          <p:nvPr/>
        </p:nvSpPr>
        <p:spPr>
          <a:xfrm>
            <a:off x="6115050" y="2884637"/>
            <a:ext cx="2791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Assumptions: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reuse existing equipment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 err="1">
                <a:latin typeface="Comic Sans MS" panose="030F0902030302020204" pitchFamily="66" charset="0"/>
              </a:rPr>
              <a:t>ECal</a:t>
            </a:r>
            <a:r>
              <a:rPr lang="en-US" sz="1400" dirty="0">
                <a:latin typeface="Comic Sans MS" panose="030F0902030302020204" pitchFamily="66" charset="0"/>
              </a:rPr>
              <a:t> towers in Hadron Arm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 err="1">
                <a:latin typeface="Comic Sans MS" panose="030F0902030302020204" pitchFamily="66" charset="0"/>
              </a:rPr>
              <a:t>HCal</a:t>
            </a:r>
            <a:r>
              <a:rPr lang="en-US" sz="1400" dirty="0">
                <a:latin typeface="Comic Sans MS" panose="030F0902030302020204" pitchFamily="66" charset="0"/>
              </a:rPr>
              <a:t> towers in Central Det.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</a:rPr>
              <a:t>some </a:t>
            </a:r>
            <a:r>
              <a:rPr lang="en-US" sz="1400" dirty="0" err="1">
                <a:latin typeface="Comic Sans MS" panose="030F0902030302020204" pitchFamily="66" charset="0"/>
              </a:rPr>
              <a:t>ECal</a:t>
            </a:r>
            <a:r>
              <a:rPr lang="en-US" sz="1400" dirty="0">
                <a:latin typeface="Comic Sans MS" panose="030F0902030302020204" pitchFamily="66" charset="0"/>
              </a:rPr>
              <a:t> towers in Central Det. 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</a:rPr>
              <a:t>Reuse an existing Solenoid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Ø"/>
            </a:pPr>
            <a:endParaRPr lang="en-US" sz="1400" dirty="0">
              <a:latin typeface="Comic Sans MS" panose="030F0902030302020204" pitchFamily="66" charset="0"/>
            </a:endParaRP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</a:rPr>
              <a:t>In-kind contributions:</a:t>
            </a:r>
          </a:p>
          <a:p>
            <a:pPr algn="l"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</a:rPr>
              <a:t>      in the order of $35M</a:t>
            </a:r>
          </a:p>
        </p:txBody>
      </p:sp>
    </p:spTree>
    <p:extLst>
      <p:ext uri="{BB962C8B-B14F-4D97-AF65-F5344CB8AC3E}">
        <p14:creationId xmlns:p14="http://schemas.microsoft.com/office/powerpoint/2010/main" val="19219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D78D8-0150-F943-B211-DD315F56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needed for the 2</a:t>
            </a:r>
            <a:r>
              <a:rPr lang="en-US" baseline="30000" dirty="0"/>
              <a:t>nd</a:t>
            </a:r>
            <a:r>
              <a:rPr lang="en-US" dirty="0"/>
              <a:t> detector and IR</a:t>
            </a:r>
          </a:p>
          <a:p>
            <a:pPr lvl="1"/>
            <a:r>
              <a:rPr lang="en-US" dirty="0"/>
              <a:t>everything which was discussed on the slide before</a:t>
            </a:r>
          </a:p>
          <a:p>
            <a:pPr lvl="1"/>
            <a:r>
              <a:rPr lang="en-US" dirty="0"/>
              <a:t>Detector system: Main and forward detectors $120 M + the cost for the assumed reused equipment ~$ 25 M</a:t>
            </a:r>
          </a:p>
          <a:p>
            <a:pPr lvl="2"/>
            <a:r>
              <a:rPr lang="en-US" dirty="0"/>
              <a:t>Labor is normally assumed 1:1 to the hardware cost: $145 M</a:t>
            </a:r>
          </a:p>
          <a:p>
            <a:pPr lvl="3"/>
            <a:r>
              <a:rPr lang="en-US" dirty="0"/>
              <a:t>this number depends strongly on the methodologies used in different countries for costing</a:t>
            </a:r>
          </a:p>
          <a:p>
            <a:pPr lvl="1"/>
            <a:r>
              <a:rPr lang="en-US" dirty="0"/>
              <a:t>Interaction Region: $ 106 M this cost might increase if IR design changes significantly</a:t>
            </a:r>
          </a:p>
          <a:p>
            <a:pPr marL="0" indent="0">
              <a:buNone/>
            </a:pPr>
            <a:r>
              <a:rPr lang="en-US" dirty="0"/>
              <a:t>Total:  $251 M for M&amp;S and equivalent of $145 M for labor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also for 2</a:t>
            </a:r>
            <a:r>
              <a:rPr lang="en-US" baseline="30000" dirty="0"/>
              <a:t>nd</a:t>
            </a:r>
            <a:r>
              <a:rPr lang="en-US" dirty="0"/>
              <a:t> Detector offset M&amp;S cost for experimental equipment reusing existing equipment: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an other Detector Solenoid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Jlab</a:t>
            </a:r>
            <a:r>
              <a:rPr lang="en-US" dirty="0"/>
              <a:t> has enough PGW0</a:t>
            </a:r>
            <a:r>
              <a:rPr lang="en-US" baseline="-25000" dirty="0"/>
              <a:t>4 </a:t>
            </a:r>
            <a:r>
              <a:rPr lang="en-US" dirty="0"/>
              <a:t>towers for a lepton endcap </a:t>
            </a:r>
            <a:r>
              <a:rPr lang="en-US" dirty="0" err="1"/>
              <a:t>ECal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BABAR DIRC bars for Central Detector PID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…… everything else which fulfills the requirements as determined by </a:t>
            </a:r>
            <a:r>
              <a:rPr lang="en-US"/>
              <a:t>YR studies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6973-A7EB-A249-8A0B-373A8940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59609-B67D-5A4E-8FBC-DDE2000B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05B67-BDC8-E045-A758-F3BB0D97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237E8-193B-9A47-8383-81FE4C42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8261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0DCF-BB19-DF41-843B-7B0AC22D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54D93-CEE6-AC41-A710-CE71DF74A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E00B-8E9A-8F4C-B838-FC97ADBC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A4253-8016-004F-B4CE-E02652BF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D6A2D-076B-F540-9CA7-4FF72E1ED8C3}"/>
              </a:ext>
            </a:extLst>
          </p:cNvPr>
          <p:cNvSpPr/>
          <p:nvPr/>
        </p:nvSpPr>
        <p:spPr>
          <a:xfrm>
            <a:off x="1982220" y="493780"/>
            <a:ext cx="5179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0432FF"/>
                  </a:solidFill>
                  <a:prstDash val="solid"/>
                </a:ln>
                <a:gradFill>
                  <a:gsLst>
                    <a:gs pos="0">
                      <a:srgbClr val="0432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Let’s get to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988A3-8ECE-1646-BACB-42EB9538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0" y="1425303"/>
            <a:ext cx="2501900" cy="3238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6E919-C5C3-F347-9F29-3E866CDABB53}"/>
              </a:ext>
            </a:extLst>
          </p:cNvPr>
          <p:cNvSpPr txBox="1"/>
          <p:nvPr/>
        </p:nvSpPr>
        <p:spPr>
          <a:xfrm>
            <a:off x="264571" y="4911826"/>
            <a:ext cx="8614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The information of the </a:t>
            </a:r>
            <a:r>
              <a:rPr lang="en-US" dirty="0" err="1">
                <a:solidFill>
                  <a:srgbClr val="0432FF"/>
                </a:solidFill>
                <a:latin typeface="Comic Sans MS" panose="030F0902030302020204" pitchFamily="66" charset="0"/>
              </a:rPr>
              <a:t>EoI</a:t>
            </a: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 will be critical to see 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one can secure enough funds from non-DOE national and international sources </a:t>
            </a:r>
          </a:p>
          <a:p>
            <a:pPr algn="ctr"/>
            <a:endParaRPr lang="en-US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Will urge people/groups/consortia to submit an </a:t>
            </a:r>
            <a:r>
              <a:rPr lang="en-US" dirty="0" err="1">
                <a:solidFill>
                  <a:srgbClr val="0432FF"/>
                </a:solidFill>
                <a:latin typeface="Comic Sans MS" panose="030F0902030302020204" pitchFamily="66" charset="0"/>
              </a:rPr>
              <a:t>EoI</a:t>
            </a:r>
            <a:endParaRPr lang="en-US" dirty="0">
              <a:solidFill>
                <a:srgbClr val="0432FF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86600" y="6495087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84415"/>
            <a:ext cx="3086100" cy="365125"/>
          </a:xfrm>
        </p:spPr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5087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2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ssingPuzzlePiece_1.jpg">
            <a:extLst>
              <a:ext uri="{FF2B5EF4-FFF2-40B4-BE49-F238E27FC236}">
                <a16:creationId xmlns:a16="http://schemas.microsoft.com/office/drawing/2014/main" id="{835C6A5F-1E65-A046-ADAD-1D9359AF6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1305" r="13272" b="2300"/>
          <a:stretch/>
        </p:blipFill>
        <p:spPr>
          <a:xfrm rot="20880000">
            <a:off x="249391" y="736873"/>
            <a:ext cx="3959546" cy="2815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D6471-8E16-DD43-BEC4-4F8189D1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/>
          <a:lstStyle/>
          <a:p>
            <a:r>
              <a:rPr lang="en-US" dirty="0"/>
              <a:t>Important Missing Puzzle Stones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C762D-B75A-6944-85D5-3C07B29A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6581935"/>
            <a:ext cx="2057400" cy="26051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D30F2-9941-E342-92B5-83BC5CF2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568"/>
            <a:ext cx="3086100" cy="260514"/>
          </a:xfrm>
        </p:spPr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2C5D8-B442-4E49-B836-B95FA7E2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8282691184_467cbd8eec_o.jpg">
            <a:extLst>
              <a:ext uri="{FF2B5EF4-FFF2-40B4-BE49-F238E27FC236}">
                <a16:creationId xmlns:a16="http://schemas.microsoft.com/office/drawing/2014/main" id="{9ED45776-05C0-D948-A7E4-7D45A5933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000">
            <a:off x="149036" y="3551148"/>
            <a:ext cx="5943600" cy="2809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ABBA30-9889-4348-85A3-614875940C44}"/>
              </a:ext>
            </a:extLst>
          </p:cNvPr>
          <p:cNvSpPr txBox="1"/>
          <p:nvPr/>
        </p:nvSpPr>
        <p:spPr>
          <a:xfrm>
            <a:off x="4844538" y="1021156"/>
            <a:ext cx="39132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Interaction Region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and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ancillary detector systems:</a:t>
            </a:r>
          </a:p>
          <a:p>
            <a:endParaRPr lang="en-US" sz="2000" dirty="0">
              <a:latin typeface="Comic Sans MS" panose="030F0902030302020204" pitchFamily="66" charset="0"/>
            </a:endParaRPr>
          </a:p>
          <a:p>
            <a:r>
              <a:rPr lang="en-US" sz="2000" dirty="0">
                <a:latin typeface="Comic Sans MS" panose="030F0902030302020204" pitchFamily="66" charset="0"/>
              </a:rPr>
              <a:t>hadron and lepton polarimeters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luminosity detector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low Q</a:t>
            </a:r>
            <a:r>
              <a:rPr lang="en-US" sz="2000" baseline="30000" dirty="0">
                <a:latin typeface="Comic Sans MS" panose="030F0902030302020204" pitchFamily="66" charset="0"/>
              </a:rPr>
              <a:t>2</a:t>
            </a:r>
            <a:r>
              <a:rPr lang="en-US" sz="2000" dirty="0">
                <a:latin typeface="Comic Sans MS" panose="030F0902030302020204" pitchFamily="66" charset="0"/>
              </a:rPr>
              <a:t> tagger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ZDC and Roman Pot systems</a:t>
            </a:r>
          </a:p>
          <a:p>
            <a:endParaRPr lang="en-US" sz="2000" dirty="0">
              <a:latin typeface="Comic Sans MS" panose="030F0902030302020204" pitchFamily="66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mic Sans MS" panose="030F0902030302020204" pitchFamily="66" charset="0"/>
              </a:rPr>
              <a:t>all needed from the beginning</a:t>
            </a:r>
          </a:p>
        </p:txBody>
      </p:sp>
    </p:spTree>
    <p:extLst>
      <p:ext uri="{BB962C8B-B14F-4D97-AF65-F5344CB8AC3E}">
        <p14:creationId xmlns:p14="http://schemas.microsoft.com/office/powerpoint/2010/main" val="28681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3E3C13-C332-3E4D-9B45-B6CEC1763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76332"/>
              </p:ext>
            </p:extLst>
          </p:nvPr>
        </p:nvGraphicFramePr>
        <p:xfrm>
          <a:off x="726699" y="1136780"/>
          <a:ext cx="7743534" cy="38465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1178">
                  <a:extLst>
                    <a:ext uri="{9D8B030D-6E8A-4147-A177-3AD203B41FA5}">
                      <a16:colId xmlns:a16="http://schemas.microsoft.com/office/drawing/2014/main" val="2636019879"/>
                    </a:ext>
                  </a:extLst>
                </a:gridCol>
                <a:gridCol w="2581178">
                  <a:extLst>
                    <a:ext uri="{9D8B030D-6E8A-4147-A177-3AD203B41FA5}">
                      <a16:colId xmlns:a16="http://schemas.microsoft.com/office/drawing/2014/main" val="3677928028"/>
                    </a:ext>
                  </a:extLst>
                </a:gridCol>
                <a:gridCol w="2581178">
                  <a:extLst>
                    <a:ext uri="{9D8B030D-6E8A-4147-A177-3AD203B41FA5}">
                      <a16:colId xmlns:a16="http://schemas.microsoft.com/office/drawing/2014/main" val="3622685537"/>
                    </a:ext>
                  </a:extLst>
                </a:gridCol>
              </a:tblGrid>
              <a:tr h="30651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  <a:latin typeface="+mj-lt"/>
                        </a:rPr>
                        <a:t>Hadron</a:t>
                      </a:r>
                      <a:endParaRPr lang="en-US" sz="1600" b="1" dirty="0">
                        <a:solidFill>
                          <a:srgbClr val="0432FF"/>
                        </a:solidFill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  <a:latin typeface="+mj-lt"/>
                        </a:rPr>
                        <a:t>Lepton</a:t>
                      </a:r>
                      <a:endParaRPr lang="en-US" sz="1600" b="1" dirty="0">
                        <a:solidFill>
                          <a:srgbClr val="0432FF"/>
                        </a:solidFill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844206"/>
                  </a:ext>
                </a:extLst>
              </a:tr>
              <a:tr h="50355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Machine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40FF"/>
                          </a:solidFill>
                          <a:effectLst/>
                          <a:latin typeface="+mj-lt"/>
                        </a:rPr>
                        <a:t>element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432FF"/>
                          </a:solidFill>
                          <a:effectLst/>
                          <a:latin typeface="+mj-lt"/>
                        </a:rPr>
                        <a:t>free region</a:t>
                      </a:r>
                      <a:endParaRPr lang="en-US" sz="1400" b="1" dirty="0">
                        <a:solidFill>
                          <a:srgbClr val="0432FF"/>
                        </a:solidFill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High Luminosity </a:t>
                      </a:r>
                      <a:r>
                        <a:rPr lang="en-US" sz="1400" dirty="0">
                          <a:effectLst/>
                          <a:latin typeface="+mj-lt"/>
                          <a:sym typeface="Wingdings" pitchFamily="2" charset="2"/>
                        </a:rPr>
                        <a:t> beam elements need to be very close to IP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eRHIC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: +/- 4.5 m JLEIC: +/- 3.5 m for main detector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952216"/>
                  </a:ext>
                </a:extLst>
              </a:tr>
              <a:tr h="26272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Beam pipe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Low mass material i.e. Beryllium 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71617"/>
                  </a:ext>
                </a:extLst>
              </a:tr>
              <a:tr h="26272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Low Q</a:t>
                      </a:r>
                      <a:r>
                        <a:rPr lang="en-US" sz="1400" b="1" baseline="30000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 tagger 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Acceptance: Q</a:t>
                      </a:r>
                      <a:r>
                        <a:rPr lang="en-US" sz="1400" baseline="30000" dirty="0">
                          <a:effectLst/>
                          <a:latin typeface="+mj-lt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&lt; ~0.1 GeV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420973"/>
                  </a:ext>
                </a:extLst>
              </a:tr>
              <a:tr h="26272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432FF"/>
                          </a:solidFill>
                          <a:effectLst/>
                          <a:latin typeface="+mj-lt"/>
                        </a:rPr>
                        <a:t>Zero Degree Calorimeter</a:t>
                      </a:r>
                      <a:endParaRPr lang="en-US" sz="1400" b="1" dirty="0">
                        <a:solidFill>
                          <a:srgbClr val="0432FF"/>
                        </a:solidFill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60cm x 60cm x 2m @ ~30 m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 </a:t>
                      </a:r>
                      <a:endParaRPr lang="en-US" sz="14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020095"/>
                  </a:ext>
                </a:extLst>
              </a:tr>
              <a:tr h="444273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432FF"/>
                          </a:solidFill>
                          <a:effectLst/>
                          <a:latin typeface="+mj-lt"/>
                        </a:rPr>
                        <a:t>scattered proton/neutron acc.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432FF"/>
                          </a:solidFill>
                          <a:effectLst/>
                          <a:latin typeface="+mj-lt"/>
                        </a:rPr>
                        <a:t>all energies for ep</a:t>
                      </a:r>
                      <a:endParaRPr lang="en-US" sz="1400" b="1" dirty="0">
                        <a:solidFill>
                          <a:srgbClr val="0432FF"/>
                        </a:solidFill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Proton: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0.2 GeV &lt;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p</a:t>
                      </a:r>
                      <a:r>
                        <a:rPr lang="en-US" sz="1400" baseline="-25000" dirty="0" err="1">
                          <a:effectLst/>
                          <a:latin typeface="+mj-lt"/>
                        </a:rPr>
                        <a:t>t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&lt; 1.3 GeV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Neutron: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p</a:t>
                      </a:r>
                      <a:r>
                        <a:rPr lang="en-US" sz="1400" baseline="-25000" dirty="0" err="1">
                          <a:effectLst/>
                          <a:latin typeface="+mj-lt"/>
                        </a:rPr>
                        <a:t>t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&lt; 1.3 GeV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 </a:t>
                      </a:r>
                      <a:endParaRPr lang="en-US" sz="140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177836"/>
                  </a:ext>
                </a:extLst>
              </a:tr>
              <a:tr h="62421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432FF"/>
                          </a:solidFill>
                          <a:effectLst/>
                          <a:latin typeface="+mj-lt"/>
                        </a:rPr>
                        <a:t>scattered proton/neutron acc.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432FF"/>
                          </a:solidFill>
                          <a:effectLst/>
                          <a:latin typeface="+mj-lt"/>
                        </a:rPr>
                        <a:t>all energies for </a:t>
                      </a:r>
                      <a:r>
                        <a:rPr lang="en-US" sz="1400" b="1" dirty="0" err="1">
                          <a:solidFill>
                            <a:srgbClr val="0432FF"/>
                          </a:solidFill>
                          <a:effectLst/>
                          <a:latin typeface="+mj-lt"/>
                        </a:rPr>
                        <a:t>eA</a:t>
                      </a:r>
                      <a:endParaRPr lang="en-US" sz="1400" b="1" dirty="0">
                        <a:solidFill>
                          <a:srgbClr val="0432FF"/>
                        </a:solidFill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Proton and Neutron: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mbol" pitchFamily="2" charset="2"/>
                        </a:rPr>
                        <a:t>Q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&lt; 6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mrad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(√s=50 GeV)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mbol" pitchFamily="2" charset="2"/>
                        </a:rPr>
                        <a:t>Q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&lt; 4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mrad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(√s=100 GeV)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391512"/>
                  </a:ext>
                </a:extLst>
              </a:tr>
              <a:tr h="278713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Integration of detectors</a:t>
                      </a:r>
                      <a:endParaRPr lang="en-US" sz="1400" b="1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Local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polarimeter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379403"/>
                  </a:ext>
                </a:extLst>
              </a:tr>
              <a:tr h="262725">
                <a:tc rowSpan="2">
                  <a:txBody>
                    <a:bodyPr/>
                    <a:lstStyle/>
                    <a:p>
                      <a:pPr marL="0" marR="0" indent="4572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j-lt"/>
                      </a:endParaRPr>
                    </a:p>
                    <a:p>
                      <a:pPr marL="0" marR="0" indent="4572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Luminosity</a:t>
                      </a:r>
                      <a:endParaRPr lang="en-US" sz="1400" b="1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Relative Luminosity: R = L</a:t>
                      </a:r>
                      <a:r>
                        <a:rPr lang="en-US" sz="1400" baseline="30000" dirty="0">
                          <a:effectLst/>
                          <a:latin typeface="+mj-lt"/>
                        </a:rPr>
                        <a:t>++/--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/L</a:t>
                      </a:r>
                      <a:r>
                        <a:rPr lang="en-US" sz="1400" baseline="30000" dirty="0">
                          <a:effectLst/>
                          <a:latin typeface="+mj-lt"/>
                        </a:rPr>
                        <a:t>+-/-+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&lt; 10</a:t>
                      </a:r>
                      <a:r>
                        <a:rPr lang="en-US" sz="1400" baseline="30000" dirty="0">
                          <a:effectLst/>
                          <a:latin typeface="+mj-lt"/>
                        </a:rPr>
                        <a:t>-4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704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mbol" pitchFamily="2" charset="2"/>
                        </a:rPr>
                        <a:t>g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acceptance: +/- 1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mrad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sym typeface="Wingdings" pitchFamily="2" charset="2"/>
                        </a:rPr>
                        <a:t>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Symbol" pitchFamily="2" charset="2"/>
                        </a:rPr>
                        <a:t>d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L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/L &lt; 1%</a:t>
                      </a:r>
                      <a:endParaRPr lang="en-US" sz="14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902970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BDE80-726F-7242-8D52-F01FAF81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D9511-F706-024F-BE74-256A8B1B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46DDD-3ED7-0748-842B-BCCF67C1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70781-9DC1-4D4D-B0D5-2791A6A0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Requirements from Physics</a:t>
            </a:r>
          </a:p>
        </p:txBody>
      </p:sp>
    </p:spTree>
    <p:extLst>
      <p:ext uri="{BB962C8B-B14F-4D97-AF65-F5344CB8AC3E}">
        <p14:creationId xmlns:p14="http://schemas.microsoft.com/office/powerpoint/2010/main" val="33762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 bwMode="auto">
          <a:xfrm>
            <a:off x="6066346" y="838200"/>
            <a:ext cx="2652498" cy="5375329"/>
          </a:xfrm>
          <a:prstGeom prst="roundRect">
            <a:avLst>
              <a:gd name="adj" fmla="val 10758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860831"/>
            <a:ext cx="5402798" cy="5375329"/>
          </a:xfrm>
          <a:prstGeom prst="roundRect">
            <a:avLst>
              <a:gd name="adj" fmla="val 6776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695206" y="1077733"/>
            <a:ext cx="1444418" cy="293867"/>
          </a:xfrm>
          <a:prstGeom prst="roundRect">
            <a:avLst>
              <a:gd name="adj" fmla="val 4892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Comic Sans MS" panose="030F0902030302020204" pitchFamily="66" charset="0"/>
              </a:rPr>
              <a:t>Vertex detector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effectLst/>
              <a:latin typeface="Comic Sans MS" panose="030F0902030302020204" pitchFamily="66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E93ED39-871A-0A47-9DBB-15E395F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EIC Detectors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24CBD5-F8DE-5C4A-BECB-E1F00BF3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157" y="1044102"/>
            <a:ext cx="4953000" cy="738664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>
                  <a:alpha val="80000"/>
                </a:srgbClr>
              </a:gs>
            </a:gsLst>
            <a:lin ang="0" scaled="1"/>
          </a:gradFill>
          <a:ln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latin typeface="Comic Sans MS" panose="030F0902030302020204" pitchFamily="66" charset="0"/>
              </a:rPr>
              <a:t>Vertexing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r"/>
            <a:r>
              <a:rPr lang="en-US" sz="1400" dirty="0">
                <a:latin typeface="Comic Sans MS" panose="030F0902030302020204" pitchFamily="66" charset="0"/>
              </a:rPr>
              <a:t>  Event vertex, secondary vertices, track impact parameter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6248399" y="1354056"/>
            <a:ext cx="2408157" cy="322344"/>
          </a:xfrm>
          <a:prstGeom prst="roundRect">
            <a:avLst>
              <a:gd name="adj" fmla="val 4892"/>
            </a:avLst>
          </a:prstGeom>
          <a:solidFill>
            <a:srgbClr val="FFC000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omic Sans MS" panose="030F0902030302020204" pitchFamily="66" charset="0"/>
              </a:rPr>
              <a:t>Central tracker and solenoid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858000" y="2122461"/>
            <a:ext cx="1148478" cy="315939"/>
          </a:xfrm>
          <a:prstGeom prst="roundRect">
            <a:avLst>
              <a:gd name="adj" fmla="val 4892"/>
            </a:avLst>
          </a:prstGeom>
          <a:solidFill>
            <a:srgbClr val="0432FF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omic Sans MS" panose="030F0902030302020204" pitchFamily="66" charset="0"/>
              </a:rPr>
              <a:t>Calorimeter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781799" y="4067621"/>
            <a:ext cx="1467897" cy="275779"/>
          </a:xfrm>
          <a:prstGeom prst="roundRect">
            <a:avLst>
              <a:gd name="adj" fmla="val 4892"/>
            </a:avLst>
          </a:prstGeom>
          <a:solidFill>
            <a:srgbClr val="008F00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TOF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or </a:t>
            </a:r>
            <a:r>
              <a:rPr kumimoji="0" lang="en-US" sz="12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Čerenkov</a:t>
            </a:r>
            <a:endParaRPr kumimoji="0" lang="en-US" sz="12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58000" y="4724400"/>
            <a:ext cx="1231811" cy="505228"/>
          </a:xfrm>
          <a:prstGeom prst="roundRect">
            <a:avLst>
              <a:gd name="adj" fmla="val 4892"/>
            </a:avLst>
          </a:prstGeom>
          <a:solidFill>
            <a:srgbClr val="011893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>
                <a:solidFill>
                  <a:schemeClr val="bg1"/>
                </a:solidFill>
                <a:latin typeface="Comic Sans MS" panose="030F0902030302020204" pitchFamily="66" charset="0"/>
              </a:rPr>
              <a:t>Roman</a:t>
            </a:r>
            <a:r>
              <a:rPr lang="en-US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 pots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with timing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6781800" y="5575757"/>
            <a:ext cx="1367270" cy="291643"/>
          </a:xfrm>
          <a:prstGeom prst="roundRect">
            <a:avLst>
              <a:gd name="adj" fmla="val 4892"/>
            </a:avLst>
          </a:prstGeom>
          <a:solidFill>
            <a:srgbClr val="FF40FF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0</a:t>
            </a:r>
            <a:r>
              <a:rPr kumimoji="0" lang="en-US" sz="12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0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calorimeter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5306644" y="1145756"/>
            <a:ext cx="1017956" cy="268930"/>
          </a:xfrm>
          <a:prstGeom prst="rightArrow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/>
              </a:gs>
            </a:gsLst>
            <a:lin ang="0" scaled="1"/>
          </a:gradFill>
          <a:ln w="25400" cap="flat" cmpd="sng" algn="ctr">
            <a:solidFill>
              <a:srgbClr val="0118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8157" y="1826922"/>
            <a:ext cx="495300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>
                  <a:alpha val="80000"/>
                </a:srgbClr>
              </a:gs>
            </a:gsLst>
            <a:lin ang="0" scaled="1"/>
          </a:gradFill>
          <a:ln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Comic Sans MS" panose="030F0902030302020204" pitchFamily="66" charset="0"/>
              </a:rPr>
              <a:t>Electron identification and measurement</a:t>
            </a:r>
          </a:p>
          <a:p>
            <a:pPr algn="r"/>
            <a:r>
              <a:rPr lang="en-US" sz="1400" dirty="0">
                <a:latin typeface="Comic Sans MS" panose="030F0902030302020204" pitchFamily="66" charset="0"/>
              </a:rPr>
              <a:t>-4 &lt; </a:t>
            </a:r>
            <a:r>
              <a:rPr lang="el-GR" sz="1400" dirty="0">
                <a:latin typeface="Times New Roman"/>
                <a:cs typeface="Times New Roman"/>
              </a:rPr>
              <a:t>η</a:t>
            </a:r>
            <a:r>
              <a:rPr lang="en-US" sz="1400" dirty="0">
                <a:latin typeface="Comic Sans MS" panose="030F0902030302020204" pitchFamily="66" charset="0"/>
              </a:rPr>
              <a:t> &lt; +4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" y="2609742"/>
            <a:ext cx="4953000" cy="738664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>
                  <a:alpha val="80000"/>
                </a:srgbClr>
              </a:gs>
            </a:gsLst>
            <a:lin ang="0" scaled="1"/>
          </a:gradFill>
          <a:ln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Comic Sans MS" panose="030F0902030302020204" pitchFamily="66" charset="0"/>
              </a:rPr>
              <a:t>Jet measurement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r"/>
            <a:r>
              <a:rPr lang="en-US" sz="1400" dirty="0">
                <a:latin typeface="Comic Sans MS" panose="030F0902030302020204" pitchFamily="66" charset="0"/>
              </a:rPr>
              <a:t>  Excellent energy resolution, kinematic reconstruction</a:t>
            </a:r>
          </a:p>
          <a:p>
            <a:pPr algn="r"/>
            <a:r>
              <a:rPr lang="en-US" sz="1400" dirty="0">
                <a:latin typeface="Comic Sans MS" panose="030F0902030302020204" pitchFamily="66" charset="0"/>
              </a:rPr>
              <a:t>-4 &lt; </a:t>
            </a:r>
            <a:r>
              <a:rPr lang="el-GR" sz="1400" dirty="0">
                <a:cs typeface="Times New Roman"/>
              </a:rPr>
              <a:t>η</a:t>
            </a:r>
            <a:r>
              <a:rPr lang="en-US" sz="1400" dirty="0">
                <a:latin typeface="Comic Sans MS" panose="030F0902030302020204" pitchFamily="66" charset="0"/>
              </a:rPr>
              <a:t> &lt; +4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6883" y="3535593"/>
            <a:ext cx="4953000" cy="954107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>
                  <a:alpha val="80000"/>
                </a:srgbClr>
              </a:gs>
            </a:gsLst>
            <a:lin ang="0" scaled="1"/>
          </a:gradFill>
          <a:ln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Comic Sans MS" panose="030F0902030302020204" pitchFamily="66" charset="0"/>
              </a:rPr>
              <a:t>Pion/kaon/proton separation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r"/>
            <a:r>
              <a:rPr lang="en-US" sz="1400" dirty="0">
                <a:latin typeface="Comic Sans MS" panose="030F0902030302020204" pitchFamily="66" charset="0"/>
              </a:rPr>
              <a:t>Barrel PID needed for p &lt; 10 GeV/c</a:t>
            </a:r>
          </a:p>
          <a:p>
            <a:pPr algn="r"/>
            <a:r>
              <a:rPr lang="en-US" sz="1400" dirty="0">
                <a:latin typeface="Comic Sans MS" panose="030F0902030302020204" pitchFamily="66" charset="0"/>
              </a:rPr>
              <a:t>In forward direction needed for p &lt; 50 GeV/c</a:t>
            </a:r>
          </a:p>
          <a:p>
            <a:pPr algn="r"/>
            <a:r>
              <a:rPr lang="en-US" sz="1400" dirty="0">
                <a:latin typeface="Comic Sans MS" panose="030F0902030302020204" pitchFamily="66" charset="0"/>
              </a:rPr>
              <a:t>In backward direction needed for p &lt; 10 GeV/c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6883" y="4567120"/>
            <a:ext cx="4953000" cy="738664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>
                  <a:alpha val="80000"/>
                </a:srgbClr>
              </a:gs>
            </a:gsLst>
            <a:lin ang="0" scaled="1"/>
          </a:gradFill>
          <a:ln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Comic Sans MS" panose="030F0902030302020204" pitchFamily="66" charset="0"/>
              </a:rPr>
              <a:t>Forward proton/ion detection and measurement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r"/>
            <a:r>
              <a:rPr lang="en-US" sz="1400" dirty="0">
                <a:latin typeface="Comic Sans MS" panose="030F0902030302020204" pitchFamily="66" charset="0"/>
              </a:rPr>
              <a:t>  Large acceptance for momenta up to almost the beam energy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" y="5410200"/>
            <a:ext cx="4953000" cy="523220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>
                  <a:alpha val="80000"/>
                </a:srgbClr>
              </a:gs>
            </a:gsLst>
            <a:lin ang="0" scaled="1"/>
          </a:gradFill>
          <a:ln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Comic Sans MS" panose="030F0902030302020204" pitchFamily="66" charset="0"/>
              </a:rPr>
              <a:t>Forward neutron detection and measurement</a:t>
            </a:r>
            <a:endParaRPr lang="en-US" sz="1400" dirty="0">
              <a:latin typeface="Comic Sans MS" panose="030F0902030302020204" pitchFamily="66" charset="0"/>
            </a:endParaRPr>
          </a:p>
          <a:p>
            <a:pPr algn="r"/>
            <a:r>
              <a:rPr lang="en-US" sz="1400" dirty="0">
                <a:latin typeface="Comic Sans MS" panose="030F0902030302020204" pitchFamily="66" charset="0"/>
              </a:rPr>
              <a:t>  Excellent energy and angle measurement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248399" y="1811256"/>
            <a:ext cx="2408157" cy="322344"/>
          </a:xfrm>
          <a:prstGeom prst="roundRect">
            <a:avLst>
              <a:gd name="adj" fmla="val 4892"/>
            </a:avLst>
          </a:prstGeom>
          <a:solidFill>
            <a:srgbClr val="FFC000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omic Sans MS" panose="030F0902030302020204" pitchFamily="66" charset="0"/>
              </a:rPr>
              <a:t>Central tracker and solenoid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6248399" y="2573256"/>
            <a:ext cx="2408157" cy="322344"/>
          </a:xfrm>
          <a:prstGeom prst="roundRect">
            <a:avLst>
              <a:gd name="adj" fmla="val 4892"/>
            </a:avLst>
          </a:prstGeom>
          <a:solidFill>
            <a:srgbClr val="FFC000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omic Sans MS" panose="030F0902030302020204" pitchFamily="66" charset="0"/>
              </a:rPr>
              <a:t>Central tracker and solenoid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6858000" y="2884461"/>
            <a:ext cx="1148478" cy="315939"/>
          </a:xfrm>
          <a:prstGeom prst="roundRect">
            <a:avLst>
              <a:gd name="adj" fmla="val 4892"/>
            </a:avLst>
          </a:prstGeom>
          <a:solidFill>
            <a:srgbClr val="0432FF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omic Sans MS" panose="030F0902030302020204" pitchFamily="66" charset="0"/>
              </a:rPr>
              <a:t>Calorimeter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248399" y="3548496"/>
            <a:ext cx="2408157" cy="512514"/>
          </a:xfrm>
          <a:prstGeom prst="roundRect">
            <a:avLst>
              <a:gd name="adj" fmla="val 4892"/>
            </a:avLst>
          </a:prstGeom>
          <a:solidFill>
            <a:srgbClr val="FFC000">
              <a:alpha val="50000"/>
            </a:srgb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omic Sans MS" panose="030F0902030302020204" pitchFamily="66" charset="0"/>
              </a:rPr>
              <a:t>Central tracker and solenoid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omic Sans MS" panose="030F0902030302020204" pitchFamily="66" charset="0"/>
              </a:rPr>
              <a:t>Forward dipole/toroid</a:t>
            </a:r>
          </a:p>
        </p:txBody>
      </p:sp>
      <p:sp>
        <p:nvSpPr>
          <p:cNvPr id="47" name="Right Arrow 46"/>
          <p:cNvSpPr/>
          <p:nvPr/>
        </p:nvSpPr>
        <p:spPr bwMode="auto">
          <a:xfrm>
            <a:off x="5301794" y="2015982"/>
            <a:ext cx="1017956" cy="268930"/>
          </a:xfrm>
          <a:prstGeom prst="rightArrow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/>
              </a:gs>
            </a:gsLst>
            <a:lin ang="0" scaled="1"/>
          </a:gradFill>
          <a:ln w="25400" cap="flat" cmpd="sng" algn="ctr">
            <a:solidFill>
              <a:srgbClr val="0118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5301794" y="2786496"/>
            <a:ext cx="1017956" cy="268930"/>
          </a:xfrm>
          <a:prstGeom prst="rightArrow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/>
              </a:gs>
            </a:gsLst>
            <a:lin ang="0" scaled="1"/>
          </a:gradFill>
          <a:ln w="25400" cap="flat" cmpd="sng" algn="ctr">
            <a:solidFill>
              <a:srgbClr val="0118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5301794" y="3804753"/>
            <a:ext cx="1017956" cy="268930"/>
          </a:xfrm>
          <a:prstGeom prst="rightArrow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/>
              </a:gs>
            </a:gsLst>
            <a:lin ang="0" scaled="1"/>
          </a:gradFill>
          <a:ln w="25400" cap="flat" cmpd="sng" algn="ctr">
            <a:solidFill>
              <a:srgbClr val="0118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5281157" y="4741918"/>
            <a:ext cx="1017956" cy="268930"/>
          </a:xfrm>
          <a:prstGeom prst="rightArrow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/>
              </a:gs>
            </a:gsLst>
            <a:lin ang="0" scaled="1"/>
          </a:gradFill>
          <a:ln w="25400" cap="flat" cmpd="sng" algn="ctr">
            <a:solidFill>
              <a:srgbClr val="0118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5301794" y="5568122"/>
            <a:ext cx="1017956" cy="268930"/>
          </a:xfrm>
          <a:prstGeom prst="rightArrow">
            <a:avLst/>
          </a:prstGeom>
          <a:gradFill>
            <a:gsLst>
              <a:gs pos="0">
                <a:schemeClr val="bg1"/>
              </a:gs>
              <a:gs pos="49000">
                <a:srgbClr val="0096FF"/>
              </a:gs>
              <a:gs pos="95000">
                <a:srgbClr val="0432FF"/>
              </a:gs>
            </a:gsLst>
            <a:lin ang="0" scaled="1"/>
          </a:gradFill>
          <a:ln w="25400" cap="flat" cmpd="sng" algn="ctr">
            <a:solidFill>
              <a:srgbClr val="0118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90FF56-296D-5546-95D6-34EA3852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Popular choices for the Major Subsystems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CC04C-A43D-664B-8505-B655B87E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10B109-4F5D-0640-810D-49A322FE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385" y="914400"/>
            <a:ext cx="809388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Vertex detector </a:t>
            </a:r>
            <a:r>
              <a:rPr lang="en-US" dirty="0">
                <a:latin typeface="Comic Sans MS" panose="030F0902030302020204" pitchFamily="66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Identify event vertex, secondary vertices, 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  track impact parameters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Silicon pixels, e.g. MAPS</a:t>
            </a:r>
          </a:p>
          <a:p>
            <a:endParaRPr lang="en-US" sz="1400" dirty="0"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Central tracker </a:t>
            </a:r>
            <a:r>
              <a:rPr lang="en-US" dirty="0">
                <a:latin typeface="Comic Sans MS" panose="030F0902030302020204" pitchFamily="66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Measure charged track momenta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   Drift chamber, TPC + outer tracker  or Silicon strips</a:t>
            </a:r>
          </a:p>
          <a:p>
            <a:endParaRPr lang="en-US" sz="1400" dirty="0"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Forward tracker </a:t>
            </a:r>
            <a:r>
              <a:rPr lang="en-US" dirty="0">
                <a:latin typeface="Comic Sans MS" panose="030F0902030302020204" pitchFamily="66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Measure charged track momenta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   GEMs, Micromegas,  or Silicon strips, MAPS</a:t>
            </a:r>
          </a:p>
          <a:p>
            <a:endParaRPr lang="en-US" sz="1400" dirty="0"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Particle Identification</a:t>
            </a: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 </a:t>
            </a:r>
            <a:r>
              <a:rPr lang="en-US" dirty="0">
                <a:latin typeface="Comic Sans MS" panose="030F0902030302020204" pitchFamily="66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pion, kaon, proton separation</a:t>
            </a:r>
            <a:endParaRPr lang="en-US" dirty="0">
              <a:latin typeface="Comic Sans MS" panose="030F0902030302020204" pitchFamily="66" charset="0"/>
            </a:endParaRPr>
          </a:p>
          <a:p>
            <a:r>
              <a:rPr lang="en-US" sz="1600" dirty="0">
                <a:latin typeface="Comic Sans MS" panose="030F0902030302020204" pitchFamily="66" charset="0"/>
              </a:rPr>
              <a:t>      Time-of-Flight or RICH + </a:t>
            </a:r>
            <a:r>
              <a:rPr lang="en-US" sz="1600" dirty="0" err="1">
                <a:latin typeface="Comic Sans MS" panose="030F0902030302020204" pitchFamily="66" charset="0"/>
              </a:rPr>
              <a:t>dE</a:t>
            </a:r>
            <a:r>
              <a:rPr lang="en-US" sz="1600" dirty="0">
                <a:latin typeface="Comic Sans MS" panose="030F0902030302020204" pitchFamily="66" charset="0"/>
              </a:rPr>
              <a:t>/dx in tracker</a:t>
            </a:r>
          </a:p>
          <a:p>
            <a:endParaRPr lang="en-US" sz="1400" dirty="0"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Electromagnetic calorimeter</a:t>
            </a: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 </a:t>
            </a:r>
            <a:r>
              <a:rPr lang="en-US" dirty="0">
                <a:latin typeface="Comic Sans MS" panose="030F0902030302020204" pitchFamily="66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Measure photons (E, angle), identify electrons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   Crystals (backward), Shashlik or Scintillator/Silicon-Tungsten</a:t>
            </a:r>
          </a:p>
          <a:p>
            <a:endParaRPr lang="en-US" sz="1400" dirty="0"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Hadron calorimeter </a:t>
            </a:r>
            <a:r>
              <a:rPr lang="en-US" dirty="0">
                <a:latin typeface="Comic Sans MS" panose="030F0902030302020204" pitchFamily="66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Measure charged hadrons , neutrons and K</a:t>
            </a:r>
            <a:r>
              <a:rPr lang="en-US" sz="1600" baseline="-25000" dirty="0">
                <a:latin typeface="Comic Sans MS" panose="030F0902030302020204" pitchFamily="66" charset="0"/>
              </a:rPr>
              <a:t>L</a:t>
            </a:r>
            <a:r>
              <a:rPr lang="en-US" sz="1600" baseline="30000" dirty="0">
                <a:latin typeface="Comic Sans MS" panose="030F0902030302020204" pitchFamily="66" charset="0"/>
              </a:rPr>
              <a:t>0</a:t>
            </a:r>
            <a:endParaRPr lang="en-US" sz="1600" dirty="0">
              <a:latin typeface="Comic Sans MS" panose="030F0902030302020204" pitchFamily="66" charset="0"/>
            </a:endParaRPr>
          </a:p>
          <a:p>
            <a:r>
              <a:rPr lang="en-US" sz="1600" dirty="0">
                <a:latin typeface="Comic Sans MS" panose="030F0902030302020204" pitchFamily="66" charset="0"/>
              </a:rPr>
              <a:t>     Plastic scintillator or  RPC + steel</a:t>
            </a:r>
          </a:p>
          <a:p>
            <a:endParaRPr lang="en-US" sz="1400" dirty="0">
              <a:latin typeface="Comic Sans MS" panose="030F0902030302020204" pitchFamily="66" charset="0"/>
            </a:endParaRPr>
          </a:p>
          <a:p>
            <a:r>
              <a:rPr lang="en-US" b="1" dirty="0">
                <a:latin typeface="Comic Sans MS" panose="030F0902030302020204" pitchFamily="66" charset="0"/>
              </a:rPr>
              <a:t>+ Beam pipe, Solenoid, very forward and backward detectors</a:t>
            </a:r>
          </a:p>
        </p:txBody>
      </p:sp>
      <p:sp>
        <p:nvSpPr>
          <p:cNvPr id="9" name="AutoShape 19">
            <a:extLst>
              <a:ext uri="{FF2B5EF4-FFF2-40B4-BE49-F238E27FC236}">
                <a16:creationId xmlns:a16="http://schemas.microsoft.com/office/drawing/2014/main" id="{E879901B-642F-D14C-86C9-B7170D629A76}"/>
              </a:ext>
            </a:extLst>
          </p:cNvPr>
          <p:cNvSpPr>
            <a:spLocks/>
          </p:cNvSpPr>
          <p:nvPr/>
        </p:nvSpPr>
        <p:spPr bwMode="auto">
          <a:xfrm rot="5400000">
            <a:off x="5830661" y="3039013"/>
            <a:ext cx="5426110" cy="1176883"/>
          </a:xfrm>
          <a:prstGeom prst="rightArrow">
            <a:avLst>
              <a:gd name="adj1" fmla="val 32000"/>
              <a:gd name="adj2" fmla="val 63778"/>
            </a:avLst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19DD39-363A-3C42-9C9A-23913376B3B6}"/>
              </a:ext>
            </a:extLst>
          </p:cNvPr>
          <p:cNvSpPr txBox="1"/>
          <p:nvPr/>
        </p:nvSpPr>
        <p:spPr>
          <a:xfrm>
            <a:off x="8328278" y="1808968"/>
            <a:ext cx="430887" cy="245996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l"/>
            <a:r>
              <a:rPr lang="en-US" sz="1600" dirty="0">
                <a:latin typeface="Comic Sans MS" panose="030F0902030302020204" pitchFamily="66" charset="0"/>
              </a:rPr>
              <a:t>Radius/Distance from IP</a:t>
            </a:r>
          </a:p>
        </p:txBody>
      </p:sp>
    </p:spTree>
    <p:extLst>
      <p:ext uri="{BB962C8B-B14F-4D97-AF65-F5344CB8AC3E}">
        <p14:creationId xmlns:p14="http://schemas.microsoft.com/office/powerpoint/2010/main" val="34768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CF89-AEA7-8145-9166-2221403F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</a:t>
            </a:r>
            <a:r>
              <a:rPr lang="en-US" dirty="0" err="1"/>
              <a:t>eRHIC</a:t>
            </a:r>
            <a:r>
              <a:rPr lang="en-US" dirty="0"/>
              <a:t> Accelerator Design on Detector Design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FF701-CE03-CD45-A867-515D9C39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C4F73-BBBA-134C-AAD8-12ADCF88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2D290-83C6-D545-8294-12E5EA74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D22AC-05CC-0F45-82AD-FE75455FECEE}"/>
              </a:ext>
            </a:extLst>
          </p:cNvPr>
          <p:cNvSpPr txBox="1"/>
          <p:nvPr/>
        </p:nvSpPr>
        <p:spPr>
          <a:xfrm>
            <a:off x="11342" y="696290"/>
            <a:ext cx="913265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high luminosity 10</a:t>
            </a:r>
            <a:r>
              <a:rPr lang="en-US" sz="1600" baseline="30000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33-34</a:t>
            </a: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 cm</a:t>
            </a:r>
            <a:r>
              <a:rPr lang="en-US" sz="1600" baseline="30000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-2</a:t>
            </a: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s</a:t>
            </a:r>
            <a:r>
              <a:rPr lang="en-US" sz="1600" baseline="30000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-1</a:t>
            </a: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Comic Sans MS" panose="030F0902030302020204" pitchFamily="66" charset="0"/>
                <a:cs typeface="Comic Sans MS"/>
              </a:rPr>
              <a:t>use detector technologies which can with stand high rates and radiation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Comic Sans MS" panose="030F0902030302020204" pitchFamily="66" charset="0"/>
                <a:cs typeface="Comic Sans MS"/>
              </a:rPr>
              <a:t>focusing magnets as close as possible to IP </a:t>
            </a:r>
            <a:r>
              <a:rPr lang="en-US" sz="1600" dirty="0">
                <a:latin typeface="Comic Sans MS" panose="030F0902030302020204" pitchFamily="66" charset="0"/>
                <a:cs typeface="Comic Sans MS"/>
                <a:sym typeface="Wingdings" pitchFamily="2" charset="2"/>
              </a:rPr>
              <a:t> confined space of detector</a:t>
            </a:r>
            <a:endParaRPr lang="en-US" sz="1600" dirty="0">
              <a:latin typeface="Comic Sans MS" panose="030F0902030302020204" pitchFamily="66" charset="0"/>
              <a:cs typeface="Comic Sans MS"/>
            </a:endParaRPr>
          </a:p>
          <a:p>
            <a:pPr>
              <a:buClr>
                <a:srgbClr val="0000FF"/>
              </a:buClr>
            </a:pPr>
            <a:endParaRPr lang="en-US" sz="1000" dirty="0">
              <a:latin typeface="Comic Sans MS" panose="030F0902030302020204" pitchFamily="66" charset="0"/>
              <a:cs typeface="Comic Sans MS"/>
            </a:endParaRPr>
          </a:p>
          <a:p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High collision frequency</a:t>
            </a:r>
            <a:endParaRPr lang="en-US" sz="1600" dirty="0">
              <a:latin typeface="Comic Sans MS" panose="030F0902030302020204" pitchFamily="66" charset="0"/>
              <a:sym typeface="Wingdings" pitchFamily="2" charset="2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separation of signal to background becomes more challenging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bunch-by-bunch polarization measurement needs to be adapted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endParaRPr lang="en-US" sz="1000" dirty="0">
              <a:latin typeface="Comic Sans MS" panose="030F0902030302020204" pitchFamily="66" charset="0"/>
              <a:sym typeface="Wingdings" pitchFamily="2" charset="2"/>
            </a:endParaRPr>
          </a:p>
          <a:p>
            <a:pPr>
              <a:buClr>
                <a:srgbClr val="0432FF"/>
              </a:buClr>
            </a:pP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crossing angle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need excellent vertex resolution to correct for the crossing angle in the measurement</a:t>
            </a:r>
          </a:p>
          <a:p>
            <a:pPr>
              <a:buClr>
                <a:srgbClr val="0000FF"/>
              </a:buClr>
            </a:pPr>
            <a:endParaRPr lang="en-US" sz="1000" dirty="0">
              <a:latin typeface="Comic Sans MS" panose="030F0902030302020204" pitchFamily="66" charset="0"/>
              <a:cs typeface="Comic Sans MS"/>
            </a:endParaRPr>
          </a:p>
          <a:p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asymmetric beam energies </a:t>
            </a: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boosted kinematics  </a:t>
            </a: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 high activity at high |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|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a large acceptance detector is a must</a:t>
            </a:r>
            <a:endParaRPr lang="en-US" sz="1600" dirty="0">
              <a:solidFill>
                <a:srgbClr val="322F31"/>
              </a:solidFill>
              <a:latin typeface="Symbol" pitchFamily="2" charset="2"/>
              <a:cs typeface="Comic Sans MS"/>
              <a:sym typeface="Wingdings" pitchFamily="2" charset="2"/>
            </a:endParaRPr>
          </a:p>
          <a:p>
            <a:pPr>
              <a:buClr>
                <a:srgbClr val="0000FF"/>
              </a:buClr>
            </a:pPr>
            <a:endParaRPr lang="en-US" sz="1000" dirty="0">
              <a:solidFill>
                <a:srgbClr val="322F31"/>
              </a:solidFill>
              <a:latin typeface="Symbol" pitchFamily="2" charset="2"/>
              <a:cs typeface="Comic Sans MS"/>
              <a:sym typeface="Wingdings" pitchFamily="2" charset="2"/>
            </a:endParaRPr>
          </a:p>
          <a:p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colliding different beam species: ep &amp; </a:t>
            </a:r>
            <a:r>
              <a:rPr lang="en-US" sz="1600" dirty="0" err="1">
                <a:solidFill>
                  <a:srgbClr val="0432FF"/>
                </a:solidFill>
                <a:latin typeface="Comic Sans MS" panose="030F0902030302020204" pitchFamily="66" charset="0"/>
              </a:rPr>
              <a:t>eA</a:t>
            </a: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 has </a:t>
            </a: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consequences for beam backgrounds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                 </a:t>
            </a: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 hadron beam backgrounds, i.e. beam gas events and synchrotron radiation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Comic Sans MS" panose="030F0902030302020204" pitchFamily="66" charset="0"/>
              </a:rPr>
              <a:t>detector and IR need protection systems designed in</a:t>
            </a:r>
            <a:endParaRPr lang="en-US" sz="1600" dirty="0">
              <a:latin typeface="Comic Sans MS" panose="030F0902030302020204" pitchFamily="66" charset="0"/>
              <a:cs typeface="Comic Sans MS"/>
            </a:endParaRPr>
          </a:p>
          <a:p>
            <a:pPr>
              <a:buClr>
                <a:srgbClr val="0000FF"/>
              </a:buClr>
            </a:pPr>
            <a:endParaRPr lang="en-US" sz="1000" dirty="0">
              <a:latin typeface="Comic Sans MS" panose="030F0902030302020204" pitchFamily="66" charset="0"/>
              <a:cs typeface="Comic Sans MS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nuclear beams: D to Pb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</a:rPr>
              <a:t>high acceptance for nuclear breakup particles </a:t>
            </a: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  <a:sym typeface="Wingdings" pitchFamily="2" charset="2"/>
              </a:rPr>
              <a:t> </a:t>
            </a:r>
            <a:r>
              <a:rPr lang="en-US" sz="1600" dirty="0" err="1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  <a:sym typeface="Wingdings" pitchFamily="2" charset="2"/>
              </a:rPr>
              <a:t>p,n,</a:t>
            </a:r>
            <a:r>
              <a:rPr lang="en-US" sz="1600" dirty="0" err="1">
                <a:solidFill>
                  <a:srgbClr val="322F31"/>
                </a:solidFill>
                <a:latin typeface="Symbol" pitchFamily="2" charset="2"/>
                <a:cs typeface="Comic Sans MS"/>
                <a:sym typeface="Wingdings" pitchFamily="2" charset="2"/>
              </a:rPr>
              <a:t>g</a:t>
            </a:r>
            <a:r>
              <a:rPr lang="en-US" sz="1600" dirty="0">
                <a:solidFill>
                  <a:srgbClr val="322F31"/>
                </a:solidFill>
                <a:latin typeface="Symbol" pitchFamily="2" charset="2"/>
                <a:cs typeface="Comic Sans MS"/>
                <a:sym typeface="Wingdings" pitchFamily="2" charset="2"/>
              </a:rPr>
              <a:t> </a:t>
            </a:r>
          </a:p>
          <a:p>
            <a:pPr>
              <a:buClr>
                <a:srgbClr val="0000FF"/>
              </a:buClr>
            </a:pPr>
            <a:endParaRPr lang="en-US" sz="1000" dirty="0">
              <a:latin typeface="Comic Sans MS" panose="030F0902030302020204" pitchFamily="66" charset="0"/>
              <a:cs typeface="Comic Sans MS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polarized electron and hadron (p,d,He-3) beams: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Comic Sans MS" panose="030F0902030302020204" pitchFamily="66" charset="0"/>
                <a:cs typeface="Comic Sans MS"/>
              </a:rPr>
              <a:t>high precision lepton and hadron </a:t>
            </a:r>
            <a:r>
              <a:rPr lang="en-US" sz="1600" dirty="0" err="1">
                <a:latin typeface="Comic Sans MS" panose="030F0902030302020204" pitchFamily="66" charset="0"/>
                <a:cs typeface="Comic Sans MS"/>
              </a:rPr>
              <a:t>polarimetery</a:t>
            </a:r>
            <a:r>
              <a:rPr lang="en-US" sz="1600" dirty="0">
                <a:latin typeface="Comic Sans MS" panose="030F0902030302020204" pitchFamily="66" charset="0"/>
                <a:cs typeface="Comic Sans MS"/>
              </a:rPr>
              <a:t> </a:t>
            </a:r>
            <a:r>
              <a:rPr lang="en-US" sz="1600" dirty="0">
                <a:latin typeface="Comic Sans MS" panose="030F0902030302020204" pitchFamily="66" charset="0"/>
                <a:cs typeface="Comic Sans MS"/>
                <a:sym typeface="Wingdings" pitchFamily="2" charset="2"/>
              </a:rPr>
              <a:t> bunch-by-bunch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  <a:sym typeface="Wingdings" pitchFamily="2" charset="2"/>
              </a:rPr>
              <a:t>high precision luminosity measurement  spin sorted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endParaRPr lang="en-US" sz="1100" dirty="0">
              <a:solidFill>
                <a:srgbClr val="322F31"/>
              </a:solidFill>
              <a:latin typeface="Comic Sans MS" panose="030F0902030302020204" pitchFamily="66" charset="0"/>
              <a:cs typeface="Comic Sans MS"/>
            </a:endParaRPr>
          </a:p>
          <a:p>
            <a:pPr>
              <a:buClr>
                <a:srgbClr val="0000FF"/>
              </a:buClr>
            </a:pPr>
            <a:endParaRPr lang="en-US" sz="1600" dirty="0">
              <a:solidFill>
                <a:srgbClr val="322F31"/>
              </a:solidFill>
              <a:latin typeface="Symbol" pitchFamily="2" charset="2"/>
              <a:cs typeface="Comic Sans MS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600" dirty="0">
              <a:latin typeface="Comic Sans MS" panose="030F0902030302020204" pitchFamily="66" charset="0"/>
            </a:endParaRPr>
          </a:p>
          <a:p>
            <a:endParaRPr lang="en-US" sz="1600" dirty="0">
              <a:latin typeface="Comic Sans MS" panose="030F0902030302020204" pitchFamily="66" charset="0"/>
            </a:endParaRPr>
          </a:p>
          <a:p>
            <a:pPr>
              <a:buClr>
                <a:srgbClr val="0000FF"/>
              </a:buClr>
            </a:pPr>
            <a:endParaRPr lang="en-US" sz="1600" dirty="0">
              <a:solidFill>
                <a:srgbClr val="322F31"/>
              </a:solidFill>
              <a:latin typeface="Symbol" pitchFamily="2" charset="2"/>
              <a:cs typeface="Comic Sans MS"/>
              <a:sym typeface="Wingdings" pitchFamily="2" charset="2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endParaRPr lang="en-US" sz="1600" dirty="0">
              <a:solidFill>
                <a:srgbClr val="0432FF"/>
              </a:solidFill>
              <a:latin typeface="Symbol" pitchFamily="2" charset="2"/>
              <a:cs typeface="Comic Sans MS"/>
              <a:sym typeface="Wingdings" pitchFamily="2" charset="2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endParaRPr lang="en-US" sz="1100" dirty="0">
              <a:solidFill>
                <a:srgbClr val="322F31"/>
              </a:solidFill>
              <a:latin typeface="Comic Sans MS" panose="030F0902030302020204" pitchFamily="66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409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33400" y="1143000"/>
            <a:ext cx="7848600" cy="1371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939B16-FCC0-9C4F-9C95-20A55C1F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Detector Choices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1A303-2789-234B-B66A-63825FB09672}"/>
              </a:ext>
            </a:extLst>
          </p:cNvPr>
          <p:cNvSpPr txBox="1"/>
          <p:nvPr/>
        </p:nvSpPr>
        <p:spPr>
          <a:xfrm>
            <a:off x="735042" y="611196"/>
            <a:ext cx="767710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General purpose detectors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similar to ATLAS and CMS at the LHC or H1 and ZEUS at HERA</a:t>
            </a:r>
          </a:p>
          <a:p>
            <a:pPr algn="l"/>
            <a:endParaRPr lang="en-US" sz="800" dirty="0">
              <a:latin typeface="Comic Sans MS" panose="030F0902030302020204" pitchFamily="66" charset="0"/>
            </a:endParaRPr>
          </a:p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Advantage: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one device for all physics, better background rejection and systematic control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More challenging to design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Lifetime = Facility lifetime </a:t>
            </a:r>
          </a:p>
          <a:p>
            <a:pPr algn="l"/>
            <a:endParaRPr lang="en-US" sz="800" dirty="0">
              <a:latin typeface="Comic Sans MS" panose="030F0902030302020204" pitchFamily="66" charset="0"/>
            </a:endParaRPr>
          </a:p>
          <a:p>
            <a:pPr algn="ctr"/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or</a:t>
            </a:r>
          </a:p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Specialized detector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such as ALICE and </a:t>
            </a:r>
            <a:r>
              <a:rPr lang="en-US" sz="1600" dirty="0" err="1">
                <a:latin typeface="Comic Sans MS" panose="030F0902030302020204" pitchFamily="66" charset="0"/>
              </a:rPr>
              <a:t>LHCb</a:t>
            </a:r>
            <a:r>
              <a:rPr lang="en-US" sz="1600" dirty="0">
                <a:latin typeface="Comic Sans MS" panose="030F0902030302020204" pitchFamily="66" charset="0"/>
              </a:rPr>
              <a:t> at the LHC</a:t>
            </a:r>
          </a:p>
          <a:p>
            <a:pPr algn="l"/>
            <a:endParaRPr lang="en-US" sz="800" dirty="0">
              <a:latin typeface="Comic Sans MS" panose="030F0902030302020204" pitchFamily="66" charset="0"/>
            </a:endParaRPr>
          </a:p>
          <a:p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Advantage: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Potentially better for the measurement of a particular process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Less boundary conditions -&gt; easier to design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Lifetime &lt; Facility lifetime </a:t>
            </a:r>
          </a:p>
          <a:p>
            <a:pPr algn="l"/>
            <a:endParaRPr lang="en-US" sz="800" dirty="0">
              <a:latin typeface="Comic Sans MS" panose="030F0902030302020204" pitchFamily="66" charset="0"/>
            </a:endParaRPr>
          </a:p>
          <a:p>
            <a:pPr algn="ctr"/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or</a:t>
            </a:r>
          </a:p>
          <a:p>
            <a:pPr algn="ctr"/>
            <a:endParaRPr lang="en-US" sz="800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Mixture of both</a:t>
            </a: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6B9E0EF4-E9AD-8243-8264-33997EF4FFE7}"/>
              </a:ext>
            </a:extLst>
          </p:cNvPr>
          <p:cNvSpPr/>
          <p:nvPr/>
        </p:nvSpPr>
        <p:spPr bwMode="auto">
          <a:xfrm>
            <a:off x="982906" y="5256311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431DE-807E-D545-B4FE-3BA80AD88039}"/>
              </a:ext>
            </a:extLst>
          </p:cNvPr>
          <p:cNvSpPr txBox="1"/>
          <p:nvPr/>
        </p:nvSpPr>
        <p:spPr>
          <a:xfrm>
            <a:off x="1082664" y="5481409"/>
            <a:ext cx="69958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Till today seriously considered only general-purpose detectors</a:t>
            </a:r>
          </a:p>
          <a:p>
            <a:pPr algn="ctr"/>
            <a:endParaRPr lang="en-US" sz="1600" dirty="0">
              <a:latin typeface="Comic Sans MS" panose="030F0902030302020204" pitchFamily="66" charset="0"/>
            </a:endParaRPr>
          </a:p>
          <a:p>
            <a:pPr algn="ctr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A general-purpose detector will most easily achieve all the science </a:t>
            </a:r>
          </a:p>
          <a:p>
            <a:pPr algn="ctr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in the EIC WP and NAS report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43CD4F6-7778-A143-BEAD-C4492DE1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BC9FC29-1481-9D48-B3C6-8A6254EF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63573-8858-C149-8CD2-BFEF6CE7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1912B-5439-DE42-8B02-FE72B19D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D98C5-B7F0-FF40-B6F3-297FED8F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99397B-A89B-5D43-AEF4-F2F18EED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PID Requirements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66803-B14D-AC44-9B73-FBEB00C2E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00"/>
            <a:ext cx="9144000" cy="5002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D5A4F0-1749-794F-A0D5-83E479E2E31E}"/>
              </a:ext>
            </a:extLst>
          </p:cNvPr>
          <p:cNvSpPr txBox="1"/>
          <p:nvPr/>
        </p:nvSpPr>
        <p:spPr>
          <a:xfrm>
            <a:off x="593390" y="5921687"/>
            <a:ext cx="806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Here, electron/hadron separation shown only from Cherenkov detectors. </a:t>
            </a:r>
          </a:p>
          <a:p>
            <a:pPr algn="ctr"/>
            <a:r>
              <a:rPr lang="en-US" dirty="0">
                <a:latin typeface="Comic Sans MS" panose="030F0902030302020204" pitchFamily="66" charset="0"/>
              </a:rPr>
              <a:t>Main e/h rejection is done by calorimeters.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8C53C-0723-E943-9B8E-31121E7AA4AF}"/>
              </a:ext>
            </a:extLst>
          </p:cNvPr>
          <p:cNvSpPr txBox="1"/>
          <p:nvPr/>
        </p:nvSpPr>
        <p:spPr>
          <a:xfrm>
            <a:off x="2173747" y="584590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Interplay between different technologies</a:t>
            </a:r>
          </a:p>
        </p:txBody>
      </p:sp>
    </p:spTree>
    <p:extLst>
      <p:ext uri="{BB962C8B-B14F-4D97-AF65-F5344CB8AC3E}">
        <p14:creationId xmlns:p14="http://schemas.microsoft.com/office/powerpoint/2010/main" val="27392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517BAB7-EE8F-354C-AB62-F6FD90D76AEB}"/>
              </a:ext>
            </a:extLst>
          </p:cNvPr>
          <p:cNvCxnSpPr>
            <a:cxnSpLocks/>
          </p:cNvCxnSpPr>
          <p:nvPr/>
        </p:nvCxnSpPr>
        <p:spPr>
          <a:xfrm>
            <a:off x="162232" y="5954648"/>
            <a:ext cx="855406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73E414-3E34-CE4E-97D9-34E920FD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General Purpose Detector: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88362-BD9B-CB4F-8371-21580E27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85541-93AF-0243-9683-009E9335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595D32-A65C-1643-A3BB-4A04BCF27FC6}"/>
              </a:ext>
            </a:extLst>
          </p:cNvPr>
          <p:cNvSpPr/>
          <p:nvPr/>
        </p:nvSpPr>
        <p:spPr>
          <a:xfrm>
            <a:off x="4079421" y="2401916"/>
            <a:ext cx="607297" cy="321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F0FC37-DEF6-4142-9D05-7B6143B530C4}"/>
              </a:ext>
            </a:extLst>
          </p:cNvPr>
          <p:cNvSpPr/>
          <p:nvPr/>
        </p:nvSpPr>
        <p:spPr>
          <a:xfrm>
            <a:off x="791776" y="5176136"/>
            <a:ext cx="607297" cy="18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337AB-4836-A948-8394-A27A3B0F9CCC}"/>
              </a:ext>
            </a:extLst>
          </p:cNvPr>
          <p:cNvSpPr txBox="1"/>
          <p:nvPr/>
        </p:nvSpPr>
        <p:spPr>
          <a:xfrm>
            <a:off x="7286375" y="5449799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2B062-71F2-CA48-9075-C39FC0AF5D8E}"/>
              </a:ext>
            </a:extLst>
          </p:cNvPr>
          <p:cNvSpPr txBox="1"/>
          <p:nvPr/>
        </p:nvSpPr>
        <p:spPr>
          <a:xfrm>
            <a:off x="6023343" y="342216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45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D5269C-8ED3-1442-BDE8-F90285B48643}"/>
              </a:ext>
            </a:extLst>
          </p:cNvPr>
          <p:cNvSpPr/>
          <p:nvPr/>
        </p:nvSpPr>
        <p:spPr>
          <a:xfrm>
            <a:off x="7745869" y="5267571"/>
            <a:ext cx="60729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589583-8F0E-C842-98DF-A488A6E3C7D9}"/>
              </a:ext>
            </a:extLst>
          </p:cNvPr>
          <p:cNvCxnSpPr>
            <a:cxnSpLocks/>
          </p:cNvCxnSpPr>
          <p:nvPr/>
        </p:nvCxnSpPr>
        <p:spPr>
          <a:xfrm flipV="1">
            <a:off x="4586748" y="3752460"/>
            <a:ext cx="2199647" cy="2202188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2B5A88-B716-EF4D-A0F5-CF3E06A77F21}"/>
              </a:ext>
            </a:extLst>
          </p:cNvPr>
          <p:cNvCxnSpPr>
            <a:cxnSpLocks/>
          </p:cNvCxnSpPr>
          <p:nvPr/>
        </p:nvCxnSpPr>
        <p:spPr>
          <a:xfrm flipV="1">
            <a:off x="4586748" y="2788017"/>
            <a:ext cx="0" cy="3166631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F93962-3299-8745-9AE0-B6844A145F06}"/>
              </a:ext>
            </a:extLst>
          </p:cNvPr>
          <p:cNvCxnSpPr>
            <a:cxnSpLocks/>
          </p:cNvCxnSpPr>
          <p:nvPr/>
        </p:nvCxnSpPr>
        <p:spPr>
          <a:xfrm flipV="1">
            <a:off x="4586748" y="5855857"/>
            <a:ext cx="3170144" cy="98791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48A68F-2BA6-DF49-9B15-A8D4F6B2B946}"/>
              </a:ext>
            </a:extLst>
          </p:cNvPr>
          <p:cNvCxnSpPr>
            <a:cxnSpLocks/>
          </p:cNvCxnSpPr>
          <p:nvPr/>
        </p:nvCxnSpPr>
        <p:spPr>
          <a:xfrm flipH="1" flipV="1">
            <a:off x="2389952" y="3752460"/>
            <a:ext cx="2196796" cy="2202188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B7F9213-B8F9-1E40-B75C-1E39F0C3F0CA}"/>
              </a:ext>
            </a:extLst>
          </p:cNvPr>
          <p:cNvCxnSpPr>
            <a:cxnSpLocks/>
          </p:cNvCxnSpPr>
          <p:nvPr/>
        </p:nvCxnSpPr>
        <p:spPr>
          <a:xfrm flipH="1" flipV="1">
            <a:off x="1405687" y="5841347"/>
            <a:ext cx="3181060" cy="113301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29267C-90AA-3E40-A0BF-3A6BF489307C}"/>
              </a:ext>
            </a:extLst>
          </p:cNvPr>
          <p:cNvSpPr txBox="1"/>
          <p:nvPr/>
        </p:nvSpPr>
        <p:spPr>
          <a:xfrm>
            <a:off x="4129512" y="2482469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90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CB22EF-C9AE-B241-9A24-4003F1EFBE50}"/>
              </a:ext>
            </a:extLst>
          </p:cNvPr>
          <p:cNvSpPr txBox="1"/>
          <p:nvPr/>
        </p:nvSpPr>
        <p:spPr>
          <a:xfrm>
            <a:off x="2203036" y="336635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135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DE76D6-FAEB-BE47-9EF3-CB52C13923A7}"/>
              </a:ext>
            </a:extLst>
          </p:cNvPr>
          <p:cNvSpPr txBox="1"/>
          <p:nvPr/>
        </p:nvSpPr>
        <p:spPr>
          <a:xfrm>
            <a:off x="1041504" y="5438646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178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A9DCE7-4F60-BB4C-86FC-51837447EDF1}"/>
              </a:ext>
            </a:extLst>
          </p:cNvPr>
          <p:cNvSpPr txBox="1"/>
          <p:nvPr/>
        </p:nvSpPr>
        <p:spPr>
          <a:xfrm>
            <a:off x="8764461" y="5674646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30BDC630-94B3-2F4E-9297-519BD4383EBA}"/>
              </a:ext>
            </a:extLst>
          </p:cNvPr>
          <p:cNvSpPr/>
          <p:nvPr/>
        </p:nvSpPr>
        <p:spPr>
          <a:xfrm>
            <a:off x="891728" y="2267391"/>
            <a:ext cx="7383992" cy="7175429"/>
          </a:xfrm>
          <a:prstGeom prst="blockArc">
            <a:avLst>
              <a:gd name="adj1" fmla="val 10745695"/>
              <a:gd name="adj2" fmla="val 66467"/>
              <a:gd name="adj3" fmla="val 1447"/>
            </a:avLst>
          </a:prstGeom>
          <a:gradFill>
            <a:gsLst>
              <a:gs pos="0">
                <a:srgbClr val="FF9300"/>
              </a:gs>
              <a:gs pos="32000">
                <a:schemeClr val="bg1"/>
              </a:gs>
              <a:gs pos="66000">
                <a:srgbClr val="FF9300"/>
              </a:gs>
              <a:gs pos="99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335693-9464-9447-99C8-41CDB15308BE}"/>
              </a:ext>
            </a:extLst>
          </p:cNvPr>
          <p:cNvSpPr txBox="1"/>
          <p:nvPr/>
        </p:nvSpPr>
        <p:spPr>
          <a:xfrm rot="4317460">
            <a:off x="7845016" y="460401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x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828077-01BF-8748-BB05-BC965FFBDEAF}"/>
              </a:ext>
            </a:extLst>
          </p:cNvPr>
          <p:cNvSpPr txBox="1"/>
          <p:nvPr/>
        </p:nvSpPr>
        <p:spPr>
          <a:xfrm>
            <a:off x="3817906" y="1863200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x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439887-4446-6346-AF97-981409A3129A}"/>
              </a:ext>
            </a:extLst>
          </p:cNvPr>
          <p:cNvSpPr txBox="1"/>
          <p:nvPr/>
        </p:nvSpPr>
        <p:spPr>
          <a:xfrm rot="17436423">
            <a:off x="346174" y="4569266"/>
            <a:ext cx="97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x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200ABB-35E9-9441-8604-979CA121BB1F}"/>
              </a:ext>
            </a:extLst>
          </p:cNvPr>
          <p:cNvSpPr txBox="1"/>
          <p:nvPr/>
        </p:nvSpPr>
        <p:spPr>
          <a:xfrm rot="20004337">
            <a:off x="2228987" y="223903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+mj-lt"/>
              </a:rPr>
              <a:t>products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52FD1E-995B-7E4B-9A7F-50CD92F4F197}"/>
              </a:ext>
            </a:extLst>
          </p:cNvPr>
          <p:cNvSpPr txBox="1"/>
          <p:nvPr/>
        </p:nvSpPr>
        <p:spPr>
          <a:xfrm rot="1950031">
            <a:off x="5975401" y="2427480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+mj-lt"/>
              </a:rPr>
              <a:t>collision</a:t>
            </a:r>
          </a:p>
        </p:txBody>
      </p:sp>
      <p:sp>
        <p:nvSpPr>
          <p:cNvPr id="59" name="Block Arc 58">
            <a:extLst>
              <a:ext uri="{FF2B5EF4-FFF2-40B4-BE49-F238E27FC236}">
                <a16:creationId xmlns:a16="http://schemas.microsoft.com/office/drawing/2014/main" id="{BA3CCA48-F134-A34E-B956-F6C6BE77502D}"/>
              </a:ext>
            </a:extLst>
          </p:cNvPr>
          <p:cNvSpPr/>
          <p:nvPr/>
        </p:nvSpPr>
        <p:spPr>
          <a:xfrm>
            <a:off x="380815" y="1711437"/>
            <a:ext cx="8142606" cy="7757902"/>
          </a:xfrm>
          <a:prstGeom prst="blockArc">
            <a:avLst>
              <a:gd name="adj1" fmla="val 10526789"/>
              <a:gd name="adj2" fmla="val 16448395"/>
              <a:gd name="adj3" fmla="val 1105"/>
            </a:avLst>
          </a:prstGeom>
          <a:gradFill>
            <a:gsLst>
              <a:gs pos="0">
                <a:srgbClr val="0432FF"/>
              </a:gs>
              <a:gs pos="31000">
                <a:schemeClr val="bg1"/>
              </a:gs>
              <a:gs pos="66000">
                <a:srgbClr val="0432FF"/>
              </a:gs>
              <a:gs pos="99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1E54E7-958B-594D-8227-AA9D81A45AAA}"/>
              </a:ext>
            </a:extLst>
          </p:cNvPr>
          <p:cNvSpPr txBox="1"/>
          <p:nvPr/>
        </p:nvSpPr>
        <p:spPr>
          <a:xfrm rot="17436423">
            <a:off x="-174441" y="3820532"/>
            <a:ext cx="136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0305A2-B61B-8F4E-A218-3DDEAF3D43C7}"/>
              </a:ext>
            </a:extLst>
          </p:cNvPr>
          <p:cNvSpPr txBox="1"/>
          <p:nvPr/>
        </p:nvSpPr>
        <p:spPr>
          <a:xfrm>
            <a:off x="4041349" y="126256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</a:t>
            </a:r>
            <a:r>
              <a:rPr lang="en-US" sz="24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F7AE34-C2E9-6049-A3C7-6E5B12B6E8E3}"/>
              </a:ext>
            </a:extLst>
          </p:cNvPr>
          <p:cNvSpPr txBox="1"/>
          <p:nvPr/>
        </p:nvSpPr>
        <p:spPr>
          <a:xfrm rot="19013598">
            <a:off x="677225" y="253356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432FF"/>
                </a:solidFill>
                <a:latin typeface="+mj-lt"/>
              </a:rPr>
              <a:t>scattered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68032D8-14AB-C84C-8438-D433E1A6F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2" r="18018" b="10531"/>
          <a:stretch/>
        </p:blipFill>
        <p:spPr>
          <a:xfrm flipH="1">
            <a:off x="4224583" y="814728"/>
            <a:ext cx="703100" cy="538845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630FBE4-E87B-114D-BEE8-5620B227FA16}"/>
              </a:ext>
            </a:extLst>
          </p:cNvPr>
          <p:cNvCxnSpPr>
            <a:cxnSpLocks/>
          </p:cNvCxnSpPr>
          <p:nvPr/>
        </p:nvCxnSpPr>
        <p:spPr>
          <a:xfrm flipV="1">
            <a:off x="2573646" y="1093287"/>
            <a:ext cx="1661036" cy="29294"/>
          </a:xfrm>
          <a:prstGeom prst="straightConnector1">
            <a:avLst/>
          </a:prstGeom>
          <a:ln w="3175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57B7E4D-F4EF-A64D-904D-C832BD21967E}"/>
              </a:ext>
            </a:extLst>
          </p:cNvPr>
          <p:cNvCxnSpPr>
            <a:cxnSpLocks/>
          </p:cNvCxnSpPr>
          <p:nvPr/>
        </p:nvCxnSpPr>
        <p:spPr>
          <a:xfrm flipH="1">
            <a:off x="4916532" y="1077269"/>
            <a:ext cx="1864961" cy="8053"/>
          </a:xfrm>
          <a:prstGeom prst="straightConnector1">
            <a:avLst/>
          </a:prstGeom>
          <a:ln w="317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5FD29F4-017E-D244-898E-1090FBCA7AD5}"/>
              </a:ext>
            </a:extLst>
          </p:cNvPr>
          <p:cNvSpPr txBox="1"/>
          <p:nvPr/>
        </p:nvSpPr>
        <p:spPr>
          <a:xfrm>
            <a:off x="5063710" y="76927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electron beam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BF017E-6067-064D-8890-0DF4328676A0}"/>
              </a:ext>
            </a:extLst>
          </p:cNvPr>
          <p:cNvSpPr txBox="1"/>
          <p:nvPr/>
        </p:nvSpPr>
        <p:spPr>
          <a:xfrm>
            <a:off x="2651767" y="793690"/>
            <a:ext cx="12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p/A beam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C64C40-9C62-C542-B83A-3C443C9606F5}"/>
              </a:ext>
            </a:extLst>
          </p:cNvPr>
          <p:cNvSpPr txBox="1"/>
          <p:nvPr/>
        </p:nvSpPr>
        <p:spPr>
          <a:xfrm rot="19103396">
            <a:off x="1281772" y="2911844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+mj-lt"/>
              </a:rPr>
              <a:t>collision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46914E-AAF9-0541-8E0B-E04E0EF572E3}"/>
              </a:ext>
            </a:extLst>
          </p:cNvPr>
          <p:cNvSpPr txBox="1"/>
          <p:nvPr/>
        </p:nvSpPr>
        <p:spPr>
          <a:xfrm rot="2876896">
            <a:off x="6839521" y="3191332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+mj-lt"/>
              </a:rPr>
              <a:t>products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96F067-F44A-0F48-AC8D-780853AF23BB}"/>
              </a:ext>
            </a:extLst>
          </p:cNvPr>
          <p:cNvSpPr txBox="1"/>
          <p:nvPr/>
        </p:nvSpPr>
        <p:spPr>
          <a:xfrm rot="19825934">
            <a:off x="1746215" y="188495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432FF"/>
                </a:solidFill>
                <a:latin typeface="+mj-lt"/>
              </a:rPr>
              <a:t>lepton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7B1C2-5184-4241-92B7-D2817475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C20C26-FF84-EB4D-BD3A-DD7B9AA2F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7689"/>
            <a:ext cx="9144000" cy="1112642"/>
          </a:xfrm>
        </p:spPr>
        <p:txBody>
          <a:bodyPr/>
          <a:lstStyle/>
          <a:p>
            <a:r>
              <a:rPr lang="en-US" dirty="0"/>
              <a:t>All big facilities have at least 2 general purpose detectors, i.e. LEP, HERA, RHIC, LHC or 2 facilities Belle and BABAR</a:t>
            </a:r>
          </a:p>
          <a:p>
            <a:pPr lvl="1"/>
            <a:r>
              <a:rPr lang="en-US" dirty="0"/>
              <a:t> for a comprehensive summary look to </a:t>
            </a:r>
          </a:p>
          <a:p>
            <a:pPr marL="457200" lvl="1" indent="0">
              <a:buNone/>
            </a:pPr>
            <a:r>
              <a:rPr lang="en-US" sz="1000" dirty="0">
                <a:hlinkClick r:id="rId2"/>
              </a:rPr>
              <a:t>https://indico.bnl.gov/event/3737/contributions/11071/attachments/9968/12149/1_TUllrich-DETECTORS.pdf</a:t>
            </a:r>
            <a:endParaRPr lang="en-US" sz="1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39BFB-68C6-9D42-B468-9EC3F62C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5D849-3F74-E747-B111-FCF0E9FC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88F63-D82D-A644-9811-164E849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F998-F5F8-644B-A7C7-26B12812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Detector Choices</a:t>
            </a:r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C34C79E4-FA49-7A42-A8B0-BA38FDFAD46F}"/>
              </a:ext>
            </a:extLst>
          </p:cNvPr>
          <p:cNvSpPr/>
          <p:nvPr/>
        </p:nvSpPr>
        <p:spPr bwMode="auto">
          <a:xfrm>
            <a:off x="431245" y="1802751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9F409-3DFF-574B-B3BE-B69E58E5E4EF}"/>
              </a:ext>
            </a:extLst>
          </p:cNvPr>
          <p:cNvSpPr txBox="1"/>
          <p:nvPr/>
        </p:nvSpPr>
        <p:spPr>
          <a:xfrm>
            <a:off x="1084164" y="1929864"/>
            <a:ext cx="699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omic Sans MS" panose="030F0902030302020204" pitchFamily="66" charset="0"/>
              </a:rPr>
              <a:t>Two detectors is also the desire for the EIC from the user community </a:t>
            </a:r>
          </a:p>
          <a:p>
            <a:pPr algn="ctr"/>
            <a:r>
              <a:rPr lang="en-US" sz="1600" dirty="0">
                <a:latin typeface="Comic Sans MS" panose="030F0902030302020204" pitchFamily="66" charset="0"/>
              </a:rPr>
              <a:t>Two interaction regions possible at EIC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81B722-742D-C840-80B0-32B941C6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76636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BA4688-A6A5-4C4E-B847-73435052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Different emphasis on physics goals between the 2 detectors including IR   optimization</a:t>
            </a:r>
          </a:p>
          <a:p>
            <a:r>
              <a:rPr lang="en-US" dirty="0"/>
              <a:t> Cross checking each other results</a:t>
            </a:r>
          </a:p>
          <a:p>
            <a:r>
              <a:rPr lang="en-US" dirty="0"/>
              <a:t> Combining results </a:t>
            </a:r>
            <a:r>
              <a:rPr lang="en-US" dirty="0">
                <a:sym typeface="Wingdings" pitchFamily="2" charset="2"/>
              </a:rPr>
              <a:t> higher precision results due to reducing systematics </a:t>
            </a:r>
          </a:p>
          <a:p>
            <a:pPr lvl="1"/>
            <a:r>
              <a:rPr lang="en-US" dirty="0">
                <a:sym typeface="Wingdings" pitchFamily="2" charset="2"/>
              </a:rPr>
              <a:t>uses luminosity most efficiently </a:t>
            </a:r>
          </a:p>
          <a:p>
            <a:pPr lvl="1"/>
            <a:r>
              <a:rPr lang="en-US" dirty="0">
                <a:sym typeface="Wingdings" pitchFamily="2" charset="2"/>
              </a:rPr>
              <a:t>recent example HERA inclusive cross section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 LHC shows 1000+ people collaborations pose quite some sociological challenges </a:t>
            </a:r>
          </a:p>
          <a:p>
            <a:pPr lvl="1"/>
            <a:r>
              <a:rPr lang="en-US" dirty="0">
                <a:sym typeface="Wingdings" pitchFamily="2" charset="2"/>
              </a:rPr>
              <a:t>less opportunities for young people to grow and take leadership positions</a:t>
            </a:r>
          </a:p>
          <a:p>
            <a:pPr lvl="1"/>
            <a:r>
              <a:rPr lang="en-US" dirty="0">
                <a:sym typeface="Wingdings" pitchFamily="2" charset="2"/>
              </a:rPr>
              <a:t>600+ collaborators per experiment seems optimal, currently </a:t>
            </a:r>
            <a:r>
              <a:rPr lang="en-US" dirty="0">
                <a:latin typeface="Comic Sans MS" panose="030F0902030302020204" pitchFamily="66" charset="0"/>
              </a:rPr>
              <a:t>631 experimentalists in UG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80BA3-6A5C-9A44-9A9C-3ABBA4A6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ACC7E-5408-2B45-A068-BB997E19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6C43E-94ED-D44C-9BFC-1900AEB0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454F7B-497A-0247-9ACD-E9116E52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Detectors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5553FC-C1BD-404C-B289-3403F6F45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10" y="1956036"/>
            <a:ext cx="2448271" cy="21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8174B5-07F5-0B4E-9540-793E84105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6952"/>
            <a:ext cx="9144000" cy="5006125"/>
          </a:xfrm>
        </p:spPr>
        <p:txBody>
          <a:bodyPr/>
          <a:lstStyle/>
          <a:p>
            <a:r>
              <a:rPr lang="en-US" dirty="0"/>
              <a:t> In general one needs crisp and clear arguments why two detectors will enhance the physics output of the EIC</a:t>
            </a:r>
          </a:p>
          <a:p>
            <a:pPr lvl="1"/>
            <a:r>
              <a:rPr lang="en-US" dirty="0"/>
              <a:t>complementarity includes the IR design, need to keep consistency with accelerator design in mind</a:t>
            </a:r>
          </a:p>
          <a:p>
            <a:r>
              <a:rPr lang="en-US" dirty="0"/>
              <a:t> Assuming two detectors complementary in technology one needs to answer </a:t>
            </a:r>
          </a:p>
          <a:p>
            <a:pPr lvl="1"/>
            <a:r>
              <a:rPr lang="en-US" dirty="0"/>
              <a:t>Detector:</a:t>
            </a:r>
          </a:p>
          <a:p>
            <a:pPr lvl="2"/>
            <a:r>
              <a:rPr lang="en-US" dirty="0"/>
              <a:t>performance of different sub detector technologies (momentum / energy resolution, material budget, …)</a:t>
            </a:r>
          </a:p>
          <a:p>
            <a:pPr lvl="2"/>
            <a:r>
              <a:rPr lang="en-US" dirty="0"/>
              <a:t>what drives the systematics of a subdetector based on a certain technology</a:t>
            </a:r>
          </a:p>
          <a:p>
            <a:pPr lvl="2"/>
            <a:r>
              <a:rPr lang="en-US" dirty="0"/>
              <a:t>a rough cost estimate and time to construct a subdetector</a:t>
            </a:r>
          </a:p>
          <a:p>
            <a:pPr lvl="2"/>
            <a:r>
              <a:rPr lang="en-US" dirty="0"/>
              <a:t>how much longer till the technology is ready for mass production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 Physics:</a:t>
            </a:r>
          </a:p>
          <a:p>
            <a:pPr lvl="2"/>
            <a:r>
              <a:rPr lang="en-US" dirty="0"/>
              <a:t>what is driving the systematic uncertainties of the measurements you are studying</a:t>
            </a:r>
          </a:p>
          <a:p>
            <a:pPr lvl="3"/>
            <a:r>
              <a:rPr lang="en-US" dirty="0"/>
              <a:t>impact on complementary technology choice of subdetectors</a:t>
            </a:r>
          </a:p>
          <a:p>
            <a:pPr lvl="2"/>
            <a:r>
              <a:rPr lang="en-US" dirty="0"/>
              <a:t>what special measurement in your WG cannot be addressed by a general-purpose detector</a:t>
            </a:r>
          </a:p>
          <a:p>
            <a:pPr lvl="3"/>
            <a:r>
              <a:rPr lang="en-US" dirty="0"/>
              <a:t>is there need for a specialized detector</a:t>
            </a:r>
          </a:p>
          <a:p>
            <a:pPr lvl="3"/>
            <a:r>
              <a:rPr lang="en-US" dirty="0"/>
              <a:t> or has demands, </a:t>
            </a:r>
          </a:p>
          <a:p>
            <a:pPr lvl="2"/>
            <a:r>
              <a:rPr lang="en-US" dirty="0"/>
              <a:t>which physics needs a modification of the baseline IR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1CF5A-7FD5-DE47-966B-EE0194F8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6DE42-2DFE-0F43-8E44-37CCC69A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7B7F3-62AF-EE43-92E2-A2923802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1C8CB1-70A4-1B43-849B-B306887E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for YR Report Activities</a:t>
            </a:r>
          </a:p>
        </p:txBody>
      </p:sp>
      <p:sp>
        <p:nvSpPr>
          <p:cNvPr id="7" name="Curved Right Arrow 6">
            <a:extLst>
              <a:ext uri="{FF2B5EF4-FFF2-40B4-BE49-F238E27FC236}">
                <a16:creationId xmlns:a16="http://schemas.microsoft.com/office/drawing/2014/main" id="{095ABDEA-6ADB-2849-A8FB-72069F82529D}"/>
              </a:ext>
            </a:extLst>
          </p:cNvPr>
          <p:cNvSpPr/>
          <p:nvPr/>
        </p:nvSpPr>
        <p:spPr bwMode="auto">
          <a:xfrm>
            <a:off x="121405" y="5503749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92DE7-CC15-994E-9AC9-90E4C064102A}"/>
              </a:ext>
            </a:extLst>
          </p:cNvPr>
          <p:cNvSpPr txBox="1"/>
          <p:nvPr/>
        </p:nvSpPr>
        <p:spPr>
          <a:xfrm>
            <a:off x="576968" y="5593077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omic Sans MS" panose="030F0902030302020204" pitchFamily="66" charset="0"/>
              </a:rPr>
              <a:t>Welcome feedback what other points are critical to answer to guarantee point 1</a:t>
            </a:r>
            <a:endParaRPr lang="en-US" sz="1000" dirty="0">
              <a:latin typeface="Comic Sans MS" panose="030F0902030302020204" pitchFamily="66" charset="0"/>
            </a:endParaRPr>
          </a:p>
          <a:p>
            <a:pPr algn="l"/>
            <a:r>
              <a:rPr lang="en-US" sz="1000" dirty="0">
                <a:latin typeface="Comic Sans MS" panose="030F0902030302020204" pitchFamily="66" charset="0"/>
              </a:rPr>
              <a:t>  </a:t>
            </a:r>
            <a:endParaRPr lang="en-US" sz="1200" dirty="0">
              <a:latin typeface="Comic Sans MS" panose="030F0902030302020204" pitchFamily="66" charset="0"/>
            </a:endParaRPr>
          </a:p>
          <a:p>
            <a:pPr algn="ctr"/>
            <a:r>
              <a:rPr lang="en-US" sz="1600" dirty="0">
                <a:latin typeface="Comic Sans MS" panose="030F0902030302020204" pitchFamily="66" charset="0"/>
              </a:rPr>
              <a:t>Answering these questions crisply will be critical to get the off-project contributions </a:t>
            </a:r>
          </a:p>
          <a:p>
            <a:pPr algn="ctr"/>
            <a:r>
              <a:rPr lang="en-US" sz="1600" dirty="0">
                <a:latin typeface="Comic Sans MS" panose="030F0902030302020204" pitchFamily="66" charset="0"/>
              </a:rPr>
              <a:t>we need to realize 2 detectors</a:t>
            </a:r>
          </a:p>
        </p:txBody>
      </p:sp>
    </p:spTree>
    <p:extLst>
      <p:ext uri="{BB962C8B-B14F-4D97-AF65-F5344CB8AC3E}">
        <p14:creationId xmlns:p14="http://schemas.microsoft.com/office/powerpoint/2010/main" val="20343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7FC51-C335-1943-9B99-68658C5F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72E66-01FE-5542-82E9-CA35262B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885A9-A623-8242-B571-E5DDD986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A38DC-8472-C949-84EB-35CF2E221653}"/>
              </a:ext>
            </a:extLst>
          </p:cNvPr>
          <p:cNvSpPr txBox="1"/>
          <p:nvPr/>
        </p:nvSpPr>
        <p:spPr>
          <a:xfrm>
            <a:off x="199649" y="3113391"/>
            <a:ext cx="874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432FF"/>
                </a:solidFill>
                <a:latin typeface="Comic Sans MS" panose="030F0902030302020204" pitchFamily="66" charset="0"/>
              </a:rPr>
              <a:t>What is required to realize 2 detectors</a:t>
            </a:r>
          </a:p>
        </p:txBody>
      </p:sp>
    </p:spTree>
    <p:extLst>
      <p:ext uri="{BB962C8B-B14F-4D97-AF65-F5344CB8AC3E}">
        <p14:creationId xmlns:p14="http://schemas.microsoft.com/office/powerpoint/2010/main" val="34773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E414-3E34-CE4E-97D9-34E920FD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General Purpose Detector: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88362-BD9B-CB4F-8371-21580E27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85541-93AF-0243-9683-009E9335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595D32-A65C-1643-A3BB-4A04BCF27FC6}"/>
              </a:ext>
            </a:extLst>
          </p:cNvPr>
          <p:cNvSpPr/>
          <p:nvPr/>
        </p:nvSpPr>
        <p:spPr>
          <a:xfrm>
            <a:off x="4079421" y="2401916"/>
            <a:ext cx="607297" cy="321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F0FC37-DEF6-4142-9D05-7B6143B530C4}"/>
              </a:ext>
            </a:extLst>
          </p:cNvPr>
          <p:cNvSpPr/>
          <p:nvPr/>
        </p:nvSpPr>
        <p:spPr>
          <a:xfrm>
            <a:off x="791776" y="5176136"/>
            <a:ext cx="607297" cy="18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337AB-4836-A948-8394-A27A3B0F9CCC}"/>
              </a:ext>
            </a:extLst>
          </p:cNvPr>
          <p:cNvSpPr txBox="1"/>
          <p:nvPr/>
        </p:nvSpPr>
        <p:spPr>
          <a:xfrm>
            <a:off x="7286375" y="5449799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2B062-71F2-CA48-9075-C39FC0AF5D8E}"/>
              </a:ext>
            </a:extLst>
          </p:cNvPr>
          <p:cNvSpPr txBox="1"/>
          <p:nvPr/>
        </p:nvSpPr>
        <p:spPr>
          <a:xfrm>
            <a:off x="6023343" y="342216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45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D5269C-8ED3-1442-BDE8-F90285B48643}"/>
              </a:ext>
            </a:extLst>
          </p:cNvPr>
          <p:cNvSpPr/>
          <p:nvPr/>
        </p:nvSpPr>
        <p:spPr>
          <a:xfrm>
            <a:off x="7745869" y="5267571"/>
            <a:ext cx="60729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589583-8F0E-C842-98DF-A488A6E3C7D9}"/>
              </a:ext>
            </a:extLst>
          </p:cNvPr>
          <p:cNvCxnSpPr>
            <a:cxnSpLocks/>
          </p:cNvCxnSpPr>
          <p:nvPr/>
        </p:nvCxnSpPr>
        <p:spPr>
          <a:xfrm flipV="1">
            <a:off x="4586748" y="3752460"/>
            <a:ext cx="2199647" cy="2202188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2B5A88-B716-EF4D-A0F5-CF3E06A77F21}"/>
              </a:ext>
            </a:extLst>
          </p:cNvPr>
          <p:cNvCxnSpPr>
            <a:cxnSpLocks/>
          </p:cNvCxnSpPr>
          <p:nvPr/>
        </p:nvCxnSpPr>
        <p:spPr>
          <a:xfrm flipV="1">
            <a:off x="4586748" y="2788017"/>
            <a:ext cx="0" cy="3166631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48A68F-2BA6-DF49-9B15-A8D4F6B2B946}"/>
              </a:ext>
            </a:extLst>
          </p:cNvPr>
          <p:cNvCxnSpPr>
            <a:cxnSpLocks/>
          </p:cNvCxnSpPr>
          <p:nvPr/>
        </p:nvCxnSpPr>
        <p:spPr>
          <a:xfrm flipH="1" flipV="1">
            <a:off x="2389952" y="3752460"/>
            <a:ext cx="2196796" cy="2202188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29267C-90AA-3E40-A0BF-3A6BF489307C}"/>
              </a:ext>
            </a:extLst>
          </p:cNvPr>
          <p:cNvSpPr txBox="1"/>
          <p:nvPr/>
        </p:nvSpPr>
        <p:spPr>
          <a:xfrm>
            <a:off x="4129512" y="2482469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90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CB22EF-C9AE-B241-9A24-4003F1EFBE50}"/>
              </a:ext>
            </a:extLst>
          </p:cNvPr>
          <p:cNvSpPr txBox="1"/>
          <p:nvPr/>
        </p:nvSpPr>
        <p:spPr>
          <a:xfrm>
            <a:off x="2203036" y="336635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135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DE76D6-FAEB-BE47-9EF3-CB52C13923A7}"/>
              </a:ext>
            </a:extLst>
          </p:cNvPr>
          <p:cNvSpPr txBox="1"/>
          <p:nvPr/>
        </p:nvSpPr>
        <p:spPr>
          <a:xfrm>
            <a:off x="1070376" y="5438392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178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A9DCE7-4F60-BB4C-86FC-51837447EDF1}"/>
              </a:ext>
            </a:extLst>
          </p:cNvPr>
          <p:cNvSpPr txBox="1"/>
          <p:nvPr/>
        </p:nvSpPr>
        <p:spPr>
          <a:xfrm>
            <a:off x="8764461" y="5674646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30BDC630-94B3-2F4E-9297-519BD4383EBA}"/>
              </a:ext>
            </a:extLst>
          </p:cNvPr>
          <p:cNvSpPr/>
          <p:nvPr/>
        </p:nvSpPr>
        <p:spPr>
          <a:xfrm>
            <a:off x="891728" y="2267391"/>
            <a:ext cx="7383992" cy="7175429"/>
          </a:xfrm>
          <a:prstGeom prst="blockArc">
            <a:avLst>
              <a:gd name="adj1" fmla="val 10745695"/>
              <a:gd name="adj2" fmla="val 66467"/>
              <a:gd name="adj3" fmla="val 1447"/>
            </a:avLst>
          </a:prstGeom>
          <a:gradFill>
            <a:gsLst>
              <a:gs pos="0">
                <a:srgbClr val="FF9300"/>
              </a:gs>
              <a:gs pos="32000">
                <a:schemeClr val="bg1"/>
              </a:gs>
              <a:gs pos="66000">
                <a:srgbClr val="FF9300"/>
              </a:gs>
              <a:gs pos="99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335693-9464-9447-99C8-41CDB15308BE}"/>
              </a:ext>
            </a:extLst>
          </p:cNvPr>
          <p:cNvSpPr txBox="1"/>
          <p:nvPr/>
        </p:nvSpPr>
        <p:spPr>
          <a:xfrm rot="4317460">
            <a:off x="7845016" y="460401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x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828077-01BF-8748-BB05-BC965FFBDEAF}"/>
              </a:ext>
            </a:extLst>
          </p:cNvPr>
          <p:cNvSpPr txBox="1"/>
          <p:nvPr/>
        </p:nvSpPr>
        <p:spPr>
          <a:xfrm>
            <a:off x="3817906" y="1863200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x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439887-4446-6346-AF97-981409A3129A}"/>
              </a:ext>
            </a:extLst>
          </p:cNvPr>
          <p:cNvSpPr txBox="1"/>
          <p:nvPr/>
        </p:nvSpPr>
        <p:spPr>
          <a:xfrm rot="17436423">
            <a:off x="346174" y="4569266"/>
            <a:ext cx="97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x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200ABB-35E9-9441-8604-979CA121BB1F}"/>
              </a:ext>
            </a:extLst>
          </p:cNvPr>
          <p:cNvSpPr txBox="1"/>
          <p:nvPr/>
        </p:nvSpPr>
        <p:spPr>
          <a:xfrm rot="19417635">
            <a:off x="1706655" y="2572505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+mj-lt"/>
              </a:rPr>
              <a:t>hadrons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52FD1E-995B-7E4B-9A7F-50CD92F4F197}"/>
              </a:ext>
            </a:extLst>
          </p:cNvPr>
          <p:cNvSpPr txBox="1"/>
          <p:nvPr/>
        </p:nvSpPr>
        <p:spPr>
          <a:xfrm rot="2538465">
            <a:off x="6487519" y="2779093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  <a:latin typeface="+mj-lt"/>
              </a:rPr>
              <a:t>hadrons</a:t>
            </a:r>
          </a:p>
        </p:txBody>
      </p:sp>
      <p:sp>
        <p:nvSpPr>
          <p:cNvPr id="59" name="Block Arc 58">
            <a:extLst>
              <a:ext uri="{FF2B5EF4-FFF2-40B4-BE49-F238E27FC236}">
                <a16:creationId xmlns:a16="http://schemas.microsoft.com/office/drawing/2014/main" id="{BA3CCA48-F134-A34E-B956-F6C6BE77502D}"/>
              </a:ext>
            </a:extLst>
          </p:cNvPr>
          <p:cNvSpPr/>
          <p:nvPr/>
        </p:nvSpPr>
        <p:spPr>
          <a:xfrm>
            <a:off x="380815" y="1711437"/>
            <a:ext cx="8142606" cy="7757902"/>
          </a:xfrm>
          <a:prstGeom prst="blockArc">
            <a:avLst>
              <a:gd name="adj1" fmla="val 10526789"/>
              <a:gd name="adj2" fmla="val 16448395"/>
              <a:gd name="adj3" fmla="val 1105"/>
            </a:avLst>
          </a:prstGeom>
          <a:gradFill>
            <a:gsLst>
              <a:gs pos="0">
                <a:srgbClr val="0432FF"/>
              </a:gs>
              <a:gs pos="31000">
                <a:schemeClr val="bg1"/>
              </a:gs>
              <a:gs pos="66000">
                <a:srgbClr val="0432FF"/>
              </a:gs>
              <a:gs pos="99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1E54E7-958B-594D-8227-AA9D81A45AAA}"/>
              </a:ext>
            </a:extLst>
          </p:cNvPr>
          <p:cNvSpPr txBox="1"/>
          <p:nvPr/>
        </p:nvSpPr>
        <p:spPr>
          <a:xfrm rot="17436423">
            <a:off x="-174441" y="3820532"/>
            <a:ext cx="136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0305A2-B61B-8F4E-A218-3DDEAF3D43C7}"/>
              </a:ext>
            </a:extLst>
          </p:cNvPr>
          <p:cNvSpPr txBox="1"/>
          <p:nvPr/>
        </p:nvSpPr>
        <p:spPr>
          <a:xfrm>
            <a:off x="4041349" y="126256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</a:t>
            </a:r>
            <a:r>
              <a:rPr lang="en-US" sz="24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1D9AE95-FAF7-5B4C-8BE2-51EFACE2B858}"/>
              </a:ext>
            </a:extLst>
          </p:cNvPr>
          <p:cNvCxnSpPr>
            <a:cxnSpLocks/>
          </p:cNvCxnSpPr>
          <p:nvPr/>
        </p:nvCxnSpPr>
        <p:spPr>
          <a:xfrm flipV="1">
            <a:off x="2573646" y="1093287"/>
            <a:ext cx="1661036" cy="29294"/>
          </a:xfrm>
          <a:prstGeom prst="straightConnector1">
            <a:avLst/>
          </a:prstGeom>
          <a:ln w="3175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6A3384C-74DE-C94A-ADB4-57232BE4ED84}"/>
              </a:ext>
            </a:extLst>
          </p:cNvPr>
          <p:cNvCxnSpPr>
            <a:cxnSpLocks/>
          </p:cNvCxnSpPr>
          <p:nvPr/>
        </p:nvCxnSpPr>
        <p:spPr>
          <a:xfrm flipH="1">
            <a:off x="4916532" y="1077269"/>
            <a:ext cx="1864961" cy="8053"/>
          </a:xfrm>
          <a:prstGeom prst="straightConnector1">
            <a:avLst/>
          </a:prstGeom>
          <a:ln w="317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A170641-D16F-1740-B436-22D7E74A1052}"/>
              </a:ext>
            </a:extLst>
          </p:cNvPr>
          <p:cNvSpPr txBox="1"/>
          <p:nvPr/>
        </p:nvSpPr>
        <p:spPr>
          <a:xfrm>
            <a:off x="5063710" y="76927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electron beam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ED11D8-DAF4-F54D-A11E-E5893A9067D2}"/>
              </a:ext>
            </a:extLst>
          </p:cNvPr>
          <p:cNvSpPr txBox="1"/>
          <p:nvPr/>
        </p:nvSpPr>
        <p:spPr>
          <a:xfrm>
            <a:off x="2651767" y="793690"/>
            <a:ext cx="12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p/A beam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066A41-F724-DB4D-A639-BB94D69E2CB8}"/>
              </a:ext>
            </a:extLst>
          </p:cNvPr>
          <p:cNvSpPr/>
          <p:nvPr/>
        </p:nvSpPr>
        <p:spPr>
          <a:xfrm>
            <a:off x="3456633" y="5039881"/>
            <a:ext cx="2240782" cy="907226"/>
          </a:xfrm>
          <a:prstGeom prst="rect">
            <a:avLst/>
          </a:prstGeom>
          <a:gradFill>
            <a:gsLst>
              <a:gs pos="0">
                <a:srgbClr val="0432FF">
                  <a:alpha val="50000"/>
                </a:srgbClr>
              </a:gs>
              <a:gs pos="70000">
                <a:srgbClr val="0096FF"/>
              </a:gs>
              <a:gs pos="30000">
                <a:srgbClr val="0096FF"/>
              </a:gs>
              <a:gs pos="100000">
                <a:srgbClr val="0432FF">
                  <a:alpha val="80000"/>
                </a:srgbClr>
              </a:gs>
            </a:gsLst>
            <a:lin ang="0" scaled="1"/>
          </a:gradFill>
          <a:ln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28F91A-CBB5-6448-8A46-D49A5D2DAD50}"/>
              </a:ext>
            </a:extLst>
          </p:cNvPr>
          <p:cNvSpPr/>
          <p:nvPr/>
        </p:nvSpPr>
        <p:spPr>
          <a:xfrm>
            <a:off x="3235569" y="4855228"/>
            <a:ext cx="211013" cy="1055405"/>
          </a:xfrm>
          <a:prstGeom prst="rect">
            <a:avLst/>
          </a:prstGeom>
          <a:gradFill>
            <a:gsLst>
              <a:gs pos="0">
                <a:srgbClr val="FF40FF"/>
              </a:gs>
              <a:gs pos="70000">
                <a:srgbClr val="D883FF"/>
              </a:gs>
              <a:gs pos="30000">
                <a:srgbClr val="D883FF"/>
              </a:gs>
              <a:gs pos="100000">
                <a:srgbClr val="FF40FF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855133-E64A-7B4C-81C3-ECAD2DD5C62E}"/>
              </a:ext>
            </a:extLst>
          </p:cNvPr>
          <p:cNvSpPr/>
          <p:nvPr/>
        </p:nvSpPr>
        <p:spPr>
          <a:xfrm>
            <a:off x="2755680" y="4441157"/>
            <a:ext cx="236406" cy="1459839"/>
          </a:xfrm>
          <a:prstGeom prst="rect">
            <a:avLst/>
          </a:prstGeom>
          <a:gradFill>
            <a:gsLst>
              <a:gs pos="0">
                <a:srgbClr val="FF40FF"/>
              </a:gs>
              <a:gs pos="70000">
                <a:srgbClr val="D883FF"/>
              </a:gs>
              <a:gs pos="30000">
                <a:srgbClr val="D883FF"/>
              </a:gs>
              <a:gs pos="100000">
                <a:srgbClr val="FF40FF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F016E0-2195-E541-A8F1-434A853A27F1}"/>
              </a:ext>
            </a:extLst>
          </p:cNvPr>
          <p:cNvSpPr/>
          <p:nvPr/>
        </p:nvSpPr>
        <p:spPr>
          <a:xfrm>
            <a:off x="2991940" y="4680277"/>
            <a:ext cx="236406" cy="1226638"/>
          </a:xfrm>
          <a:prstGeom prst="rect">
            <a:avLst/>
          </a:prstGeom>
          <a:gradFill>
            <a:gsLst>
              <a:gs pos="0">
                <a:srgbClr val="FF40FF"/>
              </a:gs>
              <a:gs pos="70000">
                <a:srgbClr val="D883FF"/>
              </a:gs>
              <a:gs pos="30000">
                <a:srgbClr val="D883FF"/>
              </a:gs>
              <a:gs pos="100000">
                <a:srgbClr val="FF40FF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36E3E1-F90F-AF4A-AA5D-13304E799A78}"/>
              </a:ext>
            </a:extLst>
          </p:cNvPr>
          <p:cNvSpPr/>
          <p:nvPr/>
        </p:nvSpPr>
        <p:spPr>
          <a:xfrm>
            <a:off x="5707317" y="4865687"/>
            <a:ext cx="211013" cy="1055405"/>
          </a:xfrm>
          <a:prstGeom prst="rect">
            <a:avLst/>
          </a:prstGeom>
          <a:gradFill>
            <a:gsLst>
              <a:gs pos="0">
                <a:srgbClr val="008F00"/>
              </a:gs>
              <a:gs pos="70000">
                <a:srgbClr val="00FA00"/>
              </a:gs>
              <a:gs pos="30000">
                <a:srgbClr val="00FA00"/>
              </a:gs>
              <a:gs pos="100000">
                <a:srgbClr val="00905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11609DC-8729-F94C-B0DB-23EA5D6354EF}"/>
              </a:ext>
            </a:extLst>
          </p:cNvPr>
          <p:cNvSpPr/>
          <p:nvPr/>
        </p:nvSpPr>
        <p:spPr>
          <a:xfrm>
            <a:off x="6196205" y="4437028"/>
            <a:ext cx="236406" cy="1459839"/>
          </a:xfrm>
          <a:prstGeom prst="rect">
            <a:avLst/>
          </a:prstGeom>
          <a:gradFill>
            <a:gsLst>
              <a:gs pos="0">
                <a:srgbClr val="009051"/>
              </a:gs>
              <a:gs pos="70000">
                <a:srgbClr val="00FA00"/>
              </a:gs>
              <a:gs pos="30000">
                <a:srgbClr val="00FA00"/>
              </a:gs>
              <a:gs pos="100000">
                <a:srgbClr val="00905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895624-F6F7-DA40-9ACB-BDD5C825B437}"/>
              </a:ext>
            </a:extLst>
          </p:cNvPr>
          <p:cNvSpPr/>
          <p:nvPr/>
        </p:nvSpPr>
        <p:spPr>
          <a:xfrm>
            <a:off x="5941673" y="4680277"/>
            <a:ext cx="236406" cy="1226638"/>
          </a:xfrm>
          <a:prstGeom prst="rect">
            <a:avLst/>
          </a:prstGeom>
          <a:gradFill>
            <a:gsLst>
              <a:gs pos="0">
                <a:srgbClr val="009051"/>
              </a:gs>
              <a:gs pos="70000">
                <a:srgbClr val="00FA00"/>
              </a:gs>
              <a:gs pos="30000">
                <a:srgbClr val="00FA00"/>
              </a:gs>
              <a:gs pos="100000">
                <a:srgbClr val="00905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93A297-2CAA-2543-B922-621D2A6E2632}"/>
              </a:ext>
            </a:extLst>
          </p:cNvPr>
          <p:cNvSpPr txBox="1"/>
          <p:nvPr/>
        </p:nvSpPr>
        <p:spPr>
          <a:xfrm>
            <a:off x="4042439" y="5183529"/>
            <a:ext cx="106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mic Sans MS" panose="030F0902030302020204" pitchFamily="66" charset="0"/>
              </a:rPr>
              <a:t>Central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omic Sans MS" panose="030F0902030302020204" pitchFamily="66" charset="0"/>
              </a:rPr>
              <a:t>Detector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9CCD02-8FA4-2648-9A34-9A290B6CDCD5}"/>
              </a:ext>
            </a:extLst>
          </p:cNvPr>
          <p:cNvSpPr txBox="1"/>
          <p:nvPr/>
        </p:nvSpPr>
        <p:spPr>
          <a:xfrm>
            <a:off x="5644331" y="521173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Hadron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Endcap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C2C06A-7EA1-714B-854C-BB7106536502}"/>
              </a:ext>
            </a:extLst>
          </p:cNvPr>
          <p:cNvSpPr txBox="1"/>
          <p:nvPr/>
        </p:nvSpPr>
        <p:spPr>
          <a:xfrm>
            <a:off x="2703231" y="521173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Lepton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omic Sans MS" panose="030F0902030302020204" pitchFamily="66" charset="0"/>
              </a:rPr>
              <a:t>Endcap</a:t>
            </a:r>
          </a:p>
        </p:txBody>
      </p:sp>
      <p:sp>
        <p:nvSpPr>
          <p:cNvPr id="67" name="Triangle 66">
            <a:extLst>
              <a:ext uri="{FF2B5EF4-FFF2-40B4-BE49-F238E27FC236}">
                <a16:creationId xmlns:a16="http://schemas.microsoft.com/office/drawing/2014/main" id="{A543E83D-3DDD-7D43-B486-78CFFA9E3D09}"/>
              </a:ext>
            </a:extLst>
          </p:cNvPr>
          <p:cNvSpPr/>
          <p:nvPr/>
        </p:nvSpPr>
        <p:spPr>
          <a:xfrm rot="5400000">
            <a:off x="2336248" y="3892641"/>
            <a:ext cx="362672" cy="4132279"/>
          </a:xfrm>
          <a:prstGeom prst="triangle">
            <a:avLst/>
          </a:prstGeom>
          <a:gradFill>
            <a:gsLst>
              <a:gs pos="0">
                <a:srgbClr val="FFC000"/>
              </a:gs>
              <a:gs pos="70000">
                <a:srgbClr val="FFFD78"/>
              </a:gs>
              <a:gs pos="30000">
                <a:srgbClr val="FFFD78"/>
              </a:gs>
              <a:gs pos="99000">
                <a:srgbClr val="FFC000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id="{2670175B-6CDD-4542-8DEA-9EAAAF3DFFF1}"/>
              </a:ext>
            </a:extLst>
          </p:cNvPr>
          <p:cNvSpPr/>
          <p:nvPr/>
        </p:nvSpPr>
        <p:spPr>
          <a:xfrm rot="5400000" flipV="1">
            <a:off x="6321059" y="3987608"/>
            <a:ext cx="342576" cy="3966768"/>
          </a:xfrm>
          <a:prstGeom prst="triangle">
            <a:avLst/>
          </a:prstGeom>
          <a:gradFill>
            <a:gsLst>
              <a:gs pos="0">
                <a:srgbClr val="FFC000"/>
              </a:gs>
              <a:gs pos="70000">
                <a:srgbClr val="FFFD78"/>
              </a:gs>
              <a:gs pos="30000">
                <a:srgbClr val="FFFD78"/>
              </a:gs>
              <a:gs pos="99000">
                <a:srgbClr val="FFC000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517BAB7-EE8F-354C-AB62-F6FD90D76AEB}"/>
              </a:ext>
            </a:extLst>
          </p:cNvPr>
          <p:cNvCxnSpPr>
            <a:cxnSpLocks/>
          </p:cNvCxnSpPr>
          <p:nvPr/>
        </p:nvCxnSpPr>
        <p:spPr>
          <a:xfrm>
            <a:off x="162232" y="5954648"/>
            <a:ext cx="8554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F93962-3299-8745-9AE0-B6844A145F06}"/>
              </a:ext>
            </a:extLst>
          </p:cNvPr>
          <p:cNvCxnSpPr>
            <a:cxnSpLocks/>
          </p:cNvCxnSpPr>
          <p:nvPr/>
        </p:nvCxnSpPr>
        <p:spPr>
          <a:xfrm flipV="1">
            <a:off x="4586748" y="5855857"/>
            <a:ext cx="3170144" cy="98791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B7F9213-B8F9-1E40-B75C-1E39F0C3F0CA}"/>
              </a:ext>
            </a:extLst>
          </p:cNvPr>
          <p:cNvCxnSpPr>
            <a:cxnSpLocks/>
          </p:cNvCxnSpPr>
          <p:nvPr/>
        </p:nvCxnSpPr>
        <p:spPr>
          <a:xfrm flipH="1" flipV="1">
            <a:off x="1405687" y="5841347"/>
            <a:ext cx="3181060" cy="113301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119D3557-B123-4144-AD7D-C4760E8A4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2" r="18018" b="10531"/>
          <a:stretch/>
        </p:blipFill>
        <p:spPr>
          <a:xfrm flipH="1">
            <a:off x="4224583" y="815476"/>
            <a:ext cx="703100" cy="53884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8882A06-8245-104A-B7B3-78F5199C5C50}"/>
              </a:ext>
            </a:extLst>
          </p:cNvPr>
          <p:cNvSpPr txBox="1"/>
          <p:nvPr/>
        </p:nvSpPr>
        <p:spPr>
          <a:xfrm rot="18871276">
            <a:off x="649783" y="2626036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432FF"/>
                </a:solidFill>
                <a:latin typeface="+mj-lt"/>
              </a:rPr>
              <a:t>scattered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39408B-B293-D14C-83E9-61B74640010B}"/>
              </a:ext>
            </a:extLst>
          </p:cNvPr>
          <p:cNvSpPr txBox="1"/>
          <p:nvPr/>
        </p:nvSpPr>
        <p:spPr>
          <a:xfrm rot="19621982">
            <a:off x="1718773" y="1904856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432FF"/>
                </a:solidFill>
                <a:latin typeface="+mj-lt"/>
              </a:rPr>
              <a:t>lepton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B0339-AD40-2244-8B0E-87ED0F0D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62" name="Curved Right Arrow 61">
            <a:extLst>
              <a:ext uri="{FF2B5EF4-FFF2-40B4-BE49-F238E27FC236}">
                <a16:creationId xmlns:a16="http://schemas.microsoft.com/office/drawing/2014/main" id="{07374924-05C5-3D41-8760-B6C9AE6C44CE}"/>
              </a:ext>
            </a:extLst>
          </p:cNvPr>
          <p:cNvSpPr/>
          <p:nvPr/>
        </p:nvSpPr>
        <p:spPr bwMode="auto">
          <a:xfrm>
            <a:off x="1161724" y="6134866"/>
            <a:ext cx="354970" cy="355655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AC6A2-9893-B14E-A67D-3FB8A5345CE1}"/>
              </a:ext>
            </a:extLst>
          </p:cNvPr>
          <p:cNvSpPr txBox="1"/>
          <p:nvPr/>
        </p:nvSpPr>
        <p:spPr>
          <a:xfrm>
            <a:off x="1564384" y="6194334"/>
            <a:ext cx="6136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and all the detectors integrated in the IR along the beam line </a:t>
            </a:r>
          </a:p>
        </p:txBody>
      </p:sp>
    </p:spTree>
    <p:extLst>
      <p:ext uri="{BB962C8B-B14F-4D97-AF65-F5344CB8AC3E}">
        <p14:creationId xmlns:p14="http://schemas.microsoft.com/office/powerpoint/2010/main" val="40278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C0DDF-9EEC-4F86-8FD6-F642E082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general purpose EIC Detector system is complex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Clr>
                <a:srgbClr val="0432FF"/>
              </a:buClr>
              <a:buFont typeface="Wingdings" pitchFamily="2" charset="2"/>
              <a:buChar char="Ø"/>
            </a:pPr>
            <a:endParaRPr lang="en-US" sz="2000" dirty="0"/>
          </a:p>
          <a:p>
            <a:pPr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Large rapidity (-4 &lt; </a:t>
            </a:r>
            <a:r>
              <a:rPr lang="en-US" sz="2000" dirty="0">
                <a:latin typeface="Symbol" pitchFamily="2" charset="2"/>
              </a:rPr>
              <a:t>h</a:t>
            </a:r>
            <a:r>
              <a:rPr lang="en-US" sz="2000" dirty="0"/>
              <a:t> &lt;4) coverage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Electromagnetic and Hadronic Calorimetry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Particle ID detectors (positive </a:t>
            </a:r>
            <a:r>
              <a:rPr lang="en-US" sz="1800" dirty="0">
                <a:latin typeface="Symbol" pitchFamily="2" charset="2"/>
              </a:rPr>
              <a:t>p</a:t>
            </a:r>
            <a:r>
              <a:rPr lang="en-US" sz="1800" dirty="0"/>
              <a:t>, K, p identification)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Tracking: small (</a:t>
            </a:r>
            <a:r>
              <a:rPr lang="en-US" sz="1800" dirty="0">
                <a:latin typeface="Symbol" pitchFamily="2" charset="2"/>
              </a:rPr>
              <a:t>m</a:t>
            </a:r>
            <a:r>
              <a:rPr lang="en-US" sz="1800" dirty="0"/>
              <a:t>-vertex) and large radius (i.e. TPC) Tracking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need all to be realized in +/- 4.5 m</a:t>
            </a:r>
          </a:p>
          <a:p>
            <a:pPr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detector components extend along the beam line: Roman Pots, ZDC, …..</a:t>
            </a:r>
          </a:p>
          <a:p>
            <a:pPr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 Ancillary Detectors: electron &amp; hadron Polarimetry, luminosity monitors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79B-D3B9-46BC-83EA-191FBAA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1EDD6-5819-4FAE-B98B-C51601DC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General Purpose Detector Concepts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E57E9-C178-BA41-9730-6983BD96C983}"/>
              </a:ext>
            </a:extLst>
          </p:cNvPr>
          <p:cNvSpPr/>
          <p:nvPr/>
        </p:nvSpPr>
        <p:spPr>
          <a:xfrm>
            <a:off x="0" y="1058666"/>
            <a:ext cx="9144000" cy="20240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99D91-EE9C-584C-99BE-7FA656FBBD7D}"/>
              </a:ext>
            </a:extLst>
          </p:cNvPr>
          <p:cNvSpPr txBox="1"/>
          <p:nvPr/>
        </p:nvSpPr>
        <p:spPr>
          <a:xfrm>
            <a:off x="202059" y="1032283"/>
            <a:ext cx="2173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Brookhaven concept: BEAST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215160-03AE-4D4B-AA82-78B4D7E9D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60" y="1159725"/>
            <a:ext cx="2495859" cy="18581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13F7BA-8E51-4B4D-9350-AAE2CB5AF1F2}"/>
              </a:ext>
            </a:extLst>
          </p:cNvPr>
          <p:cNvSpPr txBox="1"/>
          <p:nvPr/>
        </p:nvSpPr>
        <p:spPr>
          <a:xfrm>
            <a:off x="3218536" y="1058666"/>
            <a:ext cx="2145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lab concept: JLEIC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0462AF-696C-DB4D-AD26-9DFCCAAF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642" y="1289598"/>
            <a:ext cx="2471032" cy="17283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32921B-6748-AD41-AE62-2B02A8A18A11}"/>
              </a:ext>
            </a:extLst>
          </p:cNvPr>
          <p:cNvSpPr txBox="1"/>
          <p:nvPr/>
        </p:nvSpPr>
        <p:spPr>
          <a:xfrm>
            <a:off x="6276179" y="1058666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Argonne concept: TOPSiDE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70720A-D365-4140-908A-B5C325A87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694" y="1264965"/>
            <a:ext cx="3280146" cy="17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E649-54A7-D048-A0DE-BE66DBA7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IR Design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315AF-22DD-DA4B-B380-4E089740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3184-52F2-2045-9F68-3131A694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YR-Report Meeting, March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6FCA7-BAF5-6E4B-8B80-1789F75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3A795-259A-B446-A359-13763A1E6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61"/>
          <a:stretch/>
        </p:blipFill>
        <p:spPr>
          <a:xfrm>
            <a:off x="304391" y="1118970"/>
            <a:ext cx="8535218" cy="3185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B0317F-DFDA-9540-8535-73AAB66FD588}"/>
              </a:ext>
            </a:extLst>
          </p:cNvPr>
          <p:cNvSpPr txBox="1"/>
          <p:nvPr/>
        </p:nvSpPr>
        <p:spPr>
          <a:xfrm>
            <a:off x="1665514" y="726555"/>
            <a:ext cx="1475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Rear 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4D3D4-9F78-E545-8BB3-AD67323EFDB1}"/>
              </a:ext>
            </a:extLst>
          </p:cNvPr>
          <p:cNvSpPr txBox="1"/>
          <p:nvPr/>
        </p:nvSpPr>
        <p:spPr>
          <a:xfrm>
            <a:off x="5933574" y="726555"/>
            <a:ext cx="19287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Forward Side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B1F26-A6B1-344B-A552-7B2470985A11}"/>
              </a:ext>
            </a:extLst>
          </p:cNvPr>
          <p:cNvSpPr txBox="1"/>
          <p:nvPr/>
        </p:nvSpPr>
        <p:spPr>
          <a:xfrm>
            <a:off x="3395685" y="726555"/>
            <a:ext cx="22637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0066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Detector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F5450-2046-DA45-B6C5-4B854D0A6853}"/>
              </a:ext>
            </a:extLst>
          </p:cNvPr>
          <p:cNvSpPr txBox="1"/>
          <p:nvPr/>
        </p:nvSpPr>
        <p:spPr>
          <a:xfrm>
            <a:off x="1636741" y="4275674"/>
            <a:ext cx="553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crossing angle to separate beams </a:t>
            </a:r>
          </a:p>
          <a:p>
            <a:pPr algn="ctr"/>
            <a:r>
              <a:rPr lang="en-US" sz="2000" dirty="0">
                <a:latin typeface="Comic Sans MS" panose="030F0902030302020204" pitchFamily="66" charset="0"/>
              </a:rPr>
              <a:t>and avoid synchrotron radiation from dipoles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0E287-275C-624F-8555-FC8D68BF5725}"/>
              </a:ext>
            </a:extLst>
          </p:cNvPr>
          <p:cNvSpPr txBox="1"/>
          <p:nvPr/>
        </p:nvSpPr>
        <p:spPr>
          <a:xfrm>
            <a:off x="96255" y="4983560"/>
            <a:ext cx="86132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Important detectors: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Hadron Beam: Si detectors in B0, Roman Pot, low-E Detectors, Zero Degree Calorimeter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Lepton Beam: LowQ</a:t>
            </a:r>
            <a:r>
              <a:rPr lang="en-US" sz="1600" baseline="30000" dirty="0">
                <a:latin typeface="Comic Sans MS" panose="030F0902030302020204" pitchFamily="66" charset="0"/>
              </a:rPr>
              <a:t>2</a:t>
            </a:r>
            <a:r>
              <a:rPr lang="en-US" sz="1600" dirty="0">
                <a:latin typeface="Comic Sans MS" panose="030F0902030302020204" pitchFamily="66" charset="0"/>
              </a:rPr>
              <a:t> tagger</a:t>
            </a:r>
          </a:p>
          <a:p>
            <a:pPr algn="l"/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</a:rPr>
              <a:t>General: </a:t>
            </a:r>
            <a:r>
              <a:rPr lang="en-US" sz="1600" dirty="0">
                <a:latin typeface="Comic Sans MS" panose="030F0902030302020204" pitchFamily="66" charset="0"/>
              </a:rPr>
              <a:t>Luminosity Detector, electron and hadron polarimetry (different location)</a:t>
            </a:r>
          </a:p>
        </p:txBody>
      </p:sp>
    </p:spTree>
    <p:extLst>
      <p:ext uri="{BB962C8B-B14F-4D97-AF65-F5344CB8AC3E}">
        <p14:creationId xmlns:p14="http://schemas.microsoft.com/office/powerpoint/2010/main" val="7783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9076</TotalTime>
  <Words>2009</Words>
  <Application>Microsoft Macintosh PowerPoint</Application>
  <PresentationFormat>On-screen Show (4:3)</PresentationFormat>
  <Paragraphs>386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  Thoughts on Complementary   Detectors at an EIC</vt:lpstr>
      <vt:lpstr>Possible Detector Choices</vt:lpstr>
      <vt:lpstr>Possible Detector Choices</vt:lpstr>
      <vt:lpstr>Why Two Detectors</vt:lpstr>
      <vt:lpstr>Consequences for YR Report Activities</vt:lpstr>
      <vt:lpstr>PowerPoint Presentation</vt:lpstr>
      <vt:lpstr>EIC General Purpose Detector: Concept</vt:lpstr>
      <vt:lpstr>EIC General Purpose Detector Concepts</vt:lpstr>
      <vt:lpstr>EIC IR Design</vt:lpstr>
      <vt:lpstr>Funding Requirements</vt:lpstr>
      <vt:lpstr>Funding Requirements</vt:lpstr>
      <vt:lpstr>Funding Requirements</vt:lpstr>
      <vt:lpstr>Summary</vt:lpstr>
      <vt:lpstr>PowerPoint Presentation</vt:lpstr>
      <vt:lpstr>Important Missing Puzzle Stones</vt:lpstr>
      <vt:lpstr>IR Requirements from Physics</vt:lpstr>
      <vt:lpstr>Requirements for EIC Detectors</vt:lpstr>
      <vt:lpstr>Popular choices for the Major Subsystems </vt:lpstr>
      <vt:lpstr>Impact of eRHIC Accelerator Design on Detector Design</vt:lpstr>
      <vt:lpstr>Hadron PID Requirements</vt:lpstr>
      <vt:lpstr>EIC General Purpose Detector: Concept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Elke-Caroline Aschenauer</cp:lastModifiedBy>
  <cp:revision>657</cp:revision>
  <dcterms:created xsi:type="dcterms:W3CDTF">2017-08-30T13:34:31Z</dcterms:created>
  <dcterms:modified xsi:type="dcterms:W3CDTF">2020-03-20T16:24:00Z</dcterms:modified>
</cp:coreProperties>
</file>