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1419" r:id="rId2"/>
    <p:sldId id="1418" r:id="rId3"/>
    <p:sldId id="141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6B6"/>
    <a:srgbClr val="2908DF"/>
    <a:srgbClr val="369BAE"/>
    <a:srgbClr val="22B14C"/>
    <a:srgbClr val="00A5A6"/>
    <a:srgbClr val="1C3CFF"/>
    <a:srgbClr val="00622F"/>
    <a:srgbClr val="00F304"/>
    <a:srgbClr val="F6ADFF"/>
    <a:srgbClr val="DC3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31" autoAdjust="0"/>
    <p:restoredTop sz="91231" autoAdjust="0"/>
  </p:normalViewPr>
  <p:slideViewPr>
    <p:cSldViewPr snapToGrid="0" snapToObjects="1">
      <p:cViewPr varScale="1">
        <p:scale>
          <a:sx n="88" d="100"/>
          <a:sy n="88" d="100"/>
        </p:scale>
        <p:origin x="20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6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0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Wednesday, March 18, 2020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Wednesday, March 18, 2020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March 18,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Jefferson Lab: Present and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icug.org/web/sites/default/files/EIC_HANDBOOK_v1.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bnl.gov/conferences/images/8/8e/ERD14_Jan-2020.pdf" TargetMode="External"/><Relationship Id="rId4" Type="http://schemas.openxmlformats.org/officeDocument/2006/relationships/hyperlink" Target="https://jleic-docdb.jlab.org/DocDB/0003/000326/001/Montgomery-EIC-PID-0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PID Working Group	</a:t>
            </a:r>
            <a:r>
              <a:rPr lang="en-US" sz="2800" b="0" dirty="0">
                <a:latin typeface="Avenir Roman" panose="02000503020000020003" pitchFamily="2" charset="0"/>
                <a:cs typeface="Avenir Black"/>
              </a:rPr>
              <a:t>T. </a:t>
            </a:r>
            <a:r>
              <a:rPr lang="en-US" sz="2800" b="0" dirty="0" err="1">
                <a:latin typeface="Avenir Roman" panose="02000503020000020003" pitchFamily="2" charset="0"/>
                <a:cs typeface="Avenir Black"/>
              </a:rPr>
              <a:t>Hemmick</a:t>
            </a:r>
            <a:r>
              <a:rPr lang="en-US" sz="2800" b="0" dirty="0">
                <a:latin typeface="Avenir Roman" panose="02000503020000020003" pitchFamily="2" charset="0"/>
                <a:cs typeface="Avenir Black"/>
              </a:rPr>
              <a:t> &amp; P. Rossi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30417" y="2657214"/>
            <a:ext cx="90223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2)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Presentations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should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cover the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following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points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(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where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“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applicable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”)</a:t>
            </a:r>
          </a:p>
          <a:p>
            <a:endParaRPr lang="it-IT" sz="800" dirty="0">
              <a:solidFill>
                <a:srgbClr val="0D36B6"/>
              </a:solidFill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Technology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used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: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spell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out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clearly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any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risk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associated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,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if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any</a:t>
            </a:r>
            <a:endParaRPr lang="it-IT" dirty="0">
              <a:solidFill>
                <a:srgbClr val="0D36B6"/>
              </a:solidFill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endParaRPr lang="it-IT" sz="400" dirty="0">
              <a:solidFill>
                <a:srgbClr val="0D36B6"/>
              </a:solidFill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Momentum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range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covered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: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p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versus theta  and 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Nsigma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vs.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p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 </a:t>
            </a:r>
          </a:p>
          <a:p>
            <a:pPr marL="285750" indent="-285750">
              <a:buFontTx/>
              <a:buChar char="-"/>
            </a:pPr>
            <a:endParaRPr lang="it-IT" sz="400" dirty="0">
              <a:solidFill>
                <a:srgbClr val="0D36B6"/>
              </a:solidFill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Robustness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of the design (e.g.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sensitivity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to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magnetic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field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) and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has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a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prototype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been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built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? </a:t>
            </a:r>
          </a:p>
          <a:p>
            <a:pPr marL="285750" indent="-285750">
              <a:buFontTx/>
              <a:buChar char="-"/>
            </a:pPr>
            <a:endParaRPr lang="it-IT" sz="400" dirty="0">
              <a:solidFill>
                <a:srgbClr val="0D36B6"/>
              </a:solidFill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Are the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electronics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considerations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clear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(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channel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count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, data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size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, rate, background)</a:t>
            </a:r>
          </a:p>
          <a:p>
            <a:pPr marL="285750" indent="-285750">
              <a:buFontTx/>
              <a:buChar char="-"/>
            </a:pPr>
            <a:endParaRPr lang="it-IT" sz="400" dirty="0">
              <a:solidFill>
                <a:srgbClr val="0D36B6"/>
              </a:solidFill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Time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needed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to complete the R&amp;D  and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available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workforce</a:t>
            </a:r>
            <a:endParaRPr lang="it-IT" dirty="0">
              <a:solidFill>
                <a:srgbClr val="0D36B6"/>
              </a:solidFill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endParaRPr lang="it-IT" sz="400" dirty="0">
              <a:solidFill>
                <a:srgbClr val="0D36B6"/>
              </a:solidFill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Status of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Simulation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 and 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Reconstruction</a:t>
            </a:r>
            <a:endParaRPr lang="it-IT" dirty="0">
              <a:solidFill>
                <a:srgbClr val="0D36B6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029DF-07DD-154D-8EFE-F6819F3E28B6}"/>
              </a:ext>
            </a:extLst>
          </p:cNvPr>
          <p:cNvSpPr/>
          <p:nvPr/>
        </p:nvSpPr>
        <p:spPr>
          <a:xfrm>
            <a:off x="30416" y="1567776"/>
            <a:ext cx="90223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1) Come to the meeting with a 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simple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performance code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implemented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and ready to share with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colleagues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(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where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“</a:t>
            </a:r>
            <a:r>
              <a:rPr lang="it-IT">
                <a:solidFill>
                  <a:srgbClr val="0D36B6"/>
                </a:solidFill>
                <a:latin typeface="Avenir Book" panose="02000503020000020003" pitchFamily="2" charset="0"/>
              </a:rPr>
              <a:t>applicable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”)</a:t>
            </a:r>
          </a:p>
          <a:p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See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Tom’s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presentation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: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https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://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indico.bnl.gov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/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event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/7792/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FF23E-A096-6345-A38F-EBB133281C2E}"/>
              </a:ext>
            </a:extLst>
          </p:cNvPr>
          <p:cNvSpPr/>
          <p:nvPr/>
        </p:nvSpPr>
        <p:spPr>
          <a:xfrm>
            <a:off x="0" y="786114"/>
            <a:ext cx="9083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venir Book" panose="02000503020000020003" pitchFamily="2" charset="0"/>
              </a:rPr>
              <a:t>In </a:t>
            </a:r>
            <a:r>
              <a:rPr lang="it-IT" dirty="0" err="1">
                <a:latin typeface="Avenir Book" panose="02000503020000020003" pitchFamily="2" charset="0"/>
              </a:rPr>
              <a:t>order</a:t>
            </a:r>
            <a:r>
              <a:rPr lang="it-IT" dirty="0">
                <a:latin typeface="Avenir Book" panose="02000503020000020003" pitchFamily="2" charset="0"/>
              </a:rPr>
              <a:t> to </a:t>
            </a:r>
            <a:r>
              <a:rPr lang="it-IT" dirty="0" err="1">
                <a:latin typeface="Avenir Book" panose="02000503020000020003" pitchFamily="2" charset="0"/>
              </a:rPr>
              <a:t>move</a:t>
            </a:r>
            <a:r>
              <a:rPr lang="it-IT" dirty="0">
                <a:latin typeface="Avenir Book" panose="02000503020000020003" pitchFamily="2" charset="0"/>
              </a:rPr>
              <a:t> </a:t>
            </a:r>
            <a:r>
              <a:rPr lang="it-IT" dirty="0" err="1">
                <a:latin typeface="Avenir Book" panose="02000503020000020003" pitchFamily="2" charset="0"/>
              </a:rPr>
              <a:t>forward</a:t>
            </a:r>
            <a:r>
              <a:rPr lang="it-IT" dirty="0">
                <a:latin typeface="Avenir Book" panose="02000503020000020003" pitchFamily="2" charset="0"/>
              </a:rPr>
              <a:t> on in a </a:t>
            </a:r>
            <a:r>
              <a:rPr lang="it-IT" dirty="0" err="1">
                <a:latin typeface="Avenir Book" panose="02000503020000020003" pitchFamily="2" charset="0"/>
              </a:rPr>
              <a:t>coherent</a:t>
            </a:r>
            <a:r>
              <a:rPr lang="it-IT" dirty="0">
                <a:latin typeface="Avenir Book" panose="02000503020000020003" pitchFamily="2" charset="0"/>
              </a:rPr>
              <a:t> and </a:t>
            </a:r>
            <a:r>
              <a:rPr lang="it-IT" dirty="0" err="1">
                <a:latin typeface="Avenir Book" panose="02000503020000020003" pitchFamily="2" charset="0"/>
              </a:rPr>
              <a:t>effective</a:t>
            </a:r>
            <a:r>
              <a:rPr lang="it-IT" dirty="0">
                <a:latin typeface="Avenir Book" panose="02000503020000020003" pitchFamily="2" charset="0"/>
              </a:rPr>
              <a:t> way </a:t>
            </a:r>
            <a:r>
              <a:rPr lang="it-IT" dirty="0" err="1">
                <a:latin typeface="Avenir Book" panose="02000503020000020003" pitchFamily="2" charset="0"/>
              </a:rPr>
              <a:t>we</a:t>
            </a:r>
            <a:r>
              <a:rPr lang="it-IT" dirty="0">
                <a:latin typeface="Avenir Book" panose="02000503020000020003" pitchFamily="2" charset="0"/>
              </a:rPr>
              <a:t> </a:t>
            </a:r>
            <a:r>
              <a:rPr lang="it-IT" dirty="0" err="1">
                <a:latin typeface="Avenir Book" panose="02000503020000020003" pitchFamily="2" charset="0"/>
              </a:rPr>
              <a:t>had</a:t>
            </a:r>
            <a:r>
              <a:rPr lang="it-IT" dirty="0">
                <a:latin typeface="Avenir Book" panose="02000503020000020003" pitchFamily="2" charset="0"/>
              </a:rPr>
              <a:t> </a:t>
            </a:r>
            <a:r>
              <a:rPr lang="it-IT" dirty="0" err="1">
                <a:latin typeface="Avenir Book" panose="02000503020000020003" pitchFamily="2" charset="0"/>
              </a:rPr>
              <a:t>two</a:t>
            </a:r>
            <a:r>
              <a:rPr lang="it-IT" dirty="0">
                <a:latin typeface="Avenir Book" panose="02000503020000020003" pitchFamily="2" charset="0"/>
              </a:rPr>
              <a:t> </a:t>
            </a:r>
            <a:r>
              <a:rPr lang="it-IT" dirty="0" err="1">
                <a:latin typeface="Avenir Book" panose="02000503020000020003" pitchFamily="2" charset="0"/>
              </a:rPr>
              <a:t>requests</a:t>
            </a:r>
            <a:r>
              <a:rPr lang="it-IT" dirty="0">
                <a:latin typeface="Avenir Book" panose="02000503020000020003" pitchFamily="2" charset="0"/>
              </a:rPr>
              <a:t> for </a:t>
            </a:r>
            <a:r>
              <a:rPr lang="it-IT" dirty="0" err="1">
                <a:latin typeface="Avenir Book" panose="02000503020000020003" pitchFamily="2" charset="0"/>
              </a:rPr>
              <a:t>this</a:t>
            </a:r>
            <a:r>
              <a:rPr lang="it-IT" dirty="0">
                <a:latin typeface="Avenir Book" panose="02000503020000020003" pitchFamily="2" charset="0"/>
              </a:rPr>
              <a:t> meeting: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A5823-7927-474D-8470-5C1771822219}"/>
              </a:ext>
            </a:extLst>
          </p:cNvPr>
          <p:cNvSpPr/>
          <p:nvPr/>
        </p:nvSpPr>
        <p:spPr>
          <a:xfrm>
            <a:off x="0" y="5614614"/>
            <a:ext cx="9083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>
                <a:latin typeface="Avenir Book" panose="02000503020000020003" pitchFamily="2" charset="0"/>
              </a:rPr>
              <a:t>We</a:t>
            </a:r>
            <a:r>
              <a:rPr lang="it-IT" b="1" dirty="0">
                <a:latin typeface="Avenir Book" panose="02000503020000020003" pitchFamily="2" charset="0"/>
              </a:rPr>
              <a:t> </a:t>
            </a:r>
            <a:r>
              <a:rPr lang="it-IT" b="1" dirty="0" err="1">
                <a:latin typeface="Avenir Book" panose="02000503020000020003" pitchFamily="2" charset="0"/>
              </a:rPr>
              <a:t>require</a:t>
            </a:r>
            <a:r>
              <a:rPr lang="it-IT" b="1" dirty="0">
                <a:latin typeface="Avenir Book" panose="02000503020000020003" pitchFamily="2" charset="0"/>
              </a:rPr>
              <a:t> </a:t>
            </a:r>
            <a:r>
              <a:rPr lang="it-IT" b="1" dirty="0" err="1">
                <a:latin typeface="Avenir Book" panose="02000503020000020003" pitchFamily="2" charset="0"/>
              </a:rPr>
              <a:t>people</a:t>
            </a:r>
            <a:r>
              <a:rPr lang="it-IT" b="1" dirty="0">
                <a:latin typeface="Avenir Book" panose="02000503020000020003" pitchFamily="2" charset="0"/>
              </a:rPr>
              <a:t> to </a:t>
            </a:r>
            <a:r>
              <a:rPr lang="it-IT" b="1" dirty="0" err="1">
                <a:latin typeface="Avenir Book" panose="02000503020000020003" pitchFamily="2" charset="0"/>
              </a:rPr>
              <a:t>finish</a:t>
            </a:r>
            <a:r>
              <a:rPr lang="it-IT" b="1" dirty="0">
                <a:latin typeface="Avenir Book" panose="02000503020000020003" pitchFamily="2" charset="0"/>
              </a:rPr>
              <a:t> in the </a:t>
            </a:r>
            <a:r>
              <a:rPr lang="it-IT" b="1" dirty="0" err="1">
                <a:latin typeface="Avenir Book" panose="02000503020000020003" pitchFamily="2" charset="0"/>
              </a:rPr>
              <a:t>allotted</a:t>
            </a:r>
            <a:r>
              <a:rPr lang="it-IT" b="1" dirty="0">
                <a:latin typeface="Avenir Book" panose="02000503020000020003" pitchFamily="2" charset="0"/>
              </a:rPr>
              <a:t> time </a:t>
            </a:r>
            <a:r>
              <a:rPr lang="it-IT" b="1" dirty="0" err="1">
                <a:latin typeface="Avenir Book" panose="02000503020000020003" pitchFamily="2" charset="0"/>
              </a:rPr>
              <a:t>as</a:t>
            </a:r>
            <a:r>
              <a:rPr lang="it-IT" b="1" dirty="0">
                <a:latin typeface="Avenir Book" panose="02000503020000020003" pitchFamily="2" charset="0"/>
              </a:rPr>
              <a:t> a </a:t>
            </a:r>
            <a:r>
              <a:rPr lang="it-IT" b="1" dirty="0" err="1">
                <a:latin typeface="Avenir Book" panose="02000503020000020003" pitchFamily="2" charset="0"/>
              </a:rPr>
              <a:t>courtesy</a:t>
            </a:r>
            <a:r>
              <a:rPr lang="it-IT" b="1" dirty="0">
                <a:latin typeface="Avenir Book" panose="02000503020000020003" pitchFamily="2" charset="0"/>
              </a:rPr>
              <a:t> to </a:t>
            </a:r>
            <a:r>
              <a:rPr lang="it-IT" b="1" dirty="0" err="1">
                <a:latin typeface="Avenir Book" panose="02000503020000020003" pitchFamily="2" charset="0"/>
              </a:rPr>
              <a:t>all</a:t>
            </a:r>
            <a:endParaRPr lang="it-IT" b="1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7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89"/>
            <a:ext cx="9144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PID Working Group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00F9D6-BDE7-0749-AAF0-20C4871DBFFC}"/>
              </a:ext>
            </a:extLst>
          </p:cNvPr>
          <p:cNvSpPr/>
          <p:nvPr/>
        </p:nvSpPr>
        <p:spPr>
          <a:xfrm>
            <a:off x="130629" y="3196667"/>
            <a:ext cx="901337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Avenir Book" panose="02000503020000020003" pitchFamily="2" charset="0"/>
              </a:rPr>
              <a:t>What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we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want</a:t>
            </a:r>
            <a:r>
              <a:rPr lang="it-IT" sz="2000" dirty="0">
                <a:latin typeface="Avenir Book" panose="02000503020000020003" pitchFamily="2" charset="0"/>
              </a:rPr>
              <a:t> to </a:t>
            </a:r>
            <a:r>
              <a:rPr lang="it-IT" sz="2000" dirty="0" err="1">
                <a:latin typeface="Avenir Book" panose="02000503020000020003" pitchFamily="2" charset="0"/>
              </a:rPr>
              <a:t>achieve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at</a:t>
            </a:r>
            <a:r>
              <a:rPr lang="it-IT" sz="2000" dirty="0">
                <a:latin typeface="Avenir Book" panose="02000503020000020003" pitchFamily="2" charset="0"/>
              </a:rPr>
              <a:t> the end of </a:t>
            </a:r>
            <a:r>
              <a:rPr lang="it-IT" sz="2000" dirty="0" err="1">
                <a:latin typeface="Avenir Book" panose="02000503020000020003" pitchFamily="2" charset="0"/>
              </a:rPr>
              <a:t>this</a:t>
            </a:r>
            <a:r>
              <a:rPr lang="it-IT" sz="2000" dirty="0">
                <a:latin typeface="Avenir Book" panose="02000503020000020003" pitchFamily="2" charset="0"/>
              </a:rPr>
              <a:t> meeting:</a:t>
            </a:r>
          </a:p>
          <a:p>
            <a:endParaRPr lang="it-IT" sz="2000" dirty="0">
              <a:latin typeface="Avenir Book" panose="02000503020000020003" pitchFamily="2" charset="0"/>
            </a:endParaRPr>
          </a:p>
          <a:p>
            <a:pPr marL="342900" indent="-342900">
              <a:buAutoNum type="arabicParenR"/>
            </a:pP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Deliverables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for the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next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quarterly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meeting </a:t>
            </a:r>
          </a:p>
          <a:p>
            <a:pPr marL="342900" indent="-342900">
              <a:buAutoNum type="arabicParenR"/>
            </a:pPr>
            <a:endParaRPr lang="it-IT" sz="2000" dirty="0">
              <a:latin typeface="Avenir Book" panose="02000503020000020003" pitchFamily="2" charset="0"/>
            </a:endParaRPr>
          </a:p>
          <a:p>
            <a:pPr marL="342900" indent="-342900">
              <a:buAutoNum type="arabicParenR"/>
            </a:pP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Meetings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schedule: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we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think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that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the “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quarterly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”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meetings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are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not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enough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to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track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the progress of the work.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It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might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be best to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have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monthly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(or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biweekly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?)  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meetings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between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the major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quarterly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sz="2000" dirty="0" err="1">
                <a:solidFill>
                  <a:srgbClr val="0D36B6"/>
                </a:solidFill>
                <a:latin typeface="Avenir Book" panose="02000503020000020003" pitchFamily="2" charset="0"/>
              </a:rPr>
              <a:t>ones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. </a:t>
            </a:r>
          </a:p>
          <a:p>
            <a:pPr marL="342900" indent="-342900">
              <a:buAutoNum type="arabicParenR"/>
            </a:pPr>
            <a:endParaRPr lang="it-IT" dirty="0"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0" y="406667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venir Book" panose="02000503020000020003" pitchFamily="2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2C4547-9571-1D47-8EFB-4E7AD1E43C59}"/>
              </a:ext>
            </a:extLst>
          </p:cNvPr>
          <p:cNvSpPr/>
          <p:nvPr/>
        </p:nvSpPr>
        <p:spPr>
          <a:xfrm>
            <a:off x="124392" y="1147163"/>
            <a:ext cx="90196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Avenir Book" panose="02000503020000020003" pitchFamily="2" charset="0"/>
              </a:rPr>
              <a:t>All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presentations</a:t>
            </a:r>
            <a:r>
              <a:rPr lang="it-IT" sz="2000" dirty="0">
                <a:latin typeface="Avenir Book" panose="02000503020000020003" pitchFamily="2" charset="0"/>
              </a:rPr>
              <a:t> and </a:t>
            </a:r>
            <a:r>
              <a:rPr lang="it-IT" sz="2000" dirty="0" err="1">
                <a:latin typeface="Avenir Book" panose="02000503020000020003" pitchFamily="2" charset="0"/>
              </a:rPr>
              <a:t>questions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this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afternoon</a:t>
            </a:r>
            <a:r>
              <a:rPr lang="it-IT" sz="2000" dirty="0">
                <a:latin typeface="Avenir Book" panose="02000503020000020003" pitchFamily="2" charset="0"/>
              </a:rPr>
              <a:t>: 14:00 -16:00 16.30 -18:00</a:t>
            </a:r>
          </a:p>
          <a:p>
            <a:endParaRPr lang="it-IT" sz="2000" dirty="0"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Avenir Book" panose="02000503020000020003" pitchFamily="2" charset="0"/>
              </a:rPr>
              <a:t>Friday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morning</a:t>
            </a:r>
            <a:r>
              <a:rPr lang="it-IT" sz="2000">
                <a:latin typeface="Avenir Book" panose="02000503020000020003" pitchFamily="2" charset="0"/>
              </a:rPr>
              <a:t> : </a:t>
            </a:r>
            <a:r>
              <a:rPr lang="it-IT" sz="2000" dirty="0">
                <a:latin typeface="Avenir Book" panose="02000503020000020003" pitchFamily="2" charset="0"/>
              </a:rPr>
              <a:t>8:30 – 10:30</a:t>
            </a:r>
          </a:p>
          <a:p>
            <a:pPr marL="360363"/>
            <a:r>
              <a:rPr lang="it-IT" sz="2000" dirty="0" err="1">
                <a:latin typeface="Avenir Book" panose="02000503020000020003" pitchFamily="2" charset="0"/>
              </a:rPr>
              <a:t>We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want</a:t>
            </a:r>
            <a:r>
              <a:rPr lang="it-IT" sz="2000" dirty="0">
                <a:latin typeface="Avenir Book" panose="02000503020000020003" pitchFamily="2" charset="0"/>
              </a:rPr>
              <a:t> to use </a:t>
            </a:r>
            <a:r>
              <a:rPr lang="it-IT" sz="2000" dirty="0" err="1">
                <a:latin typeface="Avenir Book" panose="02000503020000020003" pitchFamily="2" charset="0"/>
              </a:rPr>
              <a:t>this</a:t>
            </a:r>
            <a:r>
              <a:rPr lang="it-IT" sz="2000" dirty="0">
                <a:latin typeface="Avenir Book" panose="02000503020000020003" pitchFamily="2" charset="0"/>
              </a:rPr>
              <a:t> session to </a:t>
            </a:r>
            <a:r>
              <a:rPr lang="it-IT" sz="2000" dirty="0" err="1">
                <a:latin typeface="Avenir Book" panose="02000503020000020003" pitchFamily="2" charset="0"/>
              </a:rPr>
              <a:t>have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preliminary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answers</a:t>
            </a:r>
            <a:r>
              <a:rPr lang="it-IT" sz="2000" dirty="0">
                <a:latin typeface="Avenir Book" panose="02000503020000020003" pitchFamily="2" charset="0"/>
              </a:rPr>
              <a:t> to the </a:t>
            </a:r>
            <a:r>
              <a:rPr lang="it-IT" sz="2000" dirty="0" err="1">
                <a:latin typeface="Avenir Book" panose="02000503020000020003" pitchFamily="2" charset="0"/>
              </a:rPr>
              <a:t>questions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raised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r>
              <a:rPr lang="it-IT" sz="2000" dirty="0" err="1">
                <a:latin typeface="Avenir Book" panose="02000503020000020003" pitchFamily="2" charset="0"/>
              </a:rPr>
              <a:t>today</a:t>
            </a:r>
            <a:r>
              <a:rPr lang="it-IT" sz="2000" dirty="0">
                <a:latin typeface="Avenir Book" panose="02000503020000020003" pitchFamily="2" charset="0"/>
              </a:rPr>
              <a:t>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0308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-1" y="28889"/>
            <a:ext cx="9492343" cy="740705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PID Working Group: some Documentation</a:t>
            </a:r>
            <a:endParaRPr lang="en-US" sz="36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324B23-CBA5-D44A-9D9C-A72D5723AD39}"/>
              </a:ext>
            </a:extLst>
          </p:cNvPr>
          <p:cNvSpPr txBox="1"/>
          <p:nvPr/>
        </p:nvSpPr>
        <p:spPr>
          <a:xfrm>
            <a:off x="0" y="769594"/>
            <a:ext cx="890724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>
              <a:latin typeface="Avenir Book" panose="02000503020000020003" pitchFamily="2" charset="0"/>
            </a:endParaRPr>
          </a:p>
          <a:p>
            <a:r>
              <a:rPr lang="it-IT" dirty="0">
                <a:latin typeface="Avenir Book" panose="02000503020000020003" pitchFamily="2" charset="0"/>
              </a:rPr>
              <a:t>1) Electron-</a:t>
            </a:r>
            <a:r>
              <a:rPr lang="it-IT" dirty="0" err="1">
                <a:latin typeface="Avenir Book" panose="02000503020000020003" pitchFamily="2" charset="0"/>
              </a:rPr>
              <a:t>Ion</a:t>
            </a:r>
            <a:r>
              <a:rPr lang="it-IT" dirty="0">
                <a:latin typeface="Avenir Book" panose="02000503020000020003" pitchFamily="2" charset="0"/>
              </a:rPr>
              <a:t> Collider Detector </a:t>
            </a:r>
            <a:r>
              <a:rPr lang="it-IT" dirty="0" err="1">
                <a:latin typeface="Avenir Book" panose="02000503020000020003" pitchFamily="2" charset="0"/>
              </a:rPr>
              <a:t>Requirements</a:t>
            </a:r>
            <a:r>
              <a:rPr lang="it-IT" dirty="0">
                <a:latin typeface="Avenir Book" panose="02000503020000020003" pitchFamily="2" charset="0"/>
              </a:rPr>
              <a:t> and R&amp;D </a:t>
            </a:r>
            <a:r>
              <a:rPr lang="it-IT" dirty="0" err="1">
                <a:latin typeface="Avenir Book" panose="02000503020000020003" pitchFamily="2" charset="0"/>
              </a:rPr>
              <a:t>Handbook</a:t>
            </a:r>
            <a:r>
              <a:rPr lang="it-IT" dirty="0">
                <a:latin typeface="Avenir Book" panose="02000503020000020003" pitchFamily="2" charset="0"/>
              </a:rPr>
              <a:t> </a:t>
            </a:r>
          </a:p>
          <a:p>
            <a:r>
              <a:rPr lang="it-IT" dirty="0">
                <a:latin typeface="Avenir Book" panose="02000503020000020003" pitchFamily="2" charset="0"/>
                <a:hlinkClick r:id="rId3"/>
              </a:rPr>
              <a:t>http://eicug.org/web/sites/default/files/EIC_HANDBOOK_v1.1.pdf</a:t>
            </a:r>
            <a:endParaRPr lang="it-IT" dirty="0">
              <a:latin typeface="Avenir Book" panose="02000503020000020003" pitchFamily="2" charset="0"/>
            </a:endParaRPr>
          </a:p>
          <a:p>
            <a:endParaRPr lang="it-IT" dirty="0">
              <a:latin typeface="Avenir Book" panose="02000503020000020003" pitchFamily="2" charset="0"/>
            </a:endParaRPr>
          </a:p>
          <a:p>
            <a:r>
              <a:rPr lang="it-IT" dirty="0">
                <a:latin typeface="Avenir Book" panose="02000503020000020003" pitchFamily="2" charset="0"/>
              </a:rPr>
              <a:t>2) Electron-</a:t>
            </a:r>
            <a:r>
              <a:rPr lang="it-IT" dirty="0" err="1">
                <a:latin typeface="Avenir Book" panose="02000503020000020003" pitchFamily="2" charset="0"/>
              </a:rPr>
              <a:t>Ion</a:t>
            </a:r>
            <a:r>
              <a:rPr lang="it-IT" dirty="0">
                <a:latin typeface="Avenir Book" panose="02000503020000020003" pitchFamily="2" charset="0"/>
              </a:rPr>
              <a:t> Collider (EIC): An </a:t>
            </a:r>
            <a:r>
              <a:rPr lang="it-IT" dirty="0" err="1">
                <a:latin typeface="Avenir Book" panose="02000503020000020003" pitchFamily="2" charset="0"/>
              </a:rPr>
              <a:t>Introduction</a:t>
            </a:r>
            <a:r>
              <a:rPr lang="it-IT" dirty="0">
                <a:latin typeface="Avenir Book" panose="02000503020000020003" pitchFamily="2" charset="0"/>
              </a:rPr>
              <a:t> to the </a:t>
            </a:r>
            <a:r>
              <a:rPr lang="it-IT" dirty="0" err="1">
                <a:latin typeface="Avenir Book" panose="02000503020000020003" pitchFamily="2" charset="0"/>
              </a:rPr>
              <a:t>Particle</a:t>
            </a:r>
            <a:r>
              <a:rPr lang="it-IT" dirty="0">
                <a:latin typeface="Avenir Book" panose="02000503020000020003" pitchFamily="2" charset="0"/>
              </a:rPr>
              <a:t> </a:t>
            </a:r>
            <a:r>
              <a:rPr lang="it-IT" dirty="0" err="1">
                <a:latin typeface="Avenir Book" panose="02000503020000020003" pitchFamily="2" charset="0"/>
              </a:rPr>
              <a:t>Identification</a:t>
            </a:r>
            <a:r>
              <a:rPr lang="it-IT" dirty="0">
                <a:latin typeface="Avenir Book" panose="02000503020000020003" pitchFamily="2" charset="0"/>
              </a:rPr>
              <a:t> System </a:t>
            </a:r>
          </a:p>
          <a:p>
            <a:r>
              <a:rPr lang="it-IT" dirty="0">
                <a:latin typeface="Avenir Book" panose="02000503020000020003" pitchFamily="2" charset="0"/>
                <a:hlinkClick r:id="rId4"/>
              </a:rPr>
              <a:t>https://jleic-docdb.jlab.org/DocDB/0003/000326/001/Montgomery-EIC-PID-02.pdf</a:t>
            </a:r>
            <a:endParaRPr lang="it-IT" dirty="0">
              <a:latin typeface="Avenir Book" panose="02000503020000020003" pitchFamily="2" charset="0"/>
            </a:endParaRPr>
          </a:p>
          <a:p>
            <a:endParaRPr lang="it-IT" dirty="0">
              <a:latin typeface="Avenir Book" panose="02000503020000020003" pitchFamily="2" charset="0"/>
            </a:endParaRPr>
          </a:p>
          <a:p>
            <a:r>
              <a:rPr lang="it-IT" dirty="0">
                <a:latin typeface="Avenir Book" panose="02000503020000020003" pitchFamily="2" charset="0"/>
              </a:rPr>
              <a:t>3) EIC Detector R&amp;D Progress Report </a:t>
            </a:r>
          </a:p>
          <a:p>
            <a:r>
              <a:rPr lang="it-IT" dirty="0">
                <a:latin typeface="Avenir Book" panose="02000503020000020003" pitchFamily="2" charset="0"/>
                <a:hlinkClick r:id="rId5"/>
              </a:rPr>
              <a:t>https://wiki.bnl.gov/conferences/images/8/8e/ERD14_Jan-2020.pdf</a:t>
            </a:r>
            <a:endParaRPr lang="it-IT" dirty="0">
              <a:latin typeface="Avenir Book" panose="02000503020000020003" pitchFamily="2" charset="0"/>
            </a:endParaRPr>
          </a:p>
          <a:p>
            <a:r>
              <a:rPr lang="it-IT" dirty="0" err="1">
                <a:latin typeface="Avenir Book" panose="02000503020000020003" pitchFamily="2" charset="0"/>
              </a:rPr>
              <a:t>https</a:t>
            </a:r>
            <a:r>
              <a:rPr lang="it-IT" dirty="0">
                <a:latin typeface="Avenir Book" panose="02000503020000020003" pitchFamily="2" charset="0"/>
              </a:rPr>
              <a:t>://</a:t>
            </a:r>
            <a:r>
              <a:rPr lang="it-IT" dirty="0" err="1">
                <a:latin typeface="Avenir Book" panose="02000503020000020003" pitchFamily="2" charset="0"/>
              </a:rPr>
              <a:t>wiki.bnl.gov</a:t>
            </a:r>
            <a:r>
              <a:rPr lang="it-IT" dirty="0">
                <a:latin typeface="Avenir Book" panose="02000503020000020003" pitchFamily="2" charset="0"/>
              </a:rPr>
              <a:t>/</a:t>
            </a:r>
            <a:r>
              <a:rPr lang="it-IT" dirty="0" err="1">
                <a:latin typeface="Avenir Book" panose="02000503020000020003" pitchFamily="2" charset="0"/>
              </a:rPr>
              <a:t>conferences</a:t>
            </a:r>
            <a:r>
              <a:rPr lang="it-IT" dirty="0">
                <a:latin typeface="Avenir Book" panose="02000503020000020003" pitchFamily="2" charset="0"/>
              </a:rPr>
              <a:t>/images/a/a5/EIC_Review_2020-Jan.pdf</a:t>
            </a:r>
          </a:p>
          <a:p>
            <a:r>
              <a:rPr lang="it-IT" dirty="0" err="1">
                <a:latin typeface="Avenir Book" panose="02000503020000020003" pitchFamily="2" charset="0"/>
              </a:rPr>
              <a:t>https</a:t>
            </a:r>
            <a:r>
              <a:rPr lang="it-IT" dirty="0">
                <a:latin typeface="Avenir Book" panose="02000503020000020003" pitchFamily="2" charset="0"/>
              </a:rPr>
              <a:t>://</a:t>
            </a:r>
            <a:r>
              <a:rPr lang="it-IT" dirty="0" err="1">
                <a:latin typeface="Avenir Book" panose="02000503020000020003" pitchFamily="2" charset="0"/>
              </a:rPr>
              <a:t>wiki.bnl.gov</a:t>
            </a:r>
            <a:r>
              <a:rPr lang="it-IT" dirty="0">
                <a:latin typeface="Avenir Book" panose="02000503020000020003" pitchFamily="2" charset="0"/>
              </a:rPr>
              <a:t>/</a:t>
            </a:r>
            <a:r>
              <a:rPr lang="it-IT" dirty="0" err="1">
                <a:latin typeface="Avenir Book" panose="02000503020000020003" pitchFamily="2" charset="0"/>
              </a:rPr>
              <a:t>conferences</a:t>
            </a:r>
            <a:r>
              <a:rPr lang="it-IT" dirty="0">
                <a:latin typeface="Avenir Book" panose="02000503020000020003" pitchFamily="2" charset="0"/>
              </a:rPr>
              <a:t>/</a:t>
            </a:r>
            <a:r>
              <a:rPr lang="it-IT" dirty="0" err="1">
                <a:latin typeface="Avenir Book" panose="02000503020000020003" pitchFamily="2" charset="0"/>
              </a:rPr>
              <a:t>index.php</a:t>
            </a:r>
            <a:r>
              <a:rPr lang="it-IT" dirty="0">
                <a:latin typeface="Avenir Book" panose="02000503020000020003" pitchFamily="2" charset="0"/>
              </a:rPr>
              <a:t>/EIC_R%25D#Detector_R.26D_Handbook</a:t>
            </a:r>
          </a:p>
        </p:txBody>
      </p:sp>
    </p:spTree>
    <p:extLst>
      <p:ext uri="{BB962C8B-B14F-4D97-AF65-F5344CB8AC3E}">
        <p14:creationId xmlns:p14="http://schemas.microsoft.com/office/powerpoint/2010/main" val="1284628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33559</TotalTime>
  <Words>429</Words>
  <Application>Microsoft Macintosh PowerPoint</Application>
  <PresentationFormat>On-screen Show (4:3)</PresentationFormat>
  <Paragraphs>47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PingFangSC-Regular</vt:lpstr>
      <vt:lpstr>.PingFangSC-Regular</vt:lpstr>
      <vt:lpstr>Arial</vt:lpstr>
      <vt:lpstr>Avenir Black</vt:lpstr>
      <vt:lpstr>Avenir Book</vt:lpstr>
      <vt:lpstr>Avenir Roman</vt:lpstr>
      <vt:lpstr>Calibri</vt:lpstr>
      <vt:lpstr>Office Theme</vt:lpstr>
      <vt:lpstr>PID Working Group T. Hemmick &amp; P. Rossi</vt:lpstr>
      <vt:lpstr>PID Working Group</vt:lpstr>
      <vt:lpstr>PID Working Group: some Documentation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science results from JLab at 12 GeV and the road to nuclear femtography with EIC </dc:title>
  <dc:creator>Patrizia Rossi</dc:creator>
  <cp:lastModifiedBy>Patrizia Rossi</cp:lastModifiedBy>
  <cp:revision>1161</cp:revision>
  <cp:lastPrinted>2020-01-16T15:56:37Z</cp:lastPrinted>
  <dcterms:created xsi:type="dcterms:W3CDTF">2019-07-21T14:59:33Z</dcterms:created>
  <dcterms:modified xsi:type="dcterms:W3CDTF">2020-03-18T22:03:37Z</dcterms:modified>
</cp:coreProperties>
</file>