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75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61A7E-5881-4FDA-8551-C90CD5346E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684E3D-6C09-4D7E-8E1E-8105E765A1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72B629-1B76-4B30-9A7E-DE29D8EC9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BF8F1-58ED-44A3-94BC-F1F60A2E74E5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FF7A30-65C2-49BF-B7E3-0FFF0587A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D4A22E-9EB6-4F2C-B5FA-A87822281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3FC1B-7997-4495-9D2A-1B859FF87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378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54C37-E58C-4E29-9DB0-223E63FE3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0E7D6E-E829-4418-AC67-49CCB3DF2E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1C1492-1AC6-461F-9C4F-87C1D47C8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BF8F1-58ED-44A3-94BC-F1F60A2E74E5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100DA1-6DE7-4DE6-8C61-7C60E1DC2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F748F9-3B33-40C8-989D-A80DCA401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3FC1B-7997-4495-9D2A-1B859FF87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017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64DEFF-D273-49D5-B374-4B3AE80EA9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1ED76B-57E7-4636-AFF1-48F84C8ADA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548EC9-9C3F-4BD7-B62A-15A43CF01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BF8F1-58ED-44A3-94BC-F1F60A2E74E5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94B19D-CE35-4888-89FA-016F8F9CE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9BB9F3-5818-4F4D-9AB4-138F58C72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3FC1B-7997-4495-9D2A-1B859FF87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320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3D30D-C346-4B40-83A1-52BE17628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497032-1FDD-4C26-9D58-718D247A34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854041-D984-4FF6-AF4C-05BDD5205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BF8F1-58ED-44A3-94BC-F1F60A2E74E5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C5351D-28DC-4E38-90AE-26319C2C1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2E3424-1B46-4F21-9A9A-04BE09CB2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3FC1B-7997-4495-9D2A-1B859FF87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716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E8C56-D82D-45EB-A6DF-CB6130CE6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B6AE61-3918-431B-A033-D45D0BB095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9034D1-3FB0-4926-A4CC-06BE919DE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BF8F1-58ED-44A3-94BC-F1F60A2E74E5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31EAEC-ED0D-46EB-92B2-FCA009527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889902-AD4F-450A-B1A1-7748928D1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3FC1B-7997-4495-9D2A-1B859FF87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790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A0A6F-31AA-4929-B9A5-7DE22F8CF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3F4BC5-F0A7-44CA-AF30-3F2DE5F454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3DB1B4-3896-4F3F-A5BC-1CF5118F07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B65943-C8D9-4050-8792-D8AF2C93B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BF8F1-58ED-44A3-94BC-F1F60A2E74E5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3BD9EB-3C79-4371-82F4-5BE18B7A2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A8666E-30F9-4889-9A4A-C29C770CE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3FC1B-7997-4495-9D2A-1B859FF87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242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BA2EA-C1D0-403B-8B73-D1957E03A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80D3F0-3ED2-4E0E-9054-E38DD77D5D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EC38A1-A99D-4195-8629-E56DA0FFD6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97614D-9860-4D4F-B2FF-6CA8DAC4AE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FA379A-FD0C-45BE-8322-78BEF996AB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A00A95-8261-4000-8762-803F8A48C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BF8F1-58ED-44A3-94BC-F1F60A2E74E5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7263F7-BE07-4A9C-9E7A-39305F431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C471DA-1CA0-4D38-A932-A8C04B36C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3FC1B-7997-4495-9D2A-1B859FF87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495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C4C4E-0196-447C-84C0-5B52308AC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15F8F6-3CDE-4C89-8BF7-BF1D9318B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BF8F1-58ED-44A3-94BC-F1F60A2E74E5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DE290C-26E1-4E9C-8482-B5EAA9C39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611DA0-64D4-4166-96B7-D035C6C72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3FC1B-7997-4495-9D2A-1B859FF87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448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A5D682-1061-4654-8616-FA51EFA82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BF8F1-58ED-44A3-94BC-F1F60A2E74E5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E78897-1D9A-4282-ABCF-3EDE2F802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02DB48-0578-49D2-94DA-89FF97DA7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3FC1B-7997-4495-9D2A-1B859FF87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191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1FBC6F-E805-45B3-AAB9-DDED1BA14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9F942C-5AAA-4D03-BC15-3E618FD479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69C7B3-E188-44D0-BBAC-9F34C6708E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E02008-0F00-4F4A-9AD0-1F432C961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BF8F1-58ED-44A3-94BC-F1F60A2E74E5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85F0F8-655A-42E0-A418-C8FBD843D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5A2201-2DD1-452A-9AD3-AC9FC6A03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3FC1B-7997-4495-9D2A-1B859FF87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711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AEA8AD-9993-40D1-9125-0273975C9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D3211F-8146-4117-905C-7C5A2C70C0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63730B-36BC-416C-8719-2D7C14D817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091E5F-FB2A-4CB5-A835-9020567D7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BF8F1-58ED-44A3-94BC-F1F60A2E74E5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18548C-F99A-42FB-A75A-D9B7AA12B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9807E5-9DA2-478C-BC29-D02D70D55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3FC1B-7997-4495-9D2A-1B859FF87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487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E4E118-F6EB-43A0-9F46-A67F06341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D183C1-0DFD-4BC4-A0B4-3F54627EE8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779A46-E166-4FF1-AB0E-C13E4DC609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6BF8F1-58ED-44A3-94BC-F1F60A2E74E5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FCDF63-00C1-41C5-94A0-3DF60D4006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0FCFA5-BC73-4974-A13D-D08CE6A0A3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3FC1B-7997-4495-9D2A-1B859FF87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281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172D7-8A46-4EA7-8278-8A2C7E9EA0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Broad Discussion Outline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AC177A-4D38-4900-891A-E979A9C546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 Rossi, TK Hemmick</a:t>
            </a:r>
          </a:p>
        </p:txBody>
      </p:sp>
    </p:spTree>
    <p:extLst>
      <p:ext uri="{BB962C8B-B14F-4D97-AF65-F5344CB8AC3E}">
        <p14:creationId xmlns:p14="http://schemas.microsoft.com/office/powerpoint/2010/main" val="2748693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E68FB-3AA7-452A-8885-32A23D122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748672"/>
          </a:xfrm>
        </p:spPr>
        <p:txBody>
          <a:bodyPr/>
          <a:lstStyle/>
          <a:p>
            <a:r>
              <a:rPr lang="en-US" dirty="0"/>
              <a:t>TOF plots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6F6DD35-7F7D-4A7A-A63E-69317180ED0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8745" y="758079"/>
            <a:ext cx="5235171" cy="323640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2E03196-D191-4BF2-B0E0-027D67ACB2A8}"/>
              </a:ext>
            </a:extLst>
          </p:cNvPr>
          <p:cNvSpPr txBox="1"/>
          <p:nvPr/>
        </p:nvSpPr>
        <p:spPr>
          <a:xfrm>
            <a:off x="4211783" y="725657"/>
            <a:ext cx="1388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From Mickey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866845C-9385-4E92-9272-4D20011D82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032995"/>
            <a:ext cx="1549748" cy="168019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B477352-94CA-421A-877F-A2DEFF3EBFD4}"/>
              </a:ext>
            </a:extLst>
          </p:cNvPr>
          <p:cNvSpPr txBox="1"/>
          <p:nvPr/>
        </p:nvSpPr>
        <p:spPr>
          <a:xfrm>
            <a:off x="6111528" y="758079"/>
            <a:ext cx="1218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From </a:t>
            </a:r>
            <a:r>
              <a:rPr lang="en-US" dirty="0" err="1"/>
              <a:t>Junqi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1FAA31F-40D0-4C19-92F9-826B6AFC921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75473" y="1031719"/>
            <a:ext cx="2736121" cy="162953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65F964E-7D92-4F5F-9BB0-65075D57F2C9}"/>
              </a:ext>
            </a:extLst>
          </p:cNvPr>
          <p:cNvSpPr txBox="1"/>
          <p:nvPr/>
        </p:nvSpPr>
        <p:spPr>
          <a:xfrm>
            <a:off x="8798031" y="754002"/>
            <a:ext cx="12945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From Wei Li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29E0D46-DCB2-4339-A2F7-CC0752E40A1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64988" y="2938969"/>
            <a:ext cx="3149966" cy="1923317"/>
          </a:xfrm>
          <a:prstGeom prst="rect">
            <a:avLst/>
          </a:prstGeom>
        </p:spPr>
      </p:pic>
      <p:graphicFrame>
        <p:nvGraphicFramePr>
          <p:cNvPr id="12" name="Table 12">
            <a:extLst>
              <a:ext uri="{FF2B5EF4-FFF2-40B4-BE49-F238E27FC236}">
                <a16:creationId xmlns:a16="http://schemas.microsoft.com/office/drawing/2014/main" id="{9F159E23-1EA4-420B-B296-185D7CFAA1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8909165"/>
              </p:ext>
            </p:extLst>
          </p:nvPr>
        </p:nvGraphicFramePr>
        <p:xfrm>
          <a:off x="536025" y="5019823"/>
          <a:ext cx="8128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75333198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51216019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4116418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38346850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0704790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Assumptions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23306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Barrel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59991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Endcap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2441391"/>
                  </a:ext>
                </a:extLst>
              </a:tr>
            </a:tbl>
          </a:graphicData>
        </a:graphic>
      </p:graphicFrame>
      <p:sp>
        <p:nvSpPr>
          <p:cNvPr id="14" name="Oval 13">
            <a:extLst>
              <a:ext uri="{FF2B5EF4-FFF2-40B4-BE49-F238E27FC236}">
                <a16:creationId xmlns:a16="http://schemas.microsoft.com/office/drawing/2014/main" id="{A08C4AE3-9AF4-456E-855E-148406E3A76D}"/>
              </a:ext>
            </a:extLst>
          </p:cNvPr>
          <p:cNvSpPr/>
          <p:nvPr/>
        </p:nvSpPr>
        <p:spPr>
          <a:xfrm>
            <a:off x="9058458" y="2932515"/>
            <a:ext cx="2277208" cy="745008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49C579D-4B7C-4817-8800-56EBFEB29A79}"/>
              </a:ext>
            </a:extLst>
          </p:cNvPr>
          <p:cNvSpPr txBox="1"/>
          <p:nvPr/>
        </p:nvSpPr>
        <p:spPr>
          <a:xfrm>
            <a:off x="9275885" y="5627077"/>
            <a:ext cx="1075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High p</a:t>
            </a:r>
          </a:p>
        </p:txBody>
      </p:sp>
    </p:spTree>
    <p:extLst>
      <p:ext uri="{BB962C8B-B14F-4D97-AF65-F5344CB8AC3E}">
        <p14:creationId xmlns:p14="http://schemas.microsoft.com/office/powerpoint/2010/main" val="1766447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3672E-56D3-4BA3-AA56-13B9D4221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927344"/>
          </a:xfrm>
        </p:spPr>
        <p:txBody>
          <a:bodyPr/>
          <a:lstStyle/>
          <a:p>
            <a:r>
              <a:rPr lang="en-US" dirty="0"/>
              <a:t>Cherenkov Plots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C0084C-9A23-401F-88B6-60DC6CA4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99838" y="3687031"/>
            <a:ext cx="4342537" cy="257309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High and Very High P</a:t>
            </a:r>
          </a:p>
          <a:p>
            <a:r>
              <a:rPr lang="en-US" dirty="0"/>
              <a:t>Valid comment from SDT:</a:t>
            </a:r>
          </a:p>
          <a:p>
            <a:pPr lvl="1"/>
            <a:r>
              <a:rPr lang="en-US" dirty="0"/>
              <a:t>Gas RICH must be sensitive to future env. Limits</a:t>
            </a:r>
          </a:p>
          <a:p>
            <a:r>
              <a:rPr lang="en-US" dirty="0"/>
              <a:t>Developing photon det choices.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710356A-77AB-411E-810F-C477A727BB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4316" y="952172"/>
            <a:ext cx="3151076" cy="247682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EF70D8A-68FB-49A2-9E60-A770C54570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170" y="760290"/>
            <a:ext cx="3603015" cy="255500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6C382F6-E7C3-41FA-A0F0-D631C60D60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2907" y="4075584"/>
            <a:ext cx="6722818" cy="247682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674360E-14BC-4FB2-8484-15C05BB2EF7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99839" y="1582981"/>
            <a:ext cx="4180742" cy="158798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72DD86F-573E-4055-B2A1-4D6A81AB33CF}"/>
              </a:ext>
            </a:extLst>
          </p:cNvPr>
          <p:cNvSpPr txBox="1"/>
          <p:nvPr/>
        </p:nvSpPr>
        <p:spPr>
          <a:xfrm>
            <a:off x="2812531" y="767506"/>
            <a:ext cx="1131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Greg DIRC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E80A0A1-DE43-4821-8336-03C77D44E7A9}"/>
              </a:ext>
            </a:extLst>
          </p:cNvPr>
          <p:cNvSpPr txBox="1"/>
          <p:nvPr/>
        </p:nvSpPr>
        <p:spPr>
          <a:xfrm>
            <a:off x="4870700" y="742678"/>
            <a:ext cx="1544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Evaristo </a:t>
            </a:r>
            <a:r>
              <a:rPr lang="en-US" dirty="0" err="1"/>
              <a:t>dRICH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C8B2607-7BC8-4760-8F33-37AB0C836927}"/>
              </a:ext>
            </a:extLst>
          </p:cNvPr>
          <p:cNvSpPr txBox="1"/>
          <p:nvPr/>
        </p:nvSpPr>
        <p:spPr>
          <a:xfrm>
            <a:off x="8550367" y="1213649"/>
            <a:ext cx="17411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Xiaochun mRICH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30088B7-8E1C-406C-9F10-431ED8FD56C4}"/>
              </a:ext>
            </a:extLst>
          </p:cNvPr>
          <p:cNvSpPr txBox="1"/>
          <p:nvPr/>
        </p:nvSpPr>
        <p:spPr>
          <a:xfrm>
            <a:off x="3129518" y="3706252"/>
            <a:ext cx="1266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Prakhar CF</a:t>
            </a:r>
            <a:r>
              <a:rPr lang="en-US" baseline="-25000" dirty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129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3E007-3BBC-45D7-8EA7-2E912FBF8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821837"/>
          </a:xfrm>
        </p:spPr>
        <p:txBody>
          <a:bodyPr/>
          <a:lstStyle/>
          <a:p>
            <a:r>
              <a:rPr lang="en-US" dirty="0"/>
              <a:t>External Assumptions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DFE321-83ED-4341-A478-1ABA9E183F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9791" y="821836"/>
            <a:ext cx="11479823" cy="6036163"/>
          </a:xfrm>
        </p:spPr>
        <p:txBody>
          <a:bodyPr>
            <a:normAutofit/>
          </a:bodyPr>
          <a:lstStyle/>
          <a:p>
            <a:r>
              <a:rPr lang="en-US" dirty="0"/>
              <a:t>Interaction region assumptions? (space, crossing angle)</a:t>
            </a:r>
          </a:p>
          <a:p>
            <a:r>
              <a:rPr lang="en-US" dirty="0"/>
              <a:t>B-field limits?</a:t>
            </a:r>
          </a:p>
          <a:p>
            <a:r>
              <a:rPr lang="en-US" dirty="0"/>
              <a:t>Space required.</a:t>
            </a:r>
          </a:p>
          <a:p>
            <a:r>
              <a:rPr lang="en-US" dirty="0"/>
              <a:t>Internal performance assumptions</a:t>
            </a:r>
          </a:p>
          <a:p>
            <a:r>
              <a:rPr lang="en-US" dirty="0"/>
              <a:t>External performance assumptions</a:t>
            </a:r>
          </a:p>
          <a:p>
            <a:pPr lvl="1"/>
            <a:r>
              <a:rPr lang="en-US" dirty="0"/>
              <a:t>Momentum resolution.</a:t>
            </a:r>
          </a:p>
          <a:p>
            <a:pPr lvl="1"/>
            <a:r>
              <a:rPr lang="en-US" dirty="0"/>
              <a:t>Material budget</a:t>
            </a:r>
          </a:p>
          <a:p>
            <a:pPr lvl="1"/>
            <a:r>
              <a:rPr lang="en-US" dirty="0"/>
              <a:t>Can we make a standard or request/requirement?</a:t>
            </a:r>
          </a:p>
          <a:p>
            <a:r>
              <a:rPr lang="en-US" dirty="0"/>
              <a:t>Time for completely new ideas?</a:t>
            </a:r>
          </a:p>
          <a:p>
            <a:pPr lvl="1"/>
            <a:r>
              <a:rPr lang="en-US" dirty="0"/>
              <a:t>CD1 and Yellow Report:</a:t>
            </a:r>
          </a:p>
          <a:p>
            <a:pPr lvl="2"/>
            <a:r>
              <a:rPr lang="en-US" dirty="0"/>
              <a:t>Show plausible options using existing or close tech.</a:t>
            </a:r>
          </a:p>
          <a:p>
            <a:pPr lvl="2"/>
            <a:r>
              <a:rPr lang="en-US" dirty="0"/>
              <a:t>Include further reaching ideas shown as options to enhance/improve baseline.</a:t>
            </a:r>
          </a:p>
          <a:p>
            <a:r>
              <a:rPr lang="en-US" dirty="0"/>
              <a:t>Response from PID to 1 vs. 2 interaction regions (crossing angle differences)</a:t>
            </a:r>
          </a:p>
        </p:txBody>
      </p:sp>
    </p:spTree>
    <p:extLst>
      <p:ext uri="{BB962C8B-B14F-4D97-AF65-F5344CB8AC3E}">
        <p14:creationId xmlns:p14="http://schemas.microsoft.com/office/powerpoint/2010/main" val="3670627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763F8-855E-46DF-B3A5-63DE3F18C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883383"/>
          </a:xfrm>
        </p:spPr>
        <p:txBody>
          <a:bodyPr/>
          <a:lstStyle/>
          <a:p>
            <a:r>
              <a:rPr lang="en-US" dirty="0"/>
              <a:t>Sketches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6A87DB-3F44-4A62-B338-C577276D92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92968"/>
            <a:ext cx="10515600" cy="1226894"/>
          </a:xfrm>
        </p:spPr>
        <p:txBody>
          <a:bodyPr/>
          <a:lstStyle/>
          <a:p>
            <a:r>
              <a:rPr lang="en-US" dirty="0"/>
              <a:t>Arrows indicate options.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57D0F3A-340D-4E50-8F87-39F05122429C}"/>
              </a:ext>
            </a:extLst>
          </p:cNvPr>
          <p:cNvSpPr/>
          <p:nvPr/>
        </p:nvSpPr>
        <p:spPr>
          <a:xfrm>
            <a:off x="2224451" y="1846385"/>
            <a:ext cx="4756639" cy="2637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B-tolerant TOF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090EC87-51BC-4D4D-8F57-46F035C36A8C}"/>
              </a:ext>
            </a:extLst>
          </p:cNvPr>
          <p:cNvSpPr/>
          <p:nvPr/>
        </p:nvSpPr>
        <p:spPr>
          <a:xfrm>
            <a:off x="2224451" y="1503485"/>
            <a:ext cx="4756639" cy="263769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DIRC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3FC67C9-ED26-4CD8-906F-E52658AC5A75}"/>
              </a:ext>
            </a:extLst>
          </p:cNvPr>
          <p:cNvSpPr/>
          <p:nvPr/>
        </p:nvSpPr>
        <p:spPr>
          <a:xfrm>
            <a:off x="6901959" y="2426678"/>
            <a:ext cx="606669" cy="18991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TOF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B333D49-0046-4DA3-965F-BAFB484E8AEF}"/>
              </a:ext>
            </a:extLst>
          </p:cNvPr>
          <p:cNvSpPr/>
          <p:nvPr/>
        </p:nvSpPr>
        <p:spPr>
          <a:xfrm>
            <a:off x="7710851" y="2110154"/>
            <a:ext cx="896816" cy="23651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mRICH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BB1747A-307D-4C73-A478-13666F1D050F}"/>
              </a:ext>
            </a:extLst>
          </p:cNvPr>
          <p:cNvSpPr/>
          <p:nvPr/>
        </p:nvSpPr>
        <p:spPr>
          <a:xfrm>
            <a:off x="8686797" y="1661747"/>
            <a:ext cx="1503485" cy="281353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Dual RICH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C6DAA95-1144-45D7-BAA8-641B3E5DA5B6}"/>
              </a:ext>
            </a:extLst>
          </p:cNvPr>
          <p:cNvSpPr/>
          <p:nvPr/>
        </p:nvSpPr>
        <p:spPr>
          <a:xfrm>
            <a:off x="10418882" y="1661747"/>
            <a:ext cx="1301262" cy="2813538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Gas RICH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43517027-F5F3-4796-8DDA-848C1156F267}"/>
              </a:ext>
            </a:extLst>
          </p:cNvPr>
          <p:cNvSpPr/>
          <p:nvPr/>
        </p:nvSpPr>
        <p:spPr>
          <a:xfrm>
            <a:off x="838200" y="2426678"/>
            <a:ext cx="369276" cy="196068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mRICH?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D6C5C040-122D-42AF-998E-C917180E6B88}"/>
              </a:ext>
            </a:extLst>
          </p:cNvPr>
          <p:cNvCxnSpPr/>
          <p:nvPr/>
        </p:nvCxnSpPr>
        <p:spPr>
          <a:xfrm>
            <a:off x="8115297" y="2593731"/>
            <a:ext cx="984739" cy="0"/>
          </a:xfrm>
          <a:prstGeom prst="straightConnector1">
            <a:avLst/>
          </a:prstGeom>
          <a:ln w="57150">
            <a:solidFill>
              <a:srgbClr val="FFFF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99D81EE-76AB-4C13-80AE-3AE7F4976DE8}"/>
              </a:ext>
            </a:extLst>
          </p:cNvPr>
          <p:cNvCxnSpPr/>
          <p:nvPr/>
        </p:nvCxnSpPr>
        <p:spPr>
          <a:xfrm>
            <a:off x="9797559" y="2593731"/>
            <a:ext cx="984739" cy="0"/>
          </a:xfrm>
          <a:prstGeom prst="straightConnector1">
            <a:avLst/>
          </a:prstGeom>
          <a:ln w="57150">
            <a:solidFill>
              <a:srgbClr val="FFFF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F1412160-A7AC-49BF-9D3D-9DC01F7C28EA}"/>
              </a:ext>
            </a:extLst>
          </p:cNvPr>
          <p:cNvCxnSpPr/>
          <p:nvPr/>
        </p:nvCxnSpPr>
        <p:spPr>
          <a:xfrm>
            <a:off x="7130558" y="2804747"/>
            <a:ext cx="984739" cy="0"/>
          </a:xfrm>
          <a:prstGeom prst="straightConnector1">
            <a:avLst/>
          </a:prstGeom>
          <a:ln w="57150">
            <a:solidFill>
              <a:srgbClr val="FFFF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55AB4C48-7616-4B45-AEEF-B9A7DCF73393}"/>
              </a:ext>
            </a:extLst>
          </p:cNvPr>
          <p:cNvCxnSpPr>
            <a:cxnSpLocks/>
          </p:cNvCxnSpPr>
          <p:nvPr/>
        </p:nvCxnSpPr>
        <p:spPr>
          <a:xfrm flipV="1">
            <a:off x="5756026" y="1503485"/>
            <a:ext cx="0" cy="545123"/>
          </a:xfrm>
          <a:prstGeom prst="straightConnector1">
            <a:avLst/>
          </a:prstGeom>
          <a:ln w="57150">
            <a:solidFill>
              <a:srgbClr val="FFFF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C5867DCD-B050-426D-A84A-03AA358C6508}"/>
              </a:ext>
            </a:extLst>
          </p:cNvPr>
          <p:cNvSpPr/>
          <p:nvPr/>
        </p:nvSpPr>
        <p:spPr>
          <a:xfrm>
            <a:off x="1664676" y="2426678"/>
            <a:ext cx="369276" cy="1960684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??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F8AE2FAB-31FA-4012-AF03-7BA271DE35A7}"/>
              </a:ext>
            </a:extLst>
          </p:cNvPr>
          <p:cNvSpPr/>
          <p:nvPr/>
        </p:nvSpPr>
        <p:spPr>
          <a:xfrm>
            <a:off x="1251438" y="2426678"/>
            <a:ext cx="369276" cy="1960684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TOF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57E80CFC-AA43-4876-A4D6-89C5000A5A45}"/>
              </a:ext>
            </a:extLst>
          </p:cNvPr>
          <p:cNvCxnSpPr>
            <a:cxnSpLocks/>
          </p:cNvCxnSpPr>
          <p:nvPr/>
        </p:nvCxnSpPr>
        <p:spPr>
          <a:xfrm>
            <a:off x="936378" y="2593731"/>
            <a:ext cx="542195" cy="0"/>
          </a:xfrm>
          <a:prstGeom prst="straightConnector1">
            <a:avLst/>
          </a:prstGeom>
          <a:ln w="57150">
            <a:solidFill>
              <a:srgbClr val="FFFF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8787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763F8-855E-46DF-B3A5-63DE3F18C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883383"/>
          </a:xfrm>
        </p:spPr>
        <p:txBody>
          <a:bodyPr/>
          <a:lstStyle/>
          <a:p>
            <a:r>
              <a:rPr lang="en-US" dirty="0"/>
              <a:t>The Game: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6A87DB-3F44-4A62-B338-C577276D92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8361" y="5833391"/>
            <a:ext cx="10515600" cy="1226894"/>
          </a:xfrm>
        </p:spPr>
        <p:txBody>
          <a:bodyPr>
            <a:normAutofit fontScale="92500"/>
          </a:bodyPr>
          <a:lstStyle/>
          <a:p>
            <a:r>
              <a:rPr lang="en-US" dirty="0"/>
              <a:t>Stars indicate choices</a:t>
            </a:r>
          </a:p>
          <a:p>
            <a:r>
              <a:rPr lang="en-US" dirty="0"/>
              <a:t>we need to move these around to make two complementary options…</a:t>
            </a:r>
          </a:p>
        </p:txBody>
      </p:sp>
      <p:sp>
        <p:nvSpPr>
          <p:cNvPr id="12" name="Star: 4 Points 11">
            <a:extLst>
              <a:ext uri="{FF2B5EF4-FFF2-40B4-BE49-F238E27FC236}">
                <a16:creationId xmlns:a16="http://schemas.microsoft.com/office/drawing/2014/main" id="{0B802A7D-244F-4AFB-971E-DFA0FCFCE256}"/>
              </a:ext>
            </a:extLst>
          </p:cNvPr>
          <p:cNvSpPr/>
          <p:nvPr/>
        </p:nvSpPr>
        <p:spPr>
          <a:xfrm>
            <a:off x="182419" y="777931"/>
            <a:ext cx="439616" cy="474784"/>
          </a:xfrm>
          <a:prstGeom prst="star4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tar: 4 Points 16">
            <a:extLst>
              <a:ext uri="{FF2B5EF4-FFF2-40B4-BE49-F238E27FC236}">
                <a16:creationId xmlns:a16="http://schemas.microsoft.com/office/drawing/2014/main" id="{F1CFF456-5BA2-4EDB-9EFF-11DBE10E0BB2}"/>
              </a:ext>
            </a:extLst>
          </p:cNvPr>
          <p:cNvSpPr/>
          <p:nvPr/>
        </p:nvSpPr>
        <p:spPr>
          <a:xfrm>
            <a:off x="182419" y="2700511"/>
            <a:ext cx="439616" cy="474784"/>
          </a:xfrm>
          <a:prstGeom prst="star4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tar: 4 Points 17">
            <a:extLst>
              <a:ext uri="{FF2B5EF4-FFF2-40B4-BE49-F238E27FC236}">
                <a16:creationId xmlns:a16="http://schemas.microsoft.com/office/drawing/2014/main" id="{0C407EF2-4B1E-40D2-AE4A-B086C1A0CCE0}"/>
              </a:ext>
            </a:extLst>
          </p:cNvPr>
          <p:cNvSpPr/>
          <p:nvPr/>
        </p:nvSpPr>
        <p:spPr>
          <a:xfrm>
            <a:off x="171093" y="3341371"/>
            <a:ext cx="439616" cy="474784"/>
          </a:xfrm>
          <a:prstGeom prst="star4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tar: 4 Points 19">
            <a:extLst>
              <a:ext uri="{FF2B5EF4-FFF2-40B4-BE49-F238E27FC236}">
                <a16:creationId xmlns:a16="http://schemas.microsoft.com/office/drawing/2014/main" id="{D47FE0D2-FED0-4ACF-B8A2-86334BE26210}"/>
              </a:ext>
            </a:extLst>
          </p:cNvPr>
          <p:cNvSpPr/>
          <p:nvPr/>
        </p:nvSpPr>
        <p:spPr>
          <a:xfrm>
            <a:off x="174736" y="1452927"/>
            <a:ext cx="439616" cy="474784"/>
          </a:xfrm>
          <a:prstGeom prst="star4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tar: 4 Points 20">
            <a:extLst>
              <a:ext uri="{FF2B5EF4-FFF2-40B4-BE49-F238E27FC236}">
                <a16:creationId xmlns:a16="http://schemas.microsoft.com/office/drawing/2014/main" id="{0BC0FF78-7E56-4F9B-B62B-175144A134D6}"/>
              </a:ext>
            </a:extLst>
          </p:cNvPr>
          <p:cNvSpPr/>
          <p:nvPr/>
        </p:nvSpPr>
        <p:spPr>
          <a:xfrm>
            <a:off x="182419" y="2059651"/>
            <a:ext cx="439616" cy="474784"/>
          </a:xfrm>
          <a:prstGeom prst="star4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tar: 4 Points 21">
            <a:extLst>
              <a:ext uri="{FF2B5EF4-FFF2-40B4-BE49-F238E27FC236}">
                <a16:creationId xmlns:a16="http://schemas.microsoft.com/office/drawing/2014/main" id="{24E05538-A858-4E12-8546-C4399E40A8D2}"/>
              </a:ext>
            </a:extLst>
          </p:cNvPr>
          <p:cNvSpPr/>
          <p:nvPr/>
        </p:nvSpPr>
        <p:spPr>
          <a:xfrm>
            <a:off x="179886" y="4073153"/>
            <a:ext cx="439616" cy="474784"/>
          </a:xfrm>
          <a:prstGeom prst="star4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97B2E60-609F-4AA1-A7B0-924EEAC0ADD0}"/>
              </a:ext>
            </a:extLst>
          </p:cNvPr>
          <p:cNvSpPr txBox="1"/>
          <p:nvPr/>
        </p:nvSpPr>
        <p:spPr>
          <a:xfrm>
            <a:off x="21624" y="4843849"/>
            <a:ext cx="936737" cy="92333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Move the stars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76DF9C5-C9A9-4A23-A848-3F31F6EE7142}"/>
              </a:ext>
            </a:extLst>
          </p:cNvPr>
          <p:cNvSpPr txBox="1"/>
          <p:nvPr/>
        </p:nvSpPr>
        <p:spPr>
          <a:xfrm>
            <a:off x="4378569" y="1927711"/>
            <a:ext cx="1291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Detector #1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686FDE4-BBD2-479B-B111-354A391857B7}"/>
              </a:ext>
            </a:extLst>
          </p:cNvPr>
          <p:cNvSpPr txBox="1"/>
          <p:nvPr/>
        </p:nvSpPr>
        <p:spPr>
          <a:xfrm>
            <a:off x="4284784" y="4600875"/>
            <a:ext cx="1291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Detector #2</a:t>
            </a: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95801F2D-736E-44FE-BBC5-6CC22F4D91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7696" y="351625"/>
            <a:ext cx="9267806" cy="266565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D9C9448F-E603-47EE-A5E5-BE20EDEB79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7697" y="3017282"/>
            <a:ext cx="9267806" cy="2665657"/>
          </a:xfrm>
          <a:prstGeom prst="rect">
            <a:avLst/>
          </a:prstGeom>
        </p:spPr>
      </p:pic>
      <p:sp>
        <p:nvSpPr>
          <p:cNvPr id="42" name="Star: 4 Points 41">
            <a:extLst>
              <a:ext uri="{FF2B5EF4-FFF2-40B4-BE49-F238E27FC236}">
                <a16:creationId xmlns:a16="http://schemas.microsoft.com/office/drawing/2014/main" id="{7E3C59AD-E148-460A-AAA2-D7F8BE9361DB}"/>
              </a:ext>
            </a:extLst>
          </p:cNvPr>
          <p:cNvSpPr/>
          <p:nvPr/>
        </p:nvSpPr>
        <p:spPr>
          <a:xfrm>
            <a:off x="801921" y="777931"/>
            <a:ext cx="439616" cy="474784"/>
          </a:xfrm>
          <a:prstGeom prst="star4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Star: 4 Points 42">
            <a:extLst>
              <a:ext uri="{FF2B5EF4-FFF2-40B4-BE49-F238E27FC236}">
                <a16:creationId xmlns:a16="http://schemas.microsoft.com/office/drawing/2014/main" id="{FC9671AF-1D7B-4C0D-923A-C2AD72DF179A}"/>
              </a:ext>
            </a:extLst>
          </p:cNvPr>
          <p:cNvSpPr/>
          <p:nvPr/>
        </p:nvSpPr>
        <p:spPr>
          <a:xfrm>
            <a:off x="801921" y="2700511"/>
            <a:ext cx="439616" cy="474784"/>
          </a:xfrm>
          <a:prstGeom prst="star4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Star: 4 Points 43">
            <a:extLst>
              <a:ext uri="{FF2B5EF4-FFF2-40B4-BE49-F238E27FC236}">
                <a16:creationId xmlns:a16="http://schemas.microsoft.com/office/drawing/2014/main" id="{CEDF6FEE-C6F6-4EA4-8305-CA6BFAA6E830}"/>
              </a:ext>
            </a:extLst>
          </p:cNvPr>
          <p:cNvSpPr/>
          <p:nvPr/>
        </p:nvSpPr>
        <p:spPr>
          <a:xfrm>
            <a:off x="790595" y="3341371"/>
            <a:ext cx="439616" cy="474784"/>
          </a:xfrm>
          <a:prstGeom prst="star4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Star: 4 Points 44">
            <a:extLst>
              <a:ext uri="{FF2B5EF4-FFF2-40B4-BE49-F238E27FC236}">
                <a16:creationId xmlns:a16="http://schemas.microsoft.com/office/drawing/2014/main" id="{77B4799D-D63B-4ABA-B54C-2D75BB08200B}"/>
              </a:ext>
            </a:extLst>
          </p:cNvPr>
          <p:cNvSpPr/>
          <p:nvPr/>
        </p:nvSpPr>
        <p:spPr>
          <a:xfrm>
            <a:off x="794238" y="1452927"/>
            <a:ext cx="439616" cy="474784"/>
          </a:xfrm>
          <a:prstGeom prst="star4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Star: 4 Points 45">
            <a:extLst>
              <a:ext uri="{FF2B5EF4-FFF2-40B4-BE49-F238E27FC236}">
                <a16:creationId xmlns:a16="http://schemas.microsoft.com/office/drawing/2014/main" id="{BB658B2A-ACD4-4EA1-A709-64482CA31EC4}"/>
              </a:ext>
            </a:extLst>
          </p:cNvPr>
          <p:cNvSpPr/>
          <p:nvPr/>
        </p:nvSpPr>
        <p:spPr>
          <a:xfrm>
            <a:off x="801921" y="2059651"/>
            <a:ext cx="439616" cy="474784"/>
          </a:xfrm>
          <a:prstGeom prst="star4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Star: 4 Points 46">
            <a:extLst>
              <a:ext uri="{FF2B5EF4-FFF2-40B4-BE49-F238E27FC236}">
                <a16:creationId xmlns:a16="http://schemas.microsoft.com/office/drawing/2014/main" id="{026DF27E-4392-4695-8B31-0D086F564027}"/>
              </a:ext>
            </a:extLst>
          </p:cNvPr>
          <p:cNvSpPr/>
          <p:nvPr/>
        </p:nvSpPr>
        <p:spPr>
          <a:xfrm>
            <a:off x="799388" y="4073153"/>
            <a:ext cx="439616" cy="474784"/>
          </a:xfrm>
          <a:prstGeom prst="star4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686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192</Words>
  <Application>Microsoft Office PowerPoint</Application>
  <PresentationFormat>Widescreen</PresentationFormat>
  <Paragraphs>53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Broad Discussion Outline</vt:lpstr>
      <vt:lpstr>TOF plots</vt:lpstr>
      <vt:lpstr>Cherenkov Plots</vt:lpstr>
      <vt:lpstr>External Assumptions</vt:lpstr>
      <vt:lpstr>Sketches</vt:lpstr>
      <vt:lpstr>The Game: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 Hemmick</dc:creator>
  <cp:lastModifiedBy>Thomas Hemmick</cp:lastModifiedBy>
  <cp:revision>8</cp:revision>
  <dcterms:created xsi:type="dcterms:W3CDTF">2020-03-20T11:08:19Z</dcterms:created>
  <dcterms:modified xsi:type="dcterms:W3CDTF">2020-03-20T12:25:41Z</dcterms:modified>
</cp:coreProperties>
</file>