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4" r:id="rId1"/>
  </p:sldMasterIdLst>
  <p:notesMasterIdLst>
    <p:notesMasterId r:id="rId22"/>
  </p:notesMasterIdLst>
  <p:sldIdLst>
    <p:sldId id="257" r:id="rId2"/>
    <p:sldId id="286" r:id="rId3"/>
    <p:sldId id="313" r:id="rId4"/>
    <p:sldId id="314" r:id="rId5"/>
    <p:sldId id="308" r:id="rId6"/>
    <p:sldId id="267" r:id="rId7"/>
    <p:sldId id="297" r:id="rId8"/>
    <p:sldId id="324" r:id="rId9"/>
    <p:sldId id="272" r:id="rId10"/>
    <p:sldId id="273" r:id="rId11"/>
    <p:sldId id="309" r:id="rId12"/>
    <p:sldId id="316" r:id="rId13"/>
    <p:sldId id="312" r:id="rId14"/>
    <p:sldId id="290" r:id="rId15"/>
    <p:sldId id="315" r:id="rId16"/>
    <p:sldId id="304" r:id="rId17"/>
    <p:sldId id="320" r:id="rId18"/>
    <p:sldId id="305" r:id="rId19"/>
    <p:sldId id="323" r:id="rId20"/>
    <p:sldId id="32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63"/>
    <p:restoredTop sz="92427" autoAdjust="0"/>
  </p:normalViewPr>
  <p:slideViewPr>
    <p:cSldViewPr snapToGrid="0" snapToObjects="1">
      <p:cViewPr varScale="1">
        <p:scale>
          <a:sx n="86" d="100"/>
          <a:sy n="86" d="100"/>
        </p:scale>
        <p:origin x="99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68450B-EB63-0A4A-9C9A-08365476756C}" type="datetimeFigureOut">
              <a:rPr lang="en-US" smtClean="0"/>
              <a:t>3/19/20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B968C-E078-0546-8B48-677216464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B968C-E078-0546-8B48-677216464E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0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3AC-1C28-C64D-B73F-22882D986780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62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A3095-27C0-1545-BD7D-82359A9D511A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5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BDB92-40D9-9C4E-9851-BA81658E35C3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93CD0-7A42-F94E-8C86-39474351144C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10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C813-A355-BE42-8487-8462DEF5C035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8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ACCF6-E7A1-CE4F-81A6-3C4B0FE14036}" type="datetime1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9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DAB19-CB6F-964A-929C-EF99D7C03331}" type="datetime1">
              <a:rPr lang="en-US" smtClean="0"/>
              <a:t>3/19/20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8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8FC06-9984-8543-B2C8-1FC37D9BED5A}" type="datetime1">
              <a:rPr lang="en-US" smtClean="0"/>
              <a:t>3/19/20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7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E6438-81A6-9348-95B9-5940F8693BFD}" type="datetime1">
              <a:rPr lang="en-US" smtClean="0"/>
              <a:t>3/19/20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D078C-F87A-CF45-857A-F584018FD0BF}" type="datetime1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7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3441B-9604-3440-B26E-E085620D12F1}" type="datetime1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12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014"/>
            <a:ext cx="12192000" cy="645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F34FE-4B44-BF4A-9C73-2A49578FC165}" type="datetime1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5327" y="649287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EICUG Yellow Report Workshop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4826" y="6492875"/>
            <a:ext cx="5771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DECE-709F-5547-99FE-06FE97115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60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jp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168813" y="154745"/>
            <a:ext cx="11873132" cy="6541477"/>
          </a:xfrm>
          <a:prstGeom prst="frame">
            <a:avLst>
              <a:gd name="adj1" fmla="val 1706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BNL_Logo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53" y="4910285"/>
            <a:ext cx="3300640" cy="12169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6634" y="569234"/>
            <a:ext cx="9002879" cy="1653457"/>
          </a:xfrm>
        </p:spPr>
        <p:txBody>
          <a:bodyPr>
            <a:noAutofit/>
          </a:bodyPr>
          <a:lstStyle/>
          <a:p>
            <a:r>
              <a:rPr lang="en-US" sz="7200" dirty="0" err="1">
                <a:solidFill>
                  <a:srgbClr val="0099FF"/>
                </a:solidFill>
              </a:rPr>
              <a:t>psTOF</a:t>
            </a:r>
            <a:r>
              <a:rPr lang="en-US" sz="7200" dirty="0">
                <a:solidFill>
                  <a:srgbClr val="0099FF"/>
                </a:solidFill>
              </a:rPr>
              <a:t> PID for the EIC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6560" y="4099798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Mickey Chiu</a:t>
            </a:r>
          </a:p>
        </p:txBody>
      </p:sp>
      <p:pic>
        <p:nvPicPr>
          <p:cNvPr id="8" name="Picture 7" descr="Mickey Disk:Users:chiu:Documents:10 ps TOF:EIC:EICRnD_July2014:TortoiseAndHare.jpg">
            <a:extLst>
              <a:ext uri="{FF2B5EF4-FFF2-40B4-BE49-F238E27FC236}">
                <a16:creationId xmlns:a16="http://schemas.microsoft.com/office/drawing/2014/main" id="{620A7589-E00E-C144-B1E1-649F72B2080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135" y="2213794"/>
            <a:ext cx="2746081" cy="2042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571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966C4D-058F-524C-8B55-E79534CA5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953992"/>
            <a:ext cx="10464800" cy="48090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DRS4GLO ROI Electronics Block Diagram</a:t>
            </a:r>
          </a:p>
        </p:txBody>
      </p:sp>
      <p:sp>
        <p:nvSpPr>
          <p:cNvPr id="4" name="Frame 3"/>
          <p:cNvSpPr/>
          <p:nvPr/>
        </p:nvSpPr>
        <p:spPr>
          <a:xfrm>
            <a:off x="9316720" y="772161"/>
            <a:ext cx="2648181" cy="4287520"/>
          </a:xfrm>
          <a:prstGeom prst="frame">
            <a:avLst>
              <a:gd name="adj1" fmla="val 844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66806" y="776421"/>
            <a:ext cx="256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</a:t>
            </a:r>
            <a:r>
              <a:rPr lang="en-US" dirty="0" err="1"/>
              <a:t>psTOF</a:t>
            </a:r>
            <a:r>
              <a:rPr lang="en-US" dirty="0"/>
              <a:t> I/O Board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334947"/>
            <a:ext cx="1037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TI-based </a:t>
            </a:r>
          </a:p>
          <a:p>
            <a:r>
              <a:rPr lang="en-US" dirty="0"/>
              <a:t>Preamp</a:t>
            </a:r>
          </a:p>
          <a:p>
            <a:r>
              <a:rPr lang="en-US" dirty="0"/>
              <a:t>Input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110" y="5546612"/>
            <a:ext cx="11981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Miracle funding through SBIR Phase I (BK Tech LLC) to build DRS4GLO board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Implements windowed readout to overcome short SCA buffer (1024 cells) so that it can be used for a collider detector readout (trigger latency + rate capability) </a:t>
            </a:r>
          </a:p>
        </p:txBody>
      </p:sp>
      <p:sp>
        <p:nvSpPr>
          <p:cNvPr id="11" name="Freeform 10"/>
          <p:cNvSpPr/>
          <p:nvPr/>
        </p:nvSpPr>
        <p:spPr>
          <a:xfrm>
            <a:off x="362967" y="2311828"/>
            <a:ext cx="345440" cy="228346"/>
          </a:xfrm>
          <a:custGeom>
            <a:avLst/>
            <a:gdLst>
              <a:gd name="connsiteX0" fmla="*/ 0 w 436880"/>
              <a:gd name="connsiteY0" fmla="*/ 406407 h 412051"/>
              <a:gd name="connsiteX1" fmla="*/ 152400 w 436880"/>
              <a:gd name="connsiteY1" fmla="*/ 355607 h 412051"/>
              <a:gd name="connsiteX2" fmla="*/ 203200 w 436880"/>
              <a:gd name="connsiteY2" fmla="*/ 7 h 412051"/>
              <a:gd name="connsiteX3" fmla="*/ 294640 w 436880"/>
              <a:gd name="connsiteY3" fmla="*/ 365767 h 412051"/>
              <a:gd name="connsiteX4" fmla="*/ 436880 w 436880"/>
              <a:gd name="connsiteY4" fmla="*/ 386087 h 4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" h="412051">
                <a:moveTo>
                  <a:pt x="0" y="406407"/>
                </a:moveTo>
                <a:cubicBezTo>
                  <a:pt x="59266" y="414873"/>
                  <a:pt x="118533" y="423340"/>
                  <a:pt x="152400" y="355607"/>
                </a:cubicBezTo>
                <a:cubicBezTo>
                  <a:pt x="186267" y="287874"/>
                  <a:pt x="179493" y="-1686"/>
                  <a:pt x="203200" y="7"/>
                </a:cubicBezTo>
                <a:cubicBezTo>
                  <a:pt x="226907" y="1700"/>
                  <a:pt x="255693" y="301421"/>
                  <a:pt x="294640" y="365767"/>
                </a:cubicBezTo>
                <a:cubicBezTo>
                  <a:pt x="333587" y="430113"/>
                  <a:pt x="436880" y="386087"/>
                  <a:pt x="436880" y="386087"/>
                </a:cubicBezTo>
              </a:path>
            </a:pathLst>
          </a:cu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 flipV="1">
            <a:off x="362967" y="2710537"/>
            <a:ext cx="345440" cy="256333"/>
          </a:xfrm>
          <a:custGeom>
            <a:avLst/>
            <a:gdLst>
              <a:gd name="connsiteX0" fmla="*/ 0 w 436880"/>
              <a:gd name="connsiteY0" fmla="*/ 406407 h 412051"/>
              <a:gd name="connsiteX1" fmla="*/ 152400 w 436880"/>
              <a:gd name="connsiteY1" fmla="*/ 355607 h 412051"/>
              <a:gd name="connsiteX2" fmla="*/ 203200 w 436880"/>
              <a:gd name="connsiteY2" fmla="*/ 7 h 412051"/>
              <a:gd name="connsiteX3" fmla="*/ 294640 w 436880"/>
              <a:gd name="connsiteY3" fmla="*/ 365767 h 412051"/>
              <a:gd name="connsiteX4" fmla="*/ 436880 w 436880"/>
              <a:gd name="connsiteY4" fmla="*/ 386087 h 412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880" h="412051">
                <a:moveTo>
                  <a:pt x="0" y="406407"/>
                </a:moveTo>
                <a:cubicBezTo>
                  <a:pt x="59266" y="414873"/>
                  <a:pt x="118533" y="423340"/>
                  <a:pt x="152400" y="355607"/>
                </a:cubicBezTo>
                <a:cubicBezTo>
                  <a:pt x="186267" y="287874"/>
                  <a:pt x="179493" y="-1686"/>
                  <a:pt x="203200" y="7"/>
                </a:cubicBezTo>
                <a:cubicBezTo>
                  <a:pt x="226907" y="1700"/>
                  <a:pt x="255693" y="301421"/>
                  <a:pt x="294640" y="365767"/>
                </a:cubicBezTo>
                <a:cubicBezTo>
                  <a:pt x="333587" y="430113"/>
                  <a:pt x="436880" y="386087"/>
                  <a:pt x="436880" y="38608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10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2562132-36E5-7543-A3D4-E92263DE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</p:spTree>
    <p:extLst>
      <p:ext uri="{BB962C8B-B14F-4D97-AF65-F5344CB8AC3E}">
        <p14:creationId xmlns:p14="http://schemas.microsoft.com/office/powerpoint/2010/main" val="2383103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BA03-F187-5241-99FD-6C2F26358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DRS4GLO Status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1B30E6-6E6F-A542-A3A3-4F54857F9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 t="7473" r="14166" b="2515"/>
          <a:stretch/>
        </p:blipFill>
        <p:spPr>
          <a:xfrm>
            <a:off x="132081" y="1313768"/>
            <a:ext cx="3769359" cy="2449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A2FC4B-3CE7-3542-929B-56D76E3D8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67" t="55189" r="37333" b="3445"/>
          <a:stretch/>
        </p:blipFill>
        <p:spPr>
          <a:xfrm>
            <a:off x="3982719" y="1456007"/>
            <a:ext cx="2478127" cy="204216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BBBA7D-5D15-574D-BD60-B1202ADA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11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4AE9A-32DE-464A-A5B7-988215E1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5686" y="707512"/>
            <a:ext cx="5444554" cy="51344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88AEC3-B5FB-D344-88E7-5861DAFB7678}"/>
              </a:ext>
            </a:extLst>
          </p:cNvPr>
          <p:cNvSpPr txBox="1"/>
          <p:nvPr/>
        </p:nvSpPr>
        <p:spPr>
          <a:xfrm>
            <a:off x="0" y="4303455"/>
            <a:ext cx="67946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SBIR Phase I Funded, BK Tech LLC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Schematics have been completed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Make as ready for use in </a:t>
            </a:r>
            <a:r>
              <a:rPr lang="en-US" sz="2000" dirty="0" err="1"/>
              <a:t>sPHENIX</a:t>
            </a:r>
            <a:r>
              <a:rPr lang="en-US" sz="2000" dirty="0"/>
              <a:t> as possible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Used whatever rad-hard components we knew about (</a:t>
            </a:r>
            <a:r>
              <a:rPr lang="en-US" sz="2000" dirty="0" err="1"/>
              <a:t>eg</a:t>
            </a:r>
            <a:r>
              <a:rPr lang="en-US" sz="2000" dirty="0"/>
              <a:t>, regulators tested for TPC readout card, Microsemi Igloo2)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Reviewed by Stefan </a:t>
            </a:r>
            <a:r>
              <a:rPr lang="en-US" sz="2000" dirty="0" err="1"/>
              <a:t>Ritt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6 months for firmware programming and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D8A408-187F-914C-A963-5C8F159DF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45556" y="360336"/>
            <a:ext cx="3319899" cy="442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4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A7295-9C88-0347-AFC9-52F52994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Readout: AARDVARC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C6299E-E310-C64A-B680-3378C2A1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EE8E-C5A7-3244-A40E-B91A868EE353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7119B6-885E-494F-852F-0EC686579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40"/>
          <a:stretch/>
        </p:blipFill>
        <p:spPr>
          <a:xfrm>
            <a:off x="509627" y="700087"/>
            <a:ext cx="11437896" cy="590584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3A0485-336D-0845-9B64-4567625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 Streaming Readout V</a:t>
            </a:r>
          </a:p>
        </p:txBody>
      </p:sp>
    </p:spTree>
    <p:extLst>
      <p:ext uri="{BB962C8B-B14F-4D97-AF65-F5344CB8AC3E}">
        <p14:creationId xmlns:p14="http://schemas.microsoft.com/office/powerpoint/2010/main" val="3023470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19811" r="2350" b="22272"/>
          <a:stretch/>
        </p:blipFill>
        <p:spPr>
          <a:xfrm>
            <a:off x="1569124" y="1010127"/>
            <a:ext cx="9049265" cy="4105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Synchronous Clock Distribution at &lt;&lt; 20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869285-D157-164E-8D87-FCC5B28E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37590"/>
            <a:ext cx="12192000" cy="21078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Need to send a synchronized clock with low jitter across man thousands of modules across several meters</a:t>
            </a:r>
          </a:p>
          <a:p>
            <a:r>
              <a:rPr lang="en-US" dirty="0"/>
              <a:t>Started testing COTS fanout chips (</a:t>
            </a:r>
            <a:r>
              <a:rPr lang="en-US" dirty="0" err="1"/>
              <a:t>eg</a:t>
            </a:r>
            <a:r>
              <a:rPr lang="en-US" dirty="0"/>
              <a:t>, Si5332)</a:t>
            </a:r>
          </a:p>
          <a:p>
            <a:pPr lvl="1"/>
            <a:r>
              <a:rPr lang="en-US" dirty="0"/>
              <a:t>Need N levels of fanout, </a:t>
            </a:r>
            <a:r>
              <a:rPr lang="en-US" dirty="0" err="1"/>
              <a:t>eg</a:t>
            </a:r>
            <a:r>
              <a:rPr lang="en-US" dirty="0"/>
              <a:t>, 12</a:t>
            </a:r>
            <a:r>
              <a:rPr lang="en-US" baseline="30000" dirty="0"/>
              <a:t>N</a:t>
            </a:r>
            <a:r>
              <a:rPr lang="en-US" dirty="0"/>
              <a:t> &gt; 3000 implies N=4</a:t>
            </a:r>
          </a:p>
          <a:p>
            <a:r>
              <a:rPr lang="en-US" dirty="0"/>
              <a:t>So far results look promising – getting ~5ps jitter over 2 levels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8535" y="651290"/>
            <a:ext cx="7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Row 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03618" y="64079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FBFB"/>
                </a:solidFill>
              </a:rPr>
              <a:t>Row B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84614" y="902680"/>
            <a:ext cx="451294" cy="1074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21209" y="902680"/>
            <a:ext cx="451294" cy="2061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C7F0541-788F-FF46-8DCC-D0342CAD4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846" y="1775468"/>
            <a:ext cx="3527502" cy="26456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E52B8-8361-DD44-90E1-642F749FA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650" y="1775469"/>
            <a:ext cx="3523786" cy="26428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DAF2D1-04A2-094B-ACE9-AF8AEF16A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9878" y="1878618"/>
            <a:ext cx="1881851" cy="7865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0422B9-1CA6-B945-B7EC-E59B01B93F98}"/>
              </a:ext>
            </a:extLst>
          </p:cNvPr>
          <p:cNvCxnSpPr>
            <a:cxnSpLocks/>
          </p:cNvCxnSpPr>
          <p:nvPr/>
        </p:nvCxnSpPr>
        <p:spPr>
          <a:xfrm flipV="1">
            <a:off x="6099717" y="1025912"/>
            <a:ext cx="4627756" cy="89210"/>
          </a:xfrm>
          <a:prstGeom prst="bentConnector3">
            <a:avLst>
              <a:gd name="adj1" fmla="val 36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7">
            <a:extLst>
              <a:ext uri="{FF2B5EF4-FFF2-40B4-BE49-F238E27FC236}">
                <a16:creationId xmlns:a16="http://schemas.microsoft.com/office/drawing/2014/main" id="{0634156F-ED00-9B4A-960D-FA20AEAE9B32}"/>
              </a:ext>
            </a:extLst>
          </p:cNvPr>
          <p:cNvCxnSpPr>
            <a:cxnSpLocks/>
          </p:cNvCxnSpPr>
          <p:nvPr/>
        </p:nvCxnSpPr>
        <p:spPr>
          <a:xfrm flipV="1">
            <a:off x="6467707" y="1033347"/>
            <a:ext cx="4389863" cy="204438"/>
          </a:xfrm>
          <a:prstGeom prst="bentConnector3">
            <a:avLst>
              <a:gd name="adj1" fmla="val 46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7">
            <a:extLst>
              <a:ext uri="{FF2B5EF4-FFF2-40B4-BE49-F238E27FC236}">
                <a16:creationId xmlns:a16="http://schemas.microsoft.com/office/drawing/2014/main" id="{C1409659-B212-4C42-B7A8-40BAB9258968}"/>
              </a:ext>
            </a:extLst>
          </p:cNvPr>
          <p:cNvCxnSpPr>
            <a:cxnSpLocks/>
          </p:cNvCxnSpPr>
          <p:nvPr/>
        </p:nvCxnSpPr>
        <p:spPr>
          <a:xfrm flipV="1">
            <a:off x="6880302" y="1048215"/>
            <a:ext cx="3925230" cy="122664"/>
          </a:xfrm>
          <a:prstGeom prst="bentConnector3">
            <a:avLst>
              <a:gd name="adj1" fmla="val 28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61E19F2-9B21-4B43-974C-361EBE707E61}"/>
              </a:ext>
            </a:extLst>
          </p:cNvPr>
          <p:cNvCxnSpPr>
            <a:cxnSpLocks/>
          </p:cNvCxnSpPr>
          <p:nvPr/>
        </p:nvCxnSpPr>
        <p:spPr>
          <a:xfrm>
            <a:off x="7248293" y="1037063"/>
            <a:ext cx="0" cy="1338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4D41226-B778-D94B-B4BA-CCF0151B74AD}"/>
              </a:ext>
            </a:extLst>
          </p:cNvPr>
          <p:cNvCxnSpPr>
            <a:cxnSpLocks/>
          </p:cNvCxnSpPr>
          <p:nvPr/>
        </p:nvCxnSpPr>
        <p:spPr>
          <a:xfrm>
            <a:off x="7646016" y="1025913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2BE88B-C951-364B-8DE0-7C48D93F1B0B}"/>
              </a:ext>
            </a:extLst>
          </p:cNvPr>
          <p:cNvCxnSpPr>
            <a:cxnSpLocks/>
          </p:cNvCxnSpPr>
          <p:nvPr/>
        </p:nvCxnSpPr>
        <p:spPr>
          <a:xfrm>
            <a:off x="8077198" y="1033349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5DF6CAF-1B1D-B544-AA32-B82E1732570A}"/>
              </a:ext>
            </a:extLst>
          </p:cNvPr>
          <p:cNvCxnSpPr>
            <a:cxnSpLocks/>
          </p:cNvCxnSpPr>
          <p:nvPr/>
        </p:nvCxnSpPr>
        <p:spPr>
          <a:xfrm>
            <a:off x="8519527" y="1040786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EEDE10C-8111-524B-AA91-194B565601AC}"/>
              </a:ext>
            </a:extLst>
          </p:cNvPr>
          <p:cNvCxnSpPr>
            <a:cxnSpLocks/>
          </p:cNvCxnSpPr>
          <p:nvPr/>
        </p:nvCxnSpPr>
        <p:spPr>
          <a:xfrm>
            <a:off x="8973007" y="1048223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7C89E1E-CFF7-8F47-A1F1-739CF2CAC6C5}"/>
              </a:ext>
            </a:extLst>
          </p:cNvPr>
          <p:cNvCxnSpPr>
            <a:cxnSpLocks/>
          </p:cNvCxnSpPr>
          <p:nvPr/>
        </p:nvCxnSpPr>
        <p:spPr>
          <a:xfrm>
            <a:off x="9459945" y="1066811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0A4D211-6189-DD48-8B15-DF1D890DD05D}"/>
              </a:ext>
            </a:extLst>
          </p:cNvPr>
          <p:cNvCxnSpPr>
            <a:cxnSpLocks/>
          </p:cNvCxnSpPr>
          <p:nvPr/>
        </p:nvCxnSpPr>
        <p:spPr>
          <a:xfrm>
            <a:off x="9946880" y="1051946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4D849D-6A0E-C54E-8350-1CBD9F19A3D1}"/>
              </a:ext>
            </a:extLst>
          </p:cNvPr>
          <p:cNvCxnSpPr>
            <a:cxnSpLocks/>
          </p:cNvCxnSpPr>
          <p:nvPr/>
        </p:nvCxnSpPr>
        <p:spPr>
          <a:xfrm>
            <a:off x="10433816" y="1048232"/>
            <a:ext cx="0" cy="141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rapezoid 53">
            <a:extLst>
              <a:ext uri="{FF2B5EF4-FFF2-40B4-BE49-F238E27FC236}">
                <a16:creationId xmlns:a16="http://schemas.microsoft.com/office/drawing/2014/main" id="{F8CD1372-A919-8E4D-BF78-2FE371B61265}"/>
              </a:ext>
            </a:extLst>
          </p:cNvPr>
          <p:cNvSpPr/>
          <p:nvPr/>
        </p:nvSpPr>
        <p:spPr>
          <a:xfrm rot="5400000">
            <a:off x="10727474" y="970156"/>
            <a:ext cx="457200" cy="423747"/>
          </a:xfrm>
          <a:prstGeom prst="trapezoid">
            <a:avLst>
              <a:gd name="adj" fmla="val 1184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apezoid 54">
            <a:extLst>
              <a:ext uri="{FF2B5EF4-FFF2-40B4-BE49-F238E27FC236}">
                <a16:creationId xmlns:a16="http://schemas.microsoft.com/office/drawing/2014/main" id="{0E63082D-E735-304E-9C61-50297EC6585F}"/>
              </a:ext>
            </a:extLst>
          </p:cNvPr>
          <p:cNvSpPr/>
          <p:nvPr/>
        </p:nvSpPr>
        <p:spPr>
          <a:xfrm rot="5400000">
            <a:off x="10914062" y="1022003"/>
            <a:ext cx="112364" cy="113061"/>
          </a:xfrm>
          <a:prstGeom prst="trapezoid">
            <a:avLst>
              <a:gd name="adj" fmla="val 9522"/>
            </a:avLst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A45F202-F1B5-F748-85C0-634764A16C73}"/>
              </a:ext>
            </a:extLst>
          </p:cNvPr>
          <p:cNvCxnSpPr/>
          <p:nvPr/>
        </p:nvCxnSpPr>
        <p:spPr>
          <a:xfrm>
            <a:off x="11162805" y="1045029"/>
            <a:ext cx="760021" cy="0"/>
          </a:xfrm>
          <a:prstGeom prst="line">
            <a:avLst/>
          </a:prstGeom>
          <a:ln>
            <a:solidFill>
              <a:srgbClr val="FFC000"/>
            </a:solidFill>
            <a:head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B342EFA-F9C8-D14F-92EC-7D13978AED59}"/>
              </a:ext>
            </a:extLst>
          </p:cNvPr>
          <p:cNvCxnSpPr/>
          <p:nvPr/>
        </p:nvCxnSpPr>
        <p:spPr>
          <a:xfrm>
            <a:off x="11172705" y="1221179"/>
            <a:ext cx="760021" cy="0"/>
          </a:xfrm>
          <a:prstGeom prst="line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E0DBF42-6A34-BC41-AA90-533932482B6F}"/>
              </a:ext>
            </a:extLst>
          </p:cNvPr>
          <p:cNvSpPr txBox="1"/>
          <p:nvPr/>
        </p:nvSpPr>
        <p:spPr>
          <a:xfrm>
            <a:off x="11103431" y="1223161"/>
            <a:ext cx="94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FELIX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90E3E0-7748-F848-9763-E4B6E7D45066}"/>
              </a:ext>
            </a:extLst>
          </p:cNvPr>
          <p:cNvSpPr txBox="1"/>
          <p:nvPr/>
        </p:nvSpPr>
        <p:spPr>
          <a:xfrm>
            <a:off x="10628416" y="247405"/>
            <a:ext cx="1563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RHIC CLK FANOUT L2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FDE02DA-5D96-9743-8A28-4356694D507F}"/>
              </a:ext>
            </a:extLst>
          </p:cNvPr>
          <p:cNvSpPr txBox="1"/>
          <p:nvPr/>
        </p:nvSpPr>
        <p:spPr>
          <a:xfrm>
            <a:off x="142503" y="2410690"/>
            <a:ext cx="931217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CLK SRC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83CD47F-6759-EA4D-9E8F-DCEC1482B5C0}"/>
              </a:ext>
            </a:extLst>
          </p:cNvPr>
          <p:cNvSpPr txBox="1"/>
          <p:nvPr/>
        </p:nvSpPr>
        <p:spPr>
          <a:xfrm>
            <a:off x="912420" y="2990603"/>
            <a:ext cx="1106385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CLK FANOUT</a:t>
            </a:r>
          </a:p>
          <a:p>
            <a:pPr algn="ctr"/>
            <a:r>
              <a:rPr lang="en-US" dirty="0"/>
              <a:t>(SI5332)</a:t>
            </a:r>
          </a:p>
          <a:p>
            <a:pPr algn="ctr"/>
            <a:r>
              <a:rPr lang="en-US" sz="1600" dirty="0"/>
              <a:t>12 outputs</a:t>
            </a:r>
          </a:p>
        </p:txBody>
      </p: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867A039F-9F1A-E543-991F-E35C2E8AB1F8}"/>
              </a:ext>
            </a:extLst>
          </p:cNvPr>
          <p:cNvCxnSpPr>
            <a:cxnSpLocks/>
            <a:stCxn id="61" idx="2"/>
            <a:endCxn id="62" idx="1"/>
          </p:cNvCxnSpPr>
          <p:nvPr/>
        </p:nvCxnSpPr>
        <p:spPr>
          <a:xfrm rot="16200000" flipH="1">
            <a:off x="362588" y="3025546"/>
            <a:ext cx="795357" cy="30430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AD3B2824-79ED-9E48-B941-2DB455AE2F2C}"/>
              </a:ext>
            </a:extLst>
          </p:cNvPr>
          <p:cNvSpPr txBox="1"/>
          <p:nvPr/>
        </p:nvSpPr>
        <p:spPr>
          <a:xfrm>
            <a:off x="3716976" y="3099460"/>
            <a:ext cx="85502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Mixed Signal Scope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7F46E07-9BBC-7344-A027-2CB70ADB14DF}"/>
              </a:ext>
            </a:extLst>
          </p:cNvPr>
          <p:cNvCxnSpPr>
            <a:cxnSpLocks/>
            <a:stCxn id="62" idx="3"/>
            <a:endCxn id="74" idx="1"/>
          </p:cNvCxnSpPr>
          <p:nvPr/>
        </p:nvCxnSpPr>
        <p:spPr>
          <a:xfrm flipV="1">
            <a:off x="2018805" y="3573400"/>
            <a:ext cx="221672" cy="19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539F2BD4-085A-994B-919D-AB9579E1F562}"/>
              </a:ext>
            </a:extLst>
          </p:cNvPr>
          <p:cNvCxnSpPr>
            <a:cxnSpLocks/>
          </p:cNvCxnSpPr>
          <p:nvPr/>
        </p:nvCxnSpPr>
        <p:spPr>
          <a:xfrm>
            <a:off x="3370613" y="3295909"/>
            <a:ext cx="3582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DB8D8C3-030E-DD4F-A7F7-141A90330DED}"/>
              </a:ext>
            </a:extLst>
          </p:cNvPr>
          <p:cNvCxnSpPr>
            <a:cxnSpLocks/>
          </p:cNvCxnSpPr>
          <p:nvPr/>
        </p:nvCxnSpPr>
        <p:spPr>
          <a:xfrm>
            <a:off x="3368638" y="3757065"/>
            <a:ext cx="3483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3358ED3-141F-B74A-8CBF-2CE5833956A9}"/>
              </a:ext>
            </a:extLst>
          </p:cNvPr>
          <p:cNvSpPr txBox="1"/>
          <p:nvPr/>
        </p:nvSpPr>
        <p:spPr>
          <a:xfrm>
            <a:off x="2240477" y="2988624"/>
            <a:ext cx="1106385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CLK FANOUT</a:t>
            </a:r>
          </a:p>
          <a:p>
            <a:pPr algn="ctr"/>
            <a:r>
              <a:rPr lang="en-US" dirty="0"/>
              <a:t>(SI5332)</a:t>
            </a:r>
          </a:p>
          <a:p>
            <a:pPr algn="ctr"/>
            <a:r>
              <a:rPr lang="en-US" sz="1600" dirty="0"/>
              <a:t>12 outputs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595F74F-9C9D-4F40-9B22-2C33E206201A}"/>
              </a:ext>
            </a:extLst>
          </p:cNvPr>
          <p:cNvSpPr txBox="1"/>
          <p:nvPr/>
        </p:nvSpPr>
        <p:spPr>
          <a:xfrm>
            <a:off x="11075335" y="4346369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w/ John 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8ECDD1-633B-DC49-AF08-8B641CCDA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</p:spTree>
    <p:extLst>
      <p:ext uri="{BB962C8B-B14F-4D97-AF65-F5344CB8AC3E}">
        <p14:creationId xmlns:p14="http://schemas.microsoft.com/office/powerpoint/2010/main" val="351226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o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19811" r="2350" b="22272"/>
          <a:stretch/>
        </p:blipFill>
        <p:spPr>
          <a:xfrm>
            <a:off x="1569124" y="1010127"/>
            <a:ext cx="9049265" cy="41057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5224754" y="4027991"/>
            <a:ext cx="1726363" cy="52435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5400000">
            <a:off x="6050786" y="194224"/>
            <a:ext cx="100343" cy="8955488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Placement of </a:t>
            </a:r>
            <a:r>
              <a:rPr lang="en-US" dirty="0" err="1"/>
              <a:t>mRPC</a:t>
            </a:r>
            <a:r>
              <a:rPr lang="en-US" dirty="0"/>
              <a:t> in </a:t>
            </a:r>
            <a:r>
              <a:rPr lang="en-US" dirty="0" err="1"/>
              <a:t>sPHENIX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087875" y="1190539"/>
            <a:ext cx="0" cy="3491916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087876" y="1335751"/>
            <a:ext cx="4122925" cy="334670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1920" y="4800349"/>
            <a:ext cx="11978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/>
              <a:t>sPHENIX</a:t>
            </a:r>
            <a:r>
              <a:rPr lang="en-US" sz="2000" dirty="0"/>
              <a:t> has allocated only r=80-89 cm for PID, only 9 cm!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Module is 7 x 13 x 2.5 cm</a:t>
            </a:r>
            <a:r>
              <a:rPr lang="en-US" sz="2000" baseline="30000" dirty="0"/>
              <a:t>3</a:t>
            </a:r>
            <a:r>
              <a:rPr lang="en-US" sz="2000" dirty="0"/>
              <a:t> thick, and needs to fit in 10 cm radial space (originally 10 x 12 cm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Signals are expected to be 1 x 10 cm</a:t>
            </a:r>
            <a:r>
              <a:rPr lang="en-US" sz="2000" baseline="30000" dirty="0"/>
              <a:t>2</a:t>
            </a:r>
            <a:r>
              <a:rPr lang="en-US" sz="2000" dirty="0"/>
              <a:t> strips, with long side running in phi, and 4 channels per module (4x10 cm</a:t>
            </a:r>
            <a:r>
              <a:rPr lang="en-US" sz="2000" baseline="30000" dirty="0"/>
              <a:t>2</a:t>
            </a:r>
            <a:r>
              <a:rPr lang="en-US" sz="2000" dirty="0"/>
              <a:t> active area)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Modules must overlap to create continuous active coverage, including in phi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/>
              <a:t>Have just barely enough space if we offset alternating rows in phi (A and B)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63689" y="1466922"/>
            <a:ext cx="9054701" cy="2491620"/>
          </a:xfrm>
          <a:prstGeom prst="rect">
            <a:avLst/>
          </a:prstGeom>
          <a:solidFill>
            <a:schemeClr val="accent3">
              <a:lumMod val="20000"/>
              <a:lumOff val="80000"/>
              <a:alpha val="3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63689" y="355719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TPC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188738" y="1466923"/>
            <a:ext cx="0" cy="245960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49055" y="2480290"/>
            <a:ext cx="1252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r=20-78 cm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56361" y="4131037"/>
            <a:ext cx="1401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 + INTT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58535" y="651290"/>
            <a:ext cx="782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Row 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03618" y="64079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9FBFB"/>
                </a:solidFill>
              </a:rPr>
              <a:t>Row B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84614" y="902680"/>
            <a:ext cx="451294" cy="1074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21209" y="902680"/>
            <a:ext cx="451294" cy="2061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F7A529D-D355-3C40-901C-7439E2EE5BA3}"/>
              </a:ext>
            </a:extLst>
          </p:cNvPr>
          <p:cNvGrpSpPr/>
          <p:nvPr/>
        </p:nvGrpSpPr>
        <p:grpSpPr>
          <a:xfrm>
            <a:off x="6872389" y="819630"/>
            <a:ext cx="4741686" cy="4279584"/>
            <a:chOff x="6674568" y="1268675"/>
            <a:chExt cx="4741686" cy="4279584"/>
          </a:xfrm>
        </p:grpSpPr>
        <p:pic>
          <p:nvPicPr>
            <p:cNvPr id="22" name="Picture 21" descr="sPHENIX.tif">
              <a:extLst>
                <a:ext uri="{FF2B5EF4-FFF2-40B4-BE49-F238E27FC236}">
                  <a16:creationId xmlns:a16="http://schemas.microsoft.com/office/drawing/2014/main" id="{7D3C1E1A-153C-7A44-8E31-5B7FFF3BE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11" b="4112"/>
            <a:stretch>
              <a:fillRect/>
            </a:stretch>
          </p:blipFill>
          <p:spPr bwMode="auto">
            <a:xfrm>
              <a:off x="6998895" y="1268675"/>
              <a:ext cx="4417359" cy="427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227E7E-5319-D647-ACB7-33407FDCD2A8}"/>
                </a:ext>
              </a:extLst>
            </p:cNvPr>
            <p:cNvSpPr txBox="1"/>
            <p:nvPr/>
          </p:nvSpPr>
          <p:spPr>
            <a:xfrm>
              <a:off x="6689805" y="1715796"/>
              <a:ext cx="7824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Row 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268FF57-1E71-AC49-ABB5-A0FB0C8879F3}"/>
                </a:ext>
              </a:extLst>
            </p:cNvPr>
            <p:cNvSpPr txBox="1"/>
            <p:nvPr/>
          </p:nvSpPr>
          <p:spPr>
            <a:xfrm>
              <a:off x="6674568" y="216554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Row B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09C9C8C-8CB1-EF44-97D3-22119FEC3887}"/>
                </a:ext>
              </a:extLst>
            </p:cNvPr>
            <p:cNvCxnSpPr>
              <a:cxnSpLocks/>
            </p:cNvCxnSpPr>
            <p:nvPr/>
          </p:nvCxnSpPr>
          <p:spPr>
            <a:xfrm>
              <a:off x="7396223" y="1909823"/>
              <a:ext cx="300942" cy="55558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0DCE5DC-5CC6-1A46-A9B0-70EC96D0087D}"/>
                </a:ext>
              </a:extLst>
            </p:cNvPr>
            <p:cNvCxnSpPr>
              <a:cxnSpLocks/>
            </p:cNvCxnSpPr>
            <p:nvPr/>
          </p:nvCxnSpPr>
          <p:spPr>
            <a:xfrm>
              <a:off x="7396223" y="2338086"/>
              <a:ext cx="189834" cy="3009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905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803F-285F-9B45-8093-F9D27DB6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 of Start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0D40A-E4FF-EF44-974C-49BE92589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7791"/>
            <a:ext cx="12192000" cy="1294227"/>
          </a:xfrm>
        </p:spPr>
        <p:txBody>
          <a:bodyPr/>
          <a:lstStyle/>
          <a:p>
            <a:r>
              <a:rPr lang="en-US" dirty="0"/>
              <a:t>It’s often said that you can’t get a good start counter at the EIC</a:t>
            </a:r>
          </a:p>
          <a:p>
            <a:r>
              <a:rPr lang="en-US" u="sng" dirty="0"/>
              <a:t>Completely wrong </a:t>
            </a:r>
            <a:r>
              <a:rPr lang="en-US" dirty="0"/>
              <a:t>– there are several solutions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8AE47-F7D0-4D46-AAF2-E2257197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E7E8C-7C82-EF4D-BA7A-AE7605FD7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7BB35-8BD5-264C-870E-36A94142D4EC}"/>
              </a:ext>
            </a:extLst>
          </p:cNvPr>
          <p:cNvSpPr txBox="1"/>
          <p:nvPr/>
        </p:nvSpPr>
        <p:spPr>
          <a:xfrm>
            <a:off x="1" y="2335238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/>
              <a:t> Put TOF Wall on electron endcap and use electron timing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Will help with e-ID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 Put Fast Timing into very forward detectors (roman pots, ZDCs, </a:t>
            </a:r>
            <a:r>
              <a:rPr lang="en-US" sz="3200" dirty="0" err="1"/>
              <a:t>etc</a:t>
            </a:r>
            <a:r>
              <a:rPr lang="en-US" sz="3200" dirty="0"/>
              <a:t>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You want this anyway to ID those fragments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Self-timing using tracks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3200" dirty="0"/>
              <a:t>Need enough acceptance since you need 2+ tracks to do this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/>
              <a:t>Add fast timing layer in inner silicon tracker (</a:t>
            </a:r>
            <a:r>
              <a:rPr lang="en-US" sz="3200" dirty="0" err="1"/>
              <a:t>eg</a:t>
            </a:r>
            <a:r>
              <a:rPr lang="en-US" sz="3200" dirty="0"/>
              <a:t>, LGADs)</a:t>
            </a:r>
          </a:p>
        </p:txBody>
      </p:sp>
    </p:spTree>
    <p:extLst>
      <p:ext uri="{BB962C8B-B14F-4D97-AF65-F5344CB8AC3E}">
        <p14:creationId xmlns:p14="http://schemas.microsoft.com/office/powerpoint/2010/main" val="1822432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Self-Determined Start Time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055932"/>
            <a:ext cx="11623040" cy="26699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Did a simple study using particles generated from </a:t>
            </a:r>
            <a:r>
              <a:rPr lang="en-US" dirty="0" err="1"/>
              <a:t>e+p</a:t>
            </a:r>
            <a:r>
              <a:rPr lang="en-US" dirty="0"/>
              <a:t> collisions in PYTHIA6</a:t>
            </a:r>
          </a:p>
          <a:p>
            <a:r>
              <a:rPr lang="en-US" dirty="0"/>
              <a:t>Using particles that hit the </a:t>
            </a:r>
            <a:r>
              <a:rPr lang="en-US" dirty="0" err="1"/>
              <a:t>mRPC</a:t>
            </a:r>
            <a:r>
              <a:rPr lang="en-US" dirty="0"/>
              <a:t> detectors in the barrel, did a brute force determination of the start-time</a:t>
            </a:r>
          </a:p>
          <a:p>
            <a:pPr lvl="1"/>
            <a:r>
              <a:rPr lang="en-US" dirty="0"/>
              <a:t>Assumed the particles could be either </a:t>
            </a:r>
            <a:r>
              <a:rPr lang="en-US" dirty="0" err="1"/>
              <a:t>pions</a:t>
            </a:r>
            <a:r>
              <a:rPr lang="en-US" dirty="0"/>
              <a:t>, </a:t>
            </a:r>
            <a:r>
              <a:rPr lang="en-US" dirty="0" err="1"/>
              <a:t>kaons</a:t>
            </a:r>
            <a:r>
              <a:rPr lang="en-US" dirty="0"/>
              <a:t>, or protons and tried all combinations</a:t>
            </a:r>
          </a:p>
          <a:p>
            <a:pPr lvl="1"/>
            <a:r>
              <a:rPr lang="en-US" dirty="0"/>
              <a:t>Selected the combination with the best chi-2 difference to the self-determined start time</a:t>
            </a:r>
          </a:p>
          <a:p>
            <a:r>
              <a:rPr lang="en-US" dirty="0"/>
              <a:t>Need to ensure that there’s enough coverage to get at least two tracks into timing detectors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tdiff_2trk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36" y="569496"/>
            <a:ext cx="3396020" cy="3410410"/>
          </a:xfrm>
          <a:prstGeom prst="rect">
            <a:avLst/>
          </a:prstGeom>
        </p:spPr>
      </p:pic>
      <p:pic>
        <p:nvPicPr>
          <p:cNvPr id="6" name="Picture 5" descr="tstart_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829" y="739968"/>
            <a:ext cx="4762383" cy="324334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D7150F-383A-EC49-8124-693D4C1A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</p:spTree>
    <p:extLst>
      <p:ext uri="{BB962C8B-B14F-4D97-AF65-F5344CB8AC3E}">
        <p14:creationId xmlns:p14="http://schemas.microsoft.com/office/powerpoint/2010/main" val="26931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713A-9F2C-2F4F-989D-184CEAB10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Measuring the Bunch Profile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A2892-3929-5445-B9DE-5F1CA041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05FFFC-F528-5443-898B-AC4DC4F96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066"/>
            <a:ext cx="12192000" cy="39411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9F8E2-E5D2-A145-AA1B-E765B3065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18991"/>
            <a:ext cx="12192000" cy="23390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Must measure both z-vertex and start-time</a:t>
            </a:r>
          </a:p>
          <a:p>
            <a:r>
              <a:rPr lang="en-US" dirty="0"/>
              <a:t>Bunches are 1-5 cm RMS, while 5 </a:t>
            </a:r>
            <a:r>
              <a:rPr lang="en-US" dirty="0" err="1"/>
              <a:t>ps</a:t>
            </a:r>
            <a:r>
              <a:rPr lang="en-US" dirty="0"/>
              <a:t> = 1.5 mm </a:t>
            </a:r>
          </a:p>
          <a:p>
            <a:r>
              <a:rPr lang="en-US" dirty="0"/>
              <a:t>This can be done with detectors in the central region, but a </a:t>
            </a:r>
            <a:r>
              <a:rPr lang="en-US" dirty="0" err="1"/>
              <a:t>psTOF</a:t>
            </a:r>
            <a:r>
              <a:rPr lang="en-US" dirty="0"/>
              <a:t> in the forward region is useful since there is often a remnant in </a:t>
            </a:r>
            <a:r>
              <a:rPr lang="en-US" dirty="0" err="1"/>
              <a:t>e+A</a:t>
            </a:r>
            <a:r>
              <a:rPr lang="en-US" dirty="0"/>
              <a:t> collisions, and in </a:t>
            </a:r>
            <a:r>
              <a:rPr lang="en-US" dirty="0" err="1"/>
              <a:t>e+p</a:t>
            </a:r>
            <a:r>
              <a:rPr lang="en-US" dirty="0"/>
              <a:t> there is a proton in diffractive events</a:t>
            </a:r>
          </a:p>
        </p:txBody>
      </p:sp>
    </p:spTree>
    <p:extLst>
      <p:ext uri="{BB962C8B-B14F-4D97-AF65-F5344CB8AC3E}">
        <p14:creationId xmlns:p14="http://schemas.microsoft.com/office/powerpoint/2010/main" val="284384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5401"/>
            <a:ext cx="8229600" cy="550027"/>
          </a:xfrm>
        </p:spPr>
        <p:txBody>
          <a:bodyPr>
            <a:noAutofit/>
          </a:bodyPr>
          <a:lstStyle/>
          <a:p>
            <a:r>
              <a:rPr lang="en-US" sz="4000" dirty="0">
                <a:cs typeface="Times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631376"/>
            <a:ext cx="11968480" cy="609599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TOF technology is a very hot item these days due to interest of our High Energy colleagues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Work is being done to address the several items that prevent one from building a 20 </a:t>
            </a:r>
            <a:r>
              <a:rPr lang="en-US" dirty="0" err="1">
                <a:latin typeface="Times"/>
                <a:cs typeface="Times"/>
              </a:rPr>
              <a:t>ps</a:t>
            </a:r>
            <a:r>
              <a:rPr lang="en-US" dirty="0">
                <a:latin typeface="Times"/>
                <a:cs typeface="Times"/>
              </a:rPr>
              <a:t> or better TOF for PID in a collider detector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Electronics (DRS4GLO, AARDVARK, ATLAS ALTIROC, …)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System Issues are being addressed (low-jitter clock propagation, power consumption, cost, </a:t>
            </a:r>
            <a:r>
              <a:rPr lang="en-US" dirty="0" err="1">
                <a:latin typeface="Times"/>
                <a:cs typeface="Times"/>
              </a:rPr>
              <a:t>etc</a:t>
            </a:r>
            <a:r>
              <a:rPr lang="en-US" dirty="0">
                <a:latin typeface="Times"/>
                <a:cs typeface="Times"/>
              </a:rPr>
              <a:t>)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20 </a:t>
            </a:r>
            <a:r>
              <a:rPr lang="en-US" dirty="0" err="1">
                <a:latin typeface="Times"/>
                <a:cs typeface="Times"/>
              </a:rPr>
              <a:t>ps</a:t>
            </a:r>
            <a:r>
              <a:rPr lang="en-US" dirty="0">
                <a:latin typeface="Times"/>
                <a:cs typeface="Times"/>
              </a:rPr>
              <a:t> is not a lower bound… e.g. MCP-PMTs have achieved 5 </a:t>
            </a:r>
            <a:r>
              <a:rPr lang="en-US" dirty="0" err="1">
                <a:latin typeface="Times"/>
                <a:cs typeface="Times"/>
              </a:rPr>
              <a:t>ps</a:t>
            </a:r>
            <a:r>
              <a:rPr lang="en-US" dirty="0">
                <a:latin typeface="Times"/>
                <a:cs typeface="Times"/>
              </a:rPr>
              <a:t>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LAPPDs might solve the cost issue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Can only be implemented at forward </a:t>
            </a:r>
            <a:r>
              <a:rPr lang="en-US" dirty="0" err="1">
                <a:latin typeface="Times"/>
                <a:cs typeface="Times"/>
              </a:rPr>
              <a:t>rapidities</a:t>
            </a:r>
            <a:r>
              <a:rPr lang="en-US" dirty="0">
                <a:latin typeface="Times"/>
                <a:cs typeface="Times"/>
              </a:rPr>
              <a:t> where B-field is small enough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Good timing may help with reducing systematics from transverse momentum of incoming colliding particles that is created by crab-cavities by measuring where in bunch colliding particles come from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Times"/>
                <a:cs typeface="Times"/>
              </a:rPr>
              <a:t>AFAIK, nothing fundamental really prevents a high performance TOF from being ready in time for the 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CD4E4-9534-D349-82ED-C75F1C80D84C}" type="slidenum">
              <a:rPr lang="en-US" smtClean="0"/>
              <a:t>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8D89C-1D1A-3145-BD5D-5CC3FA994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</p:spTree>
    <p:extLst>
      <p:ext uri="{BB962C8B-B14F-4D97-AF65-F5344CB8AC3E}">
        <p14:creationId xmlns:p14="http://schemas.microsoft.com/office/powerpoint/2010/main" val="2772079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1045D0C-0D3A-BF47-A335-7FDD19FD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3366B43-627D-334A-875E-0F89233FD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3130CD-7B7A-1641-A79A-B59DAD87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413E6-1FC5-844A-B842-958FE9C19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5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F59CCF-6864-3547-963A-14791A86B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649" y="998823"/>
            <a:ext cx="6892144" cy="43777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TOF PID at RHIC/EIC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520" y="5198686"/>
            <a:ext cx="10109200" cy="16593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rgbClr val="008000"/>
                </a:solidFill>
              </a:rPr>
              <a:t>mRPC</a:t>
            </a:r>
            <a:r>
              <a:rPr lang="en-US" sz="1800" dirty="0">
                <a:solidFill>
                  <a:srgbClr val="008000"/>
                </a:solidFill>
              </a:rPr>
              <a:t> TOF Positives</a:t>
            </a:r>
          </a:p>
          <a:p>
            <a:r>
              <a:rPr lang="en-US" sz="1800" dirty="0"/>
              <a:t>Compact (only 10 cm of space needed), allowing more room for other detectors</a:t>
            </a:r>
          </a:p>
          <a:p>
            <a:r>
              <a:rPr lang="en-US" sz="1800" dirty="0"/>
              <a:t>Can possibly contribute to electron identification using TPC </a:t>
            </a:r>
            <a:r>
              <a:rPr lang="en-US" sz="1800" dirty="0" err="1"/>
              <a:t>dE</a:t>
            </a:r>
            <a:r>
              <a:rPr lang="en-US" sz="1800" dirty="0"/>
              <a:t>/dx</a:t>
            </a:r>
          </a:p>
          <a:p>
            <a:r>
              <a:rPr lang="en-US" sz="1800" dirty="0"/>
              <a:t>Can work at high multiplicity (e.g. in vicinity of center of jet cone or at very forward </a:t>
            </a:r>
            <a:r>
              <a:rPr lang="en-US" sz="1800" dirty="0" err="1"/>
              <a:t>rapidities</a:t>
            </a:r>
            <a:r>
              <a:rPr lang="en-US" sz="1800" dirty="0"/>
              <a:t>)</a:t>
            </a:r>
          </a:p>
          <a:p>
            <a:r>
              <a:rPr lang="en-US" sz="1800" dirty="0"/>
              <a:t>More cost-effective compared to other solutions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008000"/>
                </a:solidFill>
              </a:rPr>
              <a:t>mRPC</a:t>
            </a:r>
            <a:r>
              <a:rPr lang="en-US" sz="1800" dirty="0">
                <a:solidFill>
                  <a:srgbClr val="008000"/>
                </a:solidFill>
              </a:rPr>
              <a:t> TOF Negatives</a:t>
            </a:r>
            <a:endParaRPr lang="en-US" sz="1800" dirty="0"/>
          </a:p>
          <a:p>
            <a:r>
              <a:rPr lang="en-US" sz="1800" dirty="0"/>
              <a:t>None that I know of except that R&amp;D needs to be done to implement high resolution system-wide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</a:t>
            </a:fld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493142" y="664867"/>
            <a:ext cx="9103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Momentum reach of TOF PID reaches interesting levels if one can achieve ~ 20 </a:t>
            </a:r>
            <a:r>
              <a:rPr lang="en-US" dirty="0" err="1"/>
              <a:t>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6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3D3319A-B87E-804F-88A0-1D7BCF5B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63" y="984699"/>
            <a:ext cx="4364404" cy="3185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1FF4B3-7856-634E-B15F-6357B5968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Collision Vertex and Time </a:t>
            </a:r>
            <a:r>
              <a:rPr lang="en-US" dirty="0" err="1"/>
              <a:t>Dist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C9716-4C1E-A14A-AC24-C9AFBF6E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7202"/>
            <a:ext cx="6665843" cy="2179983"/>
          </a:xfrm>
        </p:spPr>
        <p:txBody>
          <a:bodyPr/>
          <a:lstStyle/>
          <a:p>
            <a:r>
              <a:rPr lang="en-US" dirty="0"/>
              <a:t>Example from RHIC: There are 3 bunches colliding on 3 bunches</a:t>
            </a:r>
          </a:p>
          <a:p>
            <a:r>
              <a:rPr lang="en-US" dirty="0"/>
              <a:t>At z=0, there will be collisions at different locations in the bunch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9B28-3775-C44B-8839-46F348D5A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75327" y="6492875"/>
            <a:ext cx="3860800" cy="365125"/>
          </a:xfrm>
        </p:spPr>
        <p:txBody>
          <a:bodyPr/>
          <a:lstStyle/>
          <a:p>
            <a:r>
              <a:rPr lang="en-US"/>
              <a:t>Workshop on Physics and Detector Requirements at Zero- Degree of Colliders, CFNS/RBRC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511CF2-5F95-704B-9247-D150B81A6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20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4648DF-FEB0-F448-93A4-DC0889AD2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43" y="984699"/>
            <a:ext cx="4364404" cy="31856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268964-0F08-E645-BEB2-243447D2A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491" y="643444"/>
            <a:ext cx="4827657" cy="60403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36C100-D9A3-0E41-87AB-83AD1A2BB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85" y="984699"/>
            <a:ext cx="4364404" cy="31856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B68A34-EBF9-1B4F-9B8F-E5484AE2C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516" y="971447"/>
            <a:ext cx="4364404" cy="318569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F1AC50-7FCC-D342-887C-7A82F93395B2}"/>
              </a:ext>
            </a:extLst>
          </p:cNvPr>
          <p:cNvCxnSpPr>
            <a:cxnSpLocks/>
          </p:cNvCxnSpPr>
          <p:nvPr/>
        </p:nvCxnSpPr>
        <p:spPr>
          <a:xfrm>
            <a:off x="3127513" y="3578087"/>
            <a:ext cx="0" cy="25179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10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88D93-E5E7-174E-96F4-C2030C860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TOF Technology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198D1-BDA4-AE4A-91CF-D255916B2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31655"/>
            <a:ext cx="12192000" cy="15263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There’s an extraordinary amount of R&amp;D on fast timing these days, driven by the HL-LHC, and largely showing that ~20 </a:t>
            </a:r>
            <a:r>
              <a:rPr lang="en-US" dirty="0" err="1"/>
              <a:t>ps</a:t>
            </a:r>
            <a:r>
              <a:rPr lang="en-US" dirty="0"/>
              <a:t> is achievable (LHC </a:t>
            </a:r>
            <a:r>
              <a:rPr lang="en-US" dirty="0" err="1"/>
              <a:t>req</a:t>
            </a:r>
            <a:r>
              <a:rPr lang="en-US" dirty="0"/>
              <a:t> = 30 </a:t>
            </a:r>
            <a:r>
              <a:rPr lang="en-US" dirty="0" err="1"/>
              <a:t>ps</a:t>
            </a:r>
            <a:r>
              <a:rPr lang="en-US" dirty="0"/>
              <a:t>) </a:t>
            </a:r>
          </a:p>
          <a:p>
            <a:r>
              <a:rPr lang="en-US" dirty="0"/>
              <a:t>Much of the LHC tech could be imported for the EIC (</a:t>
            </a:r>
            <a:r>
              <a:rPr lang="en-US" dirty="0" err="1"/>
              <a:t>eg</a:t>
            </a:r>
            <a:r>
              <a:rPr lang="en-US" dirty="0"/>
              <a:t> LGADs with mm pixels, ALTIROC ASIC), but with trade-offs, especially cost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23E1D8-D1B1-194C-B469-682FCB63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4F0D83-89EE-B94C-8D9F-C1581E498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521" y="872196"/>
            <a:ext cx="6724357" cy="443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58731C-0689-0747-8915-642E9925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1" y="3334043"/>
            <a:ext cx="3953609" cy="19489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916258-FFEE-C046-9561-37BF3C5CD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437" y="1152023"/>
            <a:ext cx="3781578" cy="197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CB173E-03F0-2546-81DF-81689C3BA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1" y="926719"/>
            <a:ext cx="5556738" cy="29605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2E176B-56CC-A843-887F-F6CCEF807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Other TOF Technology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A299F-0052-A44E-AC6F-33CEB6D3D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82683"/>
            <a:ext cx="8848578" cy="2975317"/>
          </a:xfrm>
        </p:spPr>
        <p:txBody>
          <a:bodyPr/>
          <a:lstStyle/>
          <a:p>
            <a:r>
              <a:rPr lang="en-US" dirty="0"/>
              <a:t>RD51 supported PICOSEC has achieved ~25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MCP-PMTs have been shown to be capable of ~5 </a:t>
            </a:r>
            <a:r>
              <a:rPr lang="en-US" dirty="0" err="1"/>
              <a:t>ps</a:t>
            </a:r>
            <a:r>
              <a:rPr lang="en-US" dirty="0"/>
              <a:t> since 2006 (K. </a:t>
            </a:r>
            <a:r>
              <a:rPr lang="en-US" dirty="0" err="1"/>
              <a:t>Inami</a:t>
            </a:r>
            <a:r>
              <a:rPr lang="en-US" dirty="0"/>
              <a:t> et al), but for very few channels, and at very high cost</a:t>
            </a:r>
          </a:p>
          <a:p>
            <a:pPr lvl="1"/>
            <a:r>
              <a:rPr lang="en-US" dirty="0"/>
              <a:t>LAPPDs as a possible solution?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DB788-3047-B544-9E17-339DF0AA1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61576-51EA-8341-9F26-EE8D91BC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B4E15-CD79-4840-B092-2719A90ED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76" y="1252025"/>
            <a:ext cx="3022514" cy="4128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5FDA5F-529E-A141-BD16-2BF4E1A2C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654" y="1714598"/>
            <a:ext cx="28702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56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9740602-0DB3-4349-8820-382321B53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34" y="4989328"/>
            <a:ext cx="2546827" cy="1670101"/>
          </a:xfrm>
          <a:prstGeom prst="rect">
            <a:avLst/>
          </a:prstGeom>
        </p:spPr>
      </p:pic>
      <p:pic>
        <p:nvPicPr>
          <p:cNvPr id="4" name="Content Placeholder 3" descr="Screen Shot 2016-01-06 at 2.28.54 AM.pn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74900" y="1485901"/>
            <a:ext cx="7404100" cy="4071970"/>
          </a:xfrm>
        </p:spPr>
      </p:pic>
      <p:pic>
        <p:nvPicPr>
          <p:cNvPr id="20" name="Picture 19" descr="Screen Shot 2016-01-06 at 2.47.34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0" y="932498"/>
            <a:ext cx="2597673" cy="2303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12192000" cy="78846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 eRD10 MRPC Test with Cosmic Rays (2015)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79000" y="3009900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MRPC1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66300" y="3658632"/>
            <a:ext cx="941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MRPC2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000" y="2937749"/>
            <a:ext cx="17145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Differential Preamp.</a:t>
            </a:r>
          </a:p>
          <a:p>
            <a:r>
              <a:rPr lang="en-US" sz="1400" dirty="0">
                <a:latin typeface="Times New Roman"/>
                <a:cs typeface="Times New Roman"/>
              </a:rPr>
              <a:t>TI, LMH 6881</a:t>
            </a:r>
          </a:p>
          <a:p>
            <a:r>
              <a:rPr lang="en-US" sz="1400" dirty="0">
                <a:latin typeface="Times New Roman"/>
                <a:cs typeface="Times New Roman"/>
              </a:rPr>
              <a:t>2.8GHz bandwidth</a:t>
            </a:r>
          </a:p>
          <a:p>
            <a:r>
              <a:rPr lang="en-US" sz="1400" dirty="0">
                <a:latin typeface="Times New Roman"/>
                <a:cs typeface="Times New Roman"/>
              </a:rPr>
              <a:t>28 v/v</a:t>
            </a:r>
          </a:p>
          <a:p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9" name="Picture 8" descr="Screen Shot 2015-02-10 at 6.22.2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820" y="4323620"/>
            <a:ext cx="1996237" cy="23954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18207" y="4734026"/>
            <a:ext cx="136287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Waveform </a:t>
            </a:r>
          </a:p>
          <a:p>
            <a:r>
              <a:rPr lang="en-US" sz="1400" dirty="0">
                <a:latin typeface="Times New Roman"/>
                <a:cs typeface="Times New Roman"/>
              </a:rPr>
              <a:t>Analyzer </a:t>
            </a:r>
          </a:p>
          <a:p>
            <a:r>
              <a:rPr lang="en-US" sz="1400" dirty="0">
                <a:latin typeface="Times New Roman"/>
                <a:cs typeface="Times New Roman"/>
              </a:rPr>
              <a:t>(DRS4-V5)</a:t>
            </a:r>
          </a:p>
          <a:p>
            <a:r>
              <a:rPr lang="en-US" sz="1400" dirty="0">
                <a:latin typeface="Times New Roman"/>
                <a:cs typeface="Times New Roman"/>
              </a:rPr>
              <a:t>5GHz sampling </a:t>
            </a:r>
          </a:p>
          <a:p>
            <a:r>
              <a:rPr lang="en-US" sz="1400" dirty="0">
                <a:latin typeface="Times New Roman"/>
                <a:cs typeface="Times New Roman"/>
              </a:rPr>
              <a:t>speed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051800" y="3200400"/>
            <a:ext cx="1714500" cy="25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1"/>
          </p:cNvCxnSpPr>
          <p:nvPr/>
        </p:nvCxnSpPr>
        <p:spPr>
          <a:xfrm flipH="1" flipV="1">
            <a:off x="8051800" y="3784600"/>
            <a:ext cx="1714500" cy="5869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  <a:stCxn id="10" idx="1"/>
          </p:cNvCxnSpPr>
          <p:nvPr/>
        </p:nvCxnSpPr>
        <p:spPr>
          <a:xfrm flipH="1" flipV="1">
            <a:off x="6629403" y="4378418"/>
            <a:ext cx="3388804" cy="9403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562600" y="1308100"/>
            <a:ext cx="584200" cy="5207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879183" y="939800"/>
            <a:ext cx="480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Gas chamber in the cosmic ray test stand at UIUC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2438400" y="2052320"/>
            <a:ext cx="2794000" cy="9575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4396" y="4213233"/>
            <a:ext cx="2024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Gas Input &amp; Output</a:t>
            </a:r>
          </a:p>
        </p:txBody>
      </p:sp>
      <p:cxnSp>
        <p:nvCxnSpPr>
          <p:cNvPr id="27" name="Straight Arrow Connector 26"/>
          <p:cNvCxnSpPr>
            <a:cxnSpLocks/>
            <a:stCxn id="26" idx="3"/>
          </p:cNvCxnSpPr>
          <p:nvPr/>
        </p:nvCxnSpPr>
        <p:spPr>
          <a:xfrm flipV="1">
            <a:off x="2159184" y="4259485"/>
            <a:ext cx="329373" cy="13841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08000" y="2937749"/>
            <a:ext cx="1714500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68668" y="5711240"/>
            <a:ext cx="3205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HV : ~15-25kV ( +10kV, -10kV)</a:t>
            </a:r>
          </a:p>
        </p:txBody>
      </p:sp>
      <p:cxnSp>
        <p:nvCxnSpPr>
          <p:cNvPr id="35" name="Straight Arrow Connector 34"/>
          <p:cNvCxnSpPr>
            <a:cxnSpLocks/>
            <a:stCxn id="26" idx="3"/>
          </p:cNvCxnSpPr>
          <p:nvPr/>
        </p:nvCxnSpPr>
        <p:spPr>
          <a:xfrm>
            <a:off x="2159184" y="4397899"/>
            <a:ext cx="352522" cy="10465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0"/>
          </p:cNvCxnSpPr>
          <p:nvPr/>
        </p:nvCxnSpPr>
        <p:spPr>
          <a:xfrm flipH="1" flipV="1">
            <a:off x="4099881" y="4299372"/>
            <a:ext cx="1971566" cy="14118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68D2D-2DEC-F741-9E5A-02A075592C57}" type="slidenum">
              <a:rPr lang="en-US" smtClean="0"/>
              <a:t>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4AF3FA-A27B-9B45-A485-A9A5E572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</p:spTree>
    <p:extLst>
      <p:ext uri="{BB962C8B-B14F-4D97-AF65-F5344CB8AC3E}">
        <p14:creationId xmlns:p14="http://schemas.microsoft.com/office/powerpoint/2010/main" val="352892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46"/>
            <a:ext cx="12192000" cy="65885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eRD10 </a:t>
            </a:r>
            <a:r>
              <a:rPr lang="en-US" dirty="0" err="1">
                <a:latin typeface="Times New Roman"/>
                <a:cs typeface="Times New Roman"/>
              </a:rPr>
              <a:t>mRPC</a:t>
            </a:r>
            <a:r>
              <a:rPr lang="en-US" dirty="0">
                <a:latin typeface="Times New Roman"/>
                <a:cs typeface="Times New Roman"/>
              </a:rPr>
              <a:t> Efficiency and Time Resolution</a:t>
            </a:r>
          </a:p>
        </p:txBody>
      </p:sp>
      <p:pic>
        <p:nvPicPr>
          <p:cNvPr id="5" name="Picture 4" descr="Screen Shot 2015-09-08 at 12.24.5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643" y="575911"/>
            <a:ext cx="3157113" cy="2643943"/>
          </a:xfrm>
          <a:prstGeom prst="rect">
            <a:avLst/>
          </a:prstGeom>
        </p:spPr>
      </p:pic>
      <p:pic>
        <p:nvPicPr>
          <p:cNvPr id="9" name="Picture 8" descr="Screen Shot 2015-09-08 at 12.24.16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699" y="3254668"/>
            <a:ext cx="3881493" cy="3249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0021" y="4417060"/>
            <a:ext cx="1273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25.4ps / √2 </a:t>
            </a:r>
          </a:p>
        </p:txBody>
      </p:sp>
      <p:pic>
        <p:nvPicPr>
          <p:cNvPr id="22" name="Picture 21" descr="Screen Shot 2015-07-07 at 11.57.45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920" y="716523"/>
            <a:ext cx="3752838" cy="2490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1031" y="3780021"/>
            <a:ext cx="12047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Cosmic rays</a:t>
            </a:r>
          </a:p>
          <a:p>
            <a:r>
              <a:rPr lang="en-US" sz="1600" dirty="0">
                <a:latin typeface="Times New Roman"/>
                <a:cs typeface="Times New Roman"/>
              </a:rPr>
              <a:t>22kV</a:t>
            </a:r>
          </a:p>
        </p:txBody>
      </p:sp>
      <p:pic>
        <p:nvPicPr>
          <p:cNvPr id="23" name="Picture 22" descr="Screen Shot 2016-01-04 at 7.46.31 P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9460" y="3419769"/>
            <a:ext cx="2948342" cy="2285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32298" y="3556511"/>
            <a:ext cx="151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C. Williams</a:t>
            </a:r>
          </a:p>
          <a:p>
            <a:r>
              <a:rPr lang="en-US" sz="1400" dirty="0">
                <a:latin typeface="Times New Roman"/>
                <a:cs typeface="Times New Roman"/>
              </a:rPr>
              <a:t>CERN, 2010</a:t>
            </a:r>
          </a:p>
        </p:txBody>
      </p:sp>
      <p:pic>
        <p:nvPicPr>
          <p:cNvPr id="24" name="Picture 23" descr="Screen Shot 2016-01-04 at 7.46.45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8799" y="4416028"/>
            <a:ext cx="3009900" cy="23471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41028" y="6336149"/>
            <a:ext cx="54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[ns]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25792" y="716522"/>
            <a:ext cx="54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[ns]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6746691" y="1819701"/>
            <a:ext cx="1466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MRPC1- MRPC2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78091" y="6386854"/>
            <a:ext cx="1466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MRPC1- MRPC2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48899" y="762689"/>
            <a:ext cx="1204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Cosmic rays</a:t>
            </a:r>
          </a:p>
          <a:p>
            <a:r>
              <a:rPr lang="en-US" sz="1600" dirty="0">
                <a:latin typeface="Times New Roman"/>
                <a:cs typeface="Times New Roman"/>
              </a:rPr>
              <a:t>22kV</a:t>
            </a:r>
          </a:p>
          <a:p>
            <a:r>
              <a:rPr lang="en-US" sz="1600" dirty="0">
                <a:latin typeface="Times New Roman"/>
                <a:cs typeface="Times New Roman"/>
              </a:rPr>
              <a:t>Efficiency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8268" y="5816722"/>
            <a:ext cx="1991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Preamp : NINO</a:t>
            </a:r>
          </a:p>
          <a:p>
            <a:r>
              <a:rPr lang="en-US" sz="1600" dirty="0">
                <a:latin typeface="Times New Roman"/>
                <a:cs typeface="Times New Roman"/>
              </a:rPr>
              <a:t>10 GHz, Oscilloscope</a:t>
            </a:r>
          </a:p>
        </p:txBody>
      </p:sp>
      <p:sp>
        <p:nvSpPr>
          <p:cNvPr id="31" name="Oval 30"/>
          <p:cNvSpPr/>
          <p:nvPr/>
        </p:nvSpPr>
        <p:spPr>
          <a:xfrm>
            <a:off x="9217898" y="4130532"/>
            <a:ext cx="469900" cy="337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1148298" y="5367811"/>
            <a:ext cx="469900" cy="337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>
          <a:xfrm>
            <a:off x="11586691" y="6478807"/>
            <a:ext cx="577174" cy="365125"/>
          </a:xfrm>
        </p:spPr>
        <p:txBody>
          <a:bodyPr/>
          <a:lstStyle/>
          <a:p>
            <a:fld id="{91068D2D-2DEC-F741-9E5A-02A075592C57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18740" y="4826193"/>
            <a:ext cx="1524776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</a:rPr>
              <a:t>~ 18ps!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397E01-F94D-F049-8685-CEE52EC210C5}"/>
              </a:ext>
            </a:extLst>
          </p:cNvPr>
          <p:cNvGrpSpPr/>
          <p:nvPr/>
        </p:nvGrpSpPr>
        <p:grpSpPr>
          <a:xfrm>
            <a:off x="225795" y="1098705"/>
            <a:ext cx="2257063" cy="5273960"/>
            <a:chOff x="225795" y="1098705"/>
            <a:chExt cx="2257063" cy="52739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7D24C41-C95D-444D-B207-1A94C4FBBB57}"/>
                </a:ext>
              </a:extLst>
            </p:cNvPr>
            <p:cNvGrpSpPr/>
            <p:nvPr/>
          </p:nvGrpSpPr>
          <p:grpSpPr>
            <a:xfrm>
              <a:off x="399415" y="1653449"/>
              <a:ext cx="1886673" cy="2923449"/>
              <a:chOff x="289367" y="1295524"/>
              <a:chExt cx="1886673" cy="2923449"/>
            </a:xfrm>
          </p:grpSpPr>
          <p:pic>
            <p:nvPicPr>
              <p:cNvPr id="21" name="Picture 20" descr="BNL_Logo_Small.jpg">
                <a:extLst>
                  <a:ext uri="{FF2B5EF4-FFF2-40B4-BE49-F238E27FC236}">
                    <a16:creationId xmlns:a16="http://schemas.microsoft.com/office/drawing/2014/main" id="{3E85293F-AA00-8F41-A1AE-6428340FE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67" y="3530279"/>
                <a:ext cx="1867963" cy="688694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30" name="Picture 29" descr="Howard_University_logo.svg.png">
                <a:extLst>
                  <a:ext uri="{FF2B5EF4-FFF2-40B4-BE49-F238E27FC236}">
                    <a16:creationId xmlns:a16="http://schemas.microsoft.com/office/drawing/2014/main" id="{AE4799EC-58FD-DE4B-8752-62C0E0B4A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67" y="1917902"/>
                <a:ext cx="1875099" cy="745645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33" name="Picture 32" descr="Abilene_Christian_University_wordmark.png">
                <a:extLst>
                  <a:ext uri="{FF2B5EF4-FFF2-40B4-BE49-F238E27FC236}">
                    <a16:creationId xmlns:a16="http://schemas.microsoft.com/office/drawing/2014/main" id="{F16DF34F-8C5B-654E-B80F-95CDA71C1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67" y="2788857"/>
                <a:ext cx="1851949" cy="669753"/>
              </a:xfrm>
              <a:prstGeom prst="rect">
                <a:avLst/>
              </a:prstGeom>
              <a:ln w="19050">
                <a:noFill/>
              </a:ln>
            </p:spPr>
          </p:pic>
          <p:pic>
            <p:nvPicPr>
              <p:cNvPr id="35" name="Picture 34" descr="uiuc.jpg">
                <a:extLst>
                  <a:ext uri="{FF2B5EF4-FFF2-40B4-BE49-F238E27FC236}">
                    <a16:creationId xmlns:a16="http://schemas.microsoft.com/office/drawing/2014/main" id="{FB967EA5-39D3-784E-B9A2-97FD91777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367" y="1295524"/>
                <a:ext cx="1886673" cy="516710"/>
              </a:xfrm>
              <a:prstGeom prst="rect">
                <a:avLst/>
              </a:prstGeom>
              <a:ln w="19050">
                <a:noFill/>
              </a:ln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7E4D974-8238-F94A-A69F-C62473974FA9}"/>
                </a:ext>
              </a:extLst>
            </p:cNvPr>
            <p:cNvSpPr/>
            <p:nvPr/>
          </p:nvSpPr>
          <p:spPr>
            <a:xfrm>
              <a:off x="225795" y="1098705"/>
              <a:ext cx="2257063" cy="527396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A264C2-4215-DD4B-B83A-BB25C4CFB3FE}"/>
                </a:ext>
              </a:extLst>
            </p:cNvPr>
            <p:cNvSpPr txBox="1"/>
            <p:nvPr/>
          </p:nvSpPr>
          <p:spPr>
            <a:xfrm>
              <a:off x="225795" y="1110278"/>
              <a:ext cx="2257063" cy="46166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eRD10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625FB4-EE35-5643-8923-69158FC39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0687" y="4664905"/>
              <a:ext cx="1997633" cy="1567081"/>
            </a:xfrm>
            <a:prstGeom prst="rect">
              <a:avLst/>
            </a:prstGeom>
          </p:spPr>
        </p:pic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8332863-18F3-784D-8C2F-D000EB09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</p:spTree>
    <p:extLst>
      <p:ext uri="{BB962C8B-B14F-4D97-AF65-F5344CB8AC3E}">
        <p14:creationId xmlns:p14="http://schemas.microsoft.com/office/powerpoint/2010/main" val="131861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778208"/>
              </p:ext>
            </p:extLst>
          </p:nvPr>
        </p:nvGraphicFramePr>
        <p:xfrm>
          <a:off x="1271239" y="4017114"/>
          <a:ext cx="9701561" cy="2574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9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55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73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MRPC</a:t>
                      </a:r>
                      <a:r>
                        <a:rPr lang="en-US" sz="1200" baseline="0" dirty="0">
                          <a:latin typeface="Times New Roman"/>
                          <a:cs typeface="Times New Roman"/>
                        </a:rPr>
                        <a:t> ( C. Williams et al. )</a:t>
                      </a:r>
                      <a:endParaRPr lang="en-US" sz="12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 New Roman"/>
                          <a:cs typeface="Times New Roman"/>
                        </a:rPr>
                        <a:t>eRD10 MRPC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Gas Gap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Width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160um (fishing line)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105um</a:t>
                      </a:r>
                      <a:r>
                        <a:rPr lang="en-US" sz="1100" baseline="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(diameter of fishing line)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#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of Gas Gaps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4 stack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x 6 gas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gap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s = 24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4 stack x 9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gas  gaps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= 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# of thin glass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4 stacks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x 5 layers = 20 (250um thick glass)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4 stack x 8 layers = 32     (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210um</a:t>
                      </a:r>
                      <a:r>
                        <a:rPr lang="en-US" sz="1100" baseline="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 thick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glass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Preamplifier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Differential type, NINO chip (3GHz bandwidth)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LMH6554 2.8-GHz + Evaluation Board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TDC and DAQ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Oscilloscope (Sampling speed of 10Gs)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DRS4-V5 (5GSPS) + 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7737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Time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25 </a:t>
                      </a:r>
                      <a:r>
                        <a:rPr lang="en-US" sz="1100" dirty="0" err="1">
                          <a:latin typeface="Times New Roman"/>
                          <a:cs typeface="Times New Roman"/>
                        </a:rPr>
                        <a:t>ps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with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c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osmic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ray / 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16 </a:t>
                      </a:r>
                      <a:r>
                        <a:rPr lang="en-US" sz="1100" dirty="0" err="1">
                          <a:latin typeface="Times New Roman"/>
                          <a:cs typeface="Times New Roman"/>
                        </a:rPr>
                        <a:t>ps</a:t>
                      </a:r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 at T10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 beam test CERN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Times New Roman"/>
                          <a:cs typeface="Times New Roman"/>
                        </a:rPr>
                        <a:t>?</a:t>
                      </a:r>
                      <a:r>
                        <a:rPr lang="en-US" sz="1100" baseline="0" dirty="0">
                          <a:latin typeface="Times New Roman"/>
                          <a:cs typeface="Times New Roman"/>
                        </a:rPr>
                        <a:t>, Cosmic ray test / Beam halo test at COMPASS</a:t>
                      </a:r>
                      <a:endParaRPr lang="en-US" sz="11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4" name="Title 1"/>
          <p:cNvSpPr>
            <a:spLocks noGrp="1"/>
          </p:cNvSpPr>
          <p:nvPr>
            <p:ph type="title"/>
          </p:nvPr>
        </p:nvSpPr>
        <p:spPr>
          <a:xfrm>
            <a:off x="1981200" y="-1149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 eRD10 Prototype MRPC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872356" y="1481961"/>
            <a:ext cx="2968488" cy="1298105"/>
            <a:chOff x="3194213" y="1535943"/>
            <a:chExt cx="2968488" cy="1298105"/>
          </a:xfrm>
        </p:grpSpPr>
        <p:sp>
          <p:nvSpPr>
            <p:cNvPr id="17" name="Rectangle 16"/>
            <p:cNvSpPr/>
            <p:nvPr/>
          </p:nvSpPr>
          <p:spPr>
            <a:xfrm>
              <a:off x="3195197" y="2655601"/>
              <a:ext cx="2967503" cy="17844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97087" y="2211299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97084" y="2096274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97089" y="1982392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97084" y="1869637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97079" y="1754613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97089" y="1535943"/>
              <a:ext cx="2962138" cy="17844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198825" y="2322506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200563" y="2431959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194213" y="2546259"/>
              <a:ext cx="2962138" cy="70372"/>
            </a:xfrm>
            <a:prstGeom prst="rect">
              <a:avLst/>
            </a:prstGeom>
            <a:solidFill>
              <a:srgbClr val="800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2492140" y="2573001"/>
            <a:ext cx="2967503" cy="17844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497504" y="1731231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2494031" y="1497793"/>
            <a:ext cx="2962138" cy="178447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497504" y="1888638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2497504" y="2058124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2497504" y="2228752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2497504" y="2400681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84"/>
          <p:cNvSpPr/>
          <p:nvPr/>
        </p:nvSpPr>
        <p:spPr>
          <a:xfrm>
            <a:off x="5981889" y="1861150"/>
            <a:ext cx="406400" cy="791214"/>
          </a:xfrm>
          <a:prstGeom prst="right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2568297" y="850230"/>
            <a:ext cx="27432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Crispin Williams, CERN, 2010</a:t>
            </a:r>
          </a:p>
          <a:p>
            <a:r>
              <a:rPr lang="en-US" sz="1600" dirty="0">
                <a:latin typeface="Times New Roman"/>
                <a:cs typeface="Times New Roman"/>
              </a:rPr>
              <a:t>Gas gap width : 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160um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031881" y="858026"/>
            <a:ext cx="2117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/>
                <a:cs typeface="Times New Roman"/>
              </a:rPr>
              <a:t>eRD10 Prototype, 2015</a:t>
            </a:r>
          </a:p>
          <a:p>
            <a:r>
              <a:rPr lang="en-US" sz="1600" dirty="0">
                <a:latin typeface="Times New Roman"/>
                <a:cs typeface="Times New Roman"/>
              </a:rPr>
              <a:t>Gas gap width : 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105um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2191793" y="2166642"/>
            <a:ext cx="3061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91787" y="2225905"/>
            <a:ext cx="3061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2344866" y="1998782"/>
            <a:ext cx="0" cy="1677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2344866" y="2228751"/>
            <a:ext cx="0" cy="1762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660166" y="1407519"/>
            <a:ext cx="526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PCB</a:t>
            </a:r>
          </a:p>
          <a:p>
            <a:r>
              <a:rPr lang="en-US" sz="1200" dirty="0">
                <a:latin typeface="Times New Roman"/>
                <a:cs typeface="Times New Roman"/>
              </a:rPr>
              <a:t>Glass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2161397" y="1629837"/>
            <a:ext cx="492902" cy="85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2152609" y="1771003"/>
            <a:ext cx="393028" cy="2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519767" y="2036604"/>
            <a:ext cx="684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Gas gap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6867" y="3276927"/>
            <a:ext cx="83022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i="1" dirty="0">
                <a:solidFill>
                  <a:srgbClr val="0000FF"/>
                </a:solidFill>
                <a:latin typeface="Times New Roman"/>
                <a:cs typeface="Times New Roman"/>
              </a:rPr>
              <a:t>Narrower gap width -&gt;   fast charge dominant in the induced signal -&gt; Better timing resolution</a:t>
            </a:r>
          </a:p>
          <a:p>
            <a:pPr marL="285750" indent="-285750">
              <a:buFont typeface="Wingdings" charset="2"/>
              <a:buChar char="v"/>
            </a:pPr>
            <a:r>
              <a:rPr lang="en-US" sz="1600" i="1" dirty="0">
                <a:solidFill>
                  <a:srgbClr val="0000FF"/>
                </a:solidFill>
                <a:latin typeface="Times New Roman"/>
                <a:cs typeface="Times New Roman"/>
              </a:rPr>
              <a:t>Efficiency will be recovered by adding more gas gaps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492139" y="2815128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492139" y="2978992"/>
            <a:ext cx="2962138" cy="11120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878706" y="2821218"/>
            <a:ext cx="2962138" cy="70372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887167" y="2931283"/>
            <a:ext cx="2962138" cy="70372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878694" y="3032881"/>
            <a:ext cx="2962138" cy="70372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68D2D-2DEC-F741-9E5A-02A075592C57}" type="slidenum">
              <a:rPr lang="en-US" smtClean="0"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9C761-EA35-454D-8509-1265A626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</p:spTree>
    <p:extLst>
      <p:ext uri="{BB962C8B-B14F-4D97-AF65-F5344CB8AC3E}">
        <p14:creationId xmlns:p14="http://schemas.microsoft.com/office/powerpoint/2010/main" val="246109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51055-147C-7A46-9E74-6BD0BADC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LAPPD</a:t>
            </a:r>
            <a:r>
              <a:rPr lang="en-US" baseline="30000" dirty="0"/>
              <a:t>TM</a:t>
            </a:r>
            <a:r>
              <a:rPr lang="en-US" dirty="0"/>
              <a:t> MCP-PMT for </a:t>
            </a:r>
            <a:r>
              <a:rPr lang="en-US" dirty="0" err="1"/>
              <a:t>psTOF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B461E-671C-5F45-BC89-3D98794CE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43388"/>
            <a:ext cx="8415338" cy="26146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Recent developments in commercialization of MCP-PMTs (</a:t>
            </a:r>
            <a:r>
              <a:rPr lang="en-US" dirty="0" err="1"/>
              <a:t>Incom</a:t>
            </a:r>
            <a:r>
              <a:rPr lang="en-US" dirty="0"/>
              <a:t> LAPPD) offers a possible way to achieve 5 </a:t>
            </a:r>
            <a:r>
              <a:rPr lang="en-US" dirty="0" err="1"/>
              <a:t>ps</a:t>
            </a:r>
            <a:r>
              <a:rPr lang="en-US" dirty="0"/>
              <a:t> for a detector</a:t>
            </a:r>
          </a:p>
          <a:p>
            <a:pPr lvl="1"/>
            <a:r>
              <a:rPr lang="en-US" dirty="0"/>
              <a:t>𝜎 = 𝜎</a:t>
            </a:r>
            <a:r>
              <a:rPr lang="en-US" baseline="-25000" dirty="0"/>
              <a:t>TTS</a:t>
            </a:r>
            <a:r>
              <a:rPr lang="en-US" dirty="0"/>
              <a:t> / √</a:t>
            </a:r>
            <a:r>
              <a:rPr lang="en-US" dirty="0" err="1"/>
              <a:t>n.p.e</a:t>
            </a:r>
            <a:r>
              <a:rPr lang="en-US" dirty="0"/>
              <a:t>.</a:t>
            </a:r>
          </a:p>
          <a:p>
            <a:r>
              <a:rPr lang="en-US" dirty="0"/>
              <a:t>Potentially can do even better with 10 um pore.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470781-D8D1-6F44-A8F4-89CCF56B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F16DF9-DB24-FB48-84D8-E9F5EBA78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712" y="977759"/>
            <a:ext cx="7868061" cy="3279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B843B-AEE3-0343-BCC2-EF72D43B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" y="949325"/>
            <a:ext cx="3590915" cy="3036888"/>
          </a:xfrm>
          <a:prstGeom prst="rect">
            <a:avLst/>
          </a:prstGeom>
        </p:spPr>
      </p:pic>
      <p:pic>
        <p:nvPicPr>
          <p:cNvPr id="10" name="Picture 9" descr="Screen Shot 2015-06-09 at 8.58.25 PM.png">
            <a:extLst>
              <a:ext uri="{FF2B5EF4-FFF2-40B4-BE49-F238E27FC236}">
                <a16:creationId xmlns:a16="http://schemas.microsoft.com/office/drawing/2014/main" id="{7C0C9500-B815-AF45-905F-84D0E5BB5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6" y="4239265"/>
            <a:ext cx="3605212" cy="24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28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801" y="650241"/>
            <a:ext cx="8033640" cy="3022260"/>
            <a:chOff x="477520" y="619761"/>
            <a:chExt cx="3920490" cy="1789762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40" b="4811"/>
            <a:stretch/>
          </p:blipFill>
          <p:spPr bwMode="auto">
            <a:xfrm>
              <a:off x="477520" y="619761"/>
              <a:ext cx="3920490" cy="178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96088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05232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0632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41600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55138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10738" y="711200"/>
              <a:ext cx="50800" cy="1473200"/>
            </a:xfrm>
            <a:prstGeom prst="rect">
              <a:avLst/>
            </a:prstGeom>
            <a:solidFill>
              <a:schemeClr val="accent6">
                <a:lumMod val="75000"/>
                <a:alpha val="21000"/>
              </a:schemeClr>
            </a:solidFill>
            <a:ln>
              <a:solidFill>
                <a:schemeClr val="accent6">
                  <a:lumMod val="20000"/>
                  <a:lumOff val="80000"/>
                  <a:alpha val="4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0" y="55658"/>
            <a:ext cx="9144000" cy="645060"/>
          </a:xfrm>
        </p:spPr>
        <p:txBody>
          <a:bodyPr>
            <a:normAutofit fontScale="90000"/>
          </a:bodyPr>
          <a:lstStyle/>
          <a:p>
            <a:r>
              <a:rPr lang="en-US" dirty="0"/>
              <a:t>Region of Interest (Windowed) Readout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280" y="3718679"/>
            <a:ext cx="12110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DRS4 running at 5 GSPS takes 200 ns to fill 1024 SCA buffer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Collider trigger signals require at least a few </a:t>
            </a:r>
            <a:r>
              <a:rPr lang="en-US" dirty="0" err="1"/>
              <a:t>μs</a:t>
            </a:r>
            <a:r>
              <a:rPr lang="en-US" dirty="0"/>
              <a:t> to be sent to FEM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 PHENIX trigger latency is 4 </a:t>
            </a:r>
            <a:r>
              <a:rPr lang="en-US" dirty="0" err="1"/>
              <a:t>μs</a:t>
            </a:r>
            <a:r>
              <a:rPr lang="en-US" dirty="0"/>
              <a:t> &gt;&gt; 200 ns.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To solve this, we propose to use the ROI readout for the DRS4 – have a fast LOCAL threshold trigger on each channel, and digitize small window immediately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Need to generate accurate timestamp for ROI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Digitizing a 6 ns window with a 37.52 MHz ADC (4x RHIC clock), takes ~3 </a:t>
            </a:r>
            <a:r>
              <a:rPr lang="en-US" dirty="0" err="1"/>
              <a:t>μs</a:t>
            </a:r>
            <a:r>
              <a:rPr lang="en-US" dirty="0"/>
              <a:t> (1+2 overhead), where the DRS4 is dead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Q: What is </a:t>
            </a:r>
            <a:r>
              <a:rPr lang="en-US" dirty="0" err="1"/>
              <a:t>deadtime</a:t>
            </a:r>
            <a:r>
              <a:rPr lang="en-US" dirty="0"/>
              <a:t> effect?   At 100 kHz </a:t>
            </a:r>
            <a:r>
              <a:rPr lang="en-US" dirty="0" err="1"/>
              <a:t>Au+Au</a:t>
            </a:r>
            <a:r>
              <a:rPr lang="en-US" dirty="0"/>
              <a:t> rate, we expect about 500 tracks on average per event, over 12K channels, or 4 kHz hit rate on one channel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Poisson </a:t>
            </a:r>
            <a:r>
              <a:rPr lang="en-US" dirty="0" err="1"/>
              <a:t>prob</a:t>
            </a:r>
            <a:r>
              <a:rPr lang="en-US" dirty="0"/>
              <a:t>  P(N&gt;=2; 5 kHz hits and 3 us </a:t>
            </a:r>
            <a:r>
              <a:rPr lang="en-US" dirty="0" err="1"/>
              <a:t>deadtime</a:t>
            </a:r>
            <a:r>
              <a:rPr lang="en-US" dirty="0"/>
              <a:t>) ~ 1.5% lost events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9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B9C734E-D200-D047-8873-4CC16FD7A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EICUG Yellow Report Workshop</a:t>
            </a:r>
          </a:p>
        </p:txBody>
      </p:sp>
    </p:spTree>
    <p:extLst>
      <p:ext uri="{BB962C8B-B14F-4D97-AF65-F5344CB8AC3E}">
        <p14:creationId xmlns:p14="http://schemas.microsoft.com/office/powerpoint/2010/main" val="158583783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2256</TotalTime>
  <Words>1566</Words>
  <Application>Microsoft Macintosh PowerPoint</Application>
  <PresentationFormat>Widescreen</PresentationFormat>
  <Paragraphs>206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</vt:lpstr>
      <vt:lpstr>Times New Roman</vt:lpstr>
      <vt:lpstr>Wingdings</vt:lpstr>
      <vt:lpstr>Default Theme</vt:lpstr>
      <vt:lpstr>psTOF PID for the EIC</vt:lpstr>
      <vt:lpstr>TOF PID at RHIC/EIC</vt:lpstr>
      <vt:lpstr>TOF Technology Today</vt:lpstr>
      <vt:lpstr>Some Other TOF Technology Today</vt:lpstr>
      <vt:lpstr> eRD10 MRPC Test with Cosmic Rays (2015)</vt:lpstr>
      <vt:lpstr>eRD10 mRPC Efficiency and Time Resolution</vt:lpstr>
      <vt:lpstr> eRD10 Prototype MRPC</vt:lpstr>
      <vt:lpstr>LAPPDTM MCP-PMT for psTOF</vt:lpstr>
      <vt:lpstr>Region of Interest (Windowed) Readout</vt:lpstr>
      <vt:lpstr>DRS4GLO ROI Electronics Block Diagram</vt:lpstr>
      <vt:lpstr>DRS4GLO Status</vt:lpstr>
      <vt:lpstr>Alternative Readout: AARDVARC</vt:lpstr>
      <vt:lpstr>Synchronous Clock Distribution at &lt;&lt; 20 ps</vt:lpstr>
      <vt:lpstr>Placement of mRPC in sPHENIX</vt:lpstr>
      <vt:lpstr>Question of Start Time</vt:lpstr>
      <vt:lpstr>Self-Determined Start Time Study</vt:lpstr>
      <vt:lpstr>Measuring the Bunch Profile</vt:lpstr>
      <vt:lpstr>Summary</vt:lpstr>
      <vt:lpstr>Backup slides</vt:lpstr>
      <vt:lpstr>Collision Vertex and Time Dist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psTOF (mRPC) Update</dc:title>
  <dc:creator>Mickey Chiu</dc:creator>
  <cp:lastModifiedBy>Mickey Chiu</cp:lastModifiedBy>
  <cp:revision>115</cp:revision>
  <cp:lastPrinted>2017-05-08T15:03:56Z</cp:lastPrinted>
  <dcterms:created xsi:type="dcterms:W3CDTF">2017-05-08T13:04:45Z</dcterms:created>
  <dcterms:modified xsi:type="dcterms:W3CDTF">2020-03-19T18:12:14Z</dcterms:modified>
</cp:coreProperties>
</file>