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theme/theme6.xml" ContentType="application/vnd.openxmlformats-officedocument.theme+xml"/>
  <Override PartName="/ppt/slideLayouts/slideLayout11.xml" ContentType="application/vnd.openxmlformats-officedocument.presentationml.slideLayout+xml"/>
  <Override PartName="/ppt/theme/theme7.xml" ContentType="application/vnd.openxmlformats-officedocument.theme+xml"/>
  <Override PartName="/ppt/slideLayouts/slideLayout12.xml" ContentType="application/vnd.openxmlformats-officedocument.presentationml.slideLayout+xml"/>
  <Override PartName="/ppt/theme/theme8.xml" ContentType="application/vnd.openxmlformats-officedocument.theme+xml"/>
  <Override PartName="/ppt/slideLayouts/slideLayout13.xml" ContentType="application/vnd.openxmlformats-officedocument.presentationml.slideLayout+xml"/>
  <Override PartName="/ppt/theme/theme9.xml" ContentType="application/vnd.openxmlformats-officedocument.theme+xml"/>
  <Override PartName="/ppt/slideLayouts/slideLayout14.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68" r:id="rId3"/>
    <p:sldMasterId id="2147483670" r:id="rId4"/>
    <p:sldMasterId id="2147483672" r:id="rId5"/>
    <p:sldMasterId id="2147483674" r:id="rId6"/>
    <p:sldMasterId id="2147483691" r:id="rId7"/>
    <p:sldMasterId id="2147483676" r:id="rId8"/>
    <p:sldMasterId id="2147483678" r:id="rId9"/>
    <p:sldMasterId id="2147483680" r:id="rId10"/>
  </p:sldMasterIdLst>
  <p:notesMasterIdLst>
    <p:notesMasterId r:id="rId18"/>
  </p:notesMasterIdLst>
  <p:sldIdLst>
    <p:sldId id="273" r:id="rId11"/>
    <p:sldId id="606" r:id="rId12"/>
    <p:sldId id="610" r:id="rId13"/>
    <p:sldId id="609" r:id="rId14"/>
    <p:sldId id="611" r:id="rId15"/>
    <p:sldId id="607" r:id="rId16"/>
    <p:sldId id="60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A84C"/>
    <a:srgbClr val="CC0066"/>
    <a:srgbClr val="007E39"/>
    <a:srgbClr val="00FF00"/>
    <a:srgbClr val="0000CD"/>
    <a:srgbClr val="FFDC6D"/>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3911" autoAdjust="0"/>
  </p:normalViewPr>
  <p:slideViewPr>
    <p:cSldViewPr>
      <p:cViewPr varScale="1">
        <p:scale>
          <a:sx n="79" d="100"/>
          <a:sy n="79" d="100"/>
        </p:scale>
        <p:origin x="126" y="888"/>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notesViewPr>
    <p:cSldViewPr>
      <p:cViewPr varScale="1">
        <p:scale>
          <a:sx n="56" d="100"/>
          <a:sy n="56" d="100"/>
        </p:scale>
        <p:origin x="-282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slide" Target="slides/slide5.xml"/><Relationship Id="rId10" Type="http://schemas.openxmlformats.org/officeDocument/2006/relationships/slideMaster" Target="slideMasters/slideMaster10.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3416DA-2082-4286-9CC8-7D8B3884267B}" type="datetimeFigureOut">
              <a:rPr lang="en-US" smtClean="0"/>
              <a:t>3/19/2020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E3F99-2246-4C7F-82AD-6D3862C709E6}" type="slidenum">
              <a:rPr lang="en-US" smtClean="0"/>
              <a:t>‹#›</a:t>
            </a:fld>
            <a:endParaRPr lang="en-US"/>
          </a:p>
        </p:txBody>
      </p:sp>
    </p:spTree>
    <p:extLst>
      <p:ext uri="{BB962C8B-B14F-4D97-AF65-F5344CB8AC3E}">
        <p14:creationId xmlns:p14="http://schemas.microsoft.com/office/powerpoint/2010/main" val="3810354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BE880-BD3C-4FFC-8ADF-AB328B7576D6}" type="slidenum">
              <a:rPr lang="en-US" smtClean="0"/>
              <a:t>2</a:t>
            </a:fld>
            <a:endParaRPr lang="en-US"/>
          </a:p>
        </p:txBody>
      </p:sp>
    </p:spTree>
    <p:extLst>
      <p:ext uri="{BB962C8B-B14F-4D97-AF65-F5344CB8AC3E}">
        <p14:creationId xmlns:p14="http://schemas.microsoft.com/office/powerpoint/2010/main" val="340420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BE880-BD3C-4FFC-8ADF-AB328B7576D6}" type="slidenum">
              <a:rPr lang="en-US" smtClean="0"/>
              <a:t>3</a:t>
            </a:fld>
            <a:endParaRPr lang="en-US"/>
          </a:p>
        </p:txBody>
      </p:sp>
    </p:spTree>
    <p:extLst>
      <p:ext uri="{BB962C8B-B14F-4D97-AF65-F5344CB8AC3E}">
        <p14:creationId xmlns:p14="http://schemas.microsoft.com/office/powerpoint/2010/main" val="2210359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BE880-BD3C-4FFC-8ADF-AB328B7576D6}" type="slidenum">
              <a:rPr lang="en-US" smtClean="0"/>
              <a:t>4</a:t>
            </a:fld>
            <a:endParaRPr lang="en-US"/>
          </a:p>
        </p:txBody>
      </p:sp>
    </p:spTree>
    <p:extLst>
      <p:ext uri="{BB962C8B-B14F-4D97-AF65-F5344CB8AC3E}">
        <p14:creationId xmlns:p14="http://schemas.microsoft.com/office/powerpoint/2010/main" val="4092926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BE880-BD3C-4FFC-8ADF-AB328B7576D6}" type="slidenum">
              <a:rPr lang="en-US" smtClean="0"/>
              <a:t>5</a:t>
            </a:fld>
            <a:endParaRPr lang="en-US"/>
          </a:p>
        </p:txBody>
      </p:sp>
    </p:spTree>
    <p:extLst>
      <p:ext uri="{BB962C8B-B14F-4D97-AF65-F5344CB8AC3E}">
        <p14:creationId xmlns:p14="http://schemas.microsoft.com/office/powerpoint/2010/main" val="4049169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BE880-BD3C-4FFC-8ADF-AB328B7576D6}" type="slidenum">
              <a:rPr lang="en-US" smtClean="0"/>
              <a:t>6</a:t>
            </a:fld>
            <a:endParaRPr lang="en-US"/>
          </a:p>
        </p:txBody>
      </p:sp>
    </p:spTree>
    <p:extLst>
      <p:ext uri="{BB962C8B-B14F-4D97-AF65-F5344CB8AC3E}">
        <p14:creationId xmlns:p14="http://schemas.microsoft.com/office/powerpoint/2010/main" val="806127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BE880-BD3C-4FFC-8ADF-AB328B7576D6}" type="slidenum">
              <a:rPr lang="en-US" smtClean="0"/>
              <a:t>7</a:t>
            </a:fld>
            <a:endParaRPr lang="en-US"/>
          </a:p>
        </p:txBody>
      </p:sp>
    </p:spTree>
    <p:extLst>
      <p:ext uri="{BB962C8B-B14F-4D97-AF65-F5344CB8AC3E}">
        <p14:creationId xmlns:p14="http://schemas.microsoft.com/office/powerpoint/2010/main" val="357268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55" indent="0" algn="ctr">
              <a:buNone/>
              <a:defRPr>
                <a:solidFill>
                  <a:schemeClr val="tx1">
                    <a:tint val="75000"/>
                  </a:schemeClr>
                </a:solidFill>
              </a:defRPr>
            </a:lvl2pPr>
            <a:lvl3pPr marL="914309" indent="0" algn="ctr">
              <a:buNone/>
              <a:defRPr>
                <a:solidFill>
                  <a:schemeClr val="tx1">
                    <a:tint val="75000"/>
                  </a:schemeClr>
                </a:solidFill>
              </a:defRPr>
            </a:lvl3pPr>
            <a:lvl4pPr marL="1371462" indent="0" algn="ctr">
              <a:buNone/>
              <a:defRPr>
                <a:solidFill>
                  <a:schemeClr val="tx1">
                    <a:tint val="75000"/>
                  </a:schemeClr>
                </a:solidFill>
              </a:defRPr>
            </a:lvl4pPr>
            <a:lvl5pPr marL="1828618" indent="0" algn="ctr">
              <a:buNone/>
              <a:defRPr>
                <a:solidFill>
                  <a:schemeClr val="tx1">
                    <a:tint val="75000"/>
                  </a:schemeClr>
                </a:solidFill>
              </a:defRPr>
            </a:lvl5pPr>
            <a:lvl6pPr marL="2285774" indent="0" algn="ctr">
              <a:buNone/>
              <a:defRPr>
                <a:solidFill>
                  <a:schemeClr val="tx1">
                    <a:tint val="75000"/>
                  </a:schemeClr>
                </a:solidFill>
              </a:defRPr>
            </a:lvl6pPr>
            <a:lvl7pPr marL="2742926" indent="0" algn="ctr">
              <a:buNone/>
              <a:defRPr>
                <a:solidFill>
                  <a:schemeClr val="tx1">
                    <a:tint val="75000"/>
                  </a:schemeClr>
                </a:solidFill>
              </a:defRPr>
            </a:lvl7pPr>
            <a:lvl8pPr marL="3200080" indent="0" algn="ctr">
              <a:buNone/>
              <a:defRPr>
                <a:solidFill>
                  <a:schemeClr val="tx1">
                    <a:tint val="75000"/>
                  </a:schemeClr>
                </a:solidFill>
              </a:defRPr>
            </a:lvl8pPr>
            <a:lvl9pPr marL="365723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0" y="6492896"/>
            <a:ext cx="2844800" cy="365125"/>
          </a:xfrm>
          <a:prstGeom prst="rect">
            <a:avLst/>
          </a:prstGeom>
        </p:spPr>
        <p:txBody>
          <a:bodyPr/>
          <a:lstStyle/>
          <a:p>
            <a:r>
              <a:rPr lang="en-US"/>
              <a:t>1/30/2020</a:t>
            </a:r>
          </a:p>
        </p:txBody>
      </p:sp>
      <p:sp>
        <p:nvSpPr>
          <p:cNvPr id="5" name="Footer Placeholder 4"/>
          <p:cNvSpPr>
            <a:spLocks noGrp="1"/>
          </p:cNvSpPr>
          <p:nvPr>
            <p:ph type="ftr" sz="quarter" idx="11"/>
          </p:nvPr>
        </p:nvSpPr>
        <p:spPr/>
        <p:txBody>
          <a:bodyPr/>
          <a:lstStyle/>
          <a:p>
            <a:r>
              <a:rPr lang="en-US"/>
              <a:t>1st EIC Yellow Report Workshop @ Temple U.  03/19/2020</a:t>
            </a:r>
            <a:endParaRPr lang="en-US" dirty="0"/>
          </a:p>
        </p:txBody>
      </p:sp>
      <p:sp>
        <p:nvSpPr>
          <p:cNvPr id="6" name="Slide Number Placeholder 5"/>
          <p:cNvSpPr>
            <a:spLocks noGrp="1"/>
          </p:cNvSpPr>
          <p:nvPr>
            <p:ph type="sldNum" sz="quarter" idx="12"/>
          </p:nvPr>
        </p:nvSpPr>
        <p:spPr/>
        <p:txBody>
          <a:bodyPr/>
          <a:lstStyle/>
          <a:p>
            <a:fld id="{DB0E36C9-3AF3-4F25-819E-BE7B4BF519E9}" type="slidenum">
              <a:rPr lang="en-US" smtClean="0"/>
              <a:t>‹#›</a:t>
            </a:fld>
            <a:endParaRPr lang="en-US"/>
          </a:p>
        </p:txBody>
      </p:sp>
    </p:spTree>
    <p:extLst>
      <p:ext uri="{BB962C8B-B14F-4D97-AF65-F5344CB8AC3E}">
        <p14:creationId xmlns:p14="http://schemas.microsoft.com/office/powerpoint/2010/main" val="309304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5661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86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750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064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835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492896"/>
            <a:ext cx="2844800" cy="365125"/>
          </a:xfrm>
          <a:prstGeom prst="rect">
            <a:avLst/>
          </a:prstGeom>
        </p:spPr>
        <p:txBody>
          <a:bodyPr/>
          <a:lstStyle>
            <a:lvl1pPr>
              <a:defRPr sz="1200">
                <a:solidFill>
                  <a:schemeClr val="bg1">
                    <a:lumMod val="50000"/>
                  </a:schemeClr>
                </a:solidFill>
              </a:defRPr>
            </a:lvl1pPr>
          </a:lstStyle>
          <a:p>
            <a:r>
              <a:rPr lang="en-US"/>
              <a:t>1/30/2020</a:t>
            </a:r>
          </a:p>
        </p:txBody>
      </p:sp>
      <p:sp>
        <p:nvSpPr>
          <p:cNvPr id="5" name="Footer Placeholder 4"/>
          <p:cNvSpPr>
            <a:spLocks noGrp="1"/>
          </p:cNvSpPr>
          <p:nvPr>
            <p:ph type="ftr" sz="quarter" idx="11"/>
          </p:nvPr>
        </p:nvSpPr>
        <p:spPr/>
        <p:txBody>
          <a:bodyPr/>
          <a:lstStyle/>
          <a:p>
            <a:r>
              <a:rPr lang="en-US"/>
              <a:t>1st EIC Yellow Report Workshop @ Temple U.  03/19/2020</a:t>
            </a:r>
            <a:endParaRPr lang="en-US" dirty="0"/>
          </a:p>
        </p:txBody>
      </p:sp>
      <p:sp>
        <p:nvSpPr>
          <p:cNvPr id="6" name="Slide Number Placeholder 5"/>
          <p:cNvSpPr>
            <a:spLocks noGrp="1"/>
          </p:cNvSpPr>
          <p:nvPr>
            <p:ph type="sldNum" sz="quarter" idx="12"/>
          </p:nvPr>
        </p:nvSpPr>
        <p:spPr/>
        <p:txBody>
          <a:bodyPr/>
          <a:lstStyle/>
          <a:p>
            <a:fld id="{DB0E36C9-3AF3-4F25-819E-BE7B4BF519E9}" type="slidenum">
              <a:rPr lang="en-US" smtClean="0"/>
              <a:t>‹#›</a:t>
            </a:fld>
            <a:endParaRPr lang="en-US"/>
          </a:p>
        </p:txBody>
      </p:sp>
    </p:spTree>
    <p:extLst>
      <p:ext uri="{BB962C8B-B14F-4D97-AF65-F5344CB8AC3E}">
        <p14:creationId xmlns:p14="http://schemas.microsoft.com/office/powerpoint/2010/main" val="3005308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712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775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492896"/>
            <a:ext cx="2844800" cy="365125"/>
          </a:xfrm>
          <a:prstGeom prst="rect">
            <a:avLst/>
          </a:prstGeom>
        </p:spPr>
        <p:txBody>
          <a:bodyPr/>
          <a:lstStyle>
            <a:lvl1pPr>
              <a:defRPr sz="1200">
                <a:solidFill>
                  <a:schemeClr val="bg1">
                    <a:lumMod val="50000"/>
                  </a:schemeClr>
                </a:solidFill>
              </a:defRPr>
            </a:lvl1pPr>
          </a:lstStyle>
          <a:p>
            <a:r>
              <a:rPr lang="en-US"/>
              <a:t>1/30/2020</a:t>
            </a:r>
          </a:p>
        </p:txBody>
      </p:sp>
      <p:sp>
        <p:nvSpPr>
          <p:cNvPr id="5" name="Footer Placeholder 4"/>
          <p:cNvSpPr>
            <a:spLocks noGrp="1"/>
          </p:cNvSpPr>
          <p:nvPr>
            <p:ph type="ftr" sz="quarter" idx="11"/>
          </p:nvPr>
        </p:nvSpPr>
        <p:spPr/>
        <p:txBody>
          <a:bodyPr/>
          <a:lstStyle/>
          <a:p>
            <a:r>
              <a:rPr lang="en-US"/>
              <a:t>1st EIC Yellow Report Workshop @ Temple U.  03/19/2020</a:t>
            </a:r>
            <a:endParaRPr lang="en-US" dirty="0"/>
          </a:p>
        </p:txBody>
      </p:sp>
      <p:sp>
        <p:nvSpPr>
          <p:cNvPr id="6" name="Slide Number Placeholder 5"/>
          <p:cNvSpPr>
            <a:spLocks noGrp="1"/>
          </p:cNvSpPr>
          <p:nvPr>
            <p:ph type="sldNum" sz="quarter" idx="12"/>
          </p:nvPr>
        </p:nvSpPr>
        <p:spPr/>
        <p:txBody>
          <a:bodyPr/>
          <a:lstStyle/>
          <a:p>
            <a:fld id="{DB0E36C9-3AF3-4F25-819E-BE7B4BF519E9}" type="slidenum">
              <a:rPr lang="en-US" smtClean="0"/>
              <a:t>‹#›</a:t>
            </a:fld>
            <a:endParaRPr lang="en-US"/>
          </a:p>
        </p:txBody>
      </p:sp>
    </p:spTree>
    <p:extLst>
      <p:ext uri="{BB962C8B-B14F-4D97-AF65-F5344CB8AC3E}">
        <p14:creationId xmlns:p14="http://schemas.microsoft.com/office/powerpoint/2010/main" val="227131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4379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699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399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492896"/>
            <a:ext cx="2844800" cy="365125"/>
          </a:xfrm>
          <a:prstGeom prst="rect">
            <a:avLst/>
          </a:prstGeom>
        </p:spPr>
        <p:txBody>
          <a:bodyPr/>
          <a:lstStyle>
            <a:lvl1pPr>
              <a:defRPr sz="1200">
                <a:solidFill>
                  <a:schemeClr val="bg1">
                    <a:lumMod val="50000"/>
                  </a:schemeClr>
                </a:solidFill>
              </a:defRPr>
            </a:lvl1pPr>
          </a:lstStyle>
          <a:p>
            <a:r>
              <a:rPr lang="en-US"/>
              <a:t>1/30/2020</a:t>
            </a:r>
          </a:p>
        </p:txBody>
      </p:sp>
      <p:sp>
        <p:nvSpPr>
          <p:cNvPr id="5" name="Footer Placeholder 4"/>
          <p:cNvSpPr>
            <a:spLocks noGrp="1"/>
          </p:cNvSpPr>
          <p:nvPr>
            <p:ph type="ftr" sz="quarter" idx="11"/>
          </p:nvPr>
        </p:nvSpPr>
        <p:spPr/>
        <p:txBody>
          <a:bodyPr/>
          <a:lstStyle/>
          <a:p>
            <a:r>
              <a:rPr lang="en-US"/>
              <a:t>1st EIC Yellow Report Workshop @ Temple U.  03/19/2020</a:t>
            </a:r>
            <a:endParaRPr lang="en-US" dirty="0"/>
          </a:p>
        </p:txBody>
      </p:sp>
      <p:sp>
        <p:nvSpPr>
          <p:cNvPr id="6" name="Slide Number Placeholder 5"/>
          <p:cNvSpPr>
            <a:spLocks noGrp="1"/>
          </p:cNvSpPr>
          <p:nvPr>
            <p:ph type="sldNum" sz="quarter" idx="12"/>
          </p:nvPr>
        </p:nvSpPr>
        <p:spPr/>
        <p:txBody>
          <a:bodyPr/>
          <a:lstStyle/>
          <a:p>
            <a:fld id="{DB0E36C9-3AF3-4F25-819E-BE7B4BF519E9}" type="slidenum">
              <a:rPr lang="en-US" smtClean="0"/>
              <a:t>‹#›</a:t>
            </a:fld>
            <a:endParaRPr lang="en-US"/>
          </a:p>
        </p:txBody>
      </p:sp>
    </p:spTree>
    <p:extLst>
      <p:ext uri="{BB962C8B-B14F-4D97-AF65-F5344CB8AC3E}">
        <p14:creationId xmlns:p14="http://schemas.microsoft.com/office/powerpoint/2010/main" val="18906519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jpeg"/><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6.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theme" Target="../theme/theme6.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7.xml"/><Relationship Id="rId1" Type="http://schemas.openxmlformats.org/officeDocument/2006/relationships/slideLayout" Target="../slideLayouts/slideLayout11.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9.jpe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eg"/><Relationship Id="rId7" Type="http://schemas.openxmlformats.org/officeDocument/2006/relationships/image" Target="../media/image12.jpeg"/><Relationship Id="rId2" Type="http://schemas.openxmlformats.org/officeDocument/2006/relationships/theme" Target="../theme/theme9.xml"/><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image" Target="../media/image6.png"/><Relationship Id="rId4" Type="http://schemas.openxmlformats.org/officeDocument/2006/relationships/image" Target="../media/image11.jpeg"/><Relationship Id="rId9" Type="http://schemas.openxmlformats.org/officeDocument/2006/relationships/image" Target="../media/image1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2000" y="0"/>
            <a:ext cx="8381717"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531937"/>
            <a:ext cx="121920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49289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1st EIC Yellow Report Workshop @ Temple U.  03/19/2020</a:t>
            </a:r>
            <a:endParaRPr lang="en-US" dirty="0"/>
          </a:p>
        </p:txBody>
      </p:sp>
      <p:sp>
        <p:nvSpPr>
          <p:cNvPr id="6" name="Slide Number Placeholder 5"/>
          <p:cNvSpPr>
            <a:spLocks noGrp="1"/>
          </p:cNvSpPr>
          <p:nvPr>
            <p:ph type="sldNum" sz="quarter" idx="4"/>
          </p:nvPr>
        </p:nvSpPr>
        <p:spPr>
          <a:xfrm>
            <a:off x="9347200" y="64928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E36C9-3AF3-4F25-819E-BE7B4BF519E9}" type="slidenum">
              <a:rPr lang="en-US" smtClean="0"/>
              <a:t>‹#›</a:t>
            </a:fld>
            <a:endParaRPr lang="en-US"/>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10668000" y="40688"/>
            <a:ext cx="1463040" cy="822318"/>
          </a:xfrm>
          <a:prstGeom prst="rect">
            <a:avLst/>
          </a:prstGeom>
        </p:spPr>
      </p:pic>
      <p:pic>
        <p:nvPicPr>
          <p:cNvPr id="8" name="Picture 7">
            <a:extLst>
              <a:ext uri="{FF2B5EF4-FFF2-40B4-BE49-F238E27FC236}">
                <a16:creationId xmlns:a16="http://schemas.microsoft.com/office/drawing/2014/main" id="{69C8C61C-99AA-4A7C-8682-DAC2AF3B283C}"/>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7289" y="40688"/>
            <a:ext cx="914400" cy="914400"/>
          </a:xfrm>
          <a:prstGeom prst="rect">
            <a:avLst/>
          </a:prstGeom>
        </p:spPr>
      </p:pic>
    </p:spTree>
    <p:extLst>
      <p:ext uri="{BB962C8B-B14F-4D97-AF65-F5344CB8AC3E}">
        <p14:creationId xmlns:p14="http://schemas.microsoft.com/office/powerpoint/2010/main" val="3387637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dt="0"/>
  <p:txStyles>
    <p:titleStyle>
      <a:lvl1pPr algn="ctr" defTabSz="914309" rtl="0" eaLnBrk="1" latinLnBrk="0" hangingPunct="1">
        <a:spcBef>
          <a:spcPct val="0"/>
        </a:spcBef>
        <a:buNone/>
        <a:defRPr sz="3001" kern="1200" baseline="0">
          <a:solidFill>
            <a:schemeClr val="tx2"/>
          </a:solidFill>
          <a:latin typeface="Arial" panose="020B0604020202020204" pitchFamily="34" charset="0"/>
          <a:ea typeface="+mj-ea"/>
          <a:cs typeface="+mj-cs"/>
        </a:defRPr>
      </a:lvl1pPr>
    </p:titleStyle>
    <p:bodyStyle>
      <a:lvl1pPr marL="342866" indent="-342866" algn="l" defTabSz="914309" rtl="0" eaLnBrk="1" latinLnBrk="0" hangingPunct="1">
        <a:spcBef>
          <a:spcPct val="20000"/>
        </a:spcBef>
        <a:buFont typeface="Wingdings" panose="05000000000000000000" pitchFamily="2" charset="2"/>
        <a:buChar char="§"/>
        <a:defRPr sz="1801" kern="1200" baseline="0">
          <a:solidFill>
            <a:schemeClr val="tx1"/>
          </a:solidFill>
          <a:latin typeface="Arial" panose="020B0604020202020204" pitchFamily="34" charset="0"/>
          <a:ea typeface="+mn-ea"/>
          <a:cs typeface="+mn-cs"/>
        </a:defRPr>
      </a:lvl1pPr>
      <a:lvl2pPr marL="742876" indent="-285724" algn="l" defTabSz="914309" rtl="0" eaLnBrk="1" latinLnBrk="0" hangingPunct="1">
        <a:spcBef>
          <a:spcPct val="20000"/>
        </a:spcBef>
        <a:buFont typeface="Wingdings" panose="05000000000000000000" pitchFamily="2" charset="2"/>
        <a:buChar char="§"/>
        <a:defRPr sz="1600" kern="1200" baseline="0">
          <a:solidFill>
            <a:schemeClr val="tx1"/>
          </a:solidFill>
          <a:latin typeface="Arial" panose="020B0604020202020204" pitchFamily="34" charset="0"/>
          <a:ea typeface="+mn-ea"/>
          <a:cs typeface="+mn-cs"/>
        </a:defRPr>
      </a:lvl2pPr>
      <a:lvl3pPr marL="1142886" indent="-228578" algn="l" defTabSz="914309" rtl="0" eaLnBrk="1" latinLnBrk="0" hangingPunct="1">
        <a:spcBef>
          <a:spcPct val="20000"/>
        </a:spcBef>
        <a:buFont typeface="Wingdings" panose="05000000000000000000" pitchFamily="2" charset="2"/>
        <a:buChar char="ü"/>
        <a:defRPr sz="1401" kern="1200" baseline="0">
          <a:solidFill>
            <a:schemeClr val="tx1"/>
          </a:solidFill>
          <a:latin typeface="Arial" panose="020B0604020202020204" pitchFamily="34" charset="0"/>
          <a:ea typeface="+mn-ea"/>
          <a:cs typeface="+mn-cs"/>
        </a:defRPr>
      </a:lvl3pPr>
      <a:lvl4pPr marL="1600041"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4pPr>
      <a:lvl5pPr marL="2057195"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801" kern="1200">
          <a:solidFill>
            <a:schemeClr val="tx1"/>
          </a:solidFill>
          <a:latin typeface="+mn-lt"/>
          <a:ea typeface="+mn-ea"/>
          <a:cs typeface="+mn-cs"/>
        </a:defRPr>
      </a:lvl1pPr>
      <a:lvl2pPr marL="457155" algn="l" defTabSz="914309" rtl="0" eaLnBrk="1" latinLnBrk="0" hangingPunct="1">
        <a:defRPr sz="1801" kern="1200">
          <a:solidFill>
            <a:schemeClr val="tx1"/>
          </a:solidFill>
          <a:latin typeface="+mn-lt"/>
          <a:ea typeface="+mn-ea"/>
          <a:cs typeface="+mn-cs"/>
        </a:defRPr>
      </a:lvl2pPr>
      <a:lvl3pPr marL="914309" algn="l" defTabSz="914309" rtl="0" eaLnBrk="1" latinLnBrk="0" hangingPunct="1">
        <a:defRPr sz="1801" kern="1200">
          <a:solidFill>
            <a:schemeClr val="tx1"/>
          </a:solidFill>
          <a:latin typeface="+mn-lt"/>
          <a:ea typeface="+mn-ea"/>
          <a:cs typeface="+mn-cs"/>
        </a:defRPr>
      </a:lvl3pPr>
      <a:lvl4pPr marL="1371462" algn="l" defTabSz="914309" rtl="0" eaLnBrk="1" latinLnBrk="0" hangingPunct="1">
        <a:defRPr sz="1801" kern="1200">
          <a:solidFill>
            <a:schemeClr val="tx1"/>
          </a:solidFill>
          <a:latin typeface="+mn-lt"/>
          <a:ea typeface="+mn-ea"/>
          <a:cs typeface="+mn-cs"/>
        </a:defRPr>
      </a:lvl4pPr>
      <a:lvl5pPr marL="1828618" algn="l" defTabSz="914309" rtl="0" eaLnBrk="1" latinLnBrk="0" hangingPunct="1">
        <a:defRPr sz="1801" kern="1200">
          <a:solidFill>
            <a:schemeClr val="tx1"/>
          </a:solidFill>
          <a:latin typeface="+mn-lt"/>
          <a:ea typeface="+mn-ea"/>
          <a:cs typeface="+mn-cs"/>
        </a:defRPr>
      </a:lvl5pPr>
      <a:lvl6pPr marL="2285774" algn="l" defTabSz="914309" rtl="0" eaLnBrk="1" latinLnBrk="0" hangingPunct="1">
        <a:defRPr sz="1801" kern="1200">
          <a:solidFill>
            <a:schemeClr val="tx1"/>
          </a:solidFill>
          <a:latin typeface="+mn-lt"/>
          <a:ea typeface="+mn-ea"/>
          <a:cs typeface="+mn-cs"/>
        </a:defRPr>
      </a:lvl6pPr>
      <a:lvl7pPr marL="2742926" algn="l" defTabSz="914309" rtl="0" eaLnBrk="1" latinLnBrk="0" hangingPunct="1">
        <a:defRPr sz="1801" kern="1200">
          <a:solidFill>
            <a:schemeClr val="tx1"/>
          </a:solidFill>
          <a:latin typeface="+mn-lt"/>
          <a:ea typeface="+mn-ea"/>
          <a:cs typeface="+mn-cs"/>
        </a:defRPr>
      </a:lvl7pPr>
      <a:lvl8pPr marL="3200080" algn="l" defTabSz="914309" rtl="0" eaLnBrk="1" latinLnBrk="0" hangingPunct="1">
        <a:defRPr sz="1801" kern="1200">
          <a:solidFill>
            <a:schemeClr val="tx1"/>
          </a:solidFill>
          <a:latin typeface="+mn-lt"/>
          <a:ea typeface="+mn-ea"/>
          <a:cs typeface="+mn-cs"/>
        </a:defRPr>
      </a:lvl8pPr>
      <a:lvl9pPr marL="3657235" algn="l" defTabSz="914309" rtl="0" eaLnBrk="1" latinLnBrk="0" hangingPunct="1">
        <a:defRPr sz="1801"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2000" y="0"/>
            <a:ext cx="8381717"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531937"/>
            <a:ext cx="121920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49289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1st EIC Yellow Report Workshop @ Temple U.  03/19/2020</a:t>
            </a:r>
            <a:endParaRPr lang="en-US" dirty="0"/>
          </a:p>
        </p:txBody>
      </p:sp>
      <p:sp>
        <p:nvSpPr>
          <p:cNvPr id="6" name="Slide Number Placeholder 5"/>
          <p:cNvSpPr>
            <a:spLocks noGrp="1"/>
          </p:cNvSpPr>
          <p:nvPr>
            <p:ph type="sldNum" sz="quarter" idx="4"/>
          </p:nvPr>
        </p:nvSpPr>
        <p:spPr>
          <a:xfrm>
            <a:off x="9347200" y="64928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E36C9-3AF3-4F25-819E-BE7B4BF519E9}" type="slidenum">
              <a:rPr lang="en-US" smtClean="0"/>
              <a:t>‹#›</a:t>
            </a:fld>
            <a:endParaRPr lang="en-US"/>
          </a:p>
        </p:txBody>
      </p:sp>
    </p:spTree>
    <p:extLst>
      <p:ext uri="{BB962C8B-B14F-4D97-AF65-F5344CB8AC3E}">
        <p14:creationId xmlns:p14="http://schemas.microsoft.com/office/powerpoint/2010/main" val="3115859255"/>
      </p:ext>
    </p:extLst>
  </p:cSld>
  <p:clrMap bg1="lt1" tx1="dk1" bg2="lt2" tx2="dk2" accent1="accent1" accent2="accent2" accent3="accent3" accent4="accent4" accent5="accent5" accent6="accent6" hlink="hlink" folHlink="folHlink"/>
  <p:sldLayoutIdLst>
    <p:sldLayoutId id="2147483681" r:id="rId1"/>
  </p:sldLayoutIdLst>
  <p:hf hdr="0" dt="0"/>
  <p:txStyles>
    <p:titleStyle>
      <a:lvl1pPr algn="ctr" defTabSz="914309" rtl="0" eaLnBrk="1" latinLnBrk="0" hangingPunct="1">
        <a:spcBef>
          <a:spcPct val="0"/>
        </a:spcBef>
        <a:buNone/>
        <a:defRPr sz="3001" kern="1200" baseline="0">
          <a:solidFill>
            <a:schemeClr val="tx2"/>
          </a:solidFill>
          <a:latin typeface="Arial" panose="020B0604020202020204" pitchFamily="34" charset="0"/>
          <a:ea typeface="+mj-ea"/>
          <a:cs typeface="+mj-cs"/>
        </a:defRPr>
      </a:lvl1pPr>
    </p:titleStyle>
    <p:bodyStyle>
      <a:lvl1pPr marL="342866" indent="-342866" algn="l" defTabSz="914309" rtl="0" eaLnBrk="1" latinLnBrk="0" hangingPunct="1">
        <a:spcBef>
          <a:spcPct val="20000"/>
        </a:spcBef>
        <a:buFont typeface="Wingdings" panose="05000000000000000000" pitchFamily="2" charset="2"/>
        <a:buChar char="§"/>
        <a:defRPr sz="1801" kern="1200" baseline="0">
          <a:solidFill>
            <a:schemeClr val="tx1"/>
          </a:solidFill>
          <a:latin typeface="Arial" panose="020B0604020202020204" pitchFamily="34" charset="0"/>
          <a:ea typeface="+mn-ea"/>
          <a:cs typeface="+mn-cs"/>
        </a:defRPr>
      </a:lvl1pPr>
      <a:lvl2pPr marL="742876" indent="-285724" algn="l" defTabSz="914309" rtl="0" eaLnBrk="1" latinLnBrk="0" hangingPunct="1">
        <a:spcBef>
          <a:spcPct val="20000"/>
        </a:spcBef>
        <a:buFont typeface="Wingdings" panose="05000000000000000000" pitchFamily="2" charset="2"/>
        <a:buChar char="§"/>
        <a:defRPr sz="1600" kern="1200" baseline="0">
          <a:solidFill>
            <a:schemeClr val="tx1"/>
          </a:solidFill>
          <a:latin typeface="Arial" panose="020B0604020202020204" pitchFamily="34" charset="0"/>
          <a:ea typeface="+mn-ea"/>
          <a:cs typeface="+mn-cs"/>
        </a:defRPr>
      </a:lvl2pPr>
      <a:lvl3pPr marL="1142886" indent="-228578" algn="l" defTabSz="914309" rtl="0" eaLnBrk="1" latinLnBrk="0" hangingPunct="1">
        <a:spcBef>
          <a:spcPct val="20000"/>
        </a:spcBef>
        <a:buFont typeface="Wingdings" panose="05000000000000000000" pitchFamily="2" charset="2"/>
        <a:buChar char="ü"/>
        <a:defRPr sz="1401" kern="1200" baseline="0">
          <a:solidFill>
            <a:schemeClr val="tx1"/>
          </a:solidFill>
          <a:latin typeface="Arial" panose="020B0604020202020204" pitchFamily="34" charset="0"/>
          <a:ea typeface="+mn-ea"/>
          <a:cs typeface="+mn-cs"/>
        </a:defRPr>
      </a:lvl3pPr>
      <a:lvl4pPr marL="1600041"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4pPr>
      <a:lvl5pPr marL="2057195"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801" kern="1200">
          <a:solidFill>
            <a:schemeClr val="tx1"/>
          </a:solidFill>
          <a:latin typeface="+mn-lt"/>
          <a:ea typeface="+mn-ea"/>
          <a:cs typeface="+mn-cs"/>
        </a:defRPr>
      </a:lvl1pPr>
      <a:lvl2pPr marL="457155" algn="l" defTabSz="914309" rtl="0" eaLnBrk="1" latinLnBrk="0" hangingPunct="1">
        <a:defRPr sz="1801" kern="1200">
          <a:solidFill>
            <a:schemeClr val="tx1"/>
          </a:solidFill>
          <a:latin typeface="+mn-lt"/>
          <a:ea typeface="+mn-ea"/>
          <a:cs typeface="+mn-cs"/>
        </a:defRPr>
      </a:lvl2pPr>
      <a:lvl3pPr marL="914309" algn="l" defTabSz="914309" rtl="0" eaLnBrk="1" latinLnBrk="0" hangingPunct="1">
        <a:defRPr sz="1801" kern="1200">
          <a:solidFill>
            <a:schemeClr val="tx1"/>
          </a:solidFill>
          <a:latin typeface="+mn-lt"/>
          <a:ea typeface="+mn-ea"/>
          <a:cs typeface="+mn-cs"/>
        </a:defRPr>
      </a:lvl3pPr>
      <a:lvl4pPr marL="1371462" algn="l" defTabSz="914309" rtl="0" eaLnBrk="1" latinLnBrk="0" hangingPunct="1">
        <a:defRPr sz="1801" kern="1200">
          <a:solidFill>
            <a:schemeClr val="tx1"/>
          </a:solidFill>
          <a:latin typeface="+mn-lt"/>
          <a:ea typeface="+mn-ea"/>
          <a:cs typeface="+mn-cs"/>
        </a:defRPr>
      </a:lvl4pPr>
      <a:lvl5pPr marL="1828618" algn="l" defTabSz="914309" rtl="0" eaLnBrk="1" latinLnBrk="0" hangingPunct="1">
        <a:defRPr sz="1801" kern="1200">
          <a:solidFill>
            <a:schemeClr val="tx1"/>
          </a:solidFill>
          <a:latin typeface="+mn-lt"/>
          <a:ea typeface="+mn-ea"/>
          <a:cs typeface="+mn-cs"/>
        </a:defRPr>
      </a:lvl5pPr>
      <a:lvl6pPr marL="2285774" algn="l" defTabSz="914309" rtl="0" eaLnBrk="1" latinLnBrk="0" hangingPunct="1">
        <a:defRPr sz="1801" kern="1200">
          <a:solidFill>
            <a:schemeClr val="tx1"/>
          </a:solidFill>
          <a:latin typeface="+mn-lt"/>
          <a:ea typeface="+mn-ea"/>
          <a:cs typeface="+mn-cs"/>
        </a:defRPr>
      </a:lvl6pPr>
      <a:lvl7pPr marL="2742926" algn="l" defTabSz="914309" rtl="0" eaLnBrk="1" latinLnBrk="0" hangingPunct="1">
        <a:defRPr sz="1801" kern="1200">
          <a:solidFill>
            <a:schemeClr val="tx1"/>
          </a:solidFill>
          <a:latin typeface="+mn-lt"/>
          <a:ea typeface="+mn-ea"/>
          <a:cs typeface="+mn-cs"/>
        </a:defRPr>
      </a:lvl7pPr>
      <a:lvl8pPr marL="3200080" algn="l" defTabSz="914309" rtl="0" eaLnBrk="1" latinLnBrk="0" hangingPunct="1">
        <a:defRPr sz="1801" kern="1200">
          <a:solidFill>
            <a:schemeClr val="tx1"/>
          </a:solidFill>
          <a:latin typeface="+mn-lt"/>
          <a:ea typeface="+mn-ea"/>
          <a:cs typeface="+mn-cs"/>
        </a:defRPr>
      </a:lvl8pPr>
      <a:lvl9pPr marL="3657235" algn="l" defTabSz="914309"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2000" y="0"/>
            <a:ext cx="8381717"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531937"/>
            <a:ext cx="121920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49289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1st EIC Yellow Report Workshop @ Temple U.  03/19/2020</a:t>
            </a:r>
            <a:endParaRPr lang="en-US" dirty="0"/>
          </a:p>
        </p:txBody>
      </p:sp>
      <p:sp>
        <p:nvSpPr>
          <p:cNvPr id="6" name="Slide Number Placeholder 5"/>
          <p:cNvSpPr>
            <a:spLocks noGrp="1"/>
          </p:cNvSpPr>
          <p:nvPr>
            <p:ph type="sldNum" sz="quarter" idx="4"/>
          </p:nvPr>
        </p:nvSpPr>
        <p:spPr>
          <a:xfrm>
            <a:off x="9347200" y="64928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E36C9-3AF3-4F25-819E-BE7B4BF519E9}" type="slidenum">
              <a:rPr lang="en-US" smtClean="0"/>
              <a:t>‹#›</a:t>
            </a:fld>
            <a:endParaRPr lang="en-US"/>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0" y="9144"/>
            <a:ext cx="1554480" cy="932688"/>
          </a:xfrm>
          <a:prstGeom prst="rect">
            <a:avLst/>
          </a:prstGeom>
        </p:spPr>
      </p:pic>
    </p:spTree>
    <p:extLst>
      <p:ext uri="{BB962C8B-B14F-4D97-AF65-F5344CB8AC3E}">
        <p14:creationId xmlns:p14="http://schemas.microsoft.com/office/powerpoint/2010/main" val="1262032570"/>
      </p:ext>
    </p:extLst>
  </p:cSld>
  <p:clrMap bg1="lt1" tx1="dk1" bg2="lt2" tx2="dk2" accent1="accent1" accent2="accent2" accent3="accent3" accent4="accent4" accent5="accent5" accent6="accent6" hlink="hlink" folHlink="folHlink"/>
  <p:sldLayoutIdLst>
    <p:sldLayoutId id="2147483667" r:id="rId1"/>
    <p:sldLayoutId id="2147483685" r:id="rId2"/>
  </p:sldLayoutIdLst>
  <p:hf hdr="0" dt="0"/>
  <p:txStyles>
    <p:titleStyle>
      <a:lvl1pPr algn="ctr" defTabSz="914309" rtl="0" eaLnBrk="1" latinLnBrk="0" hangingPunct="1">
        <a:spcBef>
          <a:spcPct val="0"/>
        </a:spcBef>
        <a:buNone/>
        <a:defRPr sz="3001" kern="1200" baseline="0">
          <a:solidFill>
            <a:schemeClr val="tx2"/>
          </a:solidFill>
          <a:latin typeface="Arial" panose="020B0604020202020204" pitchFamily="34" charset="0"/>
          <a:ea typeface="+mj-ea"/>
          <a:cs typeface="+mj-cs"/>
        </a:defRPr>
      </a:lvl1pPr>
    </p:titleStyle>
    <p:bodyStyle>
      <a:lvl1pPr marL="342866" indent="-342866" algn="l" defTabSz="914309" rtl="0" eaLnBrk="1" latinLnBrk="0" hangingPunct="1">
        <a:spcBef>
          <a:spcPct val="20000"/>
        </a:spcBef>
        <a:buFont typeface="Wingdings" panose="05000000000000000000" pitchFamily="2" charset="2"/>
        <a:buChar char="§"/>
        <a:defRPr sz="1801" kern="1200" baseline="0">
          <a:solidFill>
            <a:schemeClr val="tx1"/>
          </a:solidFill>
          <a:latin typeface="Arial" panose="020B0604020202020204" pitchFamily="34" charset="0"/>
          <a:ea typeface="+mn-ea"/>
          <a:cs typeface="+mn-cs"/>
        </a:defRPr>
      </a:lvl1pPr>
      <a:lvl2pPr marL="742876" indent="-285724" algn="l" defTabSz="914309" rtl="0" eaLnBrk="1" latinLnBrk="0" hangingPunct="1">
        <a:spcBef>
          <a:spcPct val="20000"/>
        </a:spcBef>
        <a:buFont typeface="Wingdings" panose="05000000000000000000" pitchFamily="2" charset="2"/>
        <a:buChar char="§"/>
        <a:defRPr sz="1600" kern="1200" baseline="0">
          <a:solidFill>
            <a:schemeClr val="tx1"/>
          </a:solidFill>
          <a:latin typeface="Arial" panose="020B0604020202020204" pitchFamily="34" charset="0"/>
          <a:ea typeface="+mn-ea"/>
          <a:cs typeface="+mn-cs"/>
        </a:defRPr>
      </a:lvl2pPr>
      <a:lvl3pPr marL="1142886" indent="-228578" algn="l" defTabSz="914309" rtl="0" eaLnBrk="1" latinLnBrk="0" hangingPunct="1">
        <a:spcBef>
          <a:spcPct val="20000"/>
        </a:spcBef>
        <a:buFont typeface="Wingdings" panose="05000000000000000000" pitchFamily="2" charset="2"/>
        <a:buChar char="ü"/>
        <a:defRPr sz="1401" kern="1200" baseline="0">
          <a:solidFill>
            <a:schemeClr val="tx1"/>
          </a:solidFill>
          <a:latin typeface="Arial" panose="020B0604020202020204" pitchFamily="34" charset="0"/>
          <a:ea typeface="+mn-ea"/>
          <a:cs typeface="+mn-cs"/>
        </a:defRPr>
      </a:lvl3pPr>
      <a:lvl4pPr marL="1600041"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4pPr>
      <a:lvl5pPr marL="2057195"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801" kern="1200">
          <a:solidFill>
            <a:schemeClr val="tx1"/>
          </a:solidFill>
          <a:latin typeface="+mn-lt"/>
          <a:ea typeface="+mn-ea"/>
          <a:cs typeface="+mn-cs"/>
        </a:defRPr>
      </a:lvl1pPr>
      <a:lvl2pPr marL="457155" algn="l" defTabSz="914309" rtl="0" eaLnBrk="1" latinLnBrk="0" hangingPunct="1">
        <a:defRPr sz="1801" kern="1200">
          <a:solidFill>
            <a:schemeClr val="tx1"/>
          </a:solidFill>
          <a:latin typeface="+mn-lt"/>
          <a:ea typeface="+mn-ea"/>
          <a:cs typeface="+mn-cs"/>
        </a:defRPr>
      </a:lvl2pPr>
      <a:lvl3pPr marL="914309" algn="l" defTabSz="914309" rtl="0" eaLnBrk="1" latinLnBrk="0" hangingPunct="1">
        <a:defRPr sz="1801" kern="1200">
          <a:solidFill>
            <a:schemeClr val="tx1"/>
          </a:solidFill>
          <a:latin typeface="+mn-lt"/>
          <a:ea typeface="+mn-ea"/>
          <a:cs typeface="+mn-cs"/>
        </a:defRPr>
      </a:lvl3pPr>
      <a:lvl4pPr marL="1371462" algn="l" defTabSz="914309" rtl="0" eaLnBrk="1" latinLnBrk="0" hangingPunct="1">
        <a:defRPr sz="1801" kern="1200">
          <a:solidFill>
            <a:schemeClr val="tx1"/>
          </a:solidFill>
          <a:latin typeface="+mn-lt"/>
          <a:ea typeface="+mn-ea"/>
          <a:cs typeface="+mn-cs"/>
        </a:defRPr>
      </a:lvl4pPr>
      <a:lvl5pPr marL="1828618" algn="l" defTabSz="914309" rtl="0" eaLnBrk="1" latinLnBrk="0" hangingPunct="1">
        <a:defRPr sz="1801" kern="1200">
          <a:solidFill>
            <a:schemeClr val="tx1"/>
          </a:solidFill>
          <a:latin typeface="+mn-lt"/>
          <a:ea typeface="+mn-ea"/>
          <a:cs typeface="+mn-cs"/>
        </a:defRPr>
      </a:lvl5pPr>
      <a:lvl6pPr marL="2285774" algn="l" defTabSz="914309" rtl="0" eaLnBrk="1" latinLnBrk="0" hangingPunct="1">
        <a:defRPr sz="1801" kern="1200">
          <a:solidFill>
            <a:schemeClr val="tx1"/>
          </a:solidFill>
          <a:latin typeface="+mn-lt"/>
          <a:ea typeface="+mn-ea"/>
          <a:cs typeface="+mn-cs"/>
        </a:defRPr>
      </a:lvl6pPr>
      <a:lvl7pPr marL="2742926" algn="l" defTabSz="914309" rtl="0" eaLnBrk="1" latinLnBrk="0" hangingPunct="1">
        <a:defRPr sz="1801" kern="1200">
          <a:solidFill>
            <a:schemeClr val="tx1"/>
          </a:solidFill>
          <a:latin typeface="+mn-lt"/>
          <a:ea typeface="+mn-ea"/>
          <a:cs typeface="+mn-cs"/>
        </a:defRPr>
      </a:lvl7pPr>
      <a:lvl8pPr marL="3200080" algn="l" defTabSz="914309" rtl="0" eaLnBrk="1" latinLnBrk="0" hangingPunct="1">
        <a:defRPr sz="1801" kern="1200">
          <a:solidFill>
            <a:schemeClr val="tx1"/>
          </a:solidFill>
          <a:latin typeface="+mn-lt"/>
          <a:ea typeface="+mn-ea"/>
          <a:cs typeface="+mn-cs"/>
        </a:defRPr>
      </a:lvl8pPr>
      <a:lvl9pPr marL="3657235" algn="l" defTabSz="914309" rtl="0" eaLnBrk="1" latinLnBrk="0" hangingPunct="1">
        <a:defRPr sz="180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2000" y="0"/>
            <a:ext cx="8381717"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531937"/>
            <a:ext cx="121920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49289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1st EIC Yellow Report Workshop @ Temple U.  03/19/2020</a:t>
            </a:r>
            <a:endParaRPr lang="en-US" dirty="0"/>
          </a:p>
        </p:txBody>
      </p:sp>
      <p:sp>
        <p:nvSpPr>
          <p:cNvPr id="6" name="Slide Number Placeholder 5"/>
          <p:cNvSpPr>
            <a:spLocks noGrp="1"/>
          </p:cNvSpPr>
          <p:nvPr>
            <p:ph type="sldNum" sz="quarter" idx="4"/>
          </p:nvPr>
        </p:nvSpPr>
        <p:spPr>
          <a:xfrm>
            <a:off x="9347200" y="64928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E36C9-3AF3-4F25-819E-BE7B4BF519E9}"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38092" y="45720"/>
            <a:ext cx="1866911" cy="640080"/>
          </a:xfrm>
          <a:prstGeom prst="rect">
            <a:avLst/>
          </a:prstGeom>
        </p:spPr>
      </p:pic>
    </p:spTree>
    <p:extLst>
      <p:ext uri="{BB962C8B-B14F-4D97-AF65-F5344CB8AC3E}">
        <p14:creationId xmlns:p14="http://schemas.microsoft.com/office/powerpoint/2010/main" val="1654649940"/>
      </p:ext>
    </p:extLst>
  </p:cSld>
  <p:clrMap bg1="lt1" tx1="dk1" bg2="lt2" tx2="dk2" accent1="accent1" accent2="accent2" accent3="accent3" accent4="accent4" accent5="accent5" accent6="accent6" hlink="hlink" folHlink="folHlink"/>
  <p:sldLayoutIdLst>
    <p:sldLayoutId id="2147483669" r:id="rId1"/>
  </p:sldLayoutIdLst>
  <p:hf hdr="0" dt="0"/>
  <p:txStyles>
    <p:titleStyle>
      <a:lvl1pPr algn="ctr" defTabSz="914309" rtl="0" eaLnBrk="1" latinLnBrk="0" hangingPunct="1">
        <a:spcBef>
          <a:spcPct val="0"/>
        </a:spcBef>
        <a:buNone/>
        <a:defRPr sz="3001" kern="1200" baseline="0">
          <a:solidFill>
            <a:schemeClr val="tx2"/>
          </a:solidFill>
          <a:latin typeface="Arial" panose="020B0604020202020204" pitchFamily="34" charset="0"/>
          <a:ea typeface="+mj-ea"/>
          <a:cs typeface="+mj-cs"/>
        </a:defRPr>
      </a:lvl1pPr>
    </p:titleStyle>
    <p:bodyStyle>
      <a:lvl1pPr marL="342866" indent="-342866" algn="l" defTabSz="914309" rtl="0" eaLnBrk="1" latinLnBrk="0" hangingPunct="1">
        <a:spcBef>
          <a:spcPct val="20000"/>
        </a:spcBef>
        <a:buFont typeface="Wingdings" panose="05000000000000000000" pitchFamily="2" charset="2"/>
        <a:buChar char="§"/>
        <a:defRPr sz="1801" kern="1200" baseline="0">
          <a:solidFill>
            <a:schemeClr val="tx1"/>
          </a:solidFill>
          <a:latin typeface="Arial" panose="020B0604020202020204" pitchFamily="34" charset="0"/>
          <a:ea typeface="+mn-ea"/>
          <a:cs typeface="+mn-cs"/>
        </a:defRPr>
      </a:lvl1pPr>
      <a:lvl2pPr marL="742876" indent="-285724" algn="l" defTabSz="914309" rtl="0" eaLnBrk="1" latinLnBrk="0" hangingPunct="1">
        <a:spcBef>
          <a:spcPct val="20000"/>
        </a:spcBef>
        <a:buFont typeface="Wingdings" panose="05000000000000000000" pitchFamily="2" charset="2"/>
        <a:buChar char="§"/>
        <a:defRPr sz="1600" kern="1200" baseline="0">
          <a:solidFill>
            <a:schemeClr val="tx1"/>
          </a:solidFill>
          <a:latin typeface="Arial" panose="020B0604020202020204" pitchFamily="34" charset="0"/>
          <a:ea typeface="+mn-ea"/>
          <a:cs typeface="+mn-cs"/>
        </a:defRPr>
      </a:lvl2pPr>
      <a:lvl3pPr marL="1142886" indent="-228578" algn="l" defTabSz="914309" rtl="0" eaLnBrk="1" latinLnBrk="0" hangingPunct="1">
        <a:spcBef>
          <a:spcPct val="20000"/>
        </a:spcBef>
        <a:buFont typeface="Wingdings" panose="05000000000000000000" pitchFamily="2" charset="2"/>
        <a:buChar char="ü"/>
        <a:defRPr sz="1401" kern="1200" baseline="0">
          <a:solidFill>
            <a:schemeClr val="tx1"/>
          </a:solidFill>
          <a:latin typeface="Arial" panose="020B0604020202020204" pitchFamily="34" charset="0"/>
          <a:ea typeface="+mn-ea"/>
          <a:cs typeface="+mn-cs"/>
        </a:defRPr>
      </a:lvl3pPr>
      <a:lvl4pPr marL="1600041"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4pPr>
      <a:lvl5pPr marL="2057195"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801" kern="1200">
          <a:solidFill>
            <a:schemeClr val="tx1"/>
          </a:solidFill>
          <a:latin typeface="+mn-lt"/>
          <a:ea typeface="+mn-ea"/>
          <a:cs typeface="+mn-cs"/>
        </a:defRPr>
      </a:lvl1pPr>
      <a:lvl2pPr marL="457155" algn="l" defTabSz="914309" rtl="0" eaLnBrk="1" latinLnBrk="0" hangingPunct="1">
        <a:defRPr sz="1801" kern="1200">
          <a:solidFill>
            <a:schemeClr val="tx1"/>
          </a:solidFill>
          <a:latin typeface="+mn-lt"/>
          <a:ea typeface="+mn-ea"/>
          <a:cs typeface="+mn-cs"/>
        </a:defRPr>
      </a:lvl2pPr>
      <a:lvl3pPr marL="914309" algn="l" defTabSz="914309" rtl="0" eaLnBrk="1" latinLnBrk="0" hangingPunct="1">
        <a:defRPr sz="1801" kern="1200">
          <a:solidFill>
            <a:schemeClr val="tx1"/>
          </a:solidFill>
          <a:latin typeface="+mn-lt"/>
          <a:ea typeface="+mn-ea"/>
          <a:cs typeface="+mn-cs"/>
        </a:defRPr>
      </a:lvl3pPr>
      <a:lvl4pPr marL="1371462" algn="l" defTabSz="914309" rtl="0" eaLnBrk="1" latinLnBrk="0" hangingPunct="1">
        <a:defRPr sz="1801" kern="1200">
          <a:solidFill>
            <a:schemeClr val="tx1"/>
          </a:solidFill>
          <a:latin typeface="+mn-lt"/>
          <a:ea typeface="+mn-ea"/>
          <a:cs typeface="+mn-cs"/>
        </a:defRPr>
      </a:lvl4pPr>
      <a:lvl5pPr marL="1828618" algn="l" defTabSz="914309" rtl="0" eaLnBrk="1" latinLnBrk="0" hangingPunct="1">
        <a:defRPr sz="1801" kern="1200">
          <a:solidFill>
            <a:schemeClr val="tx1"/>
          </a:solidFill>
          <a:latin typeface="+mn-lt"/>
          <a:ea typeface="+mn-ea"/>
          <a:cs typeface="+mn-cs"/>
        </a:defRPr>
      </a:lvl5pPr>
      <a:lvl6pPr marL="2285774" algn="l" defTabSz="914309" rtl="0" eaLnBrk="1" latinLnBrk="0" hangingPunct="1">
        <a:defRPr sz="1801" kern="1200">
          <a:solidFill>
            <a:schemeClr val="tx1"/>
          </a:solidFill>
          <a:latin typeface="+mn-lt"/>
          <a:ea typeface="+mn-ea"/>
          <a:cs typeface="+mn-cs"/>
        </a:defRPr>
      </a:lvl6pPr>
      <a:lvl7pPr marL="2742926" algn="l" defTabSz="914309" rtl="0" eaLnBrk="1" latinLnBrk="0" hangingPunct="1">
        <a:defRPr sz="1801" kern="1200">
          <a:solidFill>
            <a:schemeClr val="tx1"/>
          </a:solidFill>
          <a:latin typeface="+mn-lt"/>
          <a:ea typeface="+mn-ea"/>
          <a:cs typeface="+mn-cs"/>
        </a:defRPr>
      </a:lvl7pPr>
      <a:lvl8pPr marL="3200080" algn="l" defTabSz="914309" rtl="0" eaLnBrk="1" latinLnBrk="0" hangingPunct="1">
        <a:defRPr sz="1801" kern="1200">
          <a:solidFill>
            <a:schemeClr val="tx1"/>
          </a:solidFill>
          <a:latin typeface="+mn-lt"/>
          <a:ea typeface="+mn-ea"/>
          <a:cs typeface="+mn-cs"/>
        </a:defRPr>
      </a:lvl8pPr>
      <a:lvl9pPr marL="3657235" algn="l" defTabSz="914309" rtl="0" eaLnBrk="1" latinLnBrk="0" hangingPunct="1">
        <a:defRPr sz="180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2000" y="0"/>
            <a:ext cx="8381717"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531937"/>
            <a:ext cx="121920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49289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1st EIC Yellow Report Workshop @ Temple U.  03/19/2020</a:t>
            </a:r>
            <a:endParaRPr lang="en-US" dirty="0"/>
          </a:p>
        </p:txBody>
      </p:sp>
      <p:sp>
        <p:nvSpPr>
          <p:cNvPr id="6" name="Slide Number Placeholder 5"/>
          <p:cNvSpPr>
            <a:spLocks noGrp="1"/>
          </p:cNvSpPr>
          <p:nvPr>
            <p:ph type="sldNum" sz="quarter" idx="4"/>
          </p:nvPr>
        </p:nvSpPr>
        <p:spPr>
          <a:xfrm>
            <a:off x="9347200" y="64928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E36C9-3AF3-4F25-819E-BE7B4BF519E9}"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 y="0"/>
            <a:ext cx="1752627" cy="822960"/>
          </a:xfrm>
          <a:prstGeom prst="rect">
            <a:avLst/>
          </a:prstGeom>
        </p:spPr>
      </p:pic>
    </p:spTree>
    <p:extLst>
      <p:ext uri="{BB962C8B-B14F-4D97-AF65-F5344CB8AC3E}">
        <p14:creationId xmlns:p14="http://schemas.microsoft.com/office/powerpoint/2010/main" val="4168438689"/>
      </p:ext>
    </p:extLst>
  </p:cSld>
  <p:clrMap bg1="lt1" tx1="dk1" bg2="lt2" tx2="dk2" accent1="accent1" accent2="accent2" accent3="accent3" accent4="accent4" accent5="accent5" accent6="accent6" hlink="hlink" folHlink="folHlink"/>
  <p:sldLayoutIdLst>
    <p:sldLayoutId id="2147483671" r:id="rId1"/>
  </p:sldLayoutIdLst>
  <p:hf hdr="0" dt="0"/>
  <p:txStyles>
    <p:titleStyle>
      <a:lvl1pPr algn="ctr" defTabSz="914309" rtl="0" eaLnBrk="1" latinLnBrk="0" hangingPunct="1">
        <a:spcBef>
          <a:spcPct val="0"/>
        </a:spcBef>
        <a:buNone/>
        <a:defRPr sz="3001" kern="1200" baseline="0">
          <a:solidFill>
            <a:schemeClr val="tx2"/>
          </a:solidFill>
          <a:latin typeface="Arial" panose="020B0604020202020204" pitchFamily="34" charset="0"/>
          <a:ea typeface="+mj-ea"/>
          <a:cs typeface="+mj-cs"/>
        </a:defRPr>
      </a:lvl1pPr>
    </p:titleStyle>
    <p:bodyStyle>
      <a:lvl1pPr marL="342866" indent="-342866" algn="l" defTabSz="914309" rtl="0" eaLnBrk="1" latinLnBrk="0" hangingPunct="1">
        <a:spcBef>
          <a:spcPct val="20000"/>
        </a:spcBef>
        <a:buFont typeface="Wingdings" panose="05000000000000000000" pitchFamily="2" charset="2"/>
        <a:buChar char="§"/>
        <a:defRPr sz="1801" kern="1200" baseline="0">
          <a:solidFill>
            <a:schemeClr val="tx1"/>
          </a:solidFill>
          <a:latin typeface="Arial" panose="020B0604020202020204" pitchFamily="34" charset="0"/>
          <a:ea typeface="+mn-ea"/>
          <a:cs typeface="+mn-cs"/>
        </a:defRPr>
      </a:lvl1pPr>
      <a:lvl2pPr marL="742876" indent="-285724" algn="l" defTabSz="914309" rtl="0" eaLnBrk="1" latinLnBrk="0" hangingPunct="1">
        <a:spcBef>
          <a:spcPct val="20000"/>
        </a:spcBef>
        <a:buFont typeface="Wingdings" panose="05000000000000000000" pitchFamily="2" charset="2"/>
        <a:buChar char="§"/>
        <a:defRPr sz="1600" kern="1200" baseline="0">
          <a:solidFill>
            <a:schemeClr val="tx1"/>
          </a:solidFill>
          <a:latin typeface="Arial" panose="020B0604020202020204" pitchFamily="34" charset="0"/>
          <a:ea typeface="+mn-ea"/>
          <a:cs typeface="+mn-cs"/>
        </a:defRPr>
      </a:lvl2pPr>
      <a:lvl3pPr marL="1142886" indent="-228578" algn="l" defTabSz="914309" rtl="0" eaLnBrk="1" latinLnBrk="0" hangingPunct="1">
        <a:spcBef>
          <a:spcPct val="20000"/>
        </a:spcBef>
        <a:buFont typeface="Wingdings" panose="05000000000000000000" pitchFamily="2" charset="2"/>
        <a:buChar char="ü"/>
        <a:defRPr sz="1401" kern="1200" baseline="0">
          <a:solidFill>
            <a:schemeClr val="tx1"/>
          </a:solidFill>
          <a:latin typeface="Arial" panose="020B0604020202020204" pitchFamily="34" charset="0"/>
          <a:ea typeface="+mn-ea"/>
          <a:cs typeface="+mn-cs"/>
        </a:defRPr>
      </a:lvl3pPr>
      <a:lvl4pPr marL="1600041"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4pPr>
      <a:lvl5pPr marL="2057195"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801" kern="1200">
          <a:solidFill>
            <a:schemeClr val="tx1"/>
          </a:solidFill>
          <a:latin typeface="+mn-lt"/>
          <a:ea typeface="+mn-ea"/>
          <a:cs typeface="+mn-cs"/>
        </a:defRPr>
      </a:lvl1pPr>
      <a:lvl2pPr marL="457155" algn="l" defTabSz="914309" rtl="0" eaLnBrk="1" latinLnBrk="0" hangingPunct="1">
        <a:defRPr sz="1801" kern="1200">
          <a:solidFill>
            <a:schemeClr val="tx1"/>
          </a:solidFill>
          <a:latin typeface="+mn-lt"/>
          <a:ea typeface="+mn-ea"/>
          <a:cs typeface="+mn-cs"/>
        </a:defRPr>
      </a:lvl2pPr>
      <a:lvl3pPr marL="914309" algn="l" defTabSz="914309" rtl="0" eaLnBrk="1" latinLnBrk="0" hangingPunct="1">
        <a:defRPr sz="1801" kern="1200">
          <a:solidFill>
            <a:schemeClr val="tx1"/>
          </a:solidFill>
          <a:latin typeface="+mn-lt"/>
          <a:ea typeface="+mn-ea"/>
          <a:cs typeface="+mn-cs"/>
        </a:defRPr>
      </a:lvl3pPr>
      <a:lvl4pPr marL="1371462" algn="l" defTabSz="914309" rtl="0" eaLnBrk="1" latinLnBrk="0" hangingPunct="1">
        <a:defRPr sz="1801" kern="1200">
          <a:solidFill>
            <a:schemeClr val="tx1"/>
          </a:solidFill>
          <a:latin typeface="+mn-lt"/>
          <a:ea typeface="+mn-ea"/>
          <a:cs typeface="+mn-cs"/>
        </a:defRPr>
      </a:lvl4pPr>
      <a:lvl5pPr marL="1828618" algn="l" defTabSz="914309" rtl="0" eaLnBrk="1" latinLnBrk="0" hangingPunct="1">
        <a:defRPr sz="1801" kern="1200">
          <a:solidFill>
            <a:schemeClr val="tx1"/>
          </a:solidFill>
          <a:latin typeface="+mn-lt"/>
          <a:ea typeface="+mn-ea"/>
          <a:cs typeface="+mn-cs"/>
        </a:defRPr>
      </a:lvl5pPr>
      <a:lvl6pPr marL="2285774" algn="l" defTabSz="914309" rtl="0" eaLnBrk="1" latinLnBrk="0" hangingPunct="1">
        <a:defRPr sz="1801" kern="1200">
          <a:solidFill>
            <a:schemeClr val="tx1"/>
          </a:solidFill>
          <a:latin typeface="+mn-lt"/>
          <a:ea typeface="+mn-ea"/>
          <a:cs typeface="+mn-cs"/>
        </a:defRPr>
      </a:lvl6pPr>
      <a:lvl7pPr marL="2742926" algn="l" defTabSz="914309" rtl="0" eaLnBrk="1" latinLnBrk="0" hangingPunct="1">
        <a:defRPr sz="1801" kern="1200">
          <a:solidFill>
            <a:schemeClr val="tx1"/>
          </a:solidFill>
          <a:latin typeface="+mn-lt"/>
          <a:ea typeface="+mn-ea"/>
          <a:cs typeface="+mn-cs"/>
        </a:defRPr>
      </a:lvl7pPr>
      <a:lvl8pPr marL="3200080" algn="l" defTabSz="914309" rtl="0" eaLnBrk="1" latinLnBrk="0" hangingPunct="1">
        <a:defRPr sz="1801" kern="1200">
          <a:solidFill>
            <a:schemeClr val="tx1"/>
          </a:solidFill>
          <a:latin typeface="+mn-lt"/>
          <a:ea typeface="+mn-ea"/>
          <a:cs typeface="+mn-cs"/>
        </a:defRPr>
      </a:lvl8pPr>
      <a:lvl9pPr marL="3657235" algn="l" defTabSz="914309" rtl="0" eaLnBrk="1" latinLnBrk="0" hangingPunct="1">
        <a:defRPr sz="180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2000" y="0"/>
            <a:ext cx="8381717"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531937"/>
            <a:ext cx="121920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49289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1st EIC Yellow Report Workshop @ Temple U.  03/19/2020</a:t>
            </a:r>
            <a:endParaRPr lang="en-US" dirty="0"/>
          </a:p>
        </p:txBody>
      </p:sp>
      <p:sp>
        <p:nvSpPr>
          <p:cNvPr id="6" name="Slide Number Placeholder 5"/>
          <p:cNvSpPr>
            <a:spLocks noGrp="1"/>
          </p:cNvSpPr>
          <p:nvPr>
            <p:ph type="sldNum" sz="quarter" idx="4"/>
          </p:nvPr>
        </p:nvSpPr>
        <p:spPr>
          <a:xfrm>
            <a:off x="9347200" y="64928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E36C9-3AF3-4F25-819E-BE7B4BF519E9}" type="slidenum">
              <a:rPr lang="en-US" smtClean="0"/>
              <a:t>‹#›</a:t>
            </a:fld>
            <a:endParaRPr lang="en-US"/>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60960" y="85823"/>
            <a:ext cx="1828800" cy="643978"/>
          </a:xfrm>
          <a:prstGeom prst="rect">
            <a:avLst/>
          </a:prstGeom>
        </p:spPr>
      </p:pic>
    </p:spTree>
    <p:extLst>
      <p:ext uri="{BB962C8B-B14F-4D97-AF65-F5344CB8AC3E}">
        <p14:creationId xmlns:p14="http://schemas.microsoft.com/office/powerpoint/2010/main" val="627651979"/>
      </p:ext>
    </p:extLst>
  </p:cSld>
  <p:clrMap bg1="lt1" tx1="dk1" bg2="lt2" tx2="dk2" accent1="accent1" accent2="accent2" accent3="accent3" accent4="accent4" accent5="accent5" accent6="accent6" hlink="hlink" folHlink="folHlink"/>
  <p:sldLayoutIdLst>
    <p:sldLayoutId id="2147483673" r:id="rId1"/>
    <p:sldLayoutId id="2147483690" r:id="rId2"/>
  </p:sldLayoutIdLst>
  <p:hf hdr="0" dt="0"/>
  <p:txStyles>
    <p:titleStyle>
      <a:lvl1pPr algn="ctr" defTabSz="914309" rtl="0" eaLnBrk="1" latinLnBrk="0" hangingPunct="1">
        <a:spcBef>
          <a:spcPct val="0"/>
        </a:spcBef>
        <a:buNone/>
        <a:defRPr sz="3001" kern="1200" baseline="0">
          <a:solidFill>
            <a:schemeClr val="tx2"/>
          </a:solidFill>
          <a:latin typeface="Arial" panose="020B0604020202020204" pitchFamily="34" charset="0"/>
          <a:ea typeface="+mj-ea"/>
          <a:cs typeface="+mj-cs"/>
        </a:defRPr>
      </a:lvl1pPr>
    </p:titleStyle>
    <p:bodyStyle>
      <a:lvl1pPr marL="342866" indent="-342866" algn="l" defTabSz="914309" rtl="0" eaLnBrk="1" latinLnBrk="0" hangingPunct="1">
        <a:spcBef>
          <a:spcPct val="20000"/>
        </a:spcBef>
        <a:buFont typeface="Wingdings" panose="05000000000000000000" pitchFamily="2" charset="2"/>
        <a:buChar char="§"/>
        <a:defRPr sz="1801" kern="1200" baseline="0">
          <a:solidFill>
            <a:schemeClr val="tx1"/>
          </a:solidFill>
          <a:latin typeface="Arial" panose="020B0604020202020204" pitchFamily="34" charset="0"/>
          <a:ea typeface="+mn-ea"/>
          <a:cs typeface="+mn-cs"/>
        </a:defRPr>
      </a:lvl1pPr>
      <a:lvl2pPr marL="742876" indent="-285724" algn="l" defTabSz="914309" rtl="0" eaLnBrk="1" latinLnBrk="0" hangingPunct="1">
        <a:spcBef>
          <a:spcPct val="20000"/>
        </a:spcBef>
        <a:buFont typeface="Wingdings" panose="05000000000000000000" pitchFamily="2" charset="2"/>
        <a:buChar char="§"/>
        <a:defRPr sz="1600" kern="1200" baseline="0">
          <a:solidFill>
            <a:schemeClr val="tx1"/>
          </a:solidFill>
          <a:latin typeface="Arial" panose="020B0604020202020204" pitchFamily="34" charset="0"/>
          <a:ea typeface="+mn-ea"/>
          <a:cs typeface="+mn-cs"/>
        </a:defRPr>
      </a:lvl2pPr>
      <a:lvl3pPr marL="1142886" indent="-228578" algn="l" defTabSz="914309" rtl="0" eaLnBrk="1" latinLnBrk="0" hangingPunct="1">
        <a:spcBef>
          <a:spcPct val="20000"/>
        </a:spcBef>
        <a:buFont typeface="Wingdings" panose="05000000000000000000" pitchFamily="2" charset="2"/>
        <a:buChar char="ü"/>
        <a:defRPr sz="1401" kern="1200" baseline="0">
          <a:solidFill>
            <a:schemeClr val="tx1"/>
          </a:solidFill>
          <a:latin typeface="Arial" panose="020B0604020202020204" pitchFamily="34" charset="0"/>
          <a:ea typeface="+mn-ea"/>
          <a:cs typeface="+mn-cs"/>
        </a:defRPr>
      </a:lvl3pPr>
      <a:lvl4pPr marL="1600041"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4pPr>
      <a:lvl5pPr marL="2057195"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801" kern="1200">
          <a:solidFill>
            <a:schemeClr val="tx1"/>
          </a:solidFill>
          <a:latin typeface="+mn-lt"/>
          <a:ea typeface="+mn-ea"/>
          <a:cs typeface="+mn-cs"/>
        </a:defRPr>
      </a:lvl1pPr>
      <a:lvl2pPr marL="457155" algn="l" defTabSz="914309" rtl="0" eaLnBrk="1" latinLnBrk="0" hangingPunct="1">
        <a:defRPr sz="1801" kern="1200">
          <a:solidFill>
            <a:schemeClr val="tx1"/>
          </a:solidFill>
          <a:latin typeface="+mn-lt"/>
          <a:ea typeface="+mn-ea"/>
          <a:cs typeface="+mn-cs"/>
        </a:defRPr>
      </a:lvl2pPr>
      <a:lvl3pPr marL="914309" algn="l" defTabSz="914309" rtl="0" eaLnBrk="1" latinLnBrk="0" hangingPunct="1">
        <a:defRPr sz="1801" kern="1200">
          <a:solidFill>
            <a:schemeClr val="tx1"/>
          </a:solidFill>
          <a:latin typeface="+mn-lt"/>
          <a:ea typeface="+mn-ea"/>
          <a:cs typeface="+mn-cs"/>
        </a:defRPr>
      </a:lvl3pPr>
      <a:lvl4pPr marL="1371462" algn="l" defTabSz="914309" rtl="0" eaLnBrk="1" latinLnBrk="0" hangingPunct="1">
        <a:defRPr sz="1801" kern="1200">
          <a:solidFill>
            <a:schemeClr val="tx1"/>
          </a:solidFill>
          <a:latin typeface="+mn-lt"/>
          <a:ea typeface="+mn-ea"/>
          <a:cs typeface="+mn-cs"/>
        </a:defRPr>
      </a:lvl4pPr>
      <a:lvl5pPr marL="1828618" algn="l" defTabSz="914309" rtl="0" eaLnBrk="1" latinLnBrk="0" hangingPunct="1">
        <a:defRPr sz="1801" kern="1200">
          <a:solidFill>
            <a:schemeClr val="tx1"/>
          </a:solidFill>
          <a:latin typeface="+mn-lt"/>
          <a:ea typeface="+mn-ea"/>
          <a:cs typeface="+mn-cs"/>
        </a:defRPr>
      </a:lvl5pPr>
      <a:lvl6pPr marL="2285774" algn="l" defTabSz="914309" rtl="0" eaLnBrk="1" latinLnBrk="0" hangingPunct="1">
        <a:defRPr sz="1801" kern="1200">
          <a:solidFill>
            <a:schemeClr val="tx1"/>
          </a:solidFill>
          <a:latin typeface="+mn-lt"/>
          <a:ea typeface="+mn-ea"/>
          <a:cs typeface="+mn-cs"/>
        </a:defRPr>
      </a:lvl6pPr>
      <a:lvl7pPr marL="2742926" algn="l" defTabSz="914309" rtl="0" eaLnBrk="1" latinLnBrk="0" hangingPunct="1">
        <a:defRPr sz="1801" kern="1200">
          <a:solidFill>
            <a:schemeClr val="tx1"/>
          </a:solidFill>
          <a:latin typeface="+mn-lt"/>
          <a:ea typeface="+mn-ea"/>
          <a:cs typeface="+mn-cs"/>
        </a:defRPr>
      </a:lvl7pPr>
      <a:lvl8pPr marL="3200080" algn="l" defTabSz="914309" rtl="0" eaLnBrk="1" latinLnBrk="0" hangingPunct="1">
        <a:defRPr sz="1801" kern="1200">
          <a:solidFill>
            <a:schemeClr val="tx1"/>
          </a:solidFill>
          <a:latin typeface="+mn-lt"/>
          <a:ea typeface="+mn-ea"/>
          <a:cs typeface="+mn-cs"/>
        </a:defRPr>
      </a:lvl8pPr>
      <a:lvl9pPr marL="3657235" algn="l" defTabSz="914309" rtl="0" eaLnBrk="1" latinLnBrk="0" hangingPunct="1">
        <a:defRPr sz="1801"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2000" y="0"/>
            <a:ext cx="8381717"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531937"/>
            <a:ext cx="121920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49289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1st EIC Yellow Report Workshop @ Temple U.  03/19/2020</a:t>
            </a:r>
            <a:endParaRPr lang="en-US" dirty="0"/>
          </a:p>
        </p:txBody>
      </p:sp>
      <p:sp>
        <p:nvSpPr>
          <p:cNvPr id="6" name="Slide Number Placeholder 5"/>
          <p:cNvSpPr>
            <a:spLocks noGrp="1"/>
          </p:cNvSpPr>
          <p:nvPr>
            <p:ph type="sldNum" sz="quarter" idx="4"/>
          </p:nvPr>
        </p:nvSpPr>
        <p:spPr>
          <a:xfrm>
            <a:off x="9347200" y="64928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E36C9-3AF3-4F25-819E-BE7B4BF519E9}"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76200" y="45263"/>
            <a:ext cx="1737360" cy="640543"/>
          </a:xfrm>
          <a:prstGeom prst="rect">
            <a:avLst/>
          </a:prstGeom>
        </p:spPr>
      </p:pic>
    </p:spTree>
    <p:extLst>
      <p:ext uri="{BB962C8B-B14F-4D97-AF65-F5344CB8AC3E}">
        <p14:creationId xmlns:p14="http://schemas.microsoft.com/office/powerpoint/2010/main" val="1010832404"/>
      </p:ext>
    </p:extLst>
  </p:cSld>
  <p:clrMap bg1="lt1" tx1="dk1" bg2="lt2" tx2="dk2" accent1="accent1" accent2="accent2" accent3="accent3" accent4="accent4" accent5="accent5" accent6="accent6" hlink="hlink" folHlink="folHlink"/>
  <p:sldLayoutIdLst>
    <p:sldLayoutId id="2147483675" r:id="rId1"/>
  </p:sldLayoutIdLst>
  <p:hf hdr="0" dt="0"/>
  <p:txStyles>
    <p:titleStyle>
      <a:lvl1pPr algn="ctr" defTabSz="914309" rtl="0" eaLnBrk="1" latinLnBrk="0" hangingPunct="1">
        <a:spcBef>
          <a:spcPct val="0"/>
        </a:spcBef>
        <a:buNone/>
        <a:defRPr sz="3001" kern="1200" baseline="0">
          <a:solidFill>
            <a:schemeClr val="tx2"/>
          </a:solidFill>
          <a:latin typeface="Arial" panose="020B0604020202020204" pitchFamily="34" charset="0"/>
          <a:ea typeface="+mj-ea"/>
          <a:cs typeface="+mj-cs"/>
        </a:defRPr>
      </a:lvl1pPr>
    </p:titleStyle>
    <p:bodyStyle>
      <a:lvl1pPr marL="342866" indent="-342866" algn="l" defTabSz="914309" rtl="0" eaLnBrk="1" latinLnBrk="0" hangingPunct="1">
        <a:spcBef>
          <a:spcPct val="20000"/>
        </a:spcBef>
        <a:buFont typeface="Wingdings" panose="05000000000000000000" pitchFamily="2" charset="2"/>
        <a:buChar char="§"/>
        <a:defRPr sz="1801" kern="1200" baseline="0">
          <a:solidFill>
            <a:schemeClr val="tx1"/>
          </a:solidFill>
          <a:latin typeface="Arial" panose="020B0604020202020204" pitchFamily="34" charset="0"/>
          <a:ea typeface="+mn-ea"/>
          <a:cs typeface="+mn-cs"/>
        </a:defRPr>
      </a:lvl1pPr>
      <a:lvl2pPr marL="742876" indent="-285724" algn="l" defTabSz="914309" rtl="0" eaLnBrk="1" latinLnBrk="0" hangingPunct="1">
        <a:spcBef>
          <a:spcPct val="20000"/>
        </a:spcBef>
        <a:buFont typeface="Wingdings" panose="05000000000000000000" pitchFamily="2" charset="2"/>
        <a:buChar char="§"/>
        <a:defRPr sz="1600" kern="1200" baseline="0">
          <a:solidFill>
            <a:schemeClr val="tx1"/>
          </a:solidFill>
          <a:latin typeface="Arial" panose="020B0604020202020204" pitchFamily="34" charset="0"/>
          <a:ea typeface="+mn-ea"/>
          <a:cs typeface="+mn-cs"/>
        </a:defRPr>
      </a:lvl2pPr>
      <a:lvl3pPr marL="1142886" indent="-228578" algn="l" defTabSz="914309" rtl="0" eaLnBrk="1" latinLnBrk="0" hangingPunct="1">
        <a:spcBef>
          <a:spcPct val="20000"/>
        </a:spcBef>
        <a:buFont typeface="Wingdings" panose="05000000000000000000" pitchFamily="2" charset="2"/>
        <a:buChar char="ü"/>
        <a:defRPr sz="1401" kern="1200" baseline="0">
          <a:solidFill>
            <a:schemeClr val="tx1"/>
          </a:solidFill>
          <a:latin typeface="Arial" panose="020B0604020202020204" pitchFamily="34" charset="0"/>
          <a:ea typeface="+mn-ea"/>
          <a:cs typeface="+mn-cs"/>
        </a:defRPr>
      </a:lvl3pPr>
      <a:lvl4pPr marL="1600041"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4pPr>
      <a:lvl5pPr marL="2057195"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801" kern="1200">
          <a:solidFill>
            <a:schemeClr val="tx1"/>
          </a:solidFill>
          <a:latin typeface="+mn-lt"/>
          <a:ea typeface="+mn-ea"/>
          <a:cs typeface="+mn-cs"/>
        </a:defRPr>
      </a:lvl1pPr>
      <a:lvl2pPr marL="457155" algn="l" defTabSz="914309" rtl="0" eaLnBrk="1" latinLnBrk="0" hangingPunct="1">
        <a:defRPr sz="1801" kern="1200">
          <a:solidFill>
            <a:schemeClr val="tx1"/>
          </a:solidFill>
          <a:latin typeface="+mn-lt"/>
          <a:ea typeface="+mn-ea"/>
          <a:cs typeface="+mn-cs"/>
        </a:defRPr>
      </a:lvl2pPr>
      <a:lvl3pPr marL="914309" algn="l" defTabSz="914309" rtl="0" eaLnBrk="1" latinLnBrk="0" hangingPunct="1">
        <a:defRPr sz="1801" kern="1200">
          <a:solidFill>
            <a:schemeClr val="tx1"/>
          </a:solidFill>
          <a:latin typeface="+mn-lt"/>
          <a:ea typeface="+mn-ea"/>
          <a:cs typeface="+mn-cs"/>
        </a:defRPr>
      </a:lvl3pPr>
      <a:lvl4pPr marL="1371462" algn="l" defTabSz="914309" rtl="0" eaLnBrk="1" latinLnBrk="0" hangingPunct="1">
        <a:defRPr sz="1801" kern="1200">
          <a:solidFill>
            <a:schemeClr val="tx1"/>
          </a:solidFill>
          <a:latin typeface="+mn-lt"/>
          <a:ea typeface="+mn-ea"/>
          <a:cs typeface="+mn-cs"/>
        </a:defRPr>
      </a:lvl4pPr>
      <a:lvl5pPr marL="1828618" algn="l" defTabSz="914309" rtl="0" eaLnBrk="1" latinLnBrk="0" hangingPunct="1">
        <a:defRPr sz="1801" kern="1200">
          <a:solidFill>
            <a:schemeClr val="tx1"/>
          </a:solidFill>
          <a:latin typeface="+mn-lt"/>
          <a:ea typeface="+mn-ea"/>
          <a:cs typeface="+mn-cs"/>
        </a:defRPr>
      </a:lvl5pPr>
      <a:lvl6pPr marL="2285774" algn="l" defTabSz="914309" rtl="0" eaLnBrk="1" latinLnBrk="0" hangingPunct="1">
        <a:defRPr sz="1801" kern="1200">
          <a:solidFill>
            <a:schemeClr val="tx1"/>
          </a:solidFill>
          <a:latin typeface="+mn-lt"/>
          <a:ea typeface="+mn-ea"/>
          <a:cs typeface="+mn-cs"/>
        </a:defRPr>
      </a:lvl6pPr>
      <a:lvl7pPr marL="2742926" algn="l" defTabSz="914309" rtl="0" eaLnBrk="1" latinLnBrk="0" hangingPunct="1">
        <a:defRPr sz="1801" kern="1200">
          <a:solidFill>
            <a:schemeClr val="tx1"/>
          </a:solidFill>
          <a:latin typeface="+mn-lt"/>
          <a:ea typeface="+mn-ea"/>
          <a:cs typeface="+mn-cs"/>
        </a:defRPr>
      </a:lvl7pPr>
      <a:lvl8pPr marL="3200080" algn="l" defTabSz="914309" rtl="0" eaLnBrk="1" latinLnBrk="0" hangingPunct="1">
        <a:defRPr sz="1801" kern="1200">
          <a:solidFill>
            <a:schemeClr val="tx1"/>
          </a:solidFill>
          <a:latin typeface="+mn-lt"/>
          <a:ea typeface="+mn-ea"/>
          <a:cs typeface="+mn-cs"/>
        </a:defRPr>
      </a:lvl8pPr>
      <a:lvl9pPr marL="3657235" algn="l" defTabSz="914309" rtl="0" eaLnBrk="1" latinLnBrk="0" hangingPunct="1">
        <a:defRPr sz="1801"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2000" y="0"/>
            <a:ext cx="8381717"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531937"/>
            <a:ext cx="121920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49289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1st EIC Yellow Report Workshop @ Temple U.  03/19/2020</a:t>
            </a:r>
            <a:endParaRPr lang="en-US" dirty="0"/>
          </a:p>
        </p:txBody>
      </p:sp>
      <p:sp>
        <p:nvSpPr>
          <p:cNvPr id="6" name="Slide Number Placeholder 5"/>
          <p:cNvSpPr>
            <a:spLocks noGrp="1"/>
          </p:cNvSpPr>
          <p:nvPr>
            <p:ph type="sldNum" sz="quarter" idx="4"/>
          </p:nvPr>
        </p:nvSpPr>
        <p:spPr>
          <a:xfrm>
            <a:off x="9347200" y="64928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E36C9-3AF3-4F25-819E-BE7B4BF519E9}"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720" y="108287"/>
            <a:ext cx="1554480" cy="729917"/>
          </a:xfrm>
          <a:prstGeom prst="rect">
            <a:avLst/>
          </a:prstGeom>
        </p:spPr>
      </p:pic>
    </p:spTree>
    <p:extLst>
      <p:ext uri="{BB962C8B-B14F-4D97-AF65-F5344CB8AC3E}">
        <p14:creationId xmlns:p14="http://schemas.microsoft.com/office/powerpoint/2010/main" val="1094687922"/>
      </p:ext>
    </p:extLst>
  </p:cSld>
  <p:clrMap bg1="lt1" tx1="dk1" bg2="lt2" tx2="dk2" accent1="accent1" accent2="accent2" accent3="accent3" accent4="accent4" accent5="accent5" accent6="accent6" hlink="hlink" folHlink="folHlink"/>
  <p:sldLayoutIdLst>
    <p:sldLayoutId id="2147483692" r:id="rId1"/>
  </p:sldLayoutIdLst>
  <p:hf hdr="0" dt="0"/>
  <p:txStyles>
    <p:titleStyle>
      <a:lvl1pPr algn="ctr" defTabSz="914309" rtl="0" eaLnBrk="1" latinLnBrk="0" hangingPunct="1">
        <a:spcBef>
          <a:spcPct val="0"/>
        </a:spcBef>
        <a:buNone/>
        <a:defRPr sz="3001" kern="1200" baseline="0">
          <a:solidFill>
            <a:schemeClr val="tx2"/>
          </a:solidFill>
          <a:latin typeface="Arial" panose="020B0604020202020204" pitchFamily="34" charset="0"/>
          <a:ea typeface="+mj-ea"/>
          <a:cs typeface="+mj-cs"/>
        </a:defRPr>
      </a:lvl1pPr>
    </p:titleStyle>
    <p:bodyStyle>
      <a:lvl1pPr marL="342866" indent="-342866" algn="l" defTabSz="914309" rtl="0" eaLnBrk="1" latinLnBrk="0" hangingPunct="1">
        <a:spcBef>
          <a:spcPct val="20000"/>
        </a:spcBef>
        <a:buFont typeface="Wingdings" panose="05000000000000000000" pitchFamily="2" charset="2"/>
        <a:buChar char="§"/>
        <a:defRPr sz="1801" kern="1200" baseline="0">
          <a:solidFill>
            <a:schemeClr val="tx1"/>
          </a:solidFill>
          <a:latin typeface="Arial" panose="020B0604020202020204" pitchFamily="34" charset="0"/>
          <a:ea typeface="+mn-ea"/>
          <a:cs typeface="+mn-cs"/>
        </a:defRPr>
      </a:lvl1pPr>
      <a:lvl2pPr marL="742876" indent="-285724" algn="l" defTabSz="914309" rtl="0" eaLnBrk="1" latinLnBrk="0" hangingPunct="1">
        <a:spcBef>
          <a:spcPct val="20000"/>
        </a:spcBef>
        <a:buFont typeface="Wingdings" panose="05000000000000000000" pitchFamily="2" charset="2"/>
        <a:buChar char="§"/>
        <a:defRPr sz="1600" kern="1200" baseline="0">
          <a:solidFill>
            <a:schemeClr val="tx1"/>
          </a:solidFill>
          <a:latin typeface="Arial" panose="020B0604020202020204" pitchFamily="34" charset="0"/>
          <a:ea typeface="+mn-ea"/>
          <a:cs typeface="+mn-cs"/>
        </a:defRPr>
      </a:lvl2pPr>
      <a:lvl3pPr marL="1142886" indent="-228578" algn="l" defTabSz="914309" rtl="0" eaLnBrk="1" latinLnBrk="0" hangingPunct="1">
        <a:spcBef>
          <a:spcPct val="20000"/>
        </a:spcBef>
        <a:buFont typeface="Wingdings" panose="05000000000000000000" pitchFamily="2" charset="2"/>
        <a:buChar char="ü"/>
        <a:defRPr sz="1401" kern="1200" baseline="0">
          <a:solidFill>
            <a:schemeClr val="tx1"/>
          </a:solidFill>
          <a:latin typeface="Arial" panose="020B0604020202020204" pitchFamily="34" charset="0"/>
          <a:ea typeface="+mn-ea"/>
          <a:cs typeface="+mn-cs"/>
        </a:defRPr>
      </a:lvl3pPr>
      <a:lvl4pPr marL="1600041"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4pPr>
      <a:lvl5pPr marL="2057195"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801" kern="1200">
          <a:solidFill>
            <a:schemeClr val="tx1"/>
          </a:solidFill>
          <a:latin typeface="+mn-lt"/>
          <a:ea typeface="+mn-ea"/>
          <a:cs typeface="+mn-cs"/>
        </a:defRPr>
      </a:lvl1pPr>
      <a:lvl2pPr marL="457155" algn="l" defTabSz="914309" rtl="0" eaLnBrk="1" latinLnBrk="0" hangingPunct="1">
        <a:defRPr sz="1801" kern="1200">
          <a:solidFill>
            <a:schemeClr val="tx1"/>
          </a:solidFill>
          <a:latin typeface="+mn-lt"/>
          <a:ea typeface="+mn-ea"/>
          <a:cs typeface="+mn-cs"/>
        </a:defRPr>
      </a:lvl2pPr>
      <a:lvl3pPr marL="914309" algn="l" defTabSz="914309" rtl="0" eaLnBrk="1" latinLnBrk="0" hangingPunct="1">
        <a:defRPr sz="1801" kern="1200">
          <a:solidFill>
            <a:schemeClr val="tx1"/>
          </a:solidFill>
          <a:latin typeface="+mn-lt"/>
          <a:ea typeface="+mn-ea"/>
          <a:cs typeface="+mn-cs"/>
        </a:defRPr>
      </a:lvl3pPr>
      <a:lvl4pPr marL="1371462" algn="l" defTabSz="914309" rtl="0" eaLnBrk="1" latinLnBrk="0" hangingPunct="1">
        <a:defRPr sz="1801" kern="1200">
          <a:solidFill>
            <a:schemeClr val="tx1"/>
          </a:solidFill>
          <a:latin typeface="+mn-lt"/>
          <a:ea typeface="+mn-ea"/>
          <a:cs typeface="+mn-cs"/>
        </a:defRPr>
      </a:lvl4pPr>
      <a:lvl5pPr marL="1828618" algn="l" defTabSz="914309" rtl="0" eaLnBrk="1" latinLnBrk="0" hangingPunct="1">
        <a:defRPr sz="1801" kern="1200">
          <a:solidFill>
            <a:schemeClr val="tx1"/>
          </a:solidFill>
          <a:latin typeface="+mn-lt"/>
          <a:ea typeface="+mn-ea"/>
          <a:cs typeface="+mn-cs"/>
        </a:defRPr>
      </a:lvl5pPr>
      <a:lvl6pPr marL="2285774" algn="l" defTabSz="914309" rtl="0" eaLnBrk="1" latinLnBrk="0" hangingPunct="1">
        <a:defRPr sz="1801" kern="1200">
          <a:solidFill>
            <a:schemeClr val="tx1"/>
          </a:solidFill>
          <a:latin typeface="+mn-lt"/>
          <a:ea typeface="+mn-ea"/>
          <a:cs typeface="+mn-cs"/>
        </a:defRPr>
      </a:lvl6pPr>
      <a:lvl7pPr marL="2742926" algn="l" defTabSz="914309" rtl="0" eaLnBrk="1" latinLnBrk="0" hangingPunct="1">
        <a:defRPr sz="1801" kern="1200">
          <a:solidFill>
            <a:schemeClr val="tx1"/>
          </a:solidFill>
          <a:latin typeface="+mn-lt"/>
          <a:ea typeface="+mn-ea"/>
          <a:cs typeface="+mn-cs"/>
        </a:defRPr>
      </a:lvl7pPr>
      <a:lvl8pPr marL="3200080" algn="l" defTabSz="914309" rtl="0" eaLnBrk="1" latinLnBrk="0" hangingPunct="1">
        <a:defRPr sz="1801" kern="1200">
          <a:solidFill>
            <a:schemeClr val="tx1"/>
          </a:solidFill>
          <a:latin typeface="+mn-lt"/>
          <a:ea typeface="+mn-ea"/>
          <a:cs typeface="+mn-cs"/>
        </a:defRPr>
      </a:lvl8pPr>
      <a:lvl9pPr marL="3657235" algn="l" defTabSz="914309" rtl="0" eaLnBrk="1" latinLnBrk="0" hangingPunct="1">
        <a:defRPr sz="1801"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219200" y="317568"/>
            <a:ext cx="1371600" cy="770923"/>
          </a:xfrm>
          <a:prstGeom prst="rect">
            <a:avLst/>
          </a:prstGeom>
        </p:spPr>
      </p:pic>
      <p:sp>
        <p:nvSpPr>
          <p:cNvPr id="2" name="Title Placeholder 1"/>
          <p:cNvSpPr>
            <a:spLocks noGrp="1"/>
          </p:cNvSpPr>
          <p:nvPr>
            <p:ph type="title"/>
          </p:nvPr>
        </p:nvSpPr>
        <p:spPr>
          <a:xfrm>
            <a:off x="2032000" y="0"/>
            <a:ext cx="8381717"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531937"/>
            <a:ext cx="121920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49289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1st EIC Yellow Report Workshop @ Temple U.  03/19/2020</a:t>
            </a:r>
            <a:endParaRPr lang="en-US" dirty="0"/>
          </a:p>
        </p:txBody>
      </p:sp>
      <p:sp>
        <p:nvSpPr>
          <p:cNvPr id="6" name="Slide Number Placeholder 5"/>
          <p:cNvSpPr>
            <a:spLocks noGrp="1"/>
          </p:cNvSpPr>
          <p:nvPr>
            <p:ph type="sldNum" sz="quarter" idx="4"/>
          </p:nvPr>
        </p:nvSpPr>
        <p:spPr>
          <a:xfrm>
            <a:off x="9347200" y="64928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E36C9-3AF3-4F25-819E-BE7B4BF519E9}" type="slidenum">
              <a:rPr lang="en-US" smtClean="0"/>
              <a:t>‹#›</a:t>
            </a:fld>
            <a:endParaRPr lang="en-US"/>
          </a:p>
        </p:txBody>
      </p:sp>
      <p:pic>
        <p:nvPicPr>
          <p:cNvPr id="8" name="Picture 7">
            <a:extLst>
              <a:ext uri="{FF2B5EF4-FFF2-40B4-BE49-F238E27FC236}">
                <a16:creationId xmlns:a16="http://schemas.microsoft.com/office/drawing/2014/main" id="{86F2C43A-44DF-47F7-A71B-2E2A9DA87D4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6"/>
            <a:ext cx="1371600" cy="644047"/>
          </a:xfrm>
          <a:prstGeom prst="rect">
            <a:avLst/>
          </a:prstGeom>
        </p:spPr>
      </p:pic>
      <p:pic>
        <p:nvPicPr>
          <p:cNvPr id="10" name="Picture 9">
            <a:extLst>
              <a:ext uri="{FF2B5EF4-FFF2-40B4-BE49-F238E27FC236}">
                <a16:creationId xmlns:a16="http://schemas.microsoft.com/office/drawing/2014/main" id="{66B14CCB-289C-46D8-A45C-CD661AF46C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762000"/>
            <a:ext cx="1371600" cy="685800"/>
          </a:xfrm>
          <a:prstGeom prst="rect">
            <a:avLst/>
          </a:prstGeom>
        </p:spPr>
      </p:pic>
    </p:spTree>
    <p:extLst>
      <p:ext uri="{BB962C8B-B14F-4D97-AF65-F5344CB8AC3E}">
        <p14:creationId xmlns:p14="http://schemas.microsoft.com/office/powerpoint/2010/main" val="2280487440"/>
      </p:ext>
    </p:extLst>
  </p:cSld>
  <p:clrMap bg1="lt1" tx1="dk1" bg2="lt2" tx2="dk2" accent1="accent1" accent2="accent2" accent3="accent3" accent4="accent4" accent5="accent5" accent6="accent6" hlink="hlink" folHlink="folHlink"/>
  <p:sldLayoutIdLst>
    <p:sldLayoutId id="2147483677" r:id="rId1"/>
  </p:sldLayoutIdLst>
  <p:hf hdr="0" dt="0"/>
  <p:txStyles>
    <p:titleStyle>
      <a:lvl1pPr algn="ctr" defTabSz="914309" rtl="0" eaLnBrk="1" latinLnBrk="0" hangingPunct="1">
        <a:spcBef>
          <a:spcPct val="0"/>
        </a:spcBef>
        <a:buNone/>
        <a:defRPr sz="3001" kern="1200" baseline="0">
          <a:solidFill>
            <a:schemeClr val="tx2"/>
          </a:solidFill>
          <a:latin typeface="Arial" panose="020B0604020202020204" pitchFamily="34" charset="0"/>
          <a:ea typeface="+mj-ea"/>
          <a:cs typeface="+mj-cs"/>
        </a:defRPr>
      </a:lvl1pPr>
    </p:titleStyle>
    <p:bodyStyle>
      <a:lvl1pPr marL="342866" indent="-342866" algn="l" defTabSz="914309" rtl="0" eaLnBrk="1" latinLnBrk="0" hangingPunct="1">
        <a:spcBef>
          <a:spcPct val="20000"/>
        </a:spcBef>
        <a:buFont typeface="Wingdings" panose="05000000000000000000" pitchFamily="2" charset="2"/>
        <a:buChar char="§"/>
        <a:defRPr sz="1801" kern="1200" baseline="0">
          <a:solidFill>
            <a:schemeClr val="tx1"/>
          </a:solidFill>
          <a:latin typeface="Arial" panose="020B0604020202020204" pitchFamily="34" charset="0"/>
          <a:ea typeface="+mn-ea"/>
          <a:cs typeface="+mn-cs"/>
        </a:defRPr>
      </a:lvl1pPr>
      <a:lvl2pPr marL="742876" indent="-285724" algn="l" defTabSz="914309" rtl="0" eaLnBrk="1" latinLnBrk="0" hangingPunct="1">
        <a:spcBef>
          <a:spcPct val="20000"/>
        </a:spcBef>
        <a:buFont typeface="Wingdings" panose="05000000000000000000" pitchFamily="2" charset="2"/>
        <a:buChar char="§"/>
        <a:defRPr sz="1600" kern="1200" baseline="0">
          <a:solidFill>
            <a:schemeClr val="tx1"/>
          </a:solidFill>
          <a:latin typeface="Arial" panose="020B0604020202020204" pitchFamily="34" charset="0"/>
          <a:ea typeface="+mn-ea"/>
          <a:cs typeface="+mn-cs"/>
        </a:defRPr>
      </a:lvl2pPr>
      <a:lvl3pPr marL="1142886" indent="-228578" algn="l" defTabSz="914309" rtl="0" eaLnBrk="1" latinLnBrk="0" hangingPunct="1">
        <a:spcBef>
          <a:spcPct val="20000"/>
        </a:spcBef>
        <a:buFont typeface="Wingdings" panose="05000000000000000000" pitchFamily="2" charset="2"/>
        <a:buChar char="ü"/>
        <a:defRPr sz="1401" kern="1200" baseline="0">
          <a:solidFill>
            <a:schemeClr val="tx1"/>
          </a:solidFill>
          <a:latin typeface="Arial" panose="020B0604020202020204" pitchFamily="34" charset="0"/>
          <a:ea typeface="+mn-ea"/>
          <a:cs typeface="+mn-cs"/>
        </a:defRPr>
      </a:lvl3pPr>
      <a:lvl4pPr marL="1600041"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4pPr>
      <a:lvl5pPr marL="2057195"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801" kern="1200">
          <a:solidFill>
            <a:schemeClr val="tx1"/>
          </a:solidFill>
          <a:latin typeface="+mn-lt"/>
          <a:ea typeface="+mn-ea"/>
          <a:cs typeface="+mn-cs"/>
        </a:defRPr>
      </a:lvl1pPr>
      <a:lvl2pPr marL="457155" algn="l" defTabSz="914309" rtl="0" eaLnBrk="1" latinLnBrk="0" hangingPunct="1">
        <a:defRPr sz="1801" kern="1200">
          <a:solidFill>
            <a:schemeClr val="tx1"/>
          </a:solidFill>
          <a:latin typeface="+mn-lt"/>
          <a:ea typeface="+mn-ea"/>
          <a:cs typeface="+mn-cs"/>
        </a:defRPr>
      </a:lvl2pPr>
      <a:lvl3pPr marL="914309" algn="l" defTabSz="914309" rtl="0" eaLnBrk="1" latinLnBrk="0" hangingPunct="1">
        <a:defRPr sz="1801" kern="1200">
          <a:solidFill>
            <a:schemeClr val="tx1"/>
          </a:solidFill>
          <a:latin typeface="+mn-lt"/>
          <a:ea typeface="+mn-ea"/>
          <a:cs typeface="+mn-cs"/>
        </a:defRPr>
      </a:lvl3pPr>
      <a:lvl4pPr marL="1371462" algn="l" defTabSz="914309" rtl="0" eaLnBrk="1" latinLnBrk="0" hangingPunct="1">
        <a:defRPr sz="1801" kern="1200">
          <a:solidFill>
            <a:schemeClr val="tx1"/>
          </a:solidFill>
          <a:latin typeface="+mn-lt"/>
          <a:ea typeface="+mn-ea"/>
          <a:cs typeface="+mn-cs"/>
        </a:defRPr>
      </a:lvl4pPr>
      <a:lvl5pPr marL="1828618" algn="l" defTabSz="914309" rtl="0" eaLnBrk="1" latinLnBrk="0" hangingPunct="1">
        <a:defRPr sz="1801" kern="1200">
          <a:solidFill>
            <a:schemeClr val="tx1"/>
          </a:solidFill>
          <a:latin typeface="+mn-lt"/>
          <a:ea typeface="+mn-ea"/>
          <a:cs typeface="+mn-cs"/>
        </a:defRPr>
      </a:lvl5pPr>
      <a:lvl6pPr marL="2285774" algn="l" defTabSz="914309" rtl="0" eaLnBrk="1" latinLnBrk="0" hangingPunct="1">
        <a:defRPr sz="1801" kern="1200">
          <a:solidFill>
            <a:schemeClr val="tx1"/>
          </a:solidFill>
          <a:latin typeface="+mn-lt"/>
          <a:ea typeface="+mn-ea"/>
          <a:cs typeface="+mn-cs"/>
        </a:defRPr>
      </a:lvl6pPr>
      <a:lvl7pPr marL="2742926" algn="l" defTabSz="914309" rtl="0" eaLnBrk="1" latinLnBrk="0" hangingPunct="1">
        <a:defRPr sz="1801" kern="1200">
          <a:solidFill>
            <a:schemeClr val="tx1"/>
          </a:solidFill>
          <a:latin typeface="+mn-lt"/>
          <a:ea typeface="+mn-ea"/>
          <a:cs typeface="+mn-cs"/>
        </a:defRPr>
      </a:lvl7pPr>
      <a:lvl8pPr marL="3200080" algn="l" defTabSz="914309" rtl="0" eaLnBrk="1" latinLnBrk="0" hangingPunct="1">
        <a:defRPr sz="1801" kern="1200">
          <a:solidFill>
            <a:schemeClr val="tx1"/>
          </a:solidFill>
          <a:latin typeface="+mn-lt"/>
          <a:ea typeface="+mn-ea"/>
          <a:cs typeface="+mn-cs"/>
        </a:defRPr>
      </a:lvl8pPr>
      <a:lvl9pPr marL="3657235" algn="l" defTabSz="914309" rtl="0" eaLnBrk="1" latinLnBrk="0" hangingPunct="1">
        <a:defRPr sz="1801"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9017000" y="5843243"/>
            <a:ext cx="1371600" cy="770923"/>
          </a:xfrm>
          <a:prstGeom prst="rect">
            <a:avLst/>
          </a:prstGeom>
        </p:spPr>
      </p:pic>
      <p:sp>
        <p:nvSpPr>
          <p:cNvPr id="2" name="Title Placeholder 1"/>
          <p:cNvSpPr>
            <a:spLocks noGrp="1"/>
          </p:cNvSpPr>
          <p:nvPr>
            <p:ph type="title"/>
          </p:nvPr>
        </p:nvSpPr>
        <p:spPr>
          <a:xfrm>
            <a:off x="2032000" y="0"/>
            <a:ext cx="8381717"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531937"/>
            <a:ext cx="121920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49289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1st EIC Yellow Report Workshop @ Temple U.  03/19/2020</a:t>
            </a:r>
            <a:endParaRPr lang="en-US" dirty="0"/>
          </a:p>
        </p:txBody>
      </p:sp>
      <p:sp>
        <p:nvSpPr>
          <p:cNvPr id="6" name="Slide Number Placeholder 5"/>
          <p:cNvSpPr>
            <a:spLocks noGrp="1"/>
          </p:cNvSpPr>
          <p:nvPr>
            <p:ph type="sldNum" sz="quarter" idx="4"/>
          </p:nvPr>
        </p:nvSpPr>
        <p:spPr>
          <a:xfrm>
            <a:off x="9347200" y="64928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E36C9-3AF3-4F25-819E-BE7B4BF519E9}" type="slidenum">
              <a:rPr lang="en-US" smtClean="0"/>
              <a:t>‹#›</a:t>
            </a:fld>
            <a:endParaRPr lang="en-US"/>
          </a:p>
        </p:txBody>
      </p:sp>
      <p:pic>
        <p:nvPicPr>
          <p:cNvPr id="8" name="Picture 7">
            <a:extLst>
              <a:ext uri="{FF2B5EF4-FFF2-40B4-BE49-F238E27FC236}">
                <a16:creationId xmlns:a16="http://schemas.microsoft.com/office/drawing/2014/main" id="{86F2C43A-44DF-47F7-A71B-2E2A9DA87D45}"/>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b="21482"/>
          <a:stretch/>
        </p:blipFill>
        <p:spPr>
          <a:xfrm>
            <a:off x="1803400" y="6108475"/>
            <a:ext cx="1371600" cy="505691"/>
          </a:xfrm>
          <a:prstGeom prst="rect">
            <a:avLst/>
          </a:prstGeom>
        </p:spPr>
      </p:pic>
      <p:pic>
        <p:nvPicPr>
          <p:cNvPr id="12" name="Picture 11">
            <a:extLst>
              <a:ext uri="{FF2B5EF4-FFF2-40B4-BE49-F238E27FC236}">
                <a16:creationId xmlns:a16="http://schemas.microsoft.com/office/drawing/2014/main" id="{D68F3815-05F2-454A-B52E-E2FE4D092EE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10200" y="6131176"/>
            <a:ext cx="1371600" cy="482984"/>
          </a:xfrm>
          <a:prstGeom prst="rect">
            <a:avLst/>
          </a:prstGeom>
        </p:spPr>
      </p:pic>
      <p:pic>
        <p:nvPicPr>
          <p:cNvPr id="13" name="Picture 12">
            <a:extLst>
              <a:ext uri="{FF2B5EF4-FFF2-40B4-BE49-F238E27FC236}">
                <a16:creationId xmlns:a16="http://schemas.microsoft.com/office/drawing/2014/main" id="{8F506DB7-E2CB-492A-B3A9-562BA4145EF0}"/>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25602"/>
          <a:stretch/>
        </p:blipFill>
        <p:spPr>
          <a:xfrm>
            <a:off x="7213600" y="6103943"/>
            <a:ext cx="1371600" cy="510223"/>
          </a:xfrm>
          <a:prstGeom prst="rect">
            <a:avLst/>
          </a:prstGeom>
        </p:spPr>
      </p:pic>
      <p:pic>
        <p:nvPicPr>
          <p:cNvPr id="14" name="Picture 13">
            <a:extLst>
              <a:ext uri="{FF2B5EF4-FFF2-40B4-BE49-F238E27FC236}">
                <a16:creationId xmlns:a16="http://schemas.microsoft.com/office/drawing/2014/main" id="{749EEE2F-78B8-461F-B71A-6D2E31DDAE2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0" y="6108475"/>
            <a:ext cx="1371600" cy="505691"/>
          </a:xfrm>
          <a:prstGeom prst="rect">
            <a:avLst/>
          </a:prstGeom>
        </p:spPr>
      </p:pic>
      <p:pic>
        <p:nvPicPr>
          <p:cNvPr id="16" name="Picture 15">
            <a:extLst>
              <a:ext uri="{FF2B5EF4-FFF2-40B4-BE49-F238E27FC236}">
                <a16:creationId xmlns:a16="http://schemas.microsoft.com/office/drawing/2014/main" id="{EA69D6BA-F582-4A69-83E2-B785706A908A}"/>
              </a:ext>
            </a:extLst>
          </p:cNvPr>
          <p:cNvPicPr>
            <a:picLocks noChangeAspect="1"/>
          </p:cNvPicPr>
          <p:nvPr userDrawn="1"/>
        </p:nvPicPr>
        <p:blipFill rotWithShape="1">
          <a:blip r:embed="rId8">
            <a:extLst>
              <a:ext uri="{28A0092B-C50C-407E-A947-70E740481C1C}">
                <a14:useLocalDpi xmlns:a14="http://schemas.microsoft.com/office/drawing/2010/main" val="0"/>
              </a:ext>
            </a:extLst>
          </a:blip>
          <a:srcRect t="16667" b="16812"/>
          <a:stretch/>
        </p:blipFill>
        <p:spPr>
          <a:xfrm>
            <a:off x="3606800" y="6066716"/>
            <a:ext cx="1371600" cy="547444"/>
          </a:xfrm>
          <a:prstGeom prst="rect">
            <a:avLst/>
          </a:prstGeom>
        </p:spPr>
      </p:pic>
      <p:pic>
        <p:nvPicPr>
          <p:cNvPr id="9" name="Picture 8">
            <a:extLst>
              <a:ext uri="{FF2B5EF4-FFF2-40B4-BE49-F238E27FC236}">
                <a16:creationId xmlns:a16="http://schemas.microsoft.com/office/drawing/2014/main" id="{FB8FB3F0-18DB-4EFD-9FC3-D0DE061A1B4C}"/>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820400" y="6111240"/>
            <a:ext cx="1371600" cy="502920"/>
          </a:xfrm>
          <a:prstGeom prst="rect">
            <a:avLst/>
          </a:prstGeom>
        </p:spPr>
      </p:pic>
    </p:spTree>
    <p:extLst>
      <p:ext uri="{BB962C8B-B14F-4D97-AF65-F5344CB8AC3E}">
        <p14:creationId xmlns:p14="http://schemas.microsoft.com/office/powerpoint/2010/main" val="1761971996"/>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ctr" defTabSz="914309" rtl="0" eaLnBrk="1" latinLnBrk="0" hangingPunct="1">
        <a:spcBef>
          <a:spcPct val="0"/>
        </a:spcBef>
        <a:buNone/>
        <a:defRPr sz="3001" kern="1200" baseline="0">
          <a:solidFill>
            <a:schemeClr val="tx2"/>
          </a:solidFill>
          <a:latin typeface="Arial" panose="020B0604020202020204" pitchFamily="34" charset="0"/>
          <a:ea typeface="+mj-ea"/>
          <a:cs typeface="+mj-cs"/>
        </a:defRPr>
      </a:lvl1pPr>
    </p:titleStyle>
    <p:bodyStyle>
      <a:lvl1pPr marL="342866" indent="-342866" algn="l" defTabSz="914309" rtl="0" eaLnBrk="1" latinLnBrk="0" hangingPunct="1">
        <a:spcBef>
          <a:spcPct val="20000"/>
        </a:spcBef>
        <a:buFont typeface="Wingdings" panose="05000000000000000000" pitchFamily="2" charset="2"/>
        <a:buChar char="§"/>
        <a:defRPr sz="1801" kern="1200" baseline="0">
          <a:solidFill>
            <a:schemeClr val="tx1"/>
          </a:solidFill>
          <a:latin typeface="Arial" panose="020B0604020202020204" pitchFamily="34" charset="0"/>
          <a:ea typeface="+mn-ea"/>
          <a:cs typeface="+mn-cs"/>
        </a:defRPr>
      </a:lvl1pPr>
      <a:lvl2pPr marL="742876" indent="-285724" algn="l" defTabSz="914309" rtl="0" eaLnBrk="1" latinLnBrk="0" hangingPunct="1">
        <a:spcBef>
          <a:spcPct val="20000"/>
        </a:spcBef>
        <a:buFont typeface="Wingdings" panose="05000000000000000000" pitchFamily="2" charset="2"/>
        <a:buChar char="§"/>
        <a:defRPr sz="1600" kern="1200" baseline="0">
          <a:solidFill>
            <a:schemeClr val="tx1"/>
          </a:solidFill>
          <a:latin typeface="Arial" panose="020B0604020202020204" pitchFamily="34" charset="0"/>
          <a:ea typeface="+mn-ea"/>
          <a:cs typeface="+mn-cs"/>
        </a:defRPr>
      </a:lvl2pPr>
      <a:lvl3pPr marL="1142886" indent="-228578" algn="l" defTabSz="914309" rtl="0" eaLnBrk="1" latinLnBrk="0" hangingPunct="1">
        <a:spcBef>
          <a:spcPct val="20000"/>
        </a:spcBef>
        <a:buFont typeface="Wingdings" panose="05000000000000000000" pitchFamily="2" charset="2"/>
        <a:buChar char="ü"/>
        <a:defRPr sz="1401" kern="1200" baseline="0">
          <a:solidFill>
            <a:schemeClr val="tx1"/>
          </a:solidFill>
          <a:latin typeface="Arial" panose="020B0604020202020204" pitchFamily="34" charset="0"/>
          <a:ea typeface="+mn-ea"/>
          <a:cs typeface="+mn-cs"/>
        </a:defRPr>
      </a:lvl3pPr>
      <a:lvl4pPr marL="1600041"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4pPr>
      <a:lvl5pPr marL="2057195" indent="-228578" algn="l" defTabSz="914309" rtl="0" eaLnBrk="1" latinLnBrk="0" hangingPunct="1">
        <a:spcBef>
          <a:spcPct val="20000"/>
        </a:spcBef>
        <a:buFont typeface="Wingdings" panose="05000000000000000000" pitchFamily="2" charset="2"/>
        <a:buChar char="Ø"/>
        <a:defRPr sz="1200" kern="1200" baseline="0">
          <a:solidFill>
            <a:schemeClr val="tx1"/>
          </a:solidFill>
          <a:latin typeface="Arial" panose="020B0604020202020204"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801" kern="1200">
          <a:solidFill>
            <a:schemeClr val="tx1"/>
          </a:solidFill>
          <a:latin typeface="+mn-lt"/>
          <a:ea typeface="+mn-ea"/>
          <a:cs typeface="+mn-cs"/>
        </a:defRPr>
      </a:lvl1pPr>
      <a:lvl2pPr marL="457155" algn="l" defTabSz="914309" rtl="0" eaLnBrk="1" latinLnBrk="0" hangingPunct="1">
        <a:defRPr sz="1801" kern="1200">
          <a:solidFill>
            <a:schemeClr val="tx1"/>
          </a:solidFill>
          <a:latin typeface="+mn-lt"/>
          <a:ea typeface="+mn-ea"/>
          <a:cs typeface="+mn-cs"/>
        </a:defRPr>
      </a:lvl2pPr>
      <a:lvl3pPr marL="914309" algn="l" defTabSz="914309" rtl="0" eaLnBrk="1" latinLnBrk="0" hangingPunct="1">
        <a:defRPr sz="1801" kern="1200">
          <a:solidFill>
            <a:schemeClr val="tx1"/>
          </a:solidFill>
          <a:latin typeface="+mn-lt"/>
          <a:ea typeface="+mn-ea"/>
          <a:cs typeface="+mn-cs"/>
        </a:defRPr>
      </a:lvl3pPr>
      <a:lvl4pPr marL="1371462" algn="l" defTabSz="914309" rtl="0" eaLnBrk="1" latinLnBrk="0" hangingPunct="1">
        <a:defRPr sz="1801" kern="1200">
          <a:solidFill>
            <a:schemeClr val="tx1"/>
          </a:solidFill>
          <a:latin typeface="+mn-lt"/>
          <a:ea typeface="+mn-ea"/>
          <a:cs typeface="+mn-cs"/>
        </a:defRPr>
      </a:lvl4pPr>
      <a:lvl5pPr marL="1828618" algn="l" defTabSz="914309" rtl="0" eaLnBrk="1" latinLnBrk="0" hangingPunct="1">
        <a:defRPr sz="1801" kern="1200">
          <a:solidFill>
            <a:schemeClr val="tx1"/>
          </a:solidFill>
          <a:latin typeface="+mn-lt"/>
          <a:ea typeface="+mn-ea"/>
          <a:cs typeface="+mn-cs"/>
        </a:defRPr>
      </a:lvl5pPr>
      <a:lvl6pPr marL="2285774" algn="l" defTabSz="914309" rtl="0" eaLnBrk="1" latinLnBrk="0" hangingPunct="1">
        <a:defRPr sz="1801" kern="1200">
          <a:solidFill>
            <a:schemeClr val="tx1"/>
          </a:solidFill>
          <a:latin typeface="+mn-lt"/>
          <a:ea typeface="+mn-ea"/>
          <a:cs typeface="+mn-cs"/>
        </a:defRPr>
      </a:lvl6pPr>
      <a:lvl7pPr marL="2742926" algn="l" defTabSz="914309" rtl="0" eaLnBrk="1" latinLnBrk="0" hangingPunct="1">
        <a:defRPr sz="1801" kern="1200">
          <a:solidFill>
            <a:schemeClr val="tx1"/>
          </a:solidFill>
          <a:latin typeface="+mn-lt"/>
          <a:ea typeface="+mn-ea"/>
          <a:cs typeface="+mn-cs"/>
        </a:defRPr>
      </a:lvl7pPr>
      <a:lvl8pPr marL="3200080" algn="l" defTabSz="914309" rtl="0" eaLnBrk="1" latinLnBrk="0" hangingPunct="1">
        <a:defRPr sz="1801" kern="1200">
          <a:solidFill>
            <a:schemeClr val="tx1"/>
          </a:solidFill>
          <a:latin typeface="+mn-lt"/>
          <a:ea typeface="+mn-ea"/>
          <a:cs typeface="+mn-cs"/>
        </a:defRPr>
      </a:lvl8pPr>
      <a:lvl9pPr marL="3657235" algn="l" defTabSz="914309"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indico.bnl.gov/event/7449/sessions/3672/attachments/27103/41316/go"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eicug-yr-detector-tracking@eicug.org" TargetMode="External"/><Relationship Id="rId7" Type="http://schemas.openxmlformats.org/officeDocument/2006/relationships/hyperlink" Target="http://eicug.org/web/sites/default/files/EIC_HANDBOOK_v1.1.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bluejeans.com/215438302" TargetMode="External"/><Relationship Id="rId5" Type="http://schemas.openxmlformats.org/officeDocument/2006/relationships/hyperlink" Target="https://indico.bnl.gov/category/276/" TargetMode="External"/><Relationship Id="rId4" Type="http://schemas.openxmlformats.org/officeDocument/2006/relationships/hyperlink" Target="https://groups.google.com/a/eicug.org/forum/?hl=en#!forum/eicug-yr-detector-track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133600"/>
            <a:ext cx="12192000" cy="1447800"/>
          </a:xfrm>
          <a:prstGeom prst="rect">
            <a:avLst/>
          </a:prstGeom>
        </p:spPr>
        <p:txBody>
          <a:bodyPr vert="horz" lIns="91440" tIns="45721" rIns="91440" bIns="45721" rtlCol="0" anchor="ctr">
            <a:noAutofit/>
          </a:bodyPr>
          <a:lstStyle>
            <a:lvl1pPr algn="ctr" defTabSz="914400" rtl="0" eaLnBrk="1" latinLnBrk="0" hangingPunct="1">
              <a:spcBef>
                <a:spcPct val="0"/>
              </a:spcBef>
              <a:buNone/>
              <a:defRPr sz="3000" kern="1200" baseline="0">
                <a:solidFill>
                  <a:schemeClr val="tx2"/>
                </a:solidFill>
                <a:latin typeface="Arial" panose="020B0604020202020204" pitchFamily="34" charset="0"/>
                <a:ea typeface="+mj-ea"/>
                <a:cs typeface="+mj-cs"/>
              </a:defRPr>
            </a:lvl1pPr>
          </a:lstStyle>
          <a:p>
            <a:pPr>
              <a:lnSpc>
                <a:spcPts val="4000"/>
              </a:lnSpc>
              <a:spcBef>
                <a:spcPts val="1200"/>
              </a:spcBef>
            </a:pPr>
            <a:r>
              <a:rPr lang="en-US" sz="3200" dirty="0">
                <a:solidFill>
                  <a:srgbClr val="C00000"/>
                </a:solidFill>
                <a:cs typeface="Arial" panose="020B0604020202020204" pitchFamily="34" charset="0"/>
              </a:rPr>
              <a:t>Introduction to EIC Yellow Report Tracking Working Group</a:t>
            </a:r>
          </a:p>
          <a:p>
            <a:pPr>
              <a:lnSpc>
                <a:spcPts val="4000"/>
              </a:lnSpc>
              <a:spcBef>
                <a:spcPts val="1200"/>
              </a:spcBef>
            </a:pPr>
            <a:r>
              <a:rPr lang="en-US" sz="1800" b="1" dirty="0">
                <a:cs typeface="Arial" panose="020B0604020202020204" pitchFamily="34" charset="0"/>
              </a:rPr>
              <a:t> 1</a:t>
            </a:r>
            <a:r>
              <a:rPr lang="en-US" sz="1800" b="1" baseline="30000" dirty="0">
                <a:cs typeface="Arial" panose="020B0604020202020204" pitchFamily="34" charset="0"/>
              </a:rPr>
              <a:t>st</a:t>
            </a:r>
            <a:r>
              <a:rPr lang="en-US" sz="1800" b="1" dirty="0">
                <a:cs typeface="Arial" panose="020B0604020202020204" pitchFamily="34" charset="0"/>
              </a:rPr>
              <a:t> EIC Yellow Report Workshop @ Temple University</a:t>
            </a:r>
            <a:r>
              <a:rPr lang="en-US" sz="3200" b="1" dirty="0">
                <a:solidFill>
                  <a:srgbClr val="C00000"/>
                </a:solidFill>
                <a:cs typeface="Arial" panose="020B0604020202020204" pitchFamily="34" charset="0"/>
              </a:rPr>
              <a:t> </a:t>
            </a:r>
          </a:p>
        </p:txBody>
      </p:sp>
      <p:sp>
        <p:nvSpPr>
          <p:cNvPr id="8" name="Subtitle 2"/>
          <p:cNvSpPr>
            <a:spLocks noGrp="1"/>
          </p:cNvSpPr>
          <p:nvPr>
            <p:ph type="subTitle" idx="4294967295"/>
          </p:nvPr>
        </p:nvSpPr>
        <p:spPr>
          <a:xfrm>
            <a:off x="0" y="4038600"/>
            <a:ext cx="12192000" cy="1295400"/>
          </a:xfrm>
        </p:spPr>
        <p:txBody>
          <a:bodyPr>
            <a:normAutofit/>
          </a:bodyPr>
          <a:lstStyle/>
          <a:p>
            <a:pPr marL="0" indent="0" algn="ctr">
              <a:lnSpc>
                <a:spcPct val="150000"/>
              </a:lnSpc>
              <a:spcBef>
                <a:spcPts val="600"/>
              </a:spcBef>
              <a:buNone/>
            </a:pPr>
            <a:r>
              <a:rPr lang="en-US" sz="2000" dirty="0">
                <a:cs typeface="Arial" panose="020B0604020202020204" pitchFamily="34" charset="0"/>
              </a:rPr>
              <a:t>Kondo Gnanvo</a:t>
            </a:r>
          </a:p>
          <a:p>
            <a:pPr marL="0" indent="0" algn="ctr">
              <a:lnSpc>
                <a:spcPct val="150000"/>
              </a:lnSpc>
              <a:spcBef>
                <a:spcPts val="600"/>
              </a:spcBef>
              <a:buNone/>
            </a:pPr>
            <a:r>
              <a:rPr lang="en-US" sz="1800" b="1" dirty="0">
                <a:solidFill>
                  <a:srgbClr val="0000FF"/>
                </a:solidFill>
                <a:cs typeface="Arial" panose="020B0604020202020204" pitchFamily="34" charset="0"/>
              </a:rPr>
              <a:t>University of Virginia</a:t>
            </a:r>
          </a:p>
        </p:txBody>
      </p:sp>
    </p:spTree>
    <p:extLst>
      <p:ext uri="{BB962C8B-B14F-4D97-AF65-F5344CB8AC3E}">
        <p14:creationId xmlns:p14="http://schemas.microsoft.com/office/powerpoint/2010/main" val="184762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9A5110-D5B7-444B-9166-275E6C6FFEBB}"/>
              </a:ext>
            </a:extLst>
          </p:cNvPr>
          <p:cNvSpPr>
            <a:spLocks noGrp="1"/>
          </p:cNvSpPr>
          <p:nvPr>
            <p:ph type="title"/>
          </p:nvPr>
        </p:nvSpPr>
        <p:spPr>
          <a:xfrm>
            <a:off x="0" y="1"/>
            <a:ext cx="12192000" cy="914399"/>
          </a:xfrm>
        </p:spPr>
        <p:txBody>
          <a:bodyPr>
            <a:normAutofit/>
          </a:bodyPr>
          <a:lstStyle/>
          <a:p>
            <a:r>
              <a:rPr lang="en-US" sz="2400" dirty="0">
                <a:solidFill>
                  <a:srgbClr val="C00000"/>
                </a:solidFill>
              </a:rPr>
              <a:t>Introduction to YR-Tracking Working Group</a:t>
            </a:r>
            <a:br>
              <a:rPr lang="en-US" sz="2400" dirty="0">
                <a:solidFill>
                  <a:srgbClr val="C00000"/>
                </a:solidFill>
              </a:rPr>
            </a:br>
            <a:endParaRPr lang="en-US" sz="2400" dirty="0">
              <a:solidFill>
                <a:srgbClr val="C00000"/>
              </a:solidFill>
            </a:endParaRPr>
          </a:p>
        </p:txBody>
      </p:sp>
      <p:sp>
        <p:nvSpPr>
          <p:cNvPr id="2" name="Footer Placeholder 1"/>
          <p:cNvSpPr>
            <a:spLocks noGrp="1"/>
          </p:cNvSpPr>
          <p:nvPr>
            <p:ph type="ftr" sz="quarter" idx="11"/>
          </p:nvPr>
        </p:nvSpPr>
        <p:spPr/>
        <p:txBody>
          <a:bodyPr/>
          <a:lstStyle/>
          <a:p>
            <a:r>
              <a:rPr lang="en-US"/>
              <a:t>1st EIC Yellow Report Workshop @ Temple U.  03/19/2020</a:t>
            </a:r>
            <a:endParaRPr lang="en-US" dirty="0"/>
          </a:p>
        </p:txBody>
      </p:sp>
      <p:sp>
        <p:nvSpPr>
          <p:cNvPr id="6" name="Slide Number Placeholder 5">
            <a:extLst>
              <a:ext uri="{FF2B5EF4-FFF2-40B4-BE49-F238E27FC236}">
                <a16:creationId xmlns:a16="http://schemas.microsoft.com/office/drawing/2014/main" id="{A8222FA2-1743-49AE-A5B7-083925913742}"/>
              </a:ext>
            </a:extLst>
          </p:cNvPr>
          <p:cNvSpPr>
            <a:spLocks noGrp="1"/>
          </p:cNvSpPr>
          <p:nvPr>
            <p:ph type="sldNum" sz="quarter" idx="12"/>
          </p:nvPr>
        </p:nvSpPr>
        <p:spPr/>
        <p:txBody>
          <a:bodyPr/>
          <a:lstStyle/>
          <a:p>
            <a:fld id="{DB0E36C9-3AF3-4F25-819E-BE7B4BF519E9}" type="slidenum">
              <a:rPr lang="en-US" smtClean="0"/>
              <a:t>2</a:t>
            </a:fld>
            <a:endParaRPr lang="en-US"/>
          </a:p>
        </p:txBody>
      </p:sp>
      <p:sp>
        <p:nvSpPr>
          <p:cNvPr id="38" name="Rectangle 37">
            <a:extLst>
              <a:ext uri="{FF2B5EF4-FFF2-40B4-BE49-F238E27FC236}">
                <a16:creationId xmlns:a16="http://schemas.microsoft.com/office/drawing/2014/main" id="{3DC3FD38-FA7F-4023-9689-89B369116497}"/>
              </a:ext>
            </a:extLst>
          </p:cNvPr>
          <p:cNvSpPr/>
          <p:nvPr/>
        </p:nvSpPr>
        <p:spPr>
          <a:xfrm>
            <a:off x="818663" y="1167699"/>
            <a:ext cx="2650921" cy="2312621"/>
          </a:xfrm>
          <a:prstGeom prst="rect">
            <a:avLst/>
          </a:prstGeom>
          <a:noFill/>
          <a:ln w="12700">
            <a:noFill/>
          </a:ln>
        </p:spPr>
        <p:txBody>
          <a:bodyPr wrap="square">
            <a:spAutoFit/>
          </a:bodyPr>
          <a:lstStyle/>
          <a:p>
            <a:pPr marL="91440">
              <a:lnSpc>
                <a:spcPct val="200000"/>
              </a:lnSpc>
            </a:pPr>
            <a:r>
              <a:rPr lang="en-US" sz="1400" b="1" dirty="0">
                <a:solidFill>
                  <a:srgbClr val="C00000"/>
                </a:solidFill>
                <a:latin typeface="Arial" panose="020B0604020202020204" pitchFamily="34" charset="0"/>
                <a:cs typeface="Arial" panose="020B0604020202020204" pitchFamily="34" charset="0"/>
              </a:rPr>
              <a:t>Yellow Report: </a:t>
            </a:r>
          </a:p>
          <a:p>
            <a:pPr marL="91440">
              <a:lnSpc>
                <a:spcPct val="200000"/>
              </a:lnSpc>
            </a:pPr>
            <a:r>
              <a:rPr lang="en-US" sz="1200" dirty="0">
                <a:latin typeface="Arial" panose="020B0604020202020204" pitchFamily="34" charset="0"/>
                <a:cs typeface="Arial" panose="020B0604020202020204" pitchFamily="34" charset="0"/>
              </a:rPr>
              <a:t>Kick-off Meeting @ MIT Dec 2019 </a:t>
            </a:r>
            <a:endParaRPr lang="en-US" sz="1200" b="1" dirty="0">
              <a:latin typeface="Arial" panose="020B0604020202020204" pitchFamily="34" charset="0"/>
              <a:cs typeface="Arial" panose="020B0604020202020204" pitchFamily="34" charset="0"/>
            </a:endParaRPr>
          </a:p>
          <a:p>
            <a:pPr marL="182880" indent="-182880">
              <a:lnSpc>
                <a:spcPct val="200000"/>
              </a:lnSpc>
              <a:buFont typeface="Cambria Math" panose="02040503050406030204" pitchFamily="18" charset="0"/>
              <a:buChar char="⇨"/>
            </a:pPr>
            <a:r>
              <a:rPr lang="en-US" sz="1200" b="1" dirty="0">
                <a:latin typeface="Arial" panose="020B0604020202020204" pitchFamily="34" charset="0"/>
                <a:cs typeface="Arial" panose="020B0604020202020204" pitchFamily="34" charset="0"/>
              </a:rPr>
              <a:t>3 Main Working Groups</a:t>
            </a:r>
          </a:p>
          <a:p>
            <a:pPr marL="182880" indent="-182880">
              <a:lnSpc>
                <a:spcPct val="200000"/>
              </a:lnSpc>
              <a:buFont typeface="Wingdings" panose="05000000000000000000" pitchFamily="2" charset="2"/>
              <a:buChar char="§"/>
            </a:pPr>
            <a:r>
              <a:rPr lang="en-US" sz="1200" dirty="0">
                <a:latin typeface="Arial" panose="020B0604020202020204" pitchFamily="34" charset="0"/>
                <a:cs typeface="Arial" panose="020B0604020202020204" pitchFamily="34" charset="0"/>
              </a:rPr>
              <a:t>Physics Working Group</a:t>
            </a:r>
          </a:p>
          <a:p>
            <a:pPr marL="182880" indent="-182880">
              <a:lnSpc>
                <a:spcPct val="200000"/>
              </a:lnSpc>
              <a:buFont typeface="Wingdings" panose="05000000000000000000" pitchFamily="2" charset="2"/>
              <a:buChar char="§"/>
            </a:pPr>
            <a:r>
              <a:rPr lang="en-US" sz="1200" dirty="0">
                <a:latin typeface="Arial" panose="020B0604020202020204" pitchFamily="34" charset="0"/>
                <a:cs typeface="Arial" panose="020B0604020202020204" pitchFamily="34" charset="0"/>
              </a:rPr>
              <a:t>Detector Working Group</a:t>
            </a:r>
          </a:p>
          <a:p>
            <a:pPr marL="182880" indent="-182880">
              <a:lnSpc>
                <a:spcPct val="200000"/>
              </a:lnSpc>
              <a:buFont typeface="Wingdings" panose="05000000000000000000" pitchFamily="2" charset="2"/>
              <a:buChar char="§"/>
            </a:pPr>
            <a:r>
              <a:rPr lang="en-US" sz="1200" dirty="0">
                <a:latin typeface="Arial" panose="020B0604020202020204" pitchFamily="34" charset="0"/>
                <a:cs typeface="Arial" panose="020B0604020202020204" pitchFamily="34" charset="0"/>
              </a:rPr>
              <a:t>Accelerator Working Group</a:t>
            </a:r>
          </a:p>
        </p:txBody>
      </p:sp>
      <p:grpSp>
        <p:nvGrpSpPr>
          <p:cNvPr id="13" name="Group 12">
            <a:extLst>
              <a:ext uri="{FF2B5EF4-FFF2-40B4-BE49-F238E27FC236}">
                <a16:creationId xmlns:a16="http://schemas.microsoft.com/office/drawing/2014/main" id="{40DFFF73-8964-4749-975E-A70700E1BD79}"/>
              </a:ext>
            </a:extLst>
          </p:cNvPr>
          <p:cNvGrpSpPr>
            <a:grpSpLocks noChangeAspect="1"/>
          </p:cNvGrpSpPr>
          <p:nvPr/>
        </p:nvGrpSpPr>
        <p:grpSpPr>
          <a:xfrm>
            <a:off x="5486400" y="862899"/>
            <a:ext cx="5486400" cy="3088053"/>
            <a:chOff x="3176796" y="1066800"/>
            <a:chExt cx="5943600" cy="3345390"/>
          </a:xfrm>
        </p:grpSpPr>
        <p:pic>
          <p:nvPicPr>
            <p:cNvPr id="10" name="Picture 9">
              <a:extLst>
                <a:ext uri="{FF2B5EF4-FFF2-40B4-BE49-F238E27FC236}">
                  <a16:creationId xmlns:a16="http://schemas.microsoft.com/office/drawing/2014/main" id="{FEE17452-9DCE-4536-BB33-097CA3AD0EB8}"/>
                </a:ext>
              </a:extLst>
            </p:cNvPr>
            <p:cNvPicPr>
              <a:picLocks noChangeAspect="1"/>
            </p:cNvPicPr>
            <p:nvPr/>
          </p:nvPicPr>
          <p:blipFill>
            <a:blip r:embed="rId3"/>
            <a:stretch>
              <a:fillRect/>
            </a:stretch>
          </p:blipFill>
          <p:spPr>
            <a:xfrm>
              <a:off x="3176796" y="1066800"/>
              <a:ext cx="5943600" cy="3345390"/>
            </a:xfrm>
            <a:prstGeom prst="rect">
              <a:avLst/>
            </a:prstGeom>
          </p:spPr>
        </p:pic>
        <p:sp>
          <p:nvSpPr>
            <p:cNvPr id="11" name="Rectangle: Rounded Corners 10">
              <a:extLst>
                <a:ext uri="{FF2B5EF4-FFF2-40B4-BE49-F238E27FC236}">
                  <a16:creationId xmlns:a16="http://schemas.microsoft.com/office/drawing/2014/main" id="{F408F188-86AA-4123-9FDC-0550AEA1FC53}"/>
                </a:ext>
              </a:extLst>
            </p:cNvPr>
            <p:cNvSpPr/>
            <p:nvPr/>
          </p:nvSpPr>
          <p:spPr>
            <a:xfrm>
              <a:off x="5458487" y="3003727"/>
              <a:ext cx="731520" cy="54864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Rounded Corners 40">
              <a:extLst>
                <a:ext uri="{FF2B5EF4-FFF2-40B4-BE49-F238E27FC236}">
                  <a16:creationId xmlns:a16="http://schemas.microsoft.com/office/drawing/2014/main" id="{F70A2DE8-5438-4FDB-9A8A-4EFEF87AEF6F}"/>
                </a:ext>
              </a:extLst>
            </p:cNvPr>
            <p:cNvSpPr/>
            <p:nvPr/>
          </p:nvSpPr>
          <p:spPr>
            <a:xfrm>
              <a:off x="5485941" y="2204168"/>
              <a:ext cx="731520" cy="54864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C660013D-5430-44C1-8750-8AB85707C3A5}"/>
              </a:ext>
            </a:extLst>
          </p:cNvPr>
          <p:cNvSpPr/>
          <p:nvPr/>
        </p:nvSpPr>
        <p:spPr>
          <a:xfrm>
            <a:off x="0" y="3834699"/>
            <a:ext cx="12192000" cy="2718501"/>
          </a:xfrm>
          <a:prstGeom prst="rect">
            <a:avLst/>
          </a:prstGeom>
          <a:noFill/>
          <a:ln w="12700">
            <a:noFill/>
          </a:ln>
        </p:spPr>
        <p:txBody>
          <a:bodyPr wrap="square">
            <a:spAutoFit/>
          </a:bodyPr>
          <a:lstStyle/>
          <a:p>
            <a:pPr marL="182880" indent="-182880">
              <a:lnSpc>
                <a:spcPct val="200000"/>
              </a:lnSpc>
              <a:buFont typeface="Cambria Math" panose="02040503050406030204" pitchFamily="18" charset="0"/>
              <a:buChar char="⇨"/>
            </a:pPr>
            <a:r>
              <a:rPr lang="en-US" sz="1400" b="1" dirty="0">
                <a:solidFill>
                  <a:prstClr val="black"/>
                </a:solidFill>
                <a:latin typeface="Arial" panose="020B0604020202020204" pitchFamily="34" charset="0"/>
                <a:cs typeface="Arial" panose="020B0604020202020204" pitchFamily="34" charset="0"/>
              </a:rPr>
              <a:t> Tracking Working Group: </a:t>
            </a:r>
            <a:r>
              <a:rPr lang="en-US" sz="1400" dirty="0">
                <a:latin typeface="Arial" panose="020B0604020202020204" pitchFamily="34" charset="0"/>
                <a:cs typeface="Arial" panose="020B0604020202020204" pitchFamily="34" charset="0"/>
              </a:rPr>
              <a:t>In charge of the Tracking Technologies in both </a:t>
            </a:r>
            <a:r>
              <a:rPr lang="en-US" sz="1400" b="1" dirty="0">
                <a:latin typeface="Arial" panose="020B0604020202020204" pitchFamily="34" charset="0"/>
                <a:cs typeface="Arial" panose="020B0604020202020204" pitchFamily="34" charset="0"/>
              </a:rPr>
              <a:t>Barrel</a:t>
            </a:r>
            <a:r>
              <a:rPr lang="en-US" sz="1400" dirty="0">
                <a:latin typeface="Arial" panose="020B0604020202020204" pitchFamily="34" charset="0"/>
                <a:cs typeface="Arial" panose="020B0604020202020204" pitchFamily="34" charset="0"/>
              </a:rPr>
              <a:t> and the </a:t>
            </a:r>
            <a:r>
              <a:rPr lang="en-US" sz="1400" b="1" dirty="0">
                <a:latin typeface="Arial" panose="020B0604020202020204" pitchFamily="34" charset="0"/>
                <a:cs typeface="Arial" panose="020B0604020202020204" pitchFamily="34" charset="0"/>
              </a:rPr>
              <a:t>End Caps </a:t>
            </a:r>
            <a:r>
              <a:rPr lang="en-US" sz="1400" dirty="0">
                <a:latin typeface="Arial" panose="020B0604020202020204" pitchFamily="34" charset="0"/>
                <a:cs typeface="Arial" panose="020B0604020202020204" pitchFamily="34" charset="0"/>
              </a:rPr>
              <a:t>regions (i.e. not Far Forward / Backward)</a:t>
            </a:r>
          </a:p>
          <a:p>
            <a:pPr marL="182880" indent="-182880">
              <a:lnSpc>
                <a:spcPct val="200000"/>
              </a:lnSpc>
              <a:buFont typeface="Cambria Math" panose="02040503050406030204" pitchFamily="18" charset="0"/>
              <a:buChar char="⇨"/>
            </a:pPr>
            <a:r>
              <a:rPr lang="en-US" sz="1400" b="1" dirty="0">
                <a:latin typeface="Arial" panose="020B0604020202020204" pitchFamily="34" charset="0"/>
                <a:cs typeface="Arial" panose="020B0604020202020204" pitchFamily="34" charset="0"/>
              </a:rPr>
              <a:t> Convener: </a:t>
            </a:r>
            <a:r>
              <a:rPr lang="en-US" sz="1400" dirty="0">
                <a:solidFill>
                  <a:srgbClr val="C00000"/>
                </a:solidFill>
                <a:latin typeface="Arial" panose="020B0604020202020204" pitchFamily="34" charset="0"/>
                <a:cs typeface="Arial" panose="020B0604020202020204" pitchFamily="34" charset="0"/>
              </a:rPr>
              <a:t>Peter Jones </a:t>
            </a:r>
            <a:r>
              <a:rPr lang="en-US" sz="1400" dirty="0">
                <a:latin typeface="Arial" panose="020B0604020202020204" pitchFamily="34" charset="0"/>
                <a:cs typeface="Arial" panose="020B0604020202020204" pitchFamily="34" charset="0"/>
              </a:rPr>
              <a:t>(University of Birmingham): </a:t>
            </a:r>
            <a:endParaRPr lang="en-US" sz="1400" b="1" dirty="0">
              <a:latin typeface="Arial" panose="020B0604020202020204" pitchFamily="34" charset="0"/>
              <a:cs typeface="Arial" panose="020B0604020202020204" pitchFamily="34" charset="0"/>
            </a:endParaRPr>
          </a:p>
          <a:p>
            <a:pPr marL="182880" indent="-182880">
              <a:lnSpc>
                <a:spcPct val="200000"/>
              </a:lnSpc>
              <a:buFont typeface="Cambria Math" panose="02040503050406030204" pitchFamily="18" charset="0"/>
              <a:buChar char="⇨"/>
            </a:pPr>
            <a:r>
              <a:rPr lang="en-US" sz="1400" b="1" dirty="0">
                <a:latin typeface="Arial" panose="020B0604020202020204" pitchFamily="34" charset="0"/>
                <a:cs typeface="Arial" panose="020B0604020202020204" pitchFamily="34" charset="0"/>
              </a:rPr>
              <a:t>sub conveners: </a:t>
            </a:r>
          </a:p>
          <a:p>
            <a:pPr marL="640080" lvl="1" indent="-274320">
              <a:lnSpc>
                <a:spcPct val="150000"/>
              </a:lnSpc>
              <a:buFont typeface="Wingdings" panose="05000000000000000000" pitchFamily="2" charset="2"/>
              <a:buChar char="§"/>
            </a:pPr>
            <a:r>
              <a:rPr lang="en-US" sz="1400" dirty="0">
                <a:solidFill>
                  <a:srgbClr val="C00000"/>
                </a:solidFill>
                <a:latin typeface="Arial" panose="020B0604020202020204" pitchFamily="34" charset="0"/>
                <a:cs typeface="Arial" panose="020B0604020202020204" pitchFamily="34" charset="0"/>
              </a:rPr>
              <a:t>Annalisa </a:t>
            </a:r>
            <a:r>
              <a:rPr lang="en-US" sz="1400" dirty="0" err="1">
                <a:solidFill>
                  <a:srgbClr val="C00000"/>
                </a:solidFill>
                <a:latin typeface="Arial" panose="020B0604020202020204" pitchFamily="34" charset="0"/>
                <a:cs typeface="Arial" panose="020B0604020202020204" pitchFamily="34" charset="0"/>
              </a:rPr>
              <a:t>Mastroserio</a:t>
            </a:r>
            <a:r>
              <a:rPr lang="en-US" sz="1400" dirty="0">
                <a:solidFill>
                  <a:srgbClr val="C00000"/>
                </a:solidFill>
                <a:latin typeface="Arial" panose="020B0604020202020204" pitchFamily="34" charset="0"/>
                <a:cs typeface="Arial" panose="020B0604020202020204" pitchFamily="34" charset="0"/>
              </a:rPr>
              <a:t> &amp; Domenico Elia </a:t>
            </a:r>
            <a:r>
              <a:rPr lang="en-US" sz="1400" dirty="0">
                <a:latin typeface="Arial" panose="020B0604020202020204" pitchFamily="34" charset="0"/>
                <a:cs typeface="Arial" panose="020B0604020202020204" pitchFamily="34" charset="0"/>
              </a:rPr>
              <a:t>(INFN Bari) </a:t>
            </a:r>
            <a:r>
              <a:rPr lang="en-US" sz="1400" dirty="0">
                <a:latin typeface="Arial" panose="020B0604020202020204" pitchFamily="34" charset="0"/>
                <a:ea typeface="Cambria Math" panose="02040503050406030204" pitchFamily="18" charset="0"/>
                <a:cs typeface="Arial" panose="020B0604020202020204" pitchFamily="34" charset="0"/>
              </a:rPr>
              <a:t>⇨ </a:t>
            </a:r>
            <a:r>
              <a:rPr lang="en-US" sz="1400" dirty="0">
                <a:latin typeface="Arial" panose="020B0604020202020204" pitchFamily="34" charset="0"/>
                <a:cs typeface="Arial" panose="020B0604020202020204" pitchFamily="34" charset="0"/>
              </a:rPr>
              <a:t>Simulation and Integration Coordination </a:t>
            </a:r>
          </a:p>
          <a:p>
            <a:pPr marL="640080" lvl="1" indent="-274320">
              <a:lnSpc>
                <a:spcPct val="150000"/>
              </a:lnSpc>
              <a:buFont typeface="Wingdings" panose="05000000000000000000" pitchFamily="2" charset="2"/>
              <a:buChar char="§"/>
            </a:pPr>
            <a:r>
              <a:rPr lang="en-US" sz="1400" dirty="0">
                <a:solidFill>
                  <a:srgbClr val="C00000"/>
                </a:solidFill>
                <a:latin typeface="Arial" panose="020B0604020202020204" pitchFamily="34" charset="0"/>
                <a:cs typeface="Arial" panose="020B0604020202020204" pitchFamily="34" charset="0"/>
              </a:rPr>
              <a:t>Kondo Gnanvo </a:t>
            </a:r>
            <a:r>
              <a:rPr lang="en-US" sz="1400" dirty="0">
                <a:latin typeface="Arial" panose="020B0604020202020204" pitchFamily="34" charset="0"/>
                <a:cs typeface="Arial" panose="020B0604020202020204" pitchFamily="34" charset="0"/>
              </a:rPr>
              <a:t>(University of Virginia) </a:t>
            </a:r>
            <a:r>
              <a:rPr lang="en-US" sz="1400" dirty="0">
                <a:latin typeface="Arial" panose="020B0604020202020204" pitchFamily="34" charset="0"/>
                <a:ea typeface="Cambria Math" panose="02040503050406030204" pitchFamily="18" charset="0"/>
                <a:cs typeface="Arial" panose="020B0604020202020204" pitchFamily="34" charset="0"/>
              </a:rPr>
              <a:t>⇨ </a:t>
            </a:r>
            <a:r>
              <a:rPr lang="en-US" sz="1400" dirty="0">
                <a:latin typeface="Arial" panose="020B0604020202020204" pitchFamily="34" charset="0"/>
                <a:cs typeface="Arial" panose="020B0604020202020204" pitchFamily="34" charset="0"/>
              </a:rPr>
              <a:t>Gaseous Detectors</a:t>
            </a:r>
          </a:p>
          <a:p>
            <a:pPr marL="640080" lvl="1" indent="-274320">
              <a:lnSpc>
                <a:spcPct val="150000"/>
              </a:lnSpc>
              <a:buFont typeface="Wingdings" panose="05000000000000000000" pitchFamily="2" charset="2"/>
              <a:buChar char="§"/>
            </a:pPr>
            <a:r>
              <a:rPr lang="en-US" sz="1400" dirty="0">
                <a:solidFill>
                  <a:srgbClr val="C00000"/>
                </a:solidFill>
                <a:latin typeface="Arial" panose="020B0604020202020204" pitchFamily="34" charset="0"/>
                <a:cs typeface="Arial" panose="020B0604020202020204" pitchFamily="34" charset="0"/>
              </a:rPr>
              <a:t>Leo Greiner </a:t>
            </a:r>
            <a:r>
              <a:rPr lang="en-US" sz="1400" dirty="0">
                <a:latin typeface="Arial" panose="020B0604020202020204" pitchFamily="34" charset="0"/>
                <a:cs typeface="Arial" panose="020B0604020202020204" pitchFamily="34" charset="0"/>
              </a:rPr>
              <a:t>(UC Berkeley) </a:t>
            </a:r>
            <a:r>
              <a:rPr lang="en-US" sz="1400" dirty="0">
                <a:latin typeface="Arial" panose="020B0604020202020204" pitchFamily="34" charset="0"/>
                <a:ea typeface="Cambria Math" panose="02040503050406030204" pitchFamily="18" charset="0"/>
                <a:cs typeface="Arial" panose="020B0604020202020204" pitchFamily="34" charset="0"/>
              </a:rPr>
              <a:t>⇨ </a:t>
            </a:r>
            <a:r>
              <a:rPr lang="en-US" sz="1400" dirty="0">
                <a:latin typeface="Arial" panose="020B0604020202020204" pitchFamily="34" charset="0"/>
                <a:cs typeface="Arial" panose="020B0604020202020204" pitchFamily="34" charset="0"/>
              </a:rPr>
              <a:t>Silicon Detectors </a:t>
            </a:r>
          </a:p>
          <a:p>
            <a:pPr marL="182880" indent="-182880">
              <a:lnSpc>
                <a:spcPct val="200000"/>
              </a:lnSpc>
              <a:buFont typeface="Wingdings" panose="05000000000000000000" pitchFamily="2" charset="2"/>
              <a:buChar char="§"/>
            </a:pPr>
            <a:r>
              <a:rPr lang="en-US" sz="1400" b="1" dirty="0">
                <a:latin typeface="Arial" panose="020B0604020202020204" pitchFamily="34" charset="0"/>
                <a:cs typeface="Arial" panose="020B0604020202020204" pitchFamily="34" charset="0"/>
              </a:rPr>
              <a:t>eRD6 and eRD22 link to YR-Tracking-WG: </a:t>
            </a:r>
            <a:r>
              <a:rPr lang="en-US" sz="1400" dirty="0">
                <a:solidFill>
                  <a:srgbClr val="C00000"/>
                </a:solidFill>
                <a:latin typeface="Arial" panose="020B0604020202020204" pitchFamily="34" charset="0"/>
                <a:cs typeface="Arial" panose="020B0604020202020204" pitchFamily="34" charset="0"/>
              </a:rPr>
              <a:t>Matt </a:t>
            </a:r>
            <a:r>
              <a:rPr lang="en-US" sz="1400" dirty="0" err="1">
                <a:solidFill>
                  <a:srgbClr val="C00000"/>
                </a:solidFill>
                <a:latin typeface="Arial" panose="020B0604020202020204" pitchFamily="34" charset="0"/>
                <a:cs typeface="Arial" panose="020B0604020202020204" pitchFamily="34" charset="0"/>
              </a:rPr>
              <a:t>Posik</a:t>
            </a:r>
            <a:r>
              <a:rPr lang="en-US" sz="1400" dirty="0">
                <a:solidFill>
                  <a:srgbClr val="C00000"/>
                </a:solidFill>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(Temple University)</a:t>
            </a:r>
          </a:p>
        </p:txBody>
      </p:sp>
    </p:spTree>
    <p:extLst>
      <p:ext uri="{BB962C8B-B14F-4D97-AF65-F5344CB8AC3E}">
        <p14:creationId xmlns:p14="http://schemas.microsoft.com/office/powerpoint/2010/main" val="106239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9A5110-D5B7-444B-9166-275E6C6FFEBB}"/>
              </a:ext>
            </a:extLst>
          </p:cNvPr>
          <p:cNvSpPr>
            <a:spLocks noGrp="1"/>
          </p:cNvSpPr>
          <p:nvPr>
            <p:ph type="title"/>
          </p:nvPr>
        </p:nvSpPr>
        <p:spPr>
          <a:xfrm>
            <a:off x="0" y="1"/>
            <a:ext cx="12192000" cy="685800"/>
          </a:xfrm>
        </p:spPr>
        <p:txBody>
          <a:bodyPr>
            <a:normAutofit/>
          </a:bodyPr>
          <a:lstStyle/>
          <a:p>
            <a:r>
              <a:rPr lang="en-US" sz="2400" dirty="0">
                <a:solidFill>
                  <a:srgbClr val="C00000"/>
                </a:solidFill>
              </a:rPr>
              <a:t>Main Goals for the YR-Tracking-WG</a:t>
            </a:r>
          </a:p>
        </p:txBody>
      </p:sp>
      <p:sp>
        <p:nvSpPr>
          <p:cNvPr id="2" name="Footer Placeholder 1"/>
          <p:cNvSpPr>
            <a:spLocks noGrp="1"/>
          </p:cNvSpPr>
          <p:nvPr>
            <p:ph type="ftr" sz="quarter" idx="11"/>
          </p:nvPr>
        </p:nvSpPr>
        <p:spPr/>
        <p:txBody>
          <a:bodyPr/>
          <a:lstStyle/>
          <a:p>
            <a:r>
              <a:rPr lang="en-US"/>
              <a:t>1st EIC Yellow Report Workshop @ Temple U.  03/19/2020</a:t>
            </a:r>
            <a:endParaRPr lang="en-US" dirty="0"/>
          </a:p>
        </p:txBody>
      </p:sp>
      <p:sp>
        <p:nvSpPr>
          <p:cNvPr id="6" name="Slide Number Placeholder 5">
            <a:extLst>
              <a:ext uri="{FF2B5EF4-FFF2-40B4-BE49-F238E27FC236}">
                <a16:creationId xmlns:a16="http://schemas.microsoft.com/office/drawing/2014/main" id="{A8222FA2-1743-49AE-A5B7-083925913742}"/>
              </a:ext>
            </a:extLst>
          </p:cNvPr>
          <p:cNvSpPr>
            <a:spLocks noGrp="1"/>
          </p:cNvSpPr>
          <p:nvPr>
            <p:ph type="sldNum" sz="quarter" idx="12"/>
          </p:nvPr>
        </p:nvSpPr>
        <p:spPr/>
        <p:txBody>
          <a:bodyPr/>
          <a:lstStyle/>
          <a:p>
            <a:fld id="{DB0E36C9-3AF3-4F25-819E-BE7B4BF519E9}" type="slidenum">
              <a:rPr lang="en-US" smtClean="0"/>
              <a:t>3</a:t>
            </a:fld>
            <a:endParaRPr lang="en-US"/>
          </a:p>
        </p:txBody>
      </p:sp>
      <p:grpSp>
        <p:nvGrpSpPr>
          <p:cNvPr id="5" name="Group 4">
            <a:extLst>
              <a:ext uri="{FF2B5EF4-FFF2-40B4-BE49-F238E27FC236}">
                <a16:creationId xmlns:a16="http://schemas.microsoft.com/office/drawing/2014/main" id="{8634BC1E-7C77-4838-A4EF-8679597D0667}"/>
              </a:ext>
            </a:extLst>
          </p:cNvPr>
          <p:cNvGrpSpPr/>
          <p:nvPr/>
        </p:nvGrpSpPr>
        <p:grpSpPr>
          <a:xfrm>
            <a:off x="2209800" y="762000"/>
            <a:ext cx="8153400" cy="5627132"/>
            <a:chOff x="990602" y="952613"/>
            <a:chExt cx="8153400" cy="5627132"/>
          </a:xfrm>
        </p:grpSpPr>
        <p:pic>
          <p:nvPicPr>
            <p:cNvPr id="3" name="Picture 2">
              <a:extLst>
                <a:ext uri="{FF2B5EF4-FFF2-40B4-BE49-F238E27FC236}">
                  <a16:creationId xmlns:a16="http://schemas.microsoft.com/office/drawing/2014/main" id="{DBA4AC2E-E03B-4AB4-BF43-E6F24F34098F}"/>
                </a:ext>
              </a:extLst>
            </p:cNvPr>
            <p:cNvPicPr>
              <a:picLocks noChangeAspect="1"/>
            </p:cNvPicPr>
            <p:nvPr/>
          </p:nvPicPr>
          <p:blipFill>
            <a:blip r:embed="rId3"/>
            <a:stretch>
              <a:fillRect/>
            </a:stretch>
          </p:blipFill>
          <p:spPr>
            <a:xfrm>
              <a:off x="990602" y="952613"/>
              <a:ext cx="7315200" cy="5567715"/>
            </a:xfrm>
            <a:prstGeom prst="rect">
              <a:avLst/>
            </a:prstGeom>
          </p:spPr>
        </p:pic>
        <p:sp>
          <p:nvSpPr>
            <p:cNvPr id="4" name="TextBox 3">
              <a:extLst>
                <a:ext uri="{FF2B5EF4-FFF2-40B4-BE49-F238E27FC236}">
                  <a16:creationId xmlns:a16="http://schemas.microsoft.com/office/drawing/2014/main" id="{598C0672-F52F-4A2D-8BD5-785B87365B0B}"/>
                </a:ext>
              </a:extLst>
            </p:cNvPr>
            <p:cNvSpPr txBox="1"/>
            <p:nvPr/>
          </p:nvSpPr>
          <p:spPr>
            <a:xfrm>
              <a:off x="6934202" y="6210413"/>
              <a:ext cx="2209800" cy="369332"/>
            </a:xfrm>
            <a:prstGeom prst="rect">
              <a:avLst/>
            </a:prstGeom>
            <a:solidFill>
              <a:srgbClr val="FFFF00"/>
            </a:solidFill>
          </p:spPr>
          <p:txBody>
            <a:bodyPr wrap="square" rtlCol="0">
              <a:spAutoFit/>
            </a:bodyPr>
            <a:lstStyle/>
            <a:p>
              <a:r>
                <a:rPr lang="en-US" dirty="0">
                  <a:solidFill>
                    <a:srgbClr val="0000FF"/>
                  </a:solidFill>
                </a:rPr>
                <a:t>Courtesy Peter Jones</a:t>
              </a:r>
            </a:p>
          </p:txBody>
        </p:sp>
      </p:grpSp>
    </p:spTree>
    <p:extLst>
      <p:ext uri="{BB962C8B-B14F-4D97-AF65-F5344CB8AC3E}">
        <p14:creationId xmlns:p14="http://schemas.microsoft.com/office/powerpoint/2010/main" val="2351206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9A5110-D5B7-444B-9166-275E6C6FFEBB}"/>
              </a:ext>
            </a:extLst>
          </p:cNvPr>
          <p:cNvSpPr>
            <a:spLocks noGrp="1"/>
          </p:cNvSpPr>
          <p:nvPr>
            <p:ph type="title"/>
          </p:nvPr>
        </p:nvSpPr>
        <p:spPr>
          <a:xfrm>
            <a:off x="0" y="1"/>
            <a:ext cx="12192000" cy="685800"/>
          </a:xfrm>
        </p:spPr>
        <p:txBody>
          <a:bodyPr>
            <a:normAutofit/>
          </a:bodyPr>
          <a:lstStyle/>
          <a:p>
            <a:r>
              <a:rPr lang="en-US" sz="2400" dirty="0">
                <a:solidFill>
                  <a:srgbClr val="C00000"/>
                </a:solidFill>
              </a:rPr>
              <a:t>Participating Institutions &amp; Expressed Interest </a:t>
            </a:r>
          </a:p>
        </p:txBody>
      </p:sp>
      <p:sp>
        <p:nvSpPr>
          <p:cNvPr id="2" name="Footer Placeholder 1"/>
          <p:cNvSpPr>
            <a:spLocks noGrp="1"/>
          </p:cNvSpPr>
          <p:nvPr>
            <p:ph type="ftr" sz="quarter" idx="11"/>
          </p:nvPr>
        </p:nvSpPr>
        <p:spPr/>
        <p:txBody>
          <a:bodyPr/>
          <a:lstStyle/>
          <a:p>
            <a:r>
              <a:rPr lang="en-US"/>
              <a:t>1st EIC Yellow Report Workshop @ Temple U.  03/19/2020</a:t>
            </a:r>
            <a:endParaRPr lang="en-US" dirty="0"/>
          </a:p>
        </p:txBody>
      </p:sp>
      <p:sp>
        <p:nvSpPr>
          <p:cNvPr id="6" name="Slide Number Placeholder 5">
            <a:extLst>
              <a:ext uri="{FF2B5EF4-FFF2-40B4-BE49-F238E27FC236}">
                <a16:creationId xmlns:a16="http://schemas.microsoft.com/office/drawing/2014/main" id="{A8222FA2-1743-49AE-A5B7-083925913742}"/>
              </a:ext>
            </a:extLst>
          </p:cNvPr>
          <p:cNvSpPr>
            <a:spLocks noGrp="1"/>
          </p:cNvSpPr>
          <p:nvPr>
            <p:ph type="sldNum" sz="quarter" idx="12"/>
          </p:nvPr>
        </p:nvSpPr>
        <p:spPr/>
        <p:txBody>
          <a:bodyPr/>
          <a:lstStyle/>
          <a:p>
            <a:fld id="{DB0E36C9-3AF3-4F25-819E-BE7B4BF519E9}" type="slidenum">
              <a:rPr lang="en-US" smtClean="0"/>
              <a:t>4</a:t>
            </a:fld>
            <a:endParaRPr lang="en-US"/>
          </a:p>
        </p:txBody>
      </p:sp>
      <p:graphicFrame>
        <p:nvGraphicFramePr>
          <p:cNvPr id="10" name="Tabella 3">
            <a:extLst>
              <a:ext uri="{FF2B5EF4-FFF2-40B4-BE49-F238E27FC236}">
                <a16:creationId xmlns:a16="http://schemas.microsoft.com/office/drawing/2014/main" id="{FBB23A2A-ACEE-400E-812D-DE0AEDB6BB2C}"/>
              </a:ext>
            </a:extLst>
          </p:cNvPr>
          <p:cNvGraphicFramePr>
            <a:graphicFrameLocks noGrp="1"/>
          </p:cNvGraphicFramePr>
          <p:nvPr>
            <p:extLst>
              <p:ext uri="{D42A27DB-BD31-4B8C-83A1-F6EECF244321}">
                <p14:modId xmlns:p14="http://schemas.microsoft.com/office/powerpoint/2010/main" val="2970618980"/>
              </p:ext>
            </p:extLst>
          </p:nvPr>
        </p:nvGraphicFramePr>
        <p:xfrm>
          <a:off x="356681" y="942068"/>
          <a:ext cx="11582400" cy="5159695"/>
        </p:xfrm>
        <a:graphic>
          <a:graphicData uri="http://schemas.openxmlformats.org/drawingml/2006/table">
            <a:tbl>
              <a:tblPr firstRow="1" bandRow="1">
                <a:tableStyleId>{5C22544A-7EE6-4342-B048-85BDC9FD1C3A}</a:tableStyleId>
              </a:tblPr>
              <a:tblGrid>
                <a:gridCol w="4020279">
                  <a:extLst>
                    <a:ext uri="{9D8B030D-6E8A-4147-A177-3AD203B41FA5}">
                      <a16:colId xmlns:a16="http://schemas.microsoft.com/office/drawing/2014/main" val="2028950867"/>
                    </a:ext>
                  </a:extLst>
                </a:gridCol>
                <a:gridCol w="4925489">
                  <a:extLst>
                    <a:ext uri="{9D8B030D-6E8A-4147-A177-3AD203B41FA5}">
                      <a16:colId xmlns:a16="http://schemas.microsoft.com/office/drawing/2014/main" val="1336355673"/>
                    </a:ext>
                  </a:extLst>
                </a:gridCol>
                <a:gridCol w="2636632">
                  <a:extLst>
                    <a:ext uri="{9D8B030D-6E8A-4147-A177-3AD203B41FA5}">
                      <a16:colId xmlns:a16="http://schemas.microsoft.com/office/drawing/2014/main" val="808843419"/>
                    </a:ext>
                  </a:extLst>
                </a:gridCol>
              </a:tblGrid>
              <a:tr h="370840">
                <a:tc>
                  <a:txBody>
                    <a:bodyPr/>
                    <a:lstStyle/>
                    <a:p>
                      <a:pPr algn="l">
                        <a:lnSpc>
                          <a:spcPct val="150000"/>
                        </a:lnSpc>
                      </a:pPr>
                      <a:endParaRPr lang="en-GB" sz="1200" b="0" dirty="0">
                        <a:latin typeface="Arial" panose="020B0604020202020204" pitchFamily="34" charset="0"/>
                        <a:cs typeface="Arial" panose="020B0604020202020204" pitchFamily="34" charset="0"/>
                      </a:endParaRPr>
                    </a:p>
                  </a:txBody>
                  <a:tcPr/>
                </a:tc>
                <a:tc>
                  <a:txBody>
                    <a:bodyPr/>
                    <a:lstStyle/>
                    <a:p>
                      <a:pPr algn="l">
                        <a:lnSpc>
                          <a:spcPct val="150000"/>
                        </a:lnSpc>
                      </a:pPr>
                      <a:r>
                        <a:rPr lang="en-GB" sz="1200" b="1" dirty="0">
                          <a:latin typeface="Arial" panose="020B0604020202020204" pitchFamily="34" charset="0"/>
                          <a:cs typeface="Arial" panose="020B0604020202020204" pitchFamily="34" charset="0"/>
                        </a:rPr>
                        <a:t>Hardware oriented</a:t>
                      </a:r>
                    </a:p>
                  </a:txBody>
                  <a:tcPr/>
                </a:tc>
                <a:tc>
                  <a:txBody>
                    <a:bodyPr/>
                    <a:lstStyle/>
                    <a:p>
                      <a:pPr algn="l">
                        <a:lnSpc>
                          <a:spcPct val="150000"/>
                        </a:lnSpc>
                      </a:pPr>
                      <a:r>
                        <a:rPr lang="en-GB" sz="1200" b="1" dirty="0">
                          <a:latin typeface="Arial" panose="020B0604020202020204" pitchFamily="34" charset="0"/>
                          <a:cs typeface="Arial" panose="020B0604020202020204" pitchFamily="34" charset="0"/>
                        </a:rPr>
                        <a:t>Software oriented</a:t>
                      </a:r>
                    </a:p>
                  </a:txBody>
                  <a:tcPr/>
                </a:tc>
                <a:extLst>
                  <a:ext uri="{0D108BD9-81ED-4DB2-BD59-A6C34878D82A}">
                    <a16:rowId xmlns:a16="http://schemas.microsoft.com/office/drawing/2014/main" val="2035370884"/>
                  </a:ext>
                </a:extLst>
              </a:tr>
              <a:tr h="37084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200" b="0" dirty="0">
                          <a:solidFill>
                            <a:srgbClr val="C00000"/>
                          </a:solidFill>
                          <a:latin typeface="Arial" panose="020B0604020202020204" pitchFamily="34" charset="0"/>
                          <a:cs typeface="Arial" panose="020B0604020202020204" pitchFamily="34" charset="0"/>
                        </a:rPr>
                        <a:t>eRD6: </a:t>
                      </a:r>
                      <a:r>
                        <a:rPr lang="en-GB" sz="1200" b="0" dirty="0">
                          <a:latin typeface="Arial" panose="020B0604020202020204" pitchFamily="34" charset="0"/>
                          <a:cs typeface="Arial" panose="020B0604020202020204" pitchFamily="34" charset="0"/>
                        </a:rPr>
                        <a:t>BNL, INFN Trieste, Florida Tech. Stony Brook U., UVa, Temple U., UVa, Yale U.</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 sz="1200" b="0" dirty="0">
                          <a:solidFill>
                            <a:srgbClr val="C00000"/>
                          </a:solidFill>
                          <a:latin typeface="Arial" panose="020B0604020202020204" pitchFamily="34" charset="0"/>
                          <a:cs typeface="Arial" panose="020B0604020202020204" pitchFamily="34" charset="0"/>
                        </a:rPr>
                        <a:t>Central Tracker (</a:t>
                      </a:r>
                      <a:r>
                        <a:rPr lang="en-US" sz="1200" b="0" dirty="0">
                          <a:solidFill>
                            <a:srgbClr val="C00000"/>
                          </a:solidFill>
                          <a:latin typeface="Arial" panose="020B0604020202020204" pitchFamily="34" charset="0"/>
                          <a:cs typeface="Arial" panose="020B0604020202020204" pitchFamily="34" charset="0"/>
                        </a:rPr>
                        <a:t>gaseous</a:t>
                      </a:r>
                      <a:r>
                        <a:rPr lang="en" sz="1200" b="0" dirty="0">
                          <a:solidFill>
                            <a:srgbClr val="C00000"/>
                          </a:solidFill>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TPC with MPGD readout; Fast Signal Cylindrical µRWELL Layer </a:t>
                      </a:r>
                      <a:r>
                        <a:rPr lang="en" sz="1200" b="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50000"/>
                        </a:lnSpc>
                        <a:spcBef>
                          <a:spcPts val="0"/>
                        </a:spcBef>
                        <a:spcAft>
                          <a:spcPts val="0"/>
                        </a:spcAft>
                        <a:buClrTx/>
                        <a:buSzTx/>
                        <a:buFontTx/>
                        <a:buNone/>
                        <a:tabLst/>
                        <a:defRPr/>
                      </a:pPr>
                      <a:r>
                        <a:rPr lang="en" sz="1200" b="0" dirty="0">
                          <a:solidFill>
                            <a:srgbClr val="C00000"/>
                          </a:solidFill>
                          <a:latin typeface="Arial" panose="020B0604020202020204" pitchFamily="34" charset="0"/>
                          <a:cs typeface="Arial" panose="020B0604020202020204" pitchFamily="34" charset="0"/>
                        </a:rPr>
                        <a:t>End Cap Tracker (</a:t>
                      </a:r>
                      <a:r>
                        <a:rPr lang="en-US" sz="1200" b="0" dirty="0">
                          <a:solidFill>
                            <a:srgbClr val="C00000"/>
                          </a:solidFill>
                          <a:latin typeface="Arial" panose="020B0604020202020204" pitchFamily="34" charset="0"/>
                          <a:cs typeface="Arial" panose="020B0604020202020204" pitchFamily="34" charset="0"/>
                        </a:rPr>
                        <a:t>gaseous</a:t>
                      </a:r>
                      <a:r>
                        <a:rPr lang="en" sz="1200" b="0" dirty="0">
                          <a:solidFill>
                            <a:srgbClr val="C00000"/>
                          </a:solidFill>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Planar MPGD (GEMs, µ</a:t>
                      </a:r>
                      <a:r>
                        <a:rPr lang="en-US" sz="1200" b="0" dirty="0" err="1">
                          <a:latin typeface="Arial" panose="020B0604020202020204" pitchFamily="34" charset="0"/>
                          <a:cs typeface="Arial" panose="020B0604020202020204" pitchFamily="34" charset="0"/>
                        </a:rPr>
                        <a:t>RWells</a:t>
                      </a:r>
                      <a:r>
                        <a:rPr lang="en-US" sz="1200" b="0" dirty="0">
                          <a:latin typeface="Arial" panose="020B060402020202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txBody>
                  <a:tcPr/>
                </a:tc>
                <a:tc>
                  <a:txBody>
                    <a:bodyPr/>
                    <a:lstStyle/>
                    <a:p>
                      <a:pPr algn="l">
                        <a:lnSpc>
                          <a:spcPct val="150000"/>
                        </a:lnSpc>
                      </a:pPr>
                      <a:r>
                        <a:rPr lang="en-GB" sz="1200" b="0" dirty="0">
                          <a:latin typeface="Arial" panose="020B0604020202020204" pitchFamily="34" charset="0"/>
                          <a:cs typeface="Arial" panose="020B0604020202020204" pitchFamily="34" charset="0"/>
                        </a:rPr>
                        <a:t>Central and End Cap Tracking</a:t>
                      </a:r>
                    </a:p>
                    <a:p>
                      <a:pPr algn="l">
                        <a:lnSpc>
                          <a:spcPct val="150000"/>
                        </a:lnSpc>
                      </a:pPr>
                      <a:r>
                        <a:rPr lang="en-GB" sz="1200" b="0" dirty="0">
                          <a:latin typeface="Arial" panose="020B0604020202020204" pitchFamily="34" charset="0"/>
                          <a:cs typeface="Arial" panose="020B0604020202020204" pitchFamily="34" charset="0"/>
                        </a:rPr>
                        <a:t>(Gaseous)</a:t>
                      </a:r>
                    </a:p>
                  </a:txBody>
                  <a:tcPr/>
                </a:tc>
                <a:extLst>
                  <a:ext uri="{0D108BD9-81ED-4DB2-BD59-A6C34878D82A}">
                    <a16:rowId xmlns:a16="http://schemas.microsoft.com/office/drawing/2014/main" val="2986537370"/>
                  </a:ext>
                </a:extLst>
              </a:tr>
              <a:tr h="37084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200" b="0" dirty="0">
                          <a:solidFill>
                            <a:srgbClr val="C00000"/>
                          </a:solidFill>
                          <a:latin typeface="Arial" panose="020B0604020202020204" pitchFamily="34" charset="0"/>
                          <a:cs typeface="Arial" panose="020B0604020202020204" pitchFamily="34" charset="0"/>
                        </a:rPr>
                        <a:t>eRD22: </a:t>
                      </a:r>
                      <a:r>
                        <a:rPr lang="en-GB" sz="1200" b="0" dirty="0">
                          <a:latin typeface="Arial" panose="020B0604020202020204" pitchFamily="34" charset="0"/>
                          <a:cs typeface="Arial" panose="020B0604020202020204" pitchFamily="34" charset="0"/>
                        </a:rPr>
                        <a:t>JLab, Temple U., UVa</a:t>
                      </a:r>
                      <a:endParaRPr lang="en-GB" sz="1200" b="0" dirty="0">
                        <a:solidFill>
                          <a:srgbClr val="C0000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 sz="1200" b="0" dirty="0">
                          <a:solidFill>
                            <a:srgbClr val="C00000"/>
                          </a:solidFill>
                          <a:latin typeface="Arial" panose="020B0604020202020204" pitchFamily="34" charset="0"/>
                          <a:cs typeface="Arial" panose="020B0604020202020204" pitchFamily="34" charset="0"/>
                        </a:rPr>
                        <a:t>End Cap Tracker (</a:t>
                      </a:r>
                      <a:r>
                        <a:rPr lang="en-US" sz="1200" b="0" dirty="0">
                          <a:solidFill>
                            <a:srgbClr val="C00000"/>
                          </a:solidFill>
                          <a:latin typeface="Arial" panose="020B0604020202020204" pitchFamily="34" charset="0"/>
                          <a:cs typeface="Arial" panose="020B0604020202020204" pitchFamily="34" charset="0"/>
                        </a:rPr>
                        <a:t>gaseous</a:t>
                      </a:r>
                      <a:r>
                        <a:rPr lang="en" sz="1200" b="0" dirty="0">
                          <a:solidFill>
                            <a:srgbClr val="C00000"/>
                          </a:solidFill>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GEM-based Transition Radiation Detector (GEM-TRD)</a:t>
                      </a:r>
                      <a:endParaRPr lang="en-GB" sz="1200" b="0" dirty="0">
                        <a:latin typeface="Arial" panose="020B0604020202020204" pitchFamily="34" charset="0"/>
                        <a:cs typeface="Arial" panose="020B0604020202020204" pitchFamily="34" charset="0"/>
                      </a:endParaRPr>
                    </a:p>
                  </a:txBody>
                  <a:tcPr/>
                </a:tc>
                <a:tc>
                  <a:txBody>
                    <a:bodyPr/>
                    <a:lstStyle/>
                    <a:p>
                      <a:pPr algn="l">
                        <a:lnSpc>
                          <a:spcPct val="150000"/>
                        </a:lnSpc>
                      </a:pPr>
                      <a:r>
                        <a:rPr lang="en-GB" sz="1200" b="0" dirty="0">
                          <a:latin typeface="Arial" panose="020B0604020202020204" pitchFamily="34" charset="0"/>
                          <a:cs typeface="Arial" panose="020B0604020202020204" pitchFamily="34" charset="0"/>
                        </a:rPr>
                        <a:t>Central and End Cap Tracking</a:t>
                      </a:r>
                    </a:p>
                    <a:p>
                      <a:pPr algn="l">
                        <a:lnSpc>
                          <a:spcPct val="150000"/>
                        </a:lnSpc>
                      </a:pPr>
                      <a:r>
                        <a:rPr lang="en-GB" sz="1200" b="0" dirty="0">
                          <a:latin typeface="Arial" panose="020B0604020202020204" pitchFamily="34" charset="0"/>
                          <a:cs typeface="Arial" panose="020B0604020202020204" pitchFamily="34" charset="0"/>
                        </a:rPr>
                        <a:t>(Gaseous)</a:t>
                      </a:r>
                    </a:p>
                  </a:txBody>
                  <a:tcPr/>
                </a:tc>
                <a:extLst>
                  <a:ext uri="{0D108BD9-81ED-4DB2-BD59-A6C34878D82A}">
                    <a16:rowId xmlns:a16="http://schemas.microsoft.com/office/drawing/2014/main" val="2976099072"/>
                  </a:ext>
                </a:extLst>
              </a:tr>
              <a:tr h="441651">
                <a:tc>
                  <a:txBody>
                    <a:bodyPr/>
                    <a:lstStyle/>
                    <a:p>
                      <a:pPr algn="l">
                        <a:lnSpc>
                          <a:spcPct val="150000"/>
                        </a:lnSpc>
                      </a:pPr>
                      <a:r>
                        <a:rPr lang="en-GB" sz="1200" b="0" dirty="0">
                          <a:solidFill>
                            <a:srgbClr val="C00000"/>
                          </a:solidFill>
                          <a:latin typeface="Arial" panose="020B0604020202020204" pitchFamily="34" charset="0"/>
                          <a:cs typeface="Arial" panose="020B0604020202020204" pitchFamily="34" charset="0"/>
                        </a:rPr>
                        <a:t>CEA </a:t>
                      </a:r>
                      <a:r>
                        <a:rPr lang="en-GB" sz="1200" b="0" dirty="0" err="1">
                          <a:solidFill>
                            <a:srgbClr val="C00000"/>
                          </a:solidFill>
                          <a:latin typeface="Arial" panose="020B0604020202020204" pitchFamily="34" charset="0"/>
                          <a:cs typeface="Arial" panose="020B0604020202020204" pitchFamily="34" charset="0"/>
                        </a:rPr>
                        <a:t>Saclay</a:t>
                      </a:r>
                      <a:r>
                        <a:rPr lang="en-GB" sz="1200" b="0" dirty="0">
                          <a:solidFill>
                            <a:srgbClr val="C00000"/>
                          </a:solidFill>
                          <a:latin typeface="Arial" panose="020B0604020202020204" pitchFamily="34" charset="0"/>
                          <a:cs typeface="Arial" panose="020B0604020202020204" pitchFamily="34" charset="0"/>
                        </a:rPr>
                        <a:t> (France)</a:t>
                      </a:r>
                    </a:p>
                  </a:txBody>
                  <a:tcPr/>
                </a:tc>
                <a:tc>
                  <a:txBody>
                    <a:bodyPr/>
                    <a:lstStyle/>
                    <a:p>
                      <a:pPr algn="l">
                        <a:lnSpc>
                          <a:spcPct val="150000"/>
                        </a:lnSpc>
                      </a:pPr>
                      <a:r>
                        <a:rPr lang="en-GB" sz="1200" b="0" dirty="0">
                          <a:solidFill>
                            <a:srgbClr val="C00000"/>
                          </a:solidFill>
                          <a:latin typeface="Arial" panose="020B0604020202020204" pitchFamily="34" charset="0"/>
                          <a:cs typeface="Arial" panose="020B0604020202020204" pitchFamily="34" charset="0"/>
                        </a:rPr>
                        <a:t>Central Tracker (gaseous):  </a:t>
                      </a:r>
                      <a:r>
                        <a:rPr lang="en-GB" sz="1200" b="0" dirty="0">
                          <a:latin typeface="Arial" panose="020B0604020202020204" pitchFamily="34" charset="0"/>
                          <a:cs typeface="Arial" panose="020B0604020202020204" pitchFamily="34" charset="0"/>
                        </a:rPr>
                        <a:t>Cylindrical Micromegas</a:t>
                      </a:r>
                    </a:p>
                    <a:p>
                      <a:pPr marL="0" marR="0" lvl="0" indent="0" algn="l" defTabSz="914309" rtl="0" eaLnBrk="1" fontAlgn="auto" latinLnBrk="0" hangingPunct="1">
                        <a:lnSpc>
                          <a:spcPct val="150000"/>
                        </a:lnSpc>
                        <a:spcBef>
                          <a:spcPts val="0"/>
                        </a:spcBef>
                        <a:spcAft>
                          <a:spcPts val="0"/>
                        </a:spcAft>
                        <a:buClrTx/>
                        <a:buSzTx/>
                        <a:buFontTx/>
                        <a:buNone/>
                        <a:tabLst/>
                        <a:defRPr/>
                      </a:pPr>
                      <a:r>
                        <a:rPr lang="en" sz="1200" b="0" dirty="0">
                          <a:solidFill>
                            <a:srgbClr val="C00000"/>
                          </a:solidFill>
                          <a:latin typeface="Arial" panose="020B0604020202020204" pitchFamily="34" charset="0"/>
                          <a:cs typeface="Arial" panose="020B0604020202020204" pitchFamily="34" charset="0"/>
                        </a:rPr>
                        <a:t>End Cap Tracker (</a:t>
                      </a:r>
                      <a:r>
                        <a:rPr lang="en-US" sz="1200" b="0" dirty="0">
                          <a:solidFill>
                            <a:srgbClr val="C00000"/>
                          </a:solidFill>
                          <a:latin typeface="Arial" panose="020B0604020202020204" pitchFamily="34" charset="0"/>
                          <a:cs typeface="Arial" panose="020B0604020202020204" pitchFamily="34" charset="0"/>
                        </a:rPr>
                        <a:t>gaseous</a:t>
                      </a:r>
                      <a:r>
                        <a:rPr lang="en" sz="1200" b="0" dirty="0">
                          <a:solidFill>
                            <a:srgbClr val="C00000"/>
                          </a:solidFill>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Planar Micromegas </a:t>
                      </a:r>
                      <a:endParaRPr lang="en-GB" sz="1200" b="0" dirty="0">
                        <a:latin typeface="Arial" panose="020B0604020202020204" pitchFamily="34" charset="0"/>
                        <a:cs typeface="Arial" panose="020B0604020202020204" pitchFamily="34" charset="0"/>
                      </a:endParaRPr>
                    </a:p>
                  </a:txBody>
                  <a:tcPr/>
                </a:tc>
                <a:tc>
                  <a:txBody>
                    <a:bodyPr/>
                    <a:lstStyle/>
                    <a:p>
                      <a:pPr algn="l">
                        <a:lnSpc>
                          <a:spcPct val="150000"/>
                        </a:lnSpc>
                      </a:pPr>
                      <a:r>
                        <a:rPr lang="en-GB" sz="1200" b="0" dirty="0">
                          <a:latin typeface="Arial" panose="020B0604020202020204" pitchFamily="34" charset="0"/>
                          <a:cs typeface="Arial" panose="020B0604020202020204" pitchFamily="34" charset="0"/>
                        </a:rPr>
                        <a:t>Central tracking</a:t>
                      </a:r>
                    </a:p>
                  </a:txBody>
                  <a:tcPr/>
                </a:tc>
                <a:extLst>
                  <a:ext uri="{0D108BD9-81ED-4DB2-BD59-A6C34878D82A}">
                    <a16:rowId xmlns:a16="http://schemas.microsoft.com/office/drawing/2014/main" val="868989283"/>
                  </a:ext>
                </a:extLst>
              </a:tr>
              <a:tr h="370840">
                <a:tc>
                  <a:txBody>
                    <a:bodyPr/>
                    <a:lstStyle/>
                    <a:p>
                      <a:pPr algn="l">
                        <a:lnSpc>
                          <a:spcPct val="150000"/>
                        </a:lnSpc>
                      </a:pPr>
                      <a:r>
                        <a:rPr lang="en-GB" sz="1200" b="0" dirty="0">
                          <a:solidFill>
                            <a:srgbClr val="C00000"/>
                          </a:solidFill>
                          <a:latin typeface="Arial" panose="020B0604020202020204" pitchFamily="34" charset="0"/>
                          <a:cs typeface="Arial" panose="020B0604020202020204" pitchFamily="34" charset="0"/>
                        </a:rPr>
                        <a:t>eRD18: </a:t>
                      </a:r>
                      <a:r>
                        <a:rPr lang="en-GB" sz="1200" b="0" dirty="0">
                          <a:latin typeface="Arial" panose="020B0604020202020204" pitchFamily="34" charset="0"/>
                          <a:cs typeface="Arial" panose="020B0604020202020204" pitchFamily="34" charset="0"/>
                        </a:rPr>
                        <a:t>University of Birmingham  (UK)</a:t>
                      </a:r>
                    </a:p>
                  </a:txBody>
                  <a:tcPr/>
                </a:tc>
                <a:tc>
                  <a:txBody>
                    <a:bodyPr/>
                    <a:lstStyle/>
                    <a:p>
                      <a:pPr algn="l">
                        <a:lnSpc>
                          <a:spcPct val="150000"/>
                        </a:lnSpc>
                      </a:pPr>
                      <a:r>
                        <a:rPr lang="en-GB" sz="1200" b="0" dirty="0">
                          <a:solidFill>
                            <a:srgbClr val="C00000"/>
                          </a:solidFill>
                          <a:latin typeface="Arial" panose="020B0604020202020204" pitchFamily="34" charset="0"/>
                          <a:cs typeface="Arial" panose="020B0604020202020204" pitchFamily="34" charset="0"/>
                        </a:rPr>
                        <a:t>Vertex Tracker (silicon): </a:t>
                      </a:r>
                      <a:r>
                        <a:rPr lang="en-GB" sz="1200" b="0" dirty="0">
                          <a:latin typeface="Arial" panose="020B0604020202020204" pitchFamily="34" charset="0"/>
                          <a:cs typeface="Arial" panose="020B0604020202020204" pitchFamily="34" charset="0"/>
                        </a:rPr>
                        <a:t>Si tracker – vertex  (MAPS)</a:t>
                      </a:r>
                    </a:p>
                  </a:txBody>
                  <a:tcPr/>
                </a:tc>
                <a:tc>
                  <a:txBody>
                    <a:bodyPr/>
                    <a:lstStyle/>
                    <a:p>
                      <a:pPr algn="l">
                        <a:lnSpc>
                          <a:spcPct val="150000"/>
                        </a:lnSpc>
                      </a:pPr>
                      <a:r>
                        <a:rPr lang="en-GB" sz="1200" b="0" dirty="0">
                          <a:latin typeface="Arial" panose="020B0604020202020204" pitchFamily="34" charset="0"/>
                          <a:cs typeface="Arial" panose="020B0604020202020204" pitchFamily="34" charset="0"/>
                        </a:rPr>
                        <a:t>Central tracking</a:t>
                      </a:r>
                    </a:p>
                  </a:txBody>
                  <a:tcPr/>
                </a:tc>
                <a:extLst>
                  <a:ext uri="{0D108BD9-81ED-4DB2-BD59-A6C34878D82A}">
                    <a16:rowId xmlns:a16="http://schemas.microsoft.com/office/drawing/2014/main" val="996281017"/>
                  </a:ext>
                </a:extLst>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GB" sz="1200" b="0" dirty="0">
                          <a:solidFill>
                            <a:srgbClr val="C00000"/>
                          </a:solidFill>
                          <a:latin typeface="Arial" panose="020B0604020202020204" pitchFamily="34" charset="0"/>
                          <a:cs typeface="Arial" panose="020B0604020202020204" pitchFamily="34" charset="0"/>
                        </a:rPr>
                        <a:t>STFC-RAL (UK)</a:t>
                      </a:r>
                    </a:p>
                  </a:txBody>
                  <a:tcPr/>
                </a:tc>
                <a:tc>
                  <a:txBody>
                    <a:bodyPr/>
                    <a:lstStyle/>
                    <a:p>
                      <a:pPr algn="l">
                        <a:lnSpc>
                          <a:spcPct val="150000"/>
                        </a:lnSpc>
                      </a:pPr>
                      <a:r>
                        <a:rPr lang="en-GB" sz="1200" b="0" dirty="0">
                          <a:latin typeface="Arial" panose="020B0604020202020204" pitchFamily="34" charset="0"/>
                          <a:cs typeface="Arial" panose="020B0604020202020204" pitchFamily="34" charset="0"/>
                        </a:rPr>
                        <a:t>Si- tracker </a:t>
                      </a:r>
                    </a:p>
                  </a:txBody>
                  <a:tcPr/>
                </a:tc>
                <a:tc>
                  <a:txBody>
                    <a:bodyPr/>
                    <a:lstStyle/>
                    <a:p>
                      <a:pPr algn="l">
                        <a:lnSpc>
                          <a:spcPct val="150000"/>
                        </a:lnSpc>
                      </a:pPr>
                      <a:r>
                        <a:rPr lang="en-GB" sz="1200" b="0" dirty="0">
                          <a:latin typeface="Arial" panose="020B0604020202020204" pitchFamily="34" charset="0"/>
                          <a:cs typeface="Arial" panose="020B0604020202020204" pitchFamily="34" charset="0"/>
                        </a:rPr>
                        <a:t>     X</a:t>
                      </a:r>
                    </a:p>
                  </a:txBody>
                  <a:tcPr/>
                </a:tc>
                <a:extLst>
                  <a:ext uri="{0D108BD9-81ED-4DB2-BD59-A6C34878D82A}">
                    <a16:rowId xmlns:a16="http://schemas.microsoft.com/office/drawing/2014/main" val="1152482200"/>
                  </a:ext>
                </a:extLst>
              </a:tr>
              <a:tr h="370840">
                <a:tc>
                  <a:txBody>
                    <a:bodyPr/>
                    <a:lstStyle/>
                    <a:p>
                      <a:pPr algn="l">
                        <a:lnSpc>
                          <a:spcPct val="150000"/>
                        </a:lnSpc>
                      </a:pPr>
                      <a:r>
                        <a:rPr lang="en-GB" sz="1200" b="0" dirty="0">
                          <a:solidFill>
                            <a:srgbClr val="C00000"/>
                          </a:solidFill>
                          <a:latin typeface="Arial" panose="020B0604020202020204" pitchFamily="34" charset="0"/>
                          <a:cs typeface="Arial" panose="020B0604020202020204" pitchFamily="34" charset="0"/>
                        </a:rPr>
                        <a:t>LANL  </a:t>
                      </a:r>
                    </a:p>
                  </a:txBody>
                  <a:tcPr/>
                </a:tc>
                <a:tc>
                  <a:txBody>
                    <a:bodyPr/>
                    <a:lstStyle/>
                    <a:p>
                      <a:pPr algn="l">
                        <a:lnSpc>
                          <a:spcPct val="150000"/>
                        </a:lnSpc>
                      </a:pPr>
                      <a:r>
                        <a:rPr lang="en" sz="1200" b="0" dirty="0">
                          <a:solidFill>
                            <a:srgbClr val="C00000"/>
                          </a:solidFill>
                          <a:latin typeface="Arial" panose="020B0604020202020204" pitchFamily="34" charset="0"/>
                          <a:cs typeface="Arial" panose="020B0604020202020204" pitchFamily="34" charset="0"/>
                        </a:rPr>
                        <a:t>Central Tracker (silicon): </a:t>
                      </a:r>
                      <a:r>
                        <a:rPr lang="en" sz="1200" b="0" dirty="0">
                          <a:latin typeface="Arial" panose="020B0604020202020204" pitchFamily="34" charset="0"/>
                          <a:cs typeface="Arial" panose="020B0604020202020204" pitchFamily="34" charset="0"/>
                        </a:rPr>
                        <a:t>Monolithic Active Pixel Sensor (MAPS).  </a:t>
                      </a:r>
                    </a:p>
                    <a:p>
                      <a:pPr algn="l">
                        <a:lnSpc>
                          <a:spcPct val="150000"/>
                        </a:lnSpc>
                      </a:pPr>
                      <a:r>
                        <a:rPr lang="en" sz="1200" b="0" dirty="0">
                          <a:solidFill>
                            <a:srgbClr val="C00000"/>
                          </a:solidFill>
                          <a:latin typeface="Arial" panose="020B0604020202020204" pitchFamily="34" charset="0"/>
                          <a:cs typeface="Arial" panose="020B0604020202020204" pitchFamily="34" charset="0"/>
                        </a:rPr>
                        <a:t>End Cap Tracker(</a:t>
                      </a:r>
                      <a:r>
                        <a:rPr lang="en-US" sz="1200" b="0" dirty="0">
                          <a:solidFill>
                            <a:srgbClr val="C00000"/>
                          </a:solidFill>
                          <a:latin typeface="Arial" panose="020B0604020202020204" pitchFamily="34" charset="0"/>
                          <a:cs typeface="Arial" panose="020B0604020202020204" pitchFamily="34" charset="0"/>
                        </a:rPr>
                        <a:t>silicon)</a:t>
                      </a:r>
                      <a:r>
                        <a:rPr lang="en" sz="1200" b="0" dirty="0">
                          <a:solidFill>
                            <a:srgbClr val="C00000"/>
                          </a:solidFill>
                          <a:latin typeface="Arial" panose="020B0604020202020204" pitchFamily="34" charset="0"/>
                          <a:cs typeface="Arial" panose="020B0604020202020204" pitchFamily="34" charset="0"/>
                        </a:rPr>
                        <a:t>: </a:t>
                      </a:r>
                      <a:r>
                        <a:rPr lang="en" sz="1200" b="0" dirty="0">
                          <a:latin typeface="Arial" panose="020B0604020202020204" pitchFamily="34" charset="0"/>
                          <a:cs typeface="Arial" panose="020B0604020202020204" pitchFamily="34" charset="0"/>
                        </a:rPr>
                        <a:t>Forward-rapidity silicon (MAPS + other)</a:t>
                      </a:r>
                      <a:endParaRPr lang="en-GB" sz="1200" b="0" dirty="0">
                        <a:latin typeface="Arial" panose="020B0604020202020204" pitchFamily="34" charset="0"/>
                        <a:cs typeface="Arial" panose="020B0604020202020204" pitchFamily="34" charset="0"/>
                      </a:endParaRPr>
                    </a:p>
                  </a:txBody>
                  <a:tcPr/>
                </a:tc>
                <a:tc>
                  <a:txBody>
                    <a:bodyPr/>
                    <a:lstStyle/>
                    <a:p>
                      <a:pPr algn="l">
                        <a:lnSpc>
                          <a:spcPct val="150000"/>
                        </a:lnSpc>
                      </a:pPr>
                      <a:r>
                        <a:rPr lang="en-GB" sz="1200" b="0" dirty="0">
                          <a:latin typeface="Arial" panose="020B0604020202020204" pitchFamily="34" charset="0"/>
                          <a:cs typeface="Arial" panose="020B0604020202020204" pitchFamily="34" charset="0"/>
                        </a:rPr>
                        <a:t>Central and End Cap Tracking</a:t>
                      </a:r>
                    </a:p>
                  </a:txBody>
                  <a:tcPr/>
                </a:tc>
                <a:extLst>
                  <a:ext uri="{0D108BD9-81ED-4DB2-BD59-A6C34878D82A}">
                    <a16:rowId xmlns:a16="http://schemas.microsoft.com/office/drawing/2014/main" val="3184110226"/>
                  </a:ext>
                </a:extLst>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GB" sz="1200" b="0" dirty="0">
                          <a:solidFill>
                            <a:srgbClr val="C00000"/>
                          </a:solidFill>
                          <a:latin typeface="Arial" panose="020B0604020202020204" pitchFamily="34" charset="0"/>
                          <a:cs typeface="Arial" panose="020B0604020202020204" pitchFamily="34" charset="0"/>
                        </a:rPr>
                        <a:t>UC Berkeley / LBNL</a:t>
                      </a:r>
                    </a:p>
                  </a:txBody>
                  <a:tcPr/>
                </a:tc>
                <a:tc>
                  <a:txBody>
                    <a:bodyPr/>
                    <a:lstStyle/>
                    <a:p>
                      <a:pPr algn="l">
                        <a:lnSpc>
                          <a:spcPct val="150000"/>
                        </a:lnSpc>
                      </a:pPr>
                      <a:r>
                        <a:rPr lang="en-GB" sz="1200" b="0" dirty="0">
                          <a:solidFill>
                            <a:srgbClr val="C00000"/>
                          </a:solidFill>
                          <a:latin typeface="Arial" panose="020B0604020202020204" pitchFamily="34" charset="0"/>
                          <a:cs typeface="Arial" panose="020B0604020202020204" pitchFamily="34" charset="0"/>
                        </a:rPr>
                        <a:t>Central and Forward Tracker (silicon): </a:t>
                      </a:r>
                      <a:r>
                        <a:rPr lang="en-GB" sz="1200" b="0" dirty="0">
                          <a:latin typeface="Arial" panose="020B0604020202020204" pitchFamily="34" charset="0"/>
                          <a:cs typeface="Arial" panose="020B0604020202020204" pitchFamily="34" charset="0"/>
                        </a:rPr>
                        <a:t>+ </a:t>
                      </a:r>
                      <a:r>
                        <a:rPr lang="en" sz="1200" b="0" dirty="0">
                          <a:latin typeface="Arial" panose="020B0604020202020204" pitchFamily="34" charset="0"/>
                          <a:cs typeface="Arial" panose="020B0604020202020204" pitchFamily="34" charset="0"/>
                        </a:rPr>
                        <a:t>optimization of barrel-forward layout with all-Si and hybrid (</a:t>
                      </a:r>
                      <a:r>
                        <a:rPr lang="en" sz="1200" b="0" dirty="0" err="1">
                          <a:latin typeface="Arial" panose="020B0604020202020204" pitchFamily="34" charset="0"/>
                          <a:cs typeface="Arial" panose="020B0604020202020204" pitchFamily="34" charset="0"/>
                        </a:rPr>
                        <a:t>Si+TPC</a:t>
                      </a:r>
                      <a:r>
                        <a:rPr lang="en" sz="1200" b="0" dirty="0">
                          <a:latin typeface="Arial" panose="020B0604020202020204" pitchFamily="34" charset="0"/>
                          <a:cs typeface="Arial" panose="020B0604020202020204" pitchFamily="34" charset="0"/>
                        </a:rPr>
                        <a:t>) tracker concepts </a:t>
                      </a:r>
                      <a:endParaRPr lang="en-GB" sz="1200" b="0" dirty="0">
                        <a:latin typeface="Arial" panose="020B0604020202020204" pitchFamily="34" charset="0"/>
                        <a:cs typeface="Arial" panose="020B0604020202020204" pitchFamily="34" charset="0"/>
                      </a:endParaRPr>
                    </a:p>
                  </a:txBody>
                  <a:tcPr/>
                </a:tc>
                <a:tc>
                  <a:txBody>
                    <a:bodyPr/>
                    <a:lstStyle/>
                    <a:p>
                      <a:pPr algn="l">
                        <a:lnSpc>
                          <a:spcPct val="150000"/>
                        </a:lnSpc>
                      </a:pPr>
                      <a:r>
                        <a:rPr lang="en-GB" sz="1200" b="0" dirty="0">
                          <a:latin typeface="Arial" panose="020B0604020202020204" pitchFamily="34" charset="0"/>
                          <a:cs typeface="Arial" panose="020B0604020202020204" pitchFamily="34" charset="0"/>
                        </a:rPr>
                        <a:t>Central and End Cap Tracking</a:t>
                      </a:r>
                    </a:p>
                  </a:txBody>
                  <a:tcPr/>
                </a:tc>
                <a:extLst>
                  <a:ext uri="{0D108BD9-81ED-4DB2-BD59-A6C34878D82A}">
                    <a16:rowId xmlns:a16="http://schemas.microsoft.com/office/drawing/2014/main" val="1124924081"/>
                  </a:ext>
                </a:extLst>
              </a:tr>
              <a:tr h="370840">
                <a:tc>
                  <a:txBody>
                    <a:bodyPr/>
                    <a:lstStyle/>
                    <a:p>
                      <a:pPr algn="l">
                        <a:lnSpc>
                          <a:spcPct val="150000"/>
                        </a:lnSpc>
                      </a:pPr>
                      <a:r>
                        <a:rPr lang="en-GB" sz="1200" b="0" dirty="0">
                          <a:solidFill>
                            <a:srgbClr val="C00000"/>
                          </a:solidFill>
                          <a:latin typeface="Arial" panose="020B0604020202020204" pitchFamily="34" charset="0"/>
                          <a:cs typeface="Arial" panose="020B0604020202020204" pitchFamily="34" charset="0"/>
                        </a:rPr>
                        <a:t>INFN Bari</a:t>
                      </a:r>
                    </a:p>
                  </a:txBody>
                  <a:tcPr/>
                </a:tc>
                <a:tc>
                  <a:txBody>
                    <a:bodyPr/>
                    <a:lstStyle/>
                    <a:p>
                      <a:pPr algn="l">
                        <a:lnSpc>
                          <a:spcPct val="150000"/>
                        </a:lnSpc>
                      </a:pPr>
                      <a:r>
                        <a:rPr lang="en-GB" sz="1200" b="0" dirty="0">
                          <a:solidFill>
                            <a:srgbClr val="C00000"/>
                          </a:solidFill>
                          <a:latin typeface="Arial" panose="020B0604020202020204" pitchFamily="34" charset="0"/>
                          <a:cs typeface="Arial" panose="020B0604020202020204" pitchFamily="34" charset="0"/>
                        </a:rPr>
                        <a:t>Central  Silicon Tracker</a:t>
                      </a:r>
                      <a:endParaRPr lang="en-GB" sz="1200" b="0" dirty="0">
                        <a:latin typeface="Arial" panose="020B0604020202020204" pitchFamily="34" charset="0"/>
                        <a:cs typeface="Arial" panose="020B0604020202020204" pitchFamily="34" charset="0"/>
                      </a:endParaRPr>
                    </a:p>
                  </a:txBody>
                  <a:tcPr/>
                </a:tc>
                <a:tc>
                  <a:txBody>
                    <a:bodyPr/>
                    <a:lstStyle/>
                    <a:p>
                      <a:pPr algn="l">
                        <a:lnSpc>
                          <a:spcPct val="150000"/>
                        </a:lnSpc>
                      </a:pPr>
                      <a:r>
                        <a:rPr lang="en-GB" sz="1200" b="0" dirty="0">
                          <a:latin typeface="Arial" panose="020B0604020202020204" pitchFamily="34" charset="0"/>
                          <a:cs typeface="Arial" panose="020B0604020202020204" pitchFamily="34" charset="0"/>
                        </a:rPr>
                        <a:t>Central Si-tracker</a:t>
                      </a:r>
                    </a:p>
                  </a:txBody>
                  <a:tcPr/>
                </a:tc>
                <a:extLst>
                  <a:ext uri="{0D108BD9-81ED-4DB2-BD59-A6C34878D82A}">
                    <a16:rowId xmlns:a16="http://schemas.microsoft.com/office/drawing/2014/main" val="498164985"/>
                  </a:ext>
                </a:extLst>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GB" sz="1200" b="0" dirty="0">
                          <a:solidFill>
                            <a:srgbClr val="C00000"/>
                          </a:solidFill>
                          <a:latin typeface="Arial" panose="020B0604020202020204" pitchFamily="34" charset="0"/>
                          <a:cs typeface="Arial" panose="020B0604020202020204" pitchFamily="34" charset="0"/>
                        </a:rPr>
                        <a:t>BNL ASICs</a:t>
                      </a:r>
                    </a:p>
                  </a:txBody>
                  <a:tcPr/>
                </a:tc>
                <a:tc>
                  <a:txBody>
                    <a:bodyPr/>
                    <a:lstStyle/>
                    <a:p>
                      <a:pPr algn="l">
                        <a:lnSpc>
                          <a:spcPct val="150000"/>
                        </a:lnSpc>
                      </a:pPr>
                      <a:r>
                        <a:rPr lang="en-GB" sz="1200" b="0" dirty="0">
                          <a:latin typeface="Arial" panose="020B0604020202020204" pitchFamily="34" charset="0"/>
                          <a:cs typeface="Arial" panose="020B0604020202020204" pitchFamily="34" charset="0"/>
                        </a:rPr>
                        <a:t>Si-Tracker</a:t>
                      </a:r>
                    </a:p>
                  </a:txBody>
                  <a:tcPr/>
                </a:tc>
                <a:tc>
                  <a:txBody>
                    <a:bodyPr/>
                    <a:lstStyle/>
                    <a:p>
                      <a:pPr algn="l">
                        <a:lnSpc>
                          <a:spcPct val="150000"/>
                        </a:lnSpc>
                      </a:pPr>
                      <a:r>
                        <a:rPr lang="en-GB" sz="1200" b="0" dirty="0">
                          <a:latin typeface="Arial" panose="020B0604020202020204" pitchFamily="34" charset="0"/>
                          <a:cs typeface="Arial" panose="020B0604020202020204" pitchFamily="34" charset="0"/>
                        </a:rPr>
                        <a:t>X</a:t>
                      </a:r>
                    </a:p>
                  </a:txBody>
                  <a:tcPr/>
                </a:tc>
                <a:extLst>
                  <a:ext uri="{0D108BD9-81ED-4DB2-BD59-A6C34878D82A}">
                    <a16:rowId xmlns:a16="http://schemas.microsoft.com/office/drawing/2014/main" val="3997405796"/>
                  </a:ext>
                </a:extLst>
              </a:tr>
            </a:tbl>
          </a:graphicData>
        </a:graphic>
      </p:graphicFrame>
      <p:sp>
        <p:nvSpPr>
          <p:cNvPr id="3" name="Rectangle 2">
            <a:extLst>
              <a:ext uri="{FF2B5EF4-FFF2-40B4-BE49-F238E27FC236}">
                <a16:creationId xmlns:a16="http://schemas.microsoft.com/office/drawing/2014/main" id="{8D905721-E20A-4A8E-9D64-ED8573A13E6A}"/>
              </a:ext>
            </a:extLst>
          </p:cNvPr>
          <p:cNvSpPr/>
          <p:nvPr/>
        </p:nvSpPr>
        <p:spPr>
          <a:xfrm>
            <a:off x="311977" y="6186818"/>
            <a:ext cx="4306541" cy="612155"/>
          </a:xfrm>
          <a:prstGeom prst="rect">
            <a:avLst/>
          </a:prstGeom>
          <a:solidFill>
            <a:srgbClr val="FFFF00">
              <a:alpha val="65000"/>
            </a:srgbClr>
          </a:solidFill>
        </p:spPr>
        <p:txBody>
          <a:bodyPr wrap="square">
            <a:spAutoFit/>
          </a:bodyPr>
          <a:lstStyle/>
          <a:p>
            <a:pPr marL="91440">
              <a:lnSpc>
                <a:spcPct val="150000"/>
              </a:lnSpc>
            </a:pPr>
            <a:r>
              <a:rPr lang="en-US" sz="1200" b="1" i="1" dirty="0">
                <a:solidFill>
                  <a:srgbClr val="0000FF"/>
                </a:solidFill>
                <a:latin typeface="Arial" panose="020B0604020202020204" pitchFamily="34" charset="0"/>
                <a:cs typeface="Arial" panose="020B0604020202020204" pitchFamily="34" charset="0"/>
              </a:rPr>
              <a:t>Currently 71 members joined YR-Tracking-WG</a:t>
            </a:r>
          </a:p>
          <a:p>
            <a:pPr marL="91440">
              <a:lnSpc>
                <a:spcPct val="150000"/>
              </a:lnSpc>
            </a:pPr>
            <a:r>
              <a:rPr lang="en-US" sz="1200" b="1" i="1" dirty="0">
                <a:solidFill>
                  <a:srgbClr val="0000FF"/>
                </a:solidFill>
                <a:latin typeface="Arial" panose="020B0604020202020204" pitchFamily="34" charset="0"/>
                <a:cs typeface="Arial" panose="020B0604020202020204" pitchFamily="34" charset="0"/>
              </a:rPr>
              <a:t>With an attendance of ~ 25 to 30 to the Weekly Meeting  </a:t>
            </a:r>
          </a:p>
        </p:txBody>
      </p:sp>
    </p:spTree>
    <p:extLst>
      <p:ext uri="{BB962C8B-B14F-4D97-AF65-F5344CB8AC3E}">
        <p14:creationId xmlns:p14="http://schemas.microsoft.com/office/powerpoint/2010/main" val="138399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9A5110-D5B7-444B-9166-275E6C6FFEBB}"/>
              </a:ext>
            </a:extLst>
          </p:cNvPr>
          <p:cNvSpPr>
            <a:spLocks noGrp="1"/>
          </p:cNvSpPr>
          <p:nvPr>
            <p:ph type="title"/>
          </p:nvPr>
        </p:nvSpPr>
        <p:spPr>
          <a:xfrm>
            <a:off x="0" y="1"/>
            <a:ext cx="12192000" cy="685800"/>
          </a:xfrm>
        </p:spPr>
        <p:txBody>
          <a:bodyPr>
            <a:normAutofit/>
          </a:bodyPr>
          <a:lstStyle/>
          <a:p>
            <a:r>
              <a:rPr lang="en-US" sz="2400" dirty="0">
                <a:solidFill>
                  <a:srgbClr val="C00000"/>
                </a:solidFill>
              </a:rPr>
              <a:t>Deliverable for this 1</a:t>
            </a:r>
            <a:r>
              <a:rPr lang="en-US" sz="2400" baseline="30000" dirty="0">
                <a:solidFill>
                  <a:srgbClr val="C00000"/>
                </a:solidFill>
              </a:rPr>
              <a:t>st</a:t>
            </a:r>
            <a:r>
              <a:rPr lang="en-US" sz="2400" dirty="0">
                <a:solidFill>
                  <a:srgbClr val="C00000"/>
                </a:solidFill>
              </a:rPr>
              <a:t> YR Workshop @ Temple U.</a:t>
            </a:r>
          </a:p>
        </p:txBody>
      </p:sp>
      <p:sp>
        <p:nvSpPr>
          <p:cNvPr id="2" name="Footer Placeholder 1"/>
          <p:cNvSpPr>
            <a:spLocks noGrp="1"/>
          </p:cNvSpPr>
          <p:nvPr>
            <p:ph type="ftr" sz="quarter" idx="11"/>
          </p:nvPr>
        </p:nvSpPr>
        <p:spPr/>
        <p:txBody>
          <a:bodyPr/>
          <a:lstStyle/>
          <a:p>
            <a:r>
              <a:rPr lang="en-US"/>
              <a:t>1st EIC Yellow Report Workshop @ Temple U.  03/19/2020</a:t>
            </a:r>
            <a:endParaRPr lang="en-US" dirty="0"/>
          </a:p>
        </p:txBody>
      </p:sp>
      <p:sp>
        <p:nvSpPr>
          <p:cNvPr id="6" name="Slide Number Placeholder 5">
            <a:extLst>
              <a:ext uri="{FF2B5EF4-FFF2-40B4-BE49-F238E27FC236}">
                <a16:creationId xmlns:a16="http://schemas.microsoft.com/office/drawing/2014/main" id="{A8222FA2-1743-49AE-A5B7-083925913742}"/>
              </a:ext>
            </a:extLst>
          </p:cNvPr>
          <p:cNvSpPr>
            <a:spLocks noGrp="1"/>
          </p:cNvSpPr>
          <p:nvPr>
            <p:ph type="sldNum" sz="quarter" idx="12"/>
          </p:nvPr>
        </p:nvSpPr>
        <p:spPr/>
        <p:txBody>
          <a:bodyPr/>
          <a:lstStyle/>
          <a:p>
            <a:fld id="{DB0E36C9-3AF3-4F25-819E-BE7B4BF519E9}" type="slidenum">
              <a:rPr lang="en-US" smtClean="0"/>
              <a:t>5</a:t>
            </a:fld>
            <a:endParaRPr lang="en-US"/>
          </a:p>
        </p:txBody>
      </p:sp>
      <p:sp>
        <p:nvSpPr>
          <p:cNvPr id="8" name="Rectangle 7">
            <a:extLst>
              <a:ext uri="{FF2B5EF4-FFF2-40B4-BE49-F238E27FC236}">
                <a16:creationId xmlns:a16="http://schemas.microsoft.com/office/drawing/2014/main" id="{A5D2785C-9496-4D27-A8A0-969A078892C0}"/>
              </a:ext>
            </a:extLst>
          </p:cNvPr>
          <p:cNvSpPr/>
          <p:nvPr/>
        </p:nvSpPr>
        <p:spPr>
          <a:xfrm>
            <a:off x="0" y="1676400"/>
            <a:ext cx="12192000" cy="4278094"/>
          </a:xfrm>
          <a:prstGeom prst="rect">
            <a:avLst/>
          </a:prstGeom>
        </p:spPr>
        <p:txBody>
          <a:bodyPr wrap="square">
            <a:spAutoFit/>
          </a:bodyPr>
          <a:lstStyle/>
          <a:p>
            <a:pPr marL="285750" indent="-285750">
              <a:buFont typeface="Wingdings" panose="05000000000000000000" pitchFamily="2" charset="2"/>
              <a:buChar char="v"/>
            </a:pPr>
            <a:r>
              <a:rPr lang="en-US" sz="1600" b="1" dirty="0">
                <a:latin typeface="Arial" panose="020B0604020202020204" pitchFamily="34" charset="0"/>
                <a:cs typeface="Arial" panose="020B0604020202020204" pitchFamily="34" charset="0"/>
              </a:rPr>
              <a:t>Baseline detector concept: </a:t>
            </a:r>
            <a:r>
              <a:rPr lang="en-US" sz="1600" dirty="0">
                <a:latin typeface="Arial" panose="020B0604020202020204" pitchFamily="34" charset="0"/>
                <a:cs typeface="Arial" panose="020B0604020202020204" pitchFamily="34" charset="0"/>
              </a:rPr>
              <a:t>I’d hoped we come away from Temple with a baseline detector concept from which optimization studies could start/continue. This could be </a:t>
            </a:r>
            <a:r>
              <a:rPr lang="en-US" sz="1600" dirty="0" err="1">
                <a:latin typeface="Arial" panose="020B0604020202020204" pitchFamily="34" charset="0"/>
                <a:cs typeface="Arial" panose="020B0604020202020204" pitchFamily="34" charset="0"/>
              </a:rPr>
              <a:t>BeAST</a:t>
            </a:r>
            <a:r>
              <a:rPr lang="en-US" sz="1600" dirty="0">
                <a:latin typeface="Arial" panose="020B0604020202020204" pitchFamily="34" charset="0"/>
                <a:cs typeface="Arial" panose="020B0604020202020204" pitchFamily="34" charset="0"/>
              </a:rPr>
              <a:t> imported into G4E/</a:t>
            </a:r>
            <a:r>
              <a:rPr lang="en-US" sz="1600" dirty="0" err="1">
                <a:latin typeface="Arial" panose="020B0604020202020204" pitchFamily="34" charset="0"/>
                <a:cs typeface="Arial" panose="020B0604020202020204" pitchFamily="34" charset="0"/>
              </a:rPr>
              <a:t>eJana</a:t>
            </a:r>
            <a:r>
              <a:rPr lang="en-US" sz="1600" dirty="0">
                <a:latin typeface="Arial" panose="020B0604020202020204" pitchFamily="34" charset="0"/>
                <a:cs typeface="Arial" panose="020B0604020202020204" pitchFamily="34" charset="0"/>
              </a:rPr>
              <a:t> and Fun4All.  This would include an understanding of the baseline detector technologies (MAPS for the silicon and TPC+GEM readout (?) for the outer tracker).  It would be great if interested simulation groups would volunteer effort to make this happen. This would be a good step forward.</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600" b="1" dirty="0">
                <a:latin typeface="Arial" panose="020B0604020202020204" pitchFamily="34" charset="0"/>
                <a:cs typeface="Arial" panose="020B0604020202020204" pitchFamily="34" charset="0"/>
              </a:rPr>
              <a:t>Definition of the Magnet: </a:t>
            </a:r>
            <a:r>
              <a:rPr lang="en-US" sz="1600" dirty="0">
                <a:latin typeface="Arial" panose="020B0604020202020204" pitchFamily="34" charset="0"/>
                <a:cs typeface="Arial" panose="020B0604020202020204" pitchFamily="34" charset="0"/>
              </a:rPr>
              <a:t>One thing to consider is that Fun4All simulations for s/</a:t>
            </a:r>
            <a:r>
              <a:rPr lang="en-US" sz="1600" dirty="0" err="1">
                <a:latin typeface="Arial" panose="020B0604020202020204" pitchFamily="34" charset="0"/>
                <a:cs typeface="Arial" panose="020B0604020202020204" pitchFamily="34" charset="0"/>
              </a:rPr>
              <a:t>ePHENIX</a:t>
            </a:r>
            <a:r>
              <a:rPr lang="en-US" sz="1600" dirty="0">
                <a:latin typeface="Arial" panose="020B0604020202020204" pitchFamily="34" charset="0"/>
                <a:cs typeface="Arial" panose="020B0604020202020204" pitchFamily="34" charset="0"/>
              </a:rPr>
              <a:t> are quite detailed.  This is built around an existing small bore 1.5 T magnet, just as were </a:t>
            </a:r>
            <a:r>
              <a:rPr lang="en-US" sz="1600" dirty="0" err="1">
                <a:latin typeface="Arial" panose="020B0604020202020204" pitchFamily="34" charset="0"/>
                <a:cs typeface="Arial" panose="020B0604020202020204" pitchFamily="34" charset="0"/>
              </a:rPr>
              <a:t>BeAST</a:t>
            </a:r>
            <a:r>
              <a:rPr lang="en-US" sz="1600" dirty="0">
                <a:latin typeface="Arial" panose="020B0604020202020204" pitchFamily="34" charset="0"/>
                <a:cs typeface="Arial" panose="020B0604020202020204" pitchFamily="34" charset="0"/>
              </a:rPr>
              <a:t> simulations in </a:t>
            </a:r>
            <a:r>
              <a:rPr lang="en-US" sz="1600" dirty="0" err="1">
                <a:latin typeface="Arial" panose="020B0604020202020204" pitchFamily="34" charset="0"/>
                <a:cs typeface="Arial" panose="020B0604020202020204" pitchFamily="34" charset="0"/>
              </a:rPr>
              <a:t>EicROOT</a:t>
            </a:r>
            <a:r>
              <a:rPr lang="en-US" sz="1600" dirty="0">
                <a:latin typeface="Arial" panose="020B0604020202020204" pitchFamily="34" charset="0"/>
                <a:cs typeface="Arial" panose="020B0604020202020204" pitchFamily="34" charset="0"/>
              </a:rPr>
              <a:t>.  Clearly, there will be a community pretty fixed on this geometry and field setting.  For me, the biggest question is the magnet.  Once that is defined, the envelope for everything else is defined.  In the new magnet case, we should evaluate the potential advantages/disadvantages of running with a 3 T magnetic field.</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600" b="1" dirty="0">
                <a:latin typeface="Arial" panose="020B0604020202020204" pitchFamily="34" charset="0"/>
                <a:cs typeface="Arial" panose="020B0604020202020204" pitchFamily="34" charset="0"/>
              </a:rPr>
              <a:t>Complementary Detector: </a:t>
            </a:r>
            <a:r>
              <a:rPr lang="en-US" sz="1600" dirty="0">
                <a:latin typeface="Arial" panose="020B0604020202020204" pitchFamily="34" charset="0"/>
                <a:cs typeface="Arial" panose="020B0604020202020204" pitchFamily="34" charset="0"/>
              </a:rPr>
              <a:t>Finally, there is the complementary detector issue.  I don’t have a clear steer on this.  It will be interesting to see what comes out of the discussion on complementary detectors.</a:t>
            </a:r>
            <a:br>
              <a:rPr lang="en-US" sz="1600" dirty="0">
                <a:latin typeface="Arial" panose="020B0604020202020204" pitchFamily="34" charset="0"/>
                <a:cs typeface="Arial" panose="020B0604020202020204" pitchFamily="34" charset="0"/>
              </a:rPr>
            </a:br>
            <a:endParaRPr lang="en-US" sz="16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600" b="1" dirty="0">
                <a:latin typeface="Arial" panose="020B0604020202020204" pitchFamily="34" charset="0"/>
                <a:cs typeface="Arial" panose="020B0604020202020204" pitchFamily="34" charset="0"/>
              </a:rPr>
              <a:t>Baseline Detector Technologies</a:t>
            </a:r>
            <a:r>
              <a:rPr lang="en-US" sz="1600" dirty="0">
                <a:latin typeface="Arial" panose="020B0604020202020204" pitchFamily="34" charset="0"/>
                <a:cs typeface="Arial" panose="020B0604020202020204" pitchFamily="34" charset="0"/>
              </a:rPr>
              <a:t>: On the technology side, it would be good to come away with a clear understanding of the baseline technologies and the potential advantages/disadvantages of any alternative technologies and also their technology readiness level.</a:t>
            </a:r>
          </a:p>
        </p:txBody>
      </p:sp>
      <p:sp>
        <p:nvSpPr>
          <p:cNvPr id="9" name="TextBox 8">
            <a:extLst>
              <a:ext uri="{FF2B5EF4-FFF2-40B4-BE49-F238E27FC236}">
                <a16:creationId xmlns:a16="http://schemas.microsoft.com/office/drawing/2014/main" id="{BE714626-A01F-4959-A88D-A2EE550C3751}"/>
              </a:ext>
            </a:extLst>
          </p:cNvPr>
          <p:cNvSpPr txBox="1"/>
          <p:nvPr/>
        </p:nvSpPr>
        <p:spPr>
          <a:xfrm>
            <a:off x="-1621" y="1219200"/>
            <a:ext cx="2135221" cy="369332"/>
          </a:xfrm>
          <a:prstGeom prst="rect">
            <a:avLst/>
          </a:prstGeom>
          <a:solidFill>
            <a:srgbClr val="FFFF00"/>
          </a:solidFill>
        </p:spPr>
        <p:txBody>
          <a:bodyPr wrap="square" rtlCol="0">
            <a:spAutoFit/>
          </a:bodyPr>
          <a:lstStyle/>
          <a:p>
            <a:pPr algn="ctr"/>
            <a:r>
              <a:rPr lang="en-US" dirty="0">
                <a:solidFill>
                  <a:srgbClr val="0000FF"/>
                </a:solidFill>
              </a:rPr>
              <a:t>Email from Peter</a:t>
            </a:r>
          </a:p>
        </p:txBody>
      </p:sp>
    </p:spTree>
    <p:extLst>
      <p:ext uri="{BB962C8B-B14F-4D97-AF65-F5344CB8AC3E}">
        <p14:creationId xmlns:p14="http://schemas.microsoft.com/office/powerpoint/2010/main" val="568814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F6F5589-6097-4B27-BA13-E8D482E659B6}"/>
              </a:ext>
            </a:extLst>
          </p:cNvPr>
          <p:cNvPicPr>
            <a:picLocks noChangeAspect="1"/>
          </p:cNvPicPr>
          <p:nvPr/>
        </p:nvPicPr>
        <p:blipFill>
          <a:blip r:embed="rId3"/>
          <a:stretch>
            <a:fillRect/>
          </a:stretch>
        </p:blipFill>
        <p:spPr>
          <a:xfrm>
            <a:off x="2743199" y="342901"/>
            <a:ext cx="6492240" cy="6543229"/>
          </a:xfrm>
          <a:prstGeom prst="rect">
            <a:avLst/>
          </a:prstGeom>
        </p:spPr>
      </p:pic>
      <p:sp>
        <p:nvSpPr>
          <p:cNvPr id="7" name="Title 6">
            <a:extLst>
              <a:ext uri="{FF2B5EF4-FFF2-40B4-BE49-F238E27FC236}">
                <a16:creationId xmlns:a16="http://schemas.microsoft.com/office/drawing/2014/main" id="{9E9A5110-D5B7-444B-9166-275E6C6FFEBB}"/>
              </a:ext>
            </a:extLst>
          </p:cNvPr>
          <p:cNvSpPr>
            <a:spLocks noGrp="1"/>
          </p:cNvSpPr>
          <p:nvPr>
            <p:ph type="title"/>
          </p:nvPr>
        </p:nvSpPr>
        <p:spPr>
          <a:xfrm>
            <a:off x="0" y="1"/>
            <a:ext cx="12192000" cy="685800"/>
          </a:xfrm>
        </p:spPr>
        <p:txBody>
          <a:bodyPr>
            <a:normAutofit/>
          </a:bodyPr>
          <a:lstStyle/>
          <a:p>
            <a:r>
              <a:rPr lang="en-US" sz="2400" dirty="0">
                <a:solidFill>
                  <a:srgbClr val="C00000"/>
                </a:solidFill>
              </a:rPr>
              <a:t>Today’s agenda</a:t>
            </a:r>
          </a:p>
        </p:txBody>
      </p:sp>
      <p:sp>
        <p:nvSpPr>
          <p:cNvPr id="2" name="Footer Placeholder 1"/>
          <p:cNvSpPr>
            <a:spLocks noGrp="1"/>
          </p:cNvSpPr>
          <p:nvPr>
            <p:ph type="ftr" sz="quarter" idx="11"/>
          </p:nvPr>
        </p:nvSpPr>
        <p:spPr/>
        <p:txBody>
          <a:bodyPr/>
          <a:lstStyle/>
          <a:p>
            <a:r>
              <a:rPr lang="en-US"/>
              <a:t>1st EIC Yellow Report Workshop @ Temple U.  03/19/2020</a:t>
            </a:r>
            <a:endParaRPr lang="en-US" dirty="0"/>
          </a:p>
        </p:txBody>
      </p:sp>
      <p:sp>
        <p:nvSpPr>
          <p:cNvPr id="6" name="Slide Number Placeholder 5">
            <a:extLst>
              <a:ext uri="{FF2B5EF4-FFF2-40B4-BE49-F238E27FC236}">
                <a16:creationId xmlns:a16="http://schemas.microsoft.com/office/drawing/2014/main" id="{A8222FA2-1743-49AE-A5B7-083925913742}"/>
              </a:ext>
            </a:extLst>
          </p:cNvPr>
          <p:cNvSpPr>
            <a:spLocks noGrp="1"/>
          </p:cNvSpPr>
          <p:nvPr>
            <p:ph type="sldNum" sz="quarter" idx="12"/>
          </p:nvPr>
        </p:nvSpPr>
        <p:spPr/>
        <p:txBody>
          <a:bodyPr/>
          <a:lstStyle/>
          <a:p>
            <a:fld id="{DB0E36C9-3AF3-4F25-819E-BE7B4BF519E9}" type="slidenum">
              <a:rPr lang="en-US" smtClean="0"/>
              <a:t>6</a:t>
            </a:fld>
            <a:endParaRPr lang="en-US"/>
          </a:p>
        </p:txBody>
      </p:sp>
      <p:sp>
        <p:nvSpPr>
          <p:cNvPr id="9" name="Rectangle 8">
            <a:extLst>
              <a:ext uri="{FF2B5EF4-FFF2-40B4-BE49-F238E27FC236}">
                <a16:creationId xmlns:a16="http://schemas.microsoft.com/office/drawing/2014/main" id="{76F3C623-2B2A-49BF-90E0-FF87F94DD6BA}"/>
              </a:ext>
            </a:extLst>
          </p:cNvPr>
          <p:cNvSpPr/>
          <p:nvPr/>
        </p:nvSpPr>
        <p:spPr>
          <a:xfrm>
            <a:off x="9189720" y="3810000"/>
            <a:ext cx="3048000" cy="461665"/>
          </a:xfrm>
          <a:prstGeom prst="rect">
            <a:avLst/>
          </a:prstGeom>
        </p:spPr>
        <p:txBody>
          <a:bodyPr wrap="square">
            <a:spAutoFit/>
          </a:bodyPr>
          <a:lstStyle/>
          <a:p>
            <a:r>
              <a:rPr lang="en-US" sz="1200" dirty="0">
                <a:hlinkClick r:id="rId4"/>
              </a:rPr>
              <a:t>https://indico.bnl.gov/event/7449/sessions/3672/attachments/27103/41316/go</a:t>
            </a:r>
            <a:endParaRPr lang="en-US" sz="1200" dirty="0"/>
          </a:p>
        </p:txBody>
      </p:sp>
    </p:spTree>
    <p:extLst>
      <p:ext uri="{BB962C8B-B14F-4D97-AF65-F5344CB8AC3E}">
        <p14:creationId xmlns:p14="http://schemas.microsoft.com/office/powerpoint/2010/main" val="3181868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9A5110-D5B7-444B-9166-275E6C6FFEBB}"/>
              </a:ext>
            </a:extLst>
          </p:cNvPr>
          <p:cNvSpPr>
            <a:spLocks noGrp="1"/>
          </p:cNvSpPr>
          <p:nvPr>
            <p:ph type="title"/>
          </p:nvPr>
        </p:nvSpPr>
        <p:spPr>
          <a:xfrm>
            <a:off x="2590800" y="1"/>
            <a:ext cx="8077200" cy="685800"/>
          </a:xfrm>
        </p:spPr>
        <p:txBody>
          <a:bodyPr>
            <a:normAutofit/>
          </a:bodyPr>
          <a:lstStyle/>
          <a:p>
            <a:r>
              <a:rPr lang="en-US" sz="2400" dirty="0">
                <a:solidFill>
                  <a:srgbClr val="C00000"/>
                </a:solidFill>
              </a:rPr>
              <a:t>Useful links for YR-Tracking-WG</a:t>
            </a:r>
          </a:p>
        </p:txBody>
      </p:sp>
      <p:sp>
        <p:nvSpPr>
          <p:cNvPr id="2" name="Footer Placeholder 1"/>
          <p:cNvSpPr>
            <a:spLocks noGrp="1"/>
          </p:cNvSpPr>
          <p:nvPr>
            <p:ph type="ftr" sz="quarter" idx="11"/>
          </p:nvPr>
        </p:nvSpPr>
        <p:spPr/>
        <p:txBody>
          <a:bodyPr/>
          <a:lstStyle/>
          <a:p>
            <a:r>
              <a:rPr lang="en-US"/>
              <a:t>1st EIC Yellow Report Workshop @ Temple U.  03/19/2020</a:t>
            </a:r>
            <a:endParaRPr lang="en-US" dirty="0"/>
          </a:p>
        </p:txBody>
      </p:sp>
      <p:sp>
        <p:nvSpPr>
          <p:cNvPr id="6" name="Slide Number Placeholder 5">
            <a:extLst>
              <a:ext uri="{FF2B5EF4-FFF2-40B4-BE49-F238E27FC236}">
                <a16:creationId xmlns:a16="http://schemas.microsoft.com/office/drawing/2014/main" id="{A8222FA2-1743-49AE-A5B7-083925913742}"/>
              </a:ext>
            </a:extLst>
          </p:cNvPr>
          <p:cNvSpPr>
            <a:spLocks noGrp="1"/>
          </p:cNvSpPr>
          <p:nvPr>
            <p:ph type="sldNum" sz="quarter" idx="12"/>
          </p:nvPr>
        </p:nvSpPr>
        <p:spPr/>
        <p:txBody>
          <a:bodyPr/>
          <a:lstStyle/>
          <a:p>
            <a:fld id="{DB0E36C9-3AF3-4F25-819E-BE7B4BF519E9}" type="slidenum">
              <a:rPr lang="en-US" smtClean="0"/>
              <a:t>7</a:t>
            </a:fld>
            <a:endParaRPr lang="en-US"/>
          </a:p>
        </p:txBody>
      </p:sp>
      <p:sp>
        <p:nvSpPr>
          <p:cNvPr id="35" name="Rectangle 34">
            <a:extLst>
              <a:ext uri="{FF2B5EF4-FFF2-40B4-BE49-F238E27FC236}">
                <a16:creationId xmlns:a16="http://schemas.microsoft.com/office/drawing/2014/main" id="{1A95558A-B5F2-4730-A5FE-011D7C648133}"/>
              </a:ext>
            </a:extLst>
          </p:cNvPr>
          <p:cNvSpPr/>
          <p:nvPr/>
        </p:nvSpPr>
        <p:spPr>
          <a:xfrm>
            <a:off x="0" y="1385263"/>
            <a:ext cx="12192000" cy="4253537"/>
          </a:xfrm>
          <a:prstGeom prst="rect">
            <a:avLst/>
          </a:prstGeom>
          <a:noFill/>
          <a:ln w="12700">
            <a:noFill/>
          </a:ln>
        </p:spPr>
        <p:txBody>
          <a:bodyPr wrap="square">
            <a:spAutoFit/>
          </a:bodyPr>
          <a:lstStyle/>
          <a:p>
            <a:pPr marL="1805940" lvl="3" indent="-342900">
              <a:lnSpc>
                <a:spcPct val="150000"/>
              </a:lnSpc>
              <a:buFont typeface="Wingdings" panose="05000000000000000000" pitchFamily="2" charset="2"/>
              <a:buChar char="v"/>
            </a:pPr>
            <a:r>
              <a:rPr lang="en-US" sz="1400" b="1" dirty="0">
                <a:latin typeface="Arial" panose="020B0604020202020204" pitchFamily="34" charset="0"/>
                <a:cs typeface="Arial" panose="020B0604020202020204" pitchFamily="34" charset="0"/>
              </a:rPr>
              <a:t>Mailing list: </a:t>
            </a:r>
            <a:r>
              <a:rPr lang="en-US" sz="1400" dirty="0">
                <a:latin typeface="Arial" panose="020B0604020202020204" pitchFamily="34" charset="0"/>
                <a:cs typeface="Arial" panose="020B0604020202020204" pitchFamily="34" charset="0"/>
              </a:rPr>
              <a:t>Currently 71 members</a:t>
            </a:r>
            <a:endParaRPr lang="en-US" sz="1400" b="1" dirty="0">
              <a:latin typeface="Arial" panose="020B0604020202020204" pitchFamily="34" charset="0"/>
              <a:cs typeface="Arial" panose="020B0604020202020204" pitchFamily="34" charset="0"/>
            </a:endParaRPr>
          </a:p>
          <a:p>
            <a:pPr marL="1920240" lvl="4">
              <a:lnSpc>
                <a:spcPct val="150000"/>
              </a:lnSpc>
            </a:pPr>
            <a:r>
              <a:rPr lang="en-US" sz="1400" dirty="0">
                <a:latin typeface="Arial" panose="020B0604020202020204" pitchFamily="34" charset="0"/>
                <a:cs typeface="Arial" panose="020B0604020202020204" pitchFamily="34" charset="0"/>
                <a:hlinkClick r:id="rId3"/>
              </a:rPr>
              <a:t>eicug-yr-detector-tracking@eicug.org</a:t>
            </a:r>
            <a:r>
              <a:rPr lang="en-US" sz="1400" dirty="0">
                <a:latin typeface="Arial" panose="020B0604020202020204" pitchFamily="34" charset="0"/>
                <a:cs typeface="Arial" panose="020B0604020202020204" pitchFamily="34" charset="0"/>
              </a:rPr>
              <a:t> </a:t>
            </a:r>
          </a:p>
          <a:p>
            <a:pPr marL="1805940" lvl="3" indent="-342900">
              <a:lnSpc>
                <a:spcPct val="150000"/>
              </a:lnSpc>
              <a:buFont typeface="Wingdings" panose="05000000000000000000" pitchFamily="2" charset="2"/>
              <a:buChar char="v"/>
            </a:pPr>
            <a:endParaRPr lang="en-US" sz="1400" b="1" dirty="0">
              <a:latin typeface="Arial" panose="020B0604020202020204" pitchFamily="34" charset="0"/>
              <a:cs typeface="Arial" panose="020B0604020202020204" pitchFamily="34" charset="0"/>
            </a:endParaRPr>
          </a:p>
          <a:p>
            <a:pPr marL="1805940" lvl="3" indent="-342900">
              <a:lnSpc>
                <a:spcPct val="150000"/>
              </a:lnSpc>
              <a:buFont typeface="Wingdings" panose="05000000000000000000" pitchFamily="2" charset="2"/>
              <a:buChar char="v"/>
            </a:pPr>
            <a:r>
              <a:rPr lang="en-US" sz="1400" b="1" dirty="0">
                <a:latin typeface="Arial" panose="020B0604020202020204" pitchFamily="34" charset="0"/>
                <a:cs typeface="Arial" panose="020B0604020202020204" pitchFamily="34" charset="0"/>
              </a:rPr>
              <a:t>Google groups: </a:t>
            </a:r>
            <a:r>
              <a:rPr lang="en-US" sz="1400" dirty="0">
                <a:latin typeface="Arial" panose="020B0604020202020204" pitchFamily="34" charset="0"/>
                <a:cs typeface="Arial" panose="020B0604020202020204" pitchFamily="34" charset="0"/>
              </a:rPr>
              <a:t>Currently 71 members</a:t>
            </a:r>
            <a:endParaRPr lang="en-US" sz="1400" b="1" dirty="0">
              <a:latin typeface="Arial" panose="020B0604020202020204" pitchFamily="34" charset="0"/>
              <a:cs typeface="Arial" panose="020B0604020202020204" pitchFamily="34" charset="0"/>
            </a:endParaRPr>
          </a:p>
          <a:p>
            <a:pPr marL="1920240" lvl="4">
              <a:lnSpc>
                <a:spcPct val="150000"/>
              </a:lnSpc>
            </a:pPr>
            <a:r>
              <a:rPr lang="en-US" sz="1400" dirty="0">
                <a:latin typeface="Arial" panose="020B0604020202020204" pitchFamily="34" charset="0"/>
                <a:cs typeface="Arial" panose="020B0604020202020204" pitchFamily="34" charset="0"/>
                <a:hlinkClick r:id="rId4"/>
              </a:rPr>
              <a:t>https://groups.google.com/a/eicug.org/forum/?hl=en#!forum/eicug-yr-detector-tracking</a:t>
            </a:r>
            <a:r>
              <a:rPr lang="en-US" sz="1400" dirty="0">
                <a:latin typeface="Arial" panose="020B0604020202020204" pitchFamily="34" charset="0"/>
                <a:cs typeface="Arial" panose="020B0604020202020204" pitchFamily="34" charset="0"/>
              </a:rPr>
              <a:t> </a:t>
            </a:r>
          </a:p>
          <a:p>
            <a:pPr marL="1805940" lvl="3" indent="-342900">
              <a:lnSpc>
                <a:spcPct val="150000"/>
              </a:lnSpc>
              <a:buFont typeface="Wingdings" panose="05000000000000000000" pitchFamily="2" charset="2"/>
              <a:buChar char="v"/>
            </a:pPr>
            <a:endParaRPr lang="en-US" sz="1400" b="1" dirty="0">
              <a:latin typeface="Arial" panose="020B0604020202020204" pitchFamily="34" charset="0"/>
              <a:cs typeface="Arial" panose="020B0604020202020204" pitchFamily="34" charset="0"/>
            </a:endParaRPr>
          </a:p>
          <a:p>
            <a:pPr marL="1805940" lvl="3" indent="-342900">
              <a:lnSpc>
                <a:spcPct val="150000"/>
              </a:lnSpc>
              <a:buFont typeface="Wingdings" panose="05000000000000000000" pitchFamily="2" charset="2"/>
              <a:buChar char="v"/>
            </a:pPr>
            <a:r>
              <a:rPr lang="en-US" sz="1400" b="1" dirty="0">
                <a:latin typeface="Arial" panose="020B0604020202020204" pitchFamily="34" charset="0"/>
                <a:cs typeface="Arial" panose="020B0604020202020204" pitchFamily="34" charset="0"/>
              </a:rPr>
              <a:t>Weekly Meeting: </a:t>
            </a:r>
            <a:r>
              <a:rPr lang="en-US" sz="1400" dirty="0">
                <a:latin typeface="Arial" panose="020B0604020202020204" pitchFamily="34" charset="0"/>
                <a:cs typeface="Arial" panose="020B0604020202020204" pitchFamily="34" charset="0"/>
              </a:rPr>
              <a:t>Every Thursday @ 12pm EDT (EST)</a:t>
            </a:r>
            <a:endParaRPr lang="en-US" sz="1400" b="1" dirty="0">
              <a:latin typeface="Arial" panose="020B0604020202020204" pitchFamily="34" charset="0"/>
              <a:cs typeface="Arial" panose="020B0604020202020204" pitchFamily="34" charset="0"/>
            </a:endParaRPr>
          </a:p>
          <a:p>
            <a:pPr marL="2263140" lvl="4" indent="-342900">
              <a:lnSpc>
                <a:spcPct val="150000"/>
              </a:lnSpc>
              <a:buFont typeface="Wingdings" panose="05000000000000000000" pitchFamily="2" charset="2"/>
              <a:buChar char="§"/>
            </a:pPr>
            <a:r>
              <a:rPr lang="en-US" sz="1400" dirty="0">
                <a:latin typeface="Arial" panose="020B0604020202020204" pitchFamily="34" charset="0"/>
                <a:cs typeface="Arial" panose="020B0604020202020204" pitchFamily="34" charset="0"/>
              </a:rPr>
              <a:t>Indico page:      </a:t>
            </a:r>
            <a:r>
              <a:rPr lang="en-US" sz="1400" dirty="0">
                <a:latin typeface="Arial" panose="020B0604020202020204" pitchFamily="34" charset="0"/>
                <a:cs typeface="Arial" panose="020B0604020202020204" pitchFamily="34" charset="0"/>
                <a:hlinkClick r:id="rId5"/>
              </a:rPr>
              <a:t>https://indico.bnl.gov/category/276/</a:t>
            </a:r>
            <a:r>
              <a:rPr lang="en-US" sz="1400" dirty="0">
                <a:latin typeface="Arial" panose="020B0604020202020204" pitchFamily="34" charset="0"/>
                <a:cs typeface="Arial" panose="020B0604020202020204" pitchFamily="34" charset="0"/>
              </a:rPr>
              <a:t> </a:t>
            </a:r>
          </a:p>
          <a:p>
            <a:pPr marL="2263140" lvl="4" indent="-342900">
              <a:lnSpc>
                <a:spcPct val="150000"/>
              </a:lnSpc>
              <a:buFont typeface="Wingdings" panose="05000000000000000000" pitchFamily="2" charset="2"/>
              <a:buChar char="§"/>
            </a:pPr>
            <a:r>
              <a:rPr lang="en-US" sz="1400" dirty="0" err="1">
                <a:latin typeface="Arial" panose="020B0604020202020204" pitchFamily="34" charset="0"/>
                <a:cs typeface="Arial" panose="020B0604020202020204" pitchFamily="34" charset="0"/>
              </a:rPr>
              <a:t>Bluejeans</a:t>
            </a:r>
            <a:r>
              <a:rPr lang="en-US" sz="1400" dirty="0">
                <a:latin typeface="Arial" panose="020B0604020202020204" pitchFamily="34" charset="0"/>
                <a:cs typeface="Arial" panose="020B0604020202020204" pitchFamily="34" charset="0"/>
              </a:rPr>
              <a:t> link:  </a:t>
            </a:r>
            <a:r>
              <a:rPr lang="en-US" sz="1400" dirty="0">
                <a:latin typeface="Arial" panose="020B0604020202020204" pitchFamily="34" charset="0"/>
                <a:cs typeface="Arial" panose="020B0604020202020204" pitchFamily="34" charset="0"/>
                <a:hlinkClick r:id="rId6"/>
              </a:rPr>
              <a:t>https://bluejeans.com/215438302</a:t>
            </a:r>
            <a:endParaRPr lang="en-US" sz="1400" dirty="0">
              <a:latin typeface="Arial" panose="020B0604020202020204" pitchFamily="34" charset="0"/>
              <a:cs typeface="Arial" panose="020B0604020202020204" pitchFamily="34" charset="0"/>
            </a:endParaRPr>
          </a:p>
          <a:p>
            <a:pPr marL="2263140" lvl="4" indent="-342900">
              <a:lnSpc>
                <a:spcPct val="150000"/>
              </a:lnSpc>
              <a:buFont typeface="Wingdings" panose="05000000000000000000" pitchFamily="2" charset="2"/>
              <a:buChar char="v"/>
            </a:pPr>
            <a:endParaRPr lang="en-US" sz="1400" dirty="0">
              <a:latin typeface="Arial" panose="020B0604020202020204" pitchFamily="34" charset="0"/>
              <a:cs typeface="Arial" panose="020B0604020202020204" pitchFamily="34" charset="0"/>
            </a:endParaRPr>
          </a:p>
          <a:p>
            <a:pPr marL="1805940" lvl="3" indent="-342900">
              <a:lnSpc>
                <a:spcPct val="150000"/>
              </a:lnSpc>
              <a:buFont typeface="Wingdings" panose="05000000000000000000" pitchFamily="2" charset="2"/>
              <a:buChar char="v"/>
            </a:pPr>
            <a:r>
              <a:rPr lang="en-US" sz="1400" b="1" dirty="0">
                <a:latin typeface="Arial" panose="020B0604020202020204" pitchFamily="34" charset="0"/>
                <a:cs typeface="Arial" panose="020B0604020202020204" pitchFamily="34" charset="0"/>
              </a:rPr>
              <a:t>Electron-Ion Collider Detector Requirements and R&amp;D Handbook </a:t>
            </a:r>
          </a:p>
          <a:p>
            <a:pPr marL="1920240" lvl="4">
              <a:lnSpc>
                <a:spcPct val="150000"/>
              </a:lnSpc>
            </a:pPr>
            <a:r>
              <a:rPr lang="en-US" sz="1400" dirty="0">
                <a:latin typeface="Arial" panose="020B0604020202020204" pitchFamily="34" charset="0"/>
                <a:cs typeface="Arial" panose="020B0604020202020204" pitchFamily="34" charset="0"/>
                <a:hlinkClick r:id="rId7"/>
              </a:rPr>
              <a:t>http://eicug.org/web/sites/default/files/EIC_HANDBOOK_v1.1.pdf</a:t>
            </a:r>
            <a:r>
              <a:rPr lang="en-US" sz="1400" dirty="0">
                <a:latin typeface="Arial" panose="020B0604020202020204" pitchFamily="34" charset="0"/>
                <a:cs typeface="Arial" panose="020B0604020202020204" pitchFamily="34" charset="0"/>
              </a:rPr>
              <a:t> </a:t>
            </a:r>
          </a:p>
          <a:p>
            <a:pPr marL="891540" lvl="1" indent="-342900">
              <a:lnSpc>
                <a:spcPct val="150000"/>
              </a:lnSpc>
              <a:buFont typeface="Wingdings" panose="05000000000000000000" pitchFamily="2" charset="2"/>
              <a:buChar char="v"/>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2968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10.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7.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9.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17354</TotalTime>
  <Words>878</Words>
  <Application>Microsoft Office PowerPoint</Application>
  <PresentationFormat>Widescreen</PresentationFormat>
  <Paragraphs>96</Paragraphs>
  <Slides>7</Slides>
  <Notes>6</Notes>
  <HiddenSlides>0</HiddenSlides>
  <MMClips>0</MMClips>
  <ScaleCrop>false</ScaleCrop>
  <HeadingPairs>
    <vt:vector size="6" baseType="variant">
      <vt:variant>
        <vt:lpstr>Fonts Used</vt:lpstr>
      </vt:variant>
      <vt:variant>
        <vt:i4>4</vt:i4>
      </vt:variant>
      <vt:variant>
        <vt:lpstr>Theme</vt:lpstr>
      </vt:variant>
      <vt:variant>
        <vt:i4>10</vt:i4>
      </vt:variant>
      <vt:variant>
        <vt:lpstr>Slide Titles</vt:lpstr>
      </vt:variant>
      <vt:variant>
        <vt:i4>7</vt:i4>
      </vt:variant>
    </vt:vector>
  </HeadingPairs>
  <TitlesOfParts>
    <vt:vector size="21" baseType="lpstr">
      <vt:lpstr>Arial</vt:lpstr>
      <vt:lpstr>Calibri</vt:lpstr>
      <vt:lpstr>Cambria Math</vt:lpstr>
      <vt:lpstr>Wingdings</vt:lpstr>
      <vt:lpstr>Office Theme</vt:lpstr>
      <vt:lpstr>1_Office Theme</vt:lpstr>
      <vt:lpstr>2_Office Theme</vt:lpstr>
      <vt:lpstr>3_Office Theme</vt:lpstr>
      <vt:lpstr>4_Office Theme</vt:lpstr>
      <vt:lpstr>5_Office Theme</vt:lpstr>
      <vt:lpstr>11_Office Theme</vt:lpstr>
      <vt:lpstr>6_Office Theme</vt:lpstr>
      <vt:lpstr>7_Office Theme</vt:lpstr>
      <vt:lpstr>8_Office Theme</vt:lpstr>
      <vt:lpstr>PowerPoint Presentation</vt:lpstr>
      <vt:lpstr>Introduction to YR-Tracking Working Group </vt:lpstr>
      <vt:lpstr>Main Goals for the YR-Tracking-WG</vt:lpstr>
      <vt:lpstr>Participating Institutions &amp; Expressed Interest </vt:lpstr>
      <vt:lpstr>Deliverable for this 1st YR Workshop @ Temple U.</vt:lpstr>
      <vt:lpstr>Today’s agenda</vt:lpstr>
      <vt:lpstr>Useful links for YR-Tracking-WG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kgnanvo</dc:creator>
  <cp:lastModifiedBy>Kondo Gnanvo</cp:lastModifiedBy>
  <cp:revision>2490</cp:revision>
  <dcterms:created xsi:type="dcterms:W3CDTF">2013-04-08T15:33:27Z</dcterms:created>
  <dcterms:modified xsi:type="dcterms:W3CDTF">2020-03-19T11:02:40Z</dcterms:modified>
</cp:coreProperties>
</file>