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2" r:id="rId2"/>
    <p:sldId id="258" r:id="rId3"/>
    <p:sldId id="259" r:id="rId4"/>
    <p:sldId id="257"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2" autoAdjust="0"/>
    <p:restoredTop sz="94660"/>
  </p:normalViewPr>
  <p:slideViewPr>
    <p:cSldViewPr snapToGrid="0">
      <p:cViewPr varScale="1">
        <p:scale>
          <a:sx n="130" d="100"/>
          <a:sy n="130" d="100"/>
        </p:scale>
        <p:origin x="150" y="16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97896F-FB73-4313-8122-C643DB2E570D}" type="datetimeFigureOut">
              <a:rPr lang="en-US" smtClean="0"/>
              <a:t>3/18/2020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F2497C-C973-4180-9398-DDAD18408465}" type="slidenum">
              <a:rPr lang="en-US" smtClean="0"/>
              <a:t>‹#›</a:t>
            </a:fld>
            <a:endParaRPr lang="en-US"/>
          </a:p>
        </p:txBody>
      </p:sp>
    </p:spTree>
    <p:extLst>
      <p:ext uri="{BB962C8B-B14F-4D97-AF65-F5344CB8AC3E}">
        <p14:creationId xmlns:p14="http://schemas.microsoft.com/office/powerpoint/2010/main" val="2787043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FE5794-FC90-463F-BF29-F03B394F653E}" type="datetime1">
              <a:rPr lang="en-US" smtClean="0"/>
              <a:t>3/18/2020</a:t>
            </a:fld>
            <a:endParaRPr lang="en-US"/>
          </a:p>
        </p:txBody>
      </p:sp>
      <p:sp>
        <p:nvSpPr>
          <p:cNvPr id="5" name="Footer Placeholder 4"/>
          <p:cNvSpPr>
            <a:spLocks noGrp="1"/>
          </p:cNvSpPr>
          <p:nvPr>
            <p:ph type="ftr" sz="quarter" idx="11"/>
          </p:nvPr>
        </p:nvSpPr>
        <p:spPr/>
        <p:txBody>
          <a:bodyPr/>
          <a:lstStyle/>
          <a:p>
            <a:r>
              <a:rPr lang="en-US" smtClean="0"/>
              <a:t>2020_03_19 EIC-Temple  - ITS3 technology - LG</a:t>
            </a:r>
            <a:endParaRPr lang="en-US"/>
          </a:p>
        </p:txBody>
      </p:sp>
      <p:sp>
        <p:nvSpPr>
          <p:cNvPr id="6" name="Slide Number Placeholder 5"/>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1951599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25A22-E5E0-4C7E-B3E0-5C4DE6E702BD}" type="datetime1">
              <a:rPr lang="en-US" smtClean="0"/>
              <a:t>3/18/2020</a:t>
            </a:fld>
            <a:endParaRPr lang="en-US"/>
          </a:p>
        </p:txBody>
      </p:sp>
      <p:sp>
        <p:nvSpPr>
          <p:cNvPr id="5" name="Footer Placeholder 4"/>
          <p:cNvSpPr>
            <a:spLocks noGrp="1"/>
          </p:cNvSpPr>
          <p:nvPr>
            <p:ph type="ftr" sz="quarter" idx="11"/>
          </p:nvPr>
        </p:nvSpPr>
        <p:spPr/>
        <p:txBody>
          <a:bodyPr/>
          <a:lstStyle/>
          <a:p>
            <a:r>
              <a:rPr lang="en-US" smtClean="0"/>
              <a:t>2020_03_19 EIC-Temple  - ITS3 technology - LG</a:t>
            </a:r>
            <a:endParaRPr lang="en-US"/>
          </a:p>
        </p:txBody>
      </p:sp>
      <p:sp>
        <p:nvSpPr>
          <p:cNvPr id="6" name="Slide Number Placeholder 5"/>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3152451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9031DF-FE79-4134-90A6-B1A5130A6339}" type="datetime1">
              <a:rPr lang="en-US" smtClean="0"/>
              <a:t>3/18/2020</a:t>
            </a:fld>
            <a:endParaRPr lang="en-US"/>
          </a:p>
        </p:txBody>
      </p:sp>
      <p:sp>
        <p:nvSpPr>
          <p:cNvPr id="5" name="Footer Placeholder 4"/>
          <p:cNvSpPr>
            <a:spLocks noGrp="1"/>
          </p:cNvSpPr>
          <p:nvPr>
            <p:ph type="ftr" sz="quarter" idx="11"/>
          </p:nvPr>
        </p:nvSpPr>
        <p:spPr/>
        <p:txBody>
          <a:bodyPr/>
          <a:lstStyle/>
          <a:p>
            <a:r>
              <a:rPr lang="en-US" smtClean="0"/>
              <a:t>2020_03_19 EIC-Temple  - ITS3 technology - LG</a:t>
            </a:r>
            <a:endParaRPr lang="en-US"/>
          </a:p>
        </p:txBody>
      </p:sp>
      <p:sp>
        <p:nvSpPr>
          <p:cNvPr id="6" name="Slide Number Placeholder 5"/>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3805149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79A0ED-7C2B-4AD1-9566-E5BCFC526BF5}" type="datetime1">
              <a:rPr lang="en-US" smtClean="0"/>
              <a:t>3/18/2020</a:t>
            </a:fld>
            <a:endParaRPr lang="en-US"/>
          </a:p>
        </p:txBody>
      </p:sp>
      <p:sp>
        <p:nvSpPr>
          <p:cNvPr id="5" name="Footer Placeholder 4"/>
          <p:cNvSpPr>
            <a:spLocks noGrp="1"/>
          </p:cNvSpPr>
          <p:nvPr>
            <p:ph type="ftr" sz="quarter" idx="11"/>
          </p:nvPr>
        </p:nvSpPr>
        <p:spPr/>
        <p:txBody>
          <a:bodyPr/>
          <a:lstStyle/>
          <a:p>
            <a:r>
              <a:rPr lang="en-US" smtClean="0"/>
              <a:t>2020_03_19 EIC-Temple  - ITS3 technology - LG</a:t>
            </a:r>
            <a:endParaRPr lang="en-US"/>
          </a:p>
        </p:txBody>
      </p:sp>
      <p:sp>
        <p:nvSpPr>
          <p:cNvPr id="6" name="Slide Number Placeholder 5"/>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3284020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8309FC-790C-49AB-8F00-48124A15194A}" type="datetime1">
              <a:rPr lang="en-US" smtClean="0"/>
              <a:t>3/18/2020</a:t>
            </a:fld>
            <a:endParaRPr lang="en-US"/>
          </a:p>
        </p:txBody>
      </p:sp>
      <p:sp>
        <p:nvSpPr>
          <p:cNvPr id="5" name="Footer Placeholder 4"/>
          <p:cNvSpPr>
            <a:spLocks noGrp="1"/>
          </p:cNvSpPr>
          <p:nvPr>
            <p:ph type="ftr" sz="quarter" idx="11"/>
          </p:nvPr>
        </p:nvSpPr>
        <p:spPr/>
        <p:txBody>
          <a:bodyPr/>
          <a:lstStyle/>
          <a:p>
            <a:r>
              <a:rPr lang="en-US" smtClean="0"/>
              <a:t>2020_03_19 EIC-Temple  - ITS3 technology - LG</a:t>
            </a:r>
            <a:endParaRPr lang="en-US"/>
          </a:p>
        </p:txBody>
      </p:sp>
      <p:sp>
        <p:nvSpPr>
          <p:cNvPr id="6" name="Slide Number Placeholder 5"/>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3196845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F55414-07AD-430C-9FF5-DAFB41A2633E}" type="datetime1">
              <a:rPr lang="en-US" smtClean="0"/>
              <a:t>3/18/2020</a:t>
            </a:fld>
            <a:endParaRPr lang="en-US"/>
          </a:p>
        </p:txBody>
      </p:sp>
      <p:sp>
        <p:nvSpPr>
          <p:cNvPr id="6" name="Footer Placeholder 5"/>
          <p:cNvSpPr>
            <a:spLocks noGrp="1"/>
          </p:cNvSpPr>
          <p:nvPr>
            <p:ph type="ftr" sz="quarter" idx="11"/>
          </p:nvPr>
        </p:nvSpPr>
        <p:spPr/>
        <p:txBody>
          <a:bodyPr/>
          <a:lstStyle/>
          <a:p>
            <a:r>
              <a:rPr lang="en-US" smtClean="0"/>
              <a:t>2020_03_19 EIC-Temple  - ITS3 technology - LG</a:t>
            </a:r>
            <a:endParaRPr lang="en-US"/>
          </a:p>
        </p:txBody>
      </p:sp>
      <p:sp>
        <p:nvSpPr>
          <p:cNvPr id="7" name="Slide Number Placeholder 6"/>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2299158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EB071D-373B-429C-824D-15B2598CB070}" type="datetime1">
              <a:rPr lang="en-US" smtClean="0"/>
              <a:t>3/18/2020</a:t>
            </a:fld>
            <a:endParaRPr lang="en-US"/>
          </a:p>
        </p:txBody>
      </p:sp>
      <p:sp>
        <p:nvSpPr>
          <p:cNvPr id="8" name="Footer Placeholder 7"/>
          <p:cNvSpPr>
            <a:spLocks noGrp="1"/>
          </p:cNvSpPr>
          <p:nvPr>
            <p:ph type="ftr" sz="quarter" idx="11"/>
          </p:nvPr>
        </p:nvSpPr>
        <p:spPr/>
        <p:txBody>
          <a:bodyPr/>
          <a:lstStyle/>
          <a:p>
            <a:r>
              <a:rPr lang="en-US" smtClean="0"/>
              <a:t>2020_03_19 EIC-Temple  - ITS3 technology - LG</a:t>
            </a:r>
            <a:endParaRPr lang="en-US"/>
          </a:p>
        </p:txBody>
      </p:sp>
      <p:sp>
        <p:nvSpPr>
          <p:cNvPr id="9" name="Slide Number Placeholder 8"/>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4204549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D82222-B4E3-461D-AE77-A14AB545133E}" type="datetime1">
              <a:rPr lang="en-US" smtClean="0"/>
              <a:t>3/18/2020</a:t>
            </a:fld>
            <a:endParaRPr lang="en-US"/>
          </a:p>
        </p:txBody>
      </p:sp>
      <p:sp>
        <p:nvSpPr>
          <p:cNvPr id="4" name="Footer Placeholder 3"/>
          <p:cNvSpPr>
            <a:spLocks noGrp="1"/>
          </p:cNvSpPr>
          <p:nvPr>
            <p:ph type="ftr" sz="quarter" idx="11"/>
          </p:nvPr>
        </p:nvSpPr>
        <p:spPr/>
        <p:txBody>
          <a:bodyPr/>
          <a:lstStyle/>
          <a:p>
            <a:r>
              <a:rPr lang="en-US" smtClean="0"/>
              <a:t>2020_03_19 EIC-Temple  - ITS3 technology - LG</a:t>
            </a:r>
            <a:endParaRPr lang="en-US"/>
          </a:p>
        </p:txBody>
      </p:sp>
      <p:sp>
        <p:nvSpPr>
          <p:cNvPr id="5" name="Slide Number Placeholder 4"/>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1088172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4F942-5A96-420D-A8A7-A54A5953CAC8}" type="datetime1">
              <a:rPr lang="en-US" smtClean="0"/>
              <a:t>3/18/2020</a:t>
            </a:fld>
            <a:endParaRPr lang="en-US"/>
          </a:p>
        </p:txBody>
      </p:sp>
      <p:sp>
        <p:nvSpPr>
          <p:cNvPr id="3" name="Footer Placeholder 2"/>
          <p:cNvSpPr>
            <a:spLocks noGrp="1"/>
          </p:cNvSpPr>
          <p:nvPr>
            <p:ph type="ftr" sz="quarter" idx="11"/>
          </p:nvPr>
        </p:nvSpPr>
        <p:spPr/>
        <p:txBody>
          <a:bodyPr/>
          <a:lstStyle/>
          <a:p>
            <a:r>
              <a:rPr lang="en-US" smtClean="0"/>
              <a:t>2020_03_19 EIC-Temple  - ITS3 technology - LG</a:t>
            </a:r>
            <a:endParaRPr lang="en-US"/>
          </a:p>
        </p:txBody>
      </p:sp>
      <p:sp>
        <p:nvSpPr>
          <p:cNvPr id="4" name="Slide Number Placeholder 3"/>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154891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40DDA7D-0EF2-47BD-9693-10A581C0D536}" type="datetime1">
              <a:rPr lang="en-US" smtClean="0"/>
              <a:t>3/18/2020</a:t>
            </a:fld>
            <a:endParaRPr lang="en-US"/>
          </a:p>
        </p:txBody>
      </p:sp>
      <p:sp>
        <p:nvSpPr>
          <p:cNvPr id="6" name="Footer Placeholder 5"/>
          <p:cNvSpPr>
            <a:spLocks noGrp="1"/>
          </p:cNvSpPr>
          <p:nvPr>
            <p:ph type="ftr" sz="quarter" idx="11"/>
          </p:nvPr>
        </p:nvSpPr>
        <p:spPr/>
        <p:txBody>
          <a:bodyPr/>
          <a:lstStyle/>
          <a:p>
            <a:r>
              <a:rPr lang="en-US" smtClean="0"/>
              <a:t>2020_03_19 EIC-Temple  - ITS3 technology - LG</a:t>
            </a:r>
            <a:endParaRPr lang="en-US"/>
          </a:p>
        </p:txBody>
      </p:sp>
      <p:sp>
        <p:nvSpPr>
          <p:cNvPr id="7" name="Slide Number Placeholder 6"/>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2552747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14A0D02-A948-45B9-8325-1E0B6D359E37}" type="datetime1">
              <a:rPr lang="en-US" smtClean="0"/>
              <a:t>3/18/2020</a:t>
            </a:fld>
            <a:endParaRPr lang="en-US"/>
          </a:p>
        </p:txBody>
      </p:sp>
      <p:sp>
        <p:nvSpPr>
          <p:cNvPr id="6" name="Footer Placeholder 5"/>
          <p:cNvSpPr>
            <a:spLocks noGrp="1"/>
          </p:cNvSpPr>
          <p:nvPr>
            <p:ph type="ftr" sz="quarter" idx="11"/>
          </p:nvPr>
        </p:nvSpPr>
        <p:spPr/>
        <p:txBody>
          <a:bodyPr/>
          <a:lstStyle/>
          <a:p>
            <a:r>
              <a:rPr lang="en-US" smtClean="0"/>
              <a:t>2020_03_19 EIC-Temple  - ITS3 technology - LG</a:t>
            </a:r>
            <a:endParaRPr lang="en-US"/>
          </a:p>
        </p:txBody>
      </p:sp>
      <p:sp>
        <p:nvSpPr>
          <p:cNvPr id="7" name="Slide Number Placeholder 6"/>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283978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3E10F5-2621-4E8C-AF56-81116D8244CC}" type="datetime1">
              <a:rPr lang="en-US" smtClean="0"/>
              <a:t>3/18/2020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2020_03_19 EIC-Temple  - ITS3 technology - LG</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EB1EBA-099B-46EE-A009-F4CB3582751C}" type="slidenum">
              <a:rPr lang="en-US" smtClean="0"/>
              <a:t>‹#›</a:t>
            </a:fld>
            <a:endParaRPr lang="en-US"/>
          </a:p>
        </p:txBody>
      </p:sp>
    </p:spTree>
    <p:extLst>
      <p:ext uri="{BB962C8B-B14F-4D97-AF65-F5344CB8AC3E}">
        <p14:creationId xmlns:p14="http://schemas.microsoft.com/office/powerpoint/2010/main" val="1170696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indico.cern.ch/event/860914/"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alice-its3-wp2@cern.ch"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alice-its3-wp4@cern.ch"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662DEE2-FC8B-4898-BA17-791580A00694}" type="slidenum">
              <a:rPr lang="en-US" smtClean="0"/>
              <a:t>1</a:t>
            </a:fld>
            <a:endParaRPr lang="en-US"/>
          </a:p>
        </p:txBody>
      </p:sp>
      <p:sp>
        <p:nvSpPr>
          <p:cNvPr id="4" name="TextBox 3"/>
          <p:cNvSpPr txBox="1"/>
          <p:nvPr/>
        </p:nvSpPr>
        <p:spPr>
          <a:xfrm>
            <a:off x="1010406" y="1254917"/>
            <a:ext cx="9539278" cy="2031325"/>
          </a:xfrm>
          <a:prstGeom prst="rect">
            <a:avLst/>
          </a:prstGeom>
          <a:noFill/>
        </p:spPr>
        <p:txBody>
          <a:bodyPr wrap="none" rtlCol="0">
            <a:spAutoFit/>
          </a:bodyPr>
          <a:lstStyle/>
          <a:p>
            <a:pPr algn="ctr"/>
            <a:r>
              <a:rPr lang="en-US" dirty="0" smtClean="0"/>
              <a:t>The most relevant efforts in this Letter of Intent (endorsed by the LHCC in September 2019) include:</a:t>
            </a:r>
          </a:p>
          <a:p>
            <a:pPr algn="ctr"/>
            <a:endParaRPr lang="en-US" dirty="0" smtClean="0"/>
          </a:p>
          <a:p>
            <a:pPr marL="285750" indent="-285750" algn="ctr">
              <a:buFont typeface="Arial" panose="020B0604020202020204" pitchFamily="34" charset="0"/>
              <a:buChar char="•"/>
            </a:pPr>
            <a:r>
              <a:rPr lang="en-US" u="sng" dirty="0" smtClean="0"/>
              <a:t>Silicon R&amp;D for next generation MAPS sensor (with significant improvements)</a:t>
            </a:r>
          </a:p>
          <a:p>
            <a:pPr marL="285750" indent="-285750" algn="ctr">
              <a:buFont typeface="Arial" panose="020B0604020202020204" pitchFamily="34" charset="0"/>
              <a:buChar char="•"/>
            </a:pPr>
            <a:endParaRPr lang="en-US" u="sng" dirty="0" smtClean="0"/>
          </a:p>
          <a:p>
            <a:pPr algn="ctr"/>
            <a:r>
              <a:rPr lang="en-US" i="1" dirty="0"/>
              <a:t>c</a:t>
            </a:r>
            <a:r>
              <a:rPr lang="en-US" i="1" dirty="0" smtClean="0"/>
              <a:t>oupled with</a:t>
            </a:r>
          </a:p>
          <a:p>
            <a:pPr algn="ctr"/>
            <a:endParaRPr lang="en-US" dirty="0" smtClean="0"/>
          </a:p>
          <a:p>
            <a:pPr marL="285750" indent="-285750" algn="ctr">
              <a:buFont typeface="Arial" panose="020B0604020202020204" pitchFamily="34" charset="0"/>
              <a:buChar char="•"/>
            </a:pPr>
            <a:r>
              <a:rPr lang="en-US" u="sng" dirty="0" smtClean="0"/>
              <a:t>R&amp;D into extremely low X/X0 cylindrical vertex detection with “bent” silicon</a:t>
            </a:r>
            <a:endParaRPr lang="en-US" u="sng" dirty="0"/>
          </a:p>
        </p:txBody>
      </p:sp>
      <p:sp>
        <p:nvSpPr>
          <p:cNvPr id="6" name="TextBox 5"/>
          <p:cNvSpPr txBox="1"/>
          <p:nvPr/>
        </p:nvSpPr>
        <p:spPr>
          <a:xfrm>
            <a:off x="1241186" y="240997"/>
            <a:ext cx="8665898" cy="400110"/>
          </a:xfrm>
          <a:prstGeom prst="rect">
            <a:avLst/>
          </a:prstGeom>
          <a:noFill/>
        </p:spPr>
        <p:txBody>
          <a:bodyPr wrap="none" rtlCol="0">
            <a:spAutoFit/>
          </a:bodyPr>
          <a:lstStyle/>
          <a:p>
            <a:r>
              <a:rPr lang="en-US" sz="2000" u="sng" dirty="0" smtClean="0"/>
              <a:t>Kickoff meeting held at CERN on December 4, 2019 for “ALICE ITS Upgrade in LS3”</a:t>
            </a:r>
            <a:endParaRPr lang="en-US" sz="2000" u="sng" dirty="0"/>
          </a:p>
        </p:txBody>
      </p:sp>
      <p:sp>
        <p:nvSpPr>
          <p:cNvPr id="7" name="Rectangle 6"/>
          <p:cNvSpPr/>
          <p:nvPr/>
        </p:nvSpPr>
        <p:spPr>
          <a:xfrm>
            <a:off x="4070791" y="860518"/>
            <a:ext cx="3720377" cy="369332"/>
          </a:xfrm>
          <a:prstGeom prst="rect">
            <a:avLst/>
          </a:prstGeom>
        </p:spPr>
        <p:txBody>
          <a:bodyPr wrap="none">
            <a:spAutoFit/>
          </a:bodyPr>
          <a:lstStyle/>
          <a:p>
            <a:r>
              <a:rPr lang="en-US" dirty="0" smtClean="0">
                <a:hlinkClick r:id="rId2"/>
              </a:rPr>
              <a:t>https://indico.cern.ch/event/860914/</a:t>
            </a:r>
            <a:endParaRPr lang="en-US" dirty="0"/>
          </a:p>
        </p:txBody>
      </p:sp>
      <p:pic>
        <p:nvPicPr>
          <p:cNvPr id="9" name="Picture 8"/>
          <p:cNvPicPr>
            <a:picLocks noChangeAspect="1"/>
          </p:cNvPicPr>
          <p:nvPr/>
        </p:nvPicPr>
        <p:blipFill>
          <a:blip r:embed="rId3"/>
          <a:stretch>
            <a:fillRect/>
          </a:stretch>
        </p:blipFill>
        <p:spPr>
          <a:xfrm>
            <a:off x="1508983" y="3705708"/>
            <a:ext cx="3930476" cy="2833204"/>
          </a:xfrm>
          <a:prstGeom prst="rect">
            <a:avLst/>
          </a:prstGeom>
        </p:spPr>
      </p:pic>
      <p:pic>
        <p:nvPicPr>
          <p:cNvPr id="10" name="Picture 9"/>
          <p:cNvPicPr>
            <a:picLocks noChangeAspect="1"/>
          </p:cNvPicPr>
          <p:nvPr/>
        </p:nvPicPr>
        <p:blipFill>
          <a:blip r:embed="rId4"/>
          <a:stretch>
            <a:fillRect/>
          </a:stretch>
        </p:blipFill>
        <p:spPr>
          <a:xfrm>
            <a:off x="7582003" y="3651890"/>
            <a:ext cx="2967681" cy="2704460"/>
          </a:xfrm>
          <a:prstGeom prst="rect">
            <a:avLst/>
          </a:prstGeom>
        </p:spPr>
      </p:pic>
      <p:sp>
        <p:nvSpPr>
          <p:cNvPr id="11" name="TextBox 10"/>
          <p:cNvSpPr txBox="1"/>
          <p:nvPr/>
        </p:nvSpPr>
        <p:spPr>
          <a:xfrm>
            <a:off x="202000" y="4660645"/>
            <a:ext cx="1459823" cy="923330"/>
          </a:xfrm>
          <a:prstGeom prst="rect">
            <a:avLst/>
          </a:prstGeom>
          <a:noFill/>
        </p:spPr>
        <p:txBody>
          <a:bodyPr wrap="none" rtlCol="0">
            <a:spAutoFit/>
          </a:bodyPr>
          <a:lstStyle/>
          <a:p>
            <a:r>
              <a:rPr lang="en-US" dirty="0" smtClean="0"/>
              <a:t>“bent” silicon</a:t>
            </a:r>
          </a:p>
          <a:p>
            <a:r>
              <a:rPr lang="en-US" dirty="0" smtClean="0"/>
              <a:t>Detector</a:t>
            </a:r>
          </a:p>
          <a:p>
            <a:r>
              <a:rPr lang="en-US" dirty="0" smtClean="0"/>
              <a:t>concept</a:t>
            </a:r>
            <a:endParaRPr lang="en-US" dirty="0"/>
          </a:p>
        </p:txBody>
      </p:sp>
      <p:sp>
        <p:nvSpPr>
          <p:cNvPr id="12" name="TextBox 11"/>
          <p:cNvSpPr txBox="1"/>
          <p:nvPr/>
        </p:nvSpPr>
        <p:spPr>
          <a:xfrm>
            <a:off x="5788492" y="4900204"/>
            <a:ext cx="1760610" cy="369332"/>
          </a:xfrm>
          <a:prstGeom prst="rect">
            <a:avLst/>
          </a:prstGeom>
          <a:noFill/>
        </p:spPr>
        <p:txBody>
          <a:bodyPr wrap="none" rtlCol="0">
            <a:spAutoFit/>
          </a:bodyPr>
          <a:lstStyle/>
          <a:p>
            <a:r>
              <a:rPr lang="en-US" dirty="0" smtClean="0"/>
              <a:t>“stitched” silicon</a:t>
            </a:r>
          </a:p>
        </p:txBody>
      </p:sp>
      <p:sp>
        <p:nvSpPr>
          <p:cNvPr id="13" name="TextBox 12"/>
          <p:cNvSpPr txBox="1"/>
          <p:nvPr/>
        </p:nvSpPr>
        <p:spPr>
          <a:xfrm>
            <a:off x="141995" y="6235710"/>
            <a:ext cx="1426994" cy="369332"/>
          </a:xfrm>
          <a:prstGeom prst="rect">
            <a:avLst/>
          </a:prstGeom>
          <a:noFill/>
        </p:spPr>
        <p:txBody>
          <a:bodyPr wrap="none" rtlCol="0">
            <a:spAutoFit/>
          </a:bodyPr>
          <a:lstStyle/>
          <a:p>
            <a:r>
              <a:rPr lang="en-US" dirty="0" smtClean="0"/>
              <a:t>X/X0 ~ 0.05%</a:t>
            </a:r>
            <a:endParaRPr lang="en-US" dirty="0"/>
          </a:p>
        </p:txBody>
      </p:sp>
      <p:sp>
        <p:nvSpPr>
          <p:cNvPr id="14" name="TextBox 13"/>
          <p:cNvSpPr txBox="1"/>
          <p:nvPr/>
        </p:nvSpPr>
        <p:spPr>
          <a:xfrm>
            <a:off x="10065774" y="5774045"/>
            <a:ext cx="2219633" cy="923330"/>
          </a:xfrm>
          <a:prstGeom prst="rect">
            <a:avLst/>
          </a:prstGeom>
          <a:noFill/>
        </p:spPr>
        <p:txBody>
          <a:bodyPr wrap="square" rtlCol="0">
            <a:spAutoFit/>
          </a:bodyPr>
          <a:lstStyle/>
          <a:p>
            <a:r>
              <a:rPr lang="en-US" dirty="0" smtClean="0"/>
              <a:t>Each layer half barrel is a single stitched sensor</a:t>
            </a:r>
            <a:endParaRPr lang="en-US" dirty="0"/>
          </a:p>
        </p:txBody>
      </p:sp>
      <p:sp>
        <p:nvSpPr>
          <p:cNvPr id="8" name="Footer Placeholder 7"/>
          <p:cNvSpPr>
            <a:spLocks noGrp="1"/>
          </p:cNvSpPr>
          <p:nvPr>
            <p:ph type="ftr" sz="quarter" idx="11"/>
          </p:nvPr>
        </p:nvSpPr>
        <p:spPr/>
        <p:txBody>
          <a:bodyPr/>
          <a:lstStyle/>
          <a:p>
            <a:r>
              <a:rPr lang="en-US" smtClean="0"/>
              <a:t>2020_03_19 EIC-Temple  - ITS3 technology - LG</a:t>
            </a:r>
            <a:endParaRPr lang="en-US"/>
          </a:p>
        </p:txBody>
      </p:sp>
      <p:pic>
        <p:nvPicPr>
          <p:cNvPr id="15" name="Picture 14"/>
          <p:cNvPicPr>
            <a:picLocks noChangeAspect="1"/>
          </p:cNvPicPr>
          <p:nvPr/>
        </p:nvPicPr>
        <p:blipFill>
          <a:blip r:embed="rId5"/>
          <a:stretch>
            <a:fillRect/>
          </a:stretch>
        </p:blipFill>
        <p:spPr>
          <a:xfrm>
            <a:off x="117296" y="38533"/>
            <a:ext cx="1019317" cy="981212"/>
          </a:xfrm>
          <a:prstGeom prst="rect">
            <a:avLst/>
          </a:prstGeom>
        </p:spPr>
      </p:pic>
      <p:pic>
        <p:nvPicPr>
          <p:cNvPr id="16" name="Picture 20" descr="LBNL_Alt_Logo_HorzRight_Final.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11657" y="143875"/>
            <a:ext cx="2087459" cy="43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2229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2020_03_19 EIC-Temple  - ITS3 technology - LG</a:t>
            </a:r>
            <a:endParaRPr lang="en-US"/>
          </a:p>
        </p:txBody>
      </p:sp>
      <p:sp>
        <p:nvSpPr>
          <p:cNvPr id="5" name="Slide Number Placeholder 4"/>
          <p:cNvSpPr>
            <a:spLocks noGrp="1"/>
          </p:cNvSpPr>
          <p:nvPr>
            <p:ph type="sldNum" sz="quarter" idx="12"/>
          </p:nvPr>
        </p:nvSpPr>
        <p:spPr/>
        <p:txBody>
          <a:bodyPr/>
          <a:lstStyle/>
          <a:p>
            <a:fld id="{D1EB1EBA-099B-46EE-A009-F4CB3582751C}" type="slidenum">
              <a:rPr lang="en-US" smtClean="0"/>
              <a:t>2</a:t>
            </a:fld>
            <a:endParaRPr lang="en-US"/>
          </a:p>
        </p:txBody>
      </p:sp>
      <p:pic>
        <p:nvPicPr>
          <p:cNvPr id="6" name="Picture 5"/>
          <p:cNvPicPr>
            <a:picLocks noChangeAspect="1"/>
          </p:cNvPicPr>
          <p:nvPr/>
        </p:nvPicPr>
        <p:blipFill>
          <a:blip r:embed="rId2"/>
          <a:stretch>
            <a:fillRect/>
          </a:stretch>
        </p:blipFill>
        <p:spPr>
          <a:xfrm>
            <a:off x="1334826" y="1023226"/>
            <a:ext cx="9553131" cy="5415207"/>
          </a:xfrm>
          <a:prstGeom prst="rect">
            <a:avLst/>
          </a:prstGeom>
          <a:ln>
            <a:solidFill>
              <a:schemeClr val="accent1">
                <a:shade val="50000"/>
              </a:schemeClr>
            </a:solidFill>
          </a:ln>
        </p:spPr>
      </p:pic>
      <p:sp>
        <p:nvSpPr>
          <p:cNvPr id="7" name="TextBox 6"/>
          <p:cNvSpPr txBox="1"/>
          <p:nvPr/>
        </p:nvSpPr>
        <p:spPr>
          <a:xfrm>
            <a:off x="1393942" y="97671"/>
            <a:ext cx="8468985" cy="584775"/>
          </a:xfrm>
          <a:prstGeom prst="rect">
            <a:avLst/>
          </a:prstGeom>
          <a:noFill/>
        </p:spPr>
        <p:txBody>
          <a:bodyPr wrap="none" rtlCol="0">
            <a:spAutoFit/>
          </a:bodyPr>
          <a:lstStyle/>
          <a:p>
            <a:r>
              <a:rPr lang="en-US" sz="3200" u="sng" dirty="0" smtClean="0"/>
              <a:t>New sensor design – compared to existing ALPIDE</a:t>
            </a:r>
            <a:endParaRPr lang="en-US" sz="3200" u="sng" dirty="0"/>
          </a:p>
        </p:txBody>
      </p:sp>
      <p:sp>
        <p:nvSpPr>
          <p:cNvPr id="8" name="Right Arrow 7"/>
          <p:cNvSpPr/>
          <p:nvPr/>
        </p:nvSpPr>
        <p:spPr>
          <a:xfrm>
            <a:off x="1085016" y="2441542"/>
            <a:ext cx="499620" cy="1602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085016" y="3234964"/>
            <a:ext cx="499620" cy="1602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1085016" y="4556287"/>
            <a:ext cx="499620" cy="1602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1085016" y="3762865"/>
            <a:ext cx="499620" cy="1602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117296" y="38533"/>
            <a:ext cx="1019317" cy="981212"/>
          </a:xfrm>
          <a:prstGeom prst="rect">
            <a:avLst/>
          </a:prstGeom>
        </p:spPr>
      </p:pic>
      <p:pic>
        <p:nvPicPr>
          <p:cNvPr id="13" name="Picture 20" descr="LBNL_Alt_Logo_HorzRight_Final.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11657" y="143875"/>
            <a:ext cx="2087459" cy="43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9826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2020_03_19 EIC-Temple  - ITS3 technology - LG</a:t>
            </a:r>
            <a:endParaRPr lang="en-US"/>
          </a:p>
        </p:txBody>
      </p:sp>
      <p:sp>
        <p:nvSpPr>
          <p:cNvPr id="5" name="Slide Number Placeholder 4"/>
          <p:cNvSpPr>
            <a:spLocks noGrp="1"/>
          </p:cNvSpPr>
          <p:nvPr>
            <p:ph type="sldNum" sz="quarter" idx="12"/>
          </p:nvPr>
        </p:nvSpPr>
        <p:spPr/>
        <p:txBody>
          <a:bodyPr/>
          <a:lstStyle/>
          <a:p>
            <a:fld id="{D1EB1EBA-099B-46EE-A009-F4CB3582751C}" type="slidenum">
              <a:rPr lang="en-US" smtClean="0"/>
              <a:t>3</a:t>
            </a:fld>
            <a:endParaRPr lang="en-US"/>
          </a:p>
        </p:txBody>
      </p:sp>
      <p:pic>
        <p:nvPicPr>
          <p:cNvPr id="6" name="Picture 5"/>
          <p:cNvPicPr>
            <a:picLocks noChangeAspect="1"/>
          </p:cNvPicPr>
          <p:nvPr/>
        </p:nvPicPr>
        <p:blipFill>
          <a:blip r:embed="rId2"/>
          <a:stretch>
            <a:fillRect/>
          </a:stretch>
        </p:blipFill>
        <p:spPr>
          <a:xfrm>
            <a:off x="2089496" y="1302339"/>
            <a:ext cx="7240010" cy="4686954"/>
          </a:xfrm>
          <a:prstGeom prst="rect">
            <a:avLst/>
          </a:prstGeom>
        </p:spPr>
      </p:pic>
      <p:sp>
        <p:nvSpPr>
          <p:cNvPr id="7" name="TextBox 6"/>
          <p:cNvSpPr txBox="1"/>
          <p:nvPr/>
        </p:nvSpPr>
        <p:spPr>
          <a:xfrm>
            <a:off x="3335885" y="169682"/>
            <a:ext cx="5520229" cy="584775"/>
          </a:xfrm>
          <a:prstGeom prst="rect">
            <a:avLst/>
          </a:prstGeom>
          <a:noFill/>
        </p:spPr>
        <p:txBody>
          <a:bodyPr wrap="none" rtlCol="0">
            <a:spAutoFit/>
          </a:bodyPr>
          <a:lstStyle/>
          <a:p>
            <a:r>
              <a:rPr lang="en-US" sz="3200" u="sng" dirty="0" smtClean="0"/>
              <a:t>Sensor development milestones</a:t>
            </a:r>
            <a:endParaRPr lang="en-US" sz="3200" u="sng" dirty="0"/>
          </a:p>
        </p:txBody>
      </p:sp>
      <p:sp>
        <p:nvSpPr>
          <p:cNvPr id="3" name="TextBox 2"/>
          <p:cNvSpPr txBox="1"/>
          <p:nvPr/>
        </p:nvSpPr>
        <p:spPr>
          <a:xfrm>
            <a:off x="9329506" y="3008179"/>
            <a:ext cx="2129365" cy="461665"/>
          </a:xfrm>
          <a:prstGeom prst="rect">
            <a:avLst/>
          </a:prstGeom>
          <a:noFill/>
          <a:ln w="15875">
            <a:solidFill>
              <a:srgbClr val="C00000"/>
            </a:solidFill>
          </a:ln>
        </p:spPr>
        <p:txBody>
          <a:bodyPr wrap="none" rtlCol="0">
            <a:spAutoFit/>
          </a:bodyPr>
          <a:lstStyle/>
          <a:p>
            <a:r>
              <a:rPr lang="en-US" sz="2400" b="1" dirty="0" smtClean="0">
                <a:solidFill>
                  <a:srgbClr val="C00000"/>
                </a:solidFill>
              </a:rPr>
              <a:t>Pre – COVID-19</a:t>
            </a:r>
            <a:endParaRPr lang="en-US" sz="2400" b="1" dirty="0">
              <a:solidFill>
                <a:srgbClr val="C00000"/>
              </a:solidFill>
            </a:endParaRPr>
          </a:p>
        </p:txBody>
      </p:sp>
      <p:pic>
        <p:nvPicPr>
          <p:cNvPr id="8" name="Picture 7"/>
          <p:cNvPicPr>
            <a:picLocks noChangeAspect="1"/>
          </p:cNvPicPr>
          <p:nvPr/>
        </p:nvPicPr>
        <p:blipFill>
          <a:blip r:embed="rId3"/>
          <a:stretch>
            <a:fillRect/>
          </a:stretch>
        </p:blipFill>
        <p:spPr>
          <a:xfrm>
            <a:off x="117296" y="38533"/>
            <a:ext cx="1019317" cy="981212"/>
          </a:xfrm>
          <a:prstGeom prst="rect">
            <a:avLst/>
          </a:prstGeom>
        </p:spPr>
      </p:pic>
      <p:pic>
        <p:nvPicPr>
          <p:cNvPr id="9" name="Picture 20" descr="LBNL_Alt_Logo_HorzRight_Final.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11657" y="143875"/>
            <a:ext cx="2087459" cy="43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1421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2020_03_19 EIC-Temple  - ITS3 technology - LG</a:t>
            </a:r>
            <a:endParaRPr lang="en-US"/>
          </a:p>
        </p:txBody>
      </p:sp>
      <p:sp>
        <p:nvSpPr>
          <p:cNvPr id="7" name="Slide Number Placeholder 6"/>
          <p:cNvSpPr>
            <a:spLocks noGrp="1"/>
          </p:cNvSpPr>
          <p:nvPr>
            <p:ph type="sldNum" sz="quarter" idx="12"/>
          </p:nvPr>
        </p:nvSpPr>
        <p:spPr/>
        <p:txBody>
          <a:bodyPr/>
          <a:lstStyle/>
          <a:p>
            <a:fld id="{D1EB1EBA-099B-46EE-A009-F4CB3582751C}" type="slidenum">
              <a:rPr lang="en-US" smtClean="0"/>
              <a:t>4</a:t>
            </a:fld>
            <a:endParaRPr lang="en-US"/>
          </a:p>
        </p:txBody>
      </p:sp>
      <p:sp>
        <p:nvSpPr>
          <p:cNvPr id="9" name="Rectangle 8"/>
          <p:cNvSpPr/>
          <p:nvPr/>
        </p:nvSpPr>
        <p:spPr>
          <a:xfrm>
            <a:off x="323260" y="1182101"/>
            <a:ext cx="11545479" cy="4801314"/>
          </a:xfrm>
          <a:prstGeom prst="rect">
            <a:avLst/>
          </a:prstGeom>
        </p:spPr>
        <p:txBody>
          <a:bodyPr wrap="square">
            <a:spAutoFit/>
          </a:bodyPr>
          <a:lstStyle/>
          <a:p>
            <a:r>
              <a:rPr lang="en-US" b="1" dirty="0"/>
              <a:t>ITS3-WP1: Physics studies, Simulation and Reconstruction</a:t>
            </a:r>
            <a:r>
              <a:rPr lang="en-US" dirty="0"/>
              <a:t>			</a:t>
            </a:r>
            <a:r>
              <a:rPr lang="en-US" dirty="0" smtClean="0"/>
              <a:t>	alice-its3-wp1@cern.ch</a:t>
            </a:r>
            <a:endParaRPr lang="en-US" dirty="0"/>
          </a:p>
          <a:p>
            <a:pPr marL="285750" indent="-285750">
              <a:buFont typeface="Arial" panose="020B0604020202020204" pitchFamily="34" charset="0"/>
              <a:buChar char="•"/>
            </a:pPr>
            <a:r>
              <a:rPr lang="en-US" dirty="0" smtClean="0"/>
              <a:t>Physics </a:t>
            </a:r>
            <a:r>
              <a:rPr lang="en-US" dirty="0"/>
              <a:t>performance studies </a:t>
            </a:r>
          </a:p>
          <a:p>
            <a:pPr marL="285750" indent="-285750">
              <a:buFont typeface="Arial" panose="020B0604020202020204" pitchFamily="34" charset="0"/>
              <a:buChar char="•"/>
            </a:pPr>
            <a:r>
              <a:rPr lang="en-US" dirty="0" smtClean="0"/>
              <a:t>Detector </a:t>
            </a:r>
            <a:r>
              <a:rPr lang="en-US" dirty="0"/>
              <a:t>functional requirements</a:t>
            </a:r>
          </a:p>
          <a:p>
            <a:pPr marL="285750" indent="-285750">
              <a:buFont typeface="Arial" panose="020B0604020202020204" pitchFamily="34" charset="0"/>
              <a:buChar char="•"/>
            </a:pPr>
            <a:r>
              <a:rPr lang="en-US" dirty="0" smtClean="0"/>
              <a:t>Detector </a:t>
            </a:r>
            <a:r>
              <a:rPr lang="en-US" dirty="0"/>
              <a:t>model and simulation</a:t>
            </a:r>
          </a:p>
          <a:p>
            <a:pPr marL="285750" indent="-285750">
              <a:buFont typeface="Arial" panose="020B0604020202020204" pitchFamily="34" charset="0"/>
              <a:buChar char="•"/>
            </a:pPr>
            <a:r>
              <a:rPr lang="en-US" dirty="0" smtClean="0"/>
              <a:t>Reconstruction</a:t>
            </a:r>
            <a:endParaRPr lang="en-US" dirty="0"/>
          </a:p>
          <a:p>
            <a:endParaRPr lang="en-US" dirty="0"/>
          </a:p>
          <a:p>
            <a:r>
              <a:rPr lang="en-US" b="1" dirty="0"/>
              <a:t>ITS3-WP2: Pixel chip design	</a:t>
            </a:r>
            <a:r>
              <a:rPr lang="en-US" dirty="0"/>
              <a:t>						</a:t>
            </a:r>
            <a:r>
              <a:rPr lang="en-US" dirty="0" smtClean="0">
                <a:hlinkClick r:id="rId2"/>
              </a:rPr>
              <a:t>alice-its3-wp2@cern.ch</a:t>
            </a:r>
            <a:endParaRPr lang="en-US" dirty="0"/>
          </a:p>
          <a:p>
            <a:pPr marL="285750" indent="-285750">
              <a:buFont typeface="Arial" panose="020B0604020202020204" pitchFamily="34" charset="0"/>
              <a:buChar char="•"/>
            </a:pPr>
            <a:r>
              <a:rPr lang="en-US" dirty="0" smtClean="0"/>
              <a:t>Test </a:t>
            </a:r>
            <a:r>
              <a:rPr lang="en-US" dirty="0"/>
              <a:t>structures and validation of the technology</a:t>
            </a:r>
          </a:p>
          <a:p>
            <a:pPr marL="285750" indent="-285750">
              <a:buFont typeface="Arial" panose="020B0604020202020204" pitchFamily="34" charset="0"/>
              <a:buChar char="•"/>
            </a:pPr>
            <a:r>
              <a:rPr lang="en-US" dirty="0" smtClean="0"/>
              <a:t>Optimization </a:t>
            </a:r>
            <a:r>
              <a:rPr lang="en-US" dirty="0"/>
              <a:t>of the pixel layout</a:t>
            </a:r>
          </a:p>
          <a:p>
            <a:pPr marL="285750" indent="-285750">
              <a:buFont typeface="Arial" panose="020B0604020202020204" pitchFamily="34" charset="0"/>
              <a:buChar char="•"/>
            </a:pPr>
            <a:r>
              <a:rPr lang="en-US" dirty="0" smtClean="0"/>
              <a:t>Large </a:t>
            </a:r>
            <a:r>
              <a:rPr lang="en-US" dirty="0"/>
              <a:t>area building block prototypes</a:t>
            </a:r>
          </a:p>
          <a:p>
            <a:pPr marL="285750" indent="-285750">
              <a:buFont typeface="Arial" panose="020B0604020202020204" pitchFamily="34" charset="0"/>
              <a:buChar char="•"/>
            </a:pPr>
            <a:r>
              <a:rPr lang="en-US" dirty="0" smtClean="0"/>
              <a:t>Full </a:t>
            </a:r>
            <a:r>
              <a:rPr lang="en-US" dirty="0"/>
              <a:t>scale prototypes</a:t>
            </a:r>
          </a:p>
          <a:p>
            <a:pPr marL="285750" indent="-285750">
              <a:buFont typeface="Arial" panose="020B0604020202020204" pitchFamily="34" charset="0"/>
              <a:buChar char="•"/>
            </a:pPr>
            <a:r>
              <a:rPr lang="en-US" dirty="0" smtClean="0"/>
              <a:t>Final </a:t>
            </a:r>
            <a:r>
              <a:rPr lang="en-US" dirty="0"/>
              <a:t>chip</a:t>
            </a:r>
          </a:p>
          <a:p>
            <a:r>
              <a:rPr lang="en-US" b="1" dirty="0"/>
              <a:t>	</a:t>
            </a:r>
          </a:p>
          <a:p>
            <a:r>
              <a:rPr lang="en-US" b="1" dirty="0"/>
              <a:t>ITS3-WP3: Pixel chip characterization</a:t>
            </a:r>
            <a:r>
              <a:rPr lang="en-US" dirty="0"/>
              <a:t>						</a:t>
            </a:r>
            <a:r>
              <a:rPr lang="en-US" dirty="0" smtClean="0"/>
              <a:t>alice-its3-wp3@cern.ch</a:t>
            </a:r>
            <a:endParaRPr lang="en-US" dirty="0"/>
          </a:p>
          <a:p>
            <a:pPr marL="285750" indent="-285750">
              <a:buFont typeface="Arial" panose="020B0604020202020204" pitchFamily="34" charset="0"/>
              <a:buChar char="•"/>
            </a:pPr>
            <a:r>
              <a:rPr lang="en-US" dirty="0" smtClean="0"/>
              <a:t>Development </a:t>
            </a:r>
            <a:r>
              <a:rPr lang="en-US" dirty="0"/>
              <a:t>of hardware and software for the pixel chip characterization</a:t>
            </a:r>
          </a:p>
          <a:p>
            <a:pPr marL="285750" indent="-285750">
              <a:buFont typeface="Arial" panose="020B0604020202020204" pitchFamily="34" charset="0"/>
              <a:buChar char="•"/>
            </a:pPr>
            <a:r>
              <a:rPr lang="en-US" dirty="0" smtClean="0"/>
              <a:t>Laboratory</a:t>
            </a:r>
            <a:r>
              <a:rPr lang="en-US" dirty="0"/>
              <a:t>, Beam and Radiation tests</a:t>
            </a:r>
          </a:p>
          <a:p>
            <a:pPr marL="285750" indent="-285750">
              <a:buFont typeface="Arial" panose="020B0604020202020204" pitchFamily="34" charset="0"/>
              <a:buChar char="•"/>
            </a:pPr>
            <a:r>
              <a:rPr lang="en-US" dirty="0" smtClean="0"/>
              <a:t>Pixel </a:t>
            </a:r>
            <a:r>
              <a:rPr lang="en-US" dirty="0"/>
              <a:t>chip device simulation</a:t>
            </a:r>
          </a:p>
        </p:txBody>
      </p:sp>
      <p:sp>
        <p:nvSpPr>
          <p:cNvPr id="10" name="TextBox 9"/>
          <p:cNvSpPr txBox="1"/>
          <p:nvPr/>
        </p:nvSpPr>
        <p:spPr>
          <a:xfrm>
            <a:off x="3847402" y="210804"/>
            <a:ext cx="4497193" cy="523220"/>
          </a:xfrm>
          <a:prstGeom prst="rect">
            <a:avLst/>
          </a:prstGeom>
          <a:noFill/>
        </p:spPr>
        <p:txBody>
          <a:bodyPr wrap="none" rtlCol="0">
            <a:spAutoFit/>
          </a:bodyPr>
          <a:lstStyle/>
          <a:p>
            <a:r>
              <a:rPr lang="en-US" sz="2800" u="sng" dirty="0" smtClean="0"/>
              <a:t>Organization of </a:t>
            </a:r>
            <a:r>
              <a:rPr lang="en-US" sz="2800" u="sng" dirty="0" smtClean="0"/>
              <a:t>effort for ITS3</a:t>
            </a:r>
            <a:endParaRPr lang="en-US" sz="2800" u="sng" dirty="0"/>
          </a:p>
        </p:txBody>
      </p:sp>
      <p:pic>
        <p:nvPicPr>
          <p:cNvPr id="8" name="Picture 7"/>
          <p:cNvPicPr>
            <a:picLocks noChangeAspect="1"/>
          </p:cNvPicPr>
          <p:nvPr/>
        </p:nvPicPr>
        <p:blipFill>
          <a:blip r:embed="rId3"/>
          <a:stretch>
            <a:fillRect/>
          </a:stretch>
        </p:blipFill>
        <p:spPr>
          <a:xfrm>
            <a:off x="117296" y="38533"/>
            <a:ext cx="1019317" cy="981212"/>
          </a:xfrm>
          <a:prstGeom prst="rect">
            <a:avLst/>
          </a:prstGeom>
        </p:spPr>
      </p:pic>
      <p:pic>
        <p:nvPicPr>
          <p:cNvPr id="11" name="Picture 20" descr="LBNL_Alt_Logo_HorzRight_Final.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11657" y="143875"/>
            <a:ext cx="2087459" cy="43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808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2020_03_19 EIC-Temple  - ITS3 technology - LG</a:t>
            </a:r>
            <a:endParaRPr lang="en-US"/>
          </a:p>
        </p:txBody>
      </p:sp>
      <p:sp>
        <p:nvSpPr>
          <p:cNvPr id="5" name="Slide Number Placeholder 4"/>
          <p:cNvSpPr>
            <a:spLocks noGrp="1"/>
          </p:cNvSpPr>
          <p:nvPr>
            <p:ph type="sldNum" sz="quarter" idx="12"/>
          </p:nvPr>
        </p:nvSpPr>
        <p:spPr/>
        <p:txBody>
          <a:bodyPr/>
          <a:lstStyle/>
          <a:p>
            <a:fld id="{D1EB1EBA-099B-46EE-A009-F4CB3582751C}" type="slidenum">
              <a:rPr lang="en-US" smtClean="0"/>
              <a:t>5</a:t>
            </a:fld>
            <a:endParaRPr lang="en-US"/>
          </a:p>
        </p:txBody>
      </p:sp>
      <p:sp>
        <p:nvSpPr>
          <p:cNvPr id="6" name="Rectangle 5"/>
          <p:cNvSpPr/>
          <p:nvPr/>
        </p:nvSpPr>
        <p:spPr>
          <a:xfrm>
            <a:off x="372172" y="1207687"/>
            <a:ext cx="11726944" cy="5355312"/>
          </a:xfrm>
          <a:prstGeom prst="rect">
            <a:avLst/>
          </a:prstGeom>
        </p:spPr>
        <p:txBody>
          <a:bodyPr wrap="square">
            <a:spAutoFit/>
          </a:bodyPr>
          <a:lstStyle/>
          <a:p>
            <a:r>
              <a:rPr lang="en-US" b="1" dirty="0"/>
              <a:t>ITS3-WP4: Pixel sensor thinning, bending and interconnection</a:t>
            </a:r>
            <a:r>
              <a:rPr lang="en-US" dirty="0"/>
              <a:t>		</a:t>
            </a:r>
            <a:r>
              <a:rPr lang="en-US" dirty="0">
                <a:hlinkClick r:id="rId2"/>
              </a:rPr>
              <a:t>alice-its3-wp4@cern.ch</a:t>
            </a:r>
            <a:endParaRPr lang="en-US" dirty="0"/>
          </a:p>
          <a:p>
            <a:pPr marL="285750" indent="-285750">
              <a:buFont typeface="Arial" panose="020B0604020202020204" pitchFamily="34" charset="0"/>
              <a:buChar char="•"/>
            </a:pPr>
            <a:r>
              <a:rPr lang="en-US" dirty="0" smtClean="0"/>
              <a:t>Tests </a:t>
            </a:r>
            <a:r>
              <a:rPr lang="en-US" dirty="0"/>
              <a:t>with existing material (ALPIDE wafers)</a:t>
            </a:r>
          </a:p>
          <a:p>
            <a:pPr marL="285750" indent="-285750">
              <a:buFont typeface="Arial" panose="020B0604020202020204" pitchFamily="34" charset="0"/>
              <a:buChar char="•"/>
            </a:pPr>
            <a:r>
              <a:rPr lang="en-US" dirty="0" smtClean="0"/>
              <a:t>Tests </a:t>
            </a:r>
            <a:r>
              <a:rPr lang="en-US" dirty="0"/>
              <a:t>with 300 mm dummy wafers</a:t>
            </a:r>
          </a:p>
          <a:p>
            <a:pPr marL="285750" indent="-285750">
              <a:buFont typeface="Arial" panose="020B0604020202020204" pitchFamily="34" charset="0"/>
              <a:buChar char="•"/>
            </a:pPr>
            <a:r>
              <a:rPr lang="en-US" dirty="0" smtClean="0"/>
              <a:t>Test </a:t>
            </a:r>
            <a:r>
              <a:rPr lang="en-US" dirty="0"/>
              <a:t>with full-scale prototypes</a:t>
            </a:r>
          </a:p>
          <a:p>
            <a:pPr marL="285750" indent="-285750">
              <a:buFont typeface="Arial" panose="020B0604020202020204" pitchFamily="34" charset="0"/>
              <a:buChar char="•"/>
            </a:pPr>
            <a:r>
              <a:rPr lang="en-US" dirty="0" smtClean="0"/>
              <a:t>Mechanical</a:t>
            </a:r>
            <a:r>
              <a:rPr lang="en-US" dirty="0"/>
              <a:t>, electrical and functional validation of the procedures</a:t>
            </a:r>
          </a:p>
          <a:p>
            <a:endParaRPr lang="en-US" dirty="0"/>
          </a:p>
          <a:p>
            <a:r>
              <a:rPr lang="en-US" b="1" dirty="0"/>
              <a:t>ITS3-WP5: Mechanics and cooling	</a:t>
            </a:r>
            <a:r>
              <a:rPr lang="en-US" dirty="0"/>
              <a:t>				</a:t>
            </a:r>
            <a:r>
              <a:rPr lang="en-US" dirty="0" smtClean="0"/>
              <a:t>alice-its3-wp5@cern.ch</a:t>
            </a:r>
            <a:endParaRPr lang="en-US" dirty="0"/>
          </a:p>
          <a:p>
            <a:pPr marL="285750" indent="-285750">
              <a:buFont typeface="Arial" panose="020B0604020202020204" pitchFamily="34" charset="0"/>
              <a:buChar char="•"/>
            </a:pPr>
            <a:r>
              <a:rPr lang="en-US" dirty="0" smtClean="0"/>
              <a:t>Selection </a:t>
            </a:r>
            <a:r>
              <a:rPr lang="en-US" dirty="0"/>
              <a:t>and characterization of carbon materials (structural and thermal properties)</a:t>
            </a:r>
          </a:p>
          <a:p>
            <a:pPr marL="285750" indent="-285750">
              <a:buFont typeface="Arial" panose="020B0604020202020204" pitchFamily="34" charset="0"/>
              <a:buChar char="•"/>
            </a:pPr>
            <a:r>
              <a:rPr lang="en-US" dirty="0" smtClean="0"/>
              <a:t>Development </a:t>
            </a:r>
            <a:r>
              <a:rPr lang="en-US" dirty="0"/>
              <a:t>and production of support structures</a:t>
            </a:r>
          </a:p>
          <a:p>
            <a:pPr marL="285750" indent="-285750">
              <a:buFont typeface="Arial" panose="020B0604020202020204" pitchFamily="34" charset="0"/>
              <a:buChar char="•"/>
            </a:pPr>
            <a:r>
              <a:rPr lang="en-US" dirty="0" smtClean="0"/>
              <a:t>Development</a:t>
            </a:r>
            <a:r>
              <a:rPr lang="en-US" dirty="0"/>
              <a:t>, production and validation of the Engineering Module based on dummy chips</a:t>
            </a:r>
          </a:p>
          <a:p>
            <a:pPr marL="285750" indent="-285750">
              <a:buFont typeface="Arial" panose="020B0604020202020204" pitchFamily="34" charset="0"/>
              <a:buChar char="•"/>
            </a:pPr>
            <a:r>
              <a:rPr lang="en-US" dirty="0" smtClean="0"/>
              <a:t>Development</a:t>
            </a:r>
            <a:r>
              <a:rPr lang="en-US" dirty="0"/>
              <a:t>, production and validation of the Qualification Module based on prototype chips</a:t>
            </a:r>
          </a:p>
          <a:p>
            <a:pPr marL="285750" indent="-285750">
              <a:buFont typeface="Arial" panose="020B0604020202020204" pitchFamily="34" charset="0"/>
              <a:buChar char="•"/>
            </a:pPr>
            <a:r>
              <a:rPr lang="en-US" dirty="0" smtClean="0"/>
              <a:t>Production </a:t>
            </a:r>
            <a:r>
              <a:rPr lang="en-US" dirty="0"/>
              <a:t>of the Final Module based on final </a:t>
            </a:r>
            <a:r>
              <a:rPr lang="en-US" dirty="0" smtClean="0"/>
              <a:t>chips</a:t>
            </a:r>
          </a:p>
          <a:p>
            <a:pPr marL="285750" indent="-285750">
              <a:buFont typeface="Arial" panose="020B0604020202020204" pitchFamily="34" charset="0"/>
              <a:buChar char="•"/>
            </a:pPr>
            <a:endParaRPr lang="en-US" dirty="0"/>
          </a:p>
          <a:p>
            <a:r>
              <a:rPr lang="en-US" b="1" u="sng" dirty="0" smtClean="0">
                <a:solidFill>
                  <a:srgbClr val="C00000"/>
                </a:solidFill>
              </a:rPr>
              <a:t>An EIC effort will require additional effort in R&amp;D</a:t>
            </a:r>
          </a:p>
          <a:p>
            <a:endParaRPr lang="en-US" dirty="0">
              <a:solidFill>
                <a:srgbClr val="C00000"/>
              </a:solidFill>
            </a:endParaRPr>
          </a:p>
          <a:p>
            <a:r>
              <a:rPr lang="en-US" b="1" dirty="0" smtClean="0">
                <a:solidFill>
                  <a:srgbClr val="C00000"/>
                </a:solidFill>
              </a:rPr>
              <a:t>EIC – WP6: Discs based on ITS3 sensors</a:t>
            </a:r>
          </a:p>
          <a:p>
            <a:r>
              <a:rPr lang="en-US" b="1" dirty="0" smtClean="0">
                <a:solidFill>
                  <a:srgbClr val="C00000"/>
                </a:solidFill>
              </a:rPr>
              <a:t>EIC – WP7: Long staves based on ITS3 sensors</a:t>
            </a:r>
          </a:p>
          <a:p>
            <a:r>
              <a:rPr lang="en-US" b="1" dirty="0" smtClean="0">
                <a:solidFill>
                  <a:srgbClr val="C00000"/>
                </a:solidFill>
              </a:rPr>
              <a:t>EIC – WP8: Support and cooling for discs and staves</a:t>
            </a:r>
          </a:p>
          <a:p>
            <a:r>
              <a:rPr lang="en-US" b="1" dirty="0" smtClean="0">
                <a:solidFill>
                  <a:srgbClr val="C00000"/>
                </a:solidFill>
              </a:rPr>
              <a:t>+?</a:t>
            </a:r>
            <a:endParaRPr lang="en-US" b="1" dirty="0">
              <a:solidFill>
                <a:srgbClr val="C00000"/>
              </a:solidFill>
            </a:endParaRPr>
          </a:p>
        </p:txBody>
      </p:sp>
      <p:sp>
        <p:nvSpPr>
          <p:cNvPr id="7" name="TextBox 6"/>
          <p:cNvSpPr txBox="1"/>
          <p:nvPr/>
        </p:nvSpPr>
        <p:spPr>
          <a:xfrm>
            <a:off x="3847403" y="143875"/>
            <a:ext cx="4497193" cy="523220"/>
          </a:xfrm>
          <a:prstGeom prst="rect">
            <a:avLst/>
          </a:prstGeom>
          <a:noFill/>
        </p:spPr>
        <p:txBody>
          <a:bodyPr wrap="none" rtlCol="0">
            <a:spAutoFit/>
          </a:bodyPr>
          <a:lstStyle/>
          <a:p>
            <a:r>
              <a:rPr lang="en-US" sz="2800" u="sng" dirty="0" smtClean="0"/>
              <a:t>Organization of </a:t>
            </a:r>
            <a:r>
              <a:rPr lang="en-US" sz="2800" u="sng" dirty="0" smtClean="0"/>
              <a:t>effort for ITS3</a:t>
            </a:r>
            <a:endParaRPr lang="en-US" sz="2800" u="sng" dirty="0"/>
          </a:p>
        </p:txBody>
      </p:sp>
      <p:pic>
        <p:nvPicPr>
          <p:cNvPr id="8" name="Picture 7"/>
          <p:cNvPicPr>
            <a:picLocks noChangeAspect="1"/>
          </p:cNvPicPr>
          <p:nvPr/>
        </p:nvPicPr>
        <p:blipFill>
          <a:blip r:embed="rId3"/>
          <a:stretch>
            <a:fillRect/>
          </a:stretch>
        </p:blipFill>
        <p:spPr>
          <a:xfrm>
            <a:off x="117296" y="38533"/>
            <a:ext cx="1019317" cy="981212"/>
          </a:xfrm>
          <a:prstGeom prst="rect">
            <a:avLst/>
          </a:prstGeom>
        </p:spPr>
      </p:pic>
      <p:pic>
        <p:nvPicPr>
          <p:cNvPr id="9" name="Picture 20" descr="LBNL_Alt_Logo_HorzRight_Final.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11657" y="143875"/>
            <a:ext cx="2087459" cy="43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449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2020_03_19 EIC-Temple  - ITS3 technology - LG</a:t>
            </a:r>
            <a:endParaRPr lang="en-US"/>
          </a:p>
        </p:txBody>
      </p:sp>
      <p:sp>
        <p:nvSpPr>
          <p:cNvPr id="5" name="Slide Number Placeholder 4"/>
          <p:cNvSpPr>
            <a:spLocks noGrp="1"/>
          </p:cNvSpPr>
          <p:nvPr>
            <p:ph type="sldNum" sz="quarter" idx="12"/>
          </p:nvPr>
        </p:nvSpPr>
        <p:spPr/>
        <p:txBody>
          <a:bodyPr/>
          <a:lstStyle/>
          <a:p>
            <a:fld id="{D1EB1EBA-099B-46EE-A009-F4CB3582751C}" type="slidenum">
              <a:rPr lang="en-US" smtClean="0"/>
              <a:t>6</a:t>
            </a:fld>
            <a:endParaRPr lang="en-US"/>
          </a:p>
        </p:txBody>
      </p:sp>
      <p:sp>
        <p:nvSpPr>
          <p:cNvPr id="6" name="TextBox 5"/>
          <p:cNvSpPr txBox="1"/>
          <p:nvPr/>
        </p:nvSpPr>
        <p:spPr>
          <a:xfrm>
            <a:off x="3894596" y="339364"/>
            <a:ext cx="4397614" cy="461665"/>
          </a:xfrm>
          <a:prstGeom prst="rect">
            <a:avLst/>
          </a:prstGeom>
          <a:noFill/>
        </p:spPr>
        <p:txBody>
          <a:bodyPr wrap="none" rtlCol="0">
            <a:spAutoFit/>
          </a:bodyPr>
          <a:lstStyle/>
          <a:p>
            <a:r>
              <a:rPr lang="en-US" sz="2400" dirty="0" smtClean="0"/>
              <a:t>Towards an EIC silicon consortium</a:t>
            </a:r>
            <a:endParaRPr lang="en-US" sz="2400" dirty="0"/>
          </a:p>
        </p:txBody>
      </p:sp>
      <p:sp>
        <p:nvSpPr>
          <p:cNvPr id="7" name="TextBox 6"/>
          <p:cNvSpPr txBox="1"/>
          <p:nvPr/>
        </p:nvSpPr>
        <p:spPr>
          <a:xfrm>
            <a:off x="964044" y="1346186"/>
            <a:ext cx="10510887" cy="507831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As already stated, we consider joining the CERN based ITS3 silicon effort as the most likely path so success for developing a sensor that meets the EIC requirements.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I have already approached the ITS3 management team and they are quite supportive of having and EIC based contingent in the contributor base. As was described before, the ITS3 project is set up from the beginning to include non - ITS/ALICE/CERN members. A MOU that codifies this is being formed in WP2.</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There are existing institutions like LBNL, Bari, Trieste, Wuhan and others that are already part of ITS/ALICE who have demonstrated interest in using ITS3 developed sensors for EIC.</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Other institutions such like Birmingham, RAL, BNL instrumentation, IMPCAS etc. are not part of ALICE/CERN but have a strong interest in an EIC sensor and extensive silicon experience.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solidFill>
                  <a:srgbClr val="C00000"/>
                </a:solidFill>
              </a:rPr>
              <a:t>We are in the process of forming a consortium of institutions to join the ITS3 effort as the primary development for an EIC based sensor. I will be meeting again with ALICE/ITS3 management next week to expand on our plans and get basic information. Any group that feels that they can contribute and is interested in joining this consortium, please get in touch with me.</a:t>
            </a:r>
          </a:p>
          <a:p>
            <a:pPr marL="285750" indent="-285750">
              <a:buFont typeface="Arial" panose="020B0604020202020204" pitchFamily="34" charset="0"/>
              <a:buChar char="•"/>
            </a:pPr>
            <a:endParaRPr lang="en-US" dirty="0"/>
          </a:p>
        </p:txBody>
      </p:sp>
      <p:pic>
        <p:nvPicPr>
          <p:cNvPr id="8" name="Picture 7"/>
          <p:cNvPicPr>
            <a:picLocks noChangeAspect="1"/>
          </p:cNvPicPr>
          <p:nvPr/>
        </p:nvPicPr>
        <p:blipFill>
          <a:blip r:embed="rId2"/>
          <a:stretch>
            <a:fillRect/>
          </a:stretch>
        </p:blipFill>
        <p:spPr>
          <a:xfrm>
            <a:off x="117296" y="38533"/>
            <a:ext cx="1019317" cy="981212"/>
          </a:xfrm>
          <a:prstGeom prst="rect">
            <a:avLst/>
          </a:prstGeom>
        </p:spPr>
      </p:pic>
      <p:pic>
        <p:nvPicPr>
          <p:cNvPr id="9" name="Picture 20" descr="LBNL_Alt_Logo_HorzRight_Fina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11657" y="143875"/>
            <a:ext cx="2087459" cy="43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5559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624</Words>
  <Application>Microsoft Office PowerPoint</Application>
  <PresentationFormat>Widescreen</PresentationFormat>
  <Paragraphs>78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dc:creator>
  <cp:lastModifiedBy>leo</cp:lastModifiedBy>
  <cp:revision>12</cp:revision>
  <dcterms:created xsi:type="dcterms:W3CDTF">2020-01-14T03:27:11Z</dcterms:created>
  <dcterms:modified xsi:type="dcterms:W3CDTF">2020-03-19T02:30:23Z</dcterms:modified>
</cp:coreProperties>
</file>