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5.xml" ContentType="application/vnd.openxmlformats-officedocument.theme+xml"/>
  <Override PartName="/ppt/slideLayouts/slideLayout10.xml" ContentType="application/vnd.openxmlformats-officedocument.presentationml.slideLayout+xml"/>
  <Override PartName="/ppt/theme/theme6.xml" ContentType="application/vnd.openxmlformats-officedocument.theme+xml"/>
  <Override PartName="/ppt/slideLayouts/slideLayout11.xml" ContentType="application/vnd.openxmlformats-officedocument.presentationml.slideLayout+xml"/>
  <Override PartName="/ppt/theme/theme7.xml" ContentType="application/vnd.openxmlformats-officedocument.theme+xml"/>
  <Override PartName="/ppt/slideLayouts/slideLayout12.xml" ContentType="application/vnd.openxmlformats-officedocument.presentationml.slideLayout+xml"/>
  <Override PartName="/ppt/theme/theme8.xml" ContentType="application/vnd.openxmlformats-officedocument.theme+xml"/>
  <Override PartName="/ppt/slideLayouts/slideLayout13.xml" ContentType="application/vnd.openxmlformats-officedocument.presentationml.slideLayout+xml"/>
  <Override PartName="/ppt/theme/theme9.xml" ContentType="application/vnd.openxmlformats-officedocument.theme+xml"/>
  <Override PartName="/ppt/slideLayouts/slideLayout14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  <p:sldMasterId id="2147483668" r:id="rId3"/>
    <p:sldMasterId id="2147483670" r:id="rId4"/>
    <p:sldMasterId id="2147483672" r:id="rId5"/>
    <p:sldMasterId id="2147483674" r:id="rId6"/>
    <p:sldMasterId id="2147483691" r:id="rId7"/>
    <p:sldMasterId id="2147483676" r:id="rId8"/>
    <p:sldMasterId id="2147483678" r:id="rId9"/>
    <p:sldMasterId id="2147483680" r:id="rId10"/>
  </p:sldMasterIdLst>
  <p:notesMasterIdLst>
    <p:notesMasterId r:id="rId21"/>
  </p:notesMasterIdLst>
  <p:sldIdLst>
    <p:sldId id="273" r:id="rId11"/>
    <p:sldId id="613" r:id="rId12"/>
    <p:sldId id="615" r:id="rId13"/>
    <p:sldId id="614" r:id="rId14"/>
    <p:sldId id="608" r:id="rId15"/>
    <p:sldId id="607" r:id="rId16"/>
    <p:sldId id="609" r:id="rId17"/>
    <p:sldId id="610" r:id="rId18"/>
    <p:sldId id="611" r:id="rId19"/>
    <p:sldId id="61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0000FF"/>
    <a:srgbClr val="FF00FF"/>
    <a:srgbClr val="00A84C"/>
    <a:srgbClr val="CC0066"/>
    <a:srgbClr val="007E39"/>
    <a:srgbClr val="00FF00"/>
    <a:srgbClr val="0000CD"/>
    <a:srgbClr val="FFDC6D"/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543" autoAdjust="0"/>
    <p:restoredTop sz="93911" autoAdjust="0"/>
  </p:normalViewPr>
  <p:slideViewPr>
    <p:cSldViewPr>
      <p:cViewPr varScale="1">
        <p:scale>
          <a:sx n="110" d="100"/>
          <a:sy n="110" d="100"/>
        </p:scale>
        <p:origin x="120" y="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2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3416DA-2082-4286-9CC8-7D8B3884267B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3E3F99-2246-4C7F-82AD-6D3862C709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354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2BE880-BD3C-4FFC-8ADF-AB328B7576D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9952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2BE880-BD3C-4FFC-8ADF-AB328B7576D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4048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2BE880-BD3C-4FFC-8ADF-AB328B7576D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1425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2BE880-BD3C-4FFC-8ADF-AB328B7576D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7614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2BE880-BD3C-4FFC-8ADF-AB328B7576D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9593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2BE880-BD3C-4FFC-8ADF-AB328B7576D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9901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2BE880-BD3C-4FFC-8ADF-AB328B7576D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3784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2BE880-BD3C-4FFC-8ADF-AB328B7576D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137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2BE880-BD3C-4FFC-8ADF-AB328B7576D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575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96"/>
            <a:ext cx="284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1/30/2020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1st EIC Yellow Report Workshop @ Temple U.  03/19/2020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E36C9-3AF3-4F25-819E-BE7B4BF51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045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5661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866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27509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0644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8354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96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1/30/2020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1st EIC Yellow Report Workshop @ Temple U.  03/19/2020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E36C9-3AF3-4F25-819E-BE7B4BF51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308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7123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7753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96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1/30/2020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1st EIC Yellow Report Workshop @ Temple U.  03/19/2020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E36C9-3AF3-4F25-819E-BE7B4BF51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311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4379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6992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8399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96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1/30/2020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1st EIC Yellow Report Workshop @ Temple U.  03/19/2020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E36C9-3AF3-4F25-819E-BE7B4BF51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651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0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1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jpeg"/><Relationship Id="rId7" Type="http://schemas.openxmlformats.org/officeDocument/2006/relationships/image" Target="../media/image12.jpe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jpeg"/><Relationship Id="rId5" Type="http://schemas.openxmlformats.org/officeDocument/2006/relationships/image" Target="../media/image6.png"/><Relationship Id="rId4" Type="http://schemas.openxmlformats.org/officeDocument/2006/relationships/image" Target="../media/image11.jpeg"/><Relationship Id="rId9" Type="http://schemas.openxmlformats.org/officeDocument/2006/relationships/image" Target="../media/image1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32000" y="0"/>
            <a:ext cx="8381717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531937"/>
            <a:ext cx="12192000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492896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1st EIC Yellow Report Workshop @ Temple U.  03/19/2020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47200" y="649289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0E36C9-3AF3-4F25-819E-BE7B4BF519E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68000" y="40688"/>
            <a:ext cx="1463040" cy="8223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9C8C61C-99AA-4A7C-8682-DAC2AF3B283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9" y="4068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637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</p:sldLayoutIdLst>
  <p:hf hdr="0" dt="0"/>
  <p:txStyles>
    <p:titleStyle>
      <a:lvl1pPr algn="ctr" defTabSz="914309" rtl="0" eaLnBrk="1" latinLnBrk="0" hangingPunct="1">
        <a:spcBef>
          <a:spcPct val="0"/>
        </a:spcBef>
        <a:buNone/>
        <a:defRPr sz="3001" kern="1200" baseline="0">
          <a:solidFill>
            <a:schemeClr val="tx2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342866" indent="-342866" algn="l" defTabSz="914309" rtl="0" eaLnBrk="1" latinLnBrk="0" hangingPunct="1">
        <a:spcBef>
          <a:spcPct val="20000"/>
        </a:spcBef>
        <a:buFont typeface="Wingdings" panose="05000000000000000000" pitchFamily="2" charset="2"/>
        <a:buChar char="§"/>
        <a:defRPr sz="1801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876" indent="-285724" algn="l" defTabSz="914309" rtl="0" eaLnBrk="1" latinLnBrk="0" hangingPunct="1">
        <a:spcBef>
          <a:spcPct val="20000"/>
        </a:spcBef>
        <a:buFont typeface="Wingdings" panose="05000000000000000000" pitchFamily="2" charset="2"/>
        <a:buChar char="§"/>
        <a:defRPr sz="16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2886" indent="-228578" algn="l" defTabSz="914309" rtl="0" eaLnBrk="1" latinLnBrk="0" hangingPunct="1">
        <a:spcBef>
          <a:spcPct val="20000"/>
        </a:spcBef>
        <a:buFont typeface="Wingdings" panose="05000000000000000000" pitchFamily="2" charset="2"/>
        <a:buChar char="ü"/>
        <a:defRPr sz="1401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041" indent="-228578" algn="l" defTabSz="914309" rtl="0" eaLnBrk="1" latinLnBrk="0" hangingPunct="1">
        <a:spcBef>
          <a:spcPct val="20000"/>
        </a:spcBef>
        <a:buFont typeface="Wingdings" panose="05000000000000000000" pitchFamily="2" charset="2"/>
        <a:buChar char="Ø"/>
        <a:defRPr sz="12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195" indent="-228578" algn="l" defTabSz="914309" rtl="0" eaLnBrk="1" latinLnBrk="0" hangingPunct="1">
        <a:spcBef>
          <a:spcPct val="20000"/>
        </a:spcBef>
        <a:buFont typeface="Wingdings" panose="05000000000000000000" pitchFamily="2" charset="2"/>
        <a:buChar char="Ø"/>
        <a:defRPr sz="12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350" indent="-228578" algn="l" defTabSz="91430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4" indent="-228578" algn="l" defTabSz="91430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8" indent="-228578" algn="l" defTabSz="91430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4" indent="-228578" algn="l" defTabSz="91430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0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55" algn="l" defTabSz="91430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2" algn="l" defTabSz="91430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8" algn="l" defTabSz="91430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4" algn="l" defTabSz="91430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5" algn="l" defTabSz="91430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32000" y="0"/>
            <a:ext cx="8381717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531937"/>
            <a:ext cx="12192000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492896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1st EIC Yellow Report Workshop @ Temple U.  03/19/2020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47200" y="649289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0E36C9-3AF3-4F25-819E-BE7B4BF51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859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hf hdr="0" dt="0"/>
  <p:txStyles>
    <p:titleStyle>
      <a:lvl1pPr algn="ctr" defTabSz="914309" rtl="0" eaLnBrk="1" latinLnBrk="0" hangingPunct="1">
        <a:spcBef>
          <a:spcPct val="0"/>
        </a:spcBef>
        <a:buNone/>
        <a:defRPr sz="3001" kern="1200" baseline="0">
          <a:solidFill>
            <a:schemeClr val="tx2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342866" indent="-342866" algn="l" defTabSz="914309" rtl="0" eaLnBrk="1" latinLnBrk="0" hangingPunct="1">
        <a:spcBef>
          <a:spcPct val="20000"/>
        </a:spcBef>
        <a:buFont typeface="Wingdings" panose="05000000000000000000" pitchFamily="2" charset="2"/>
        <a:buChar char="§"/>
        <a:defRPr sz="1801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876" indent="-285724" algn="l" defTabSz="914309" rtl="0" eaLnBrk="1" latinLnBrk="0" hangingPunct="1">
        <a:spcBef>
          <a:spcPct val="20000"/>
        </a:spcBef>
        <a:buFont typeface="Wingdings" panose="05000000000000000000" pitchFamily="2" charset="2"/>
        <a:buChar char="§"/>
        <a:defRPr sz="16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2886" indent="-228578" algn="l" defTabSz="914309" rtl="0" eaLnBrk="1" latinLnBrk="0" hangingPunct="1">
        <a:spcBef>
          <a:spcPct val="20000"/>
        </a:spcBef>
        <a:buFont typeface="Wingdings" panose="05000000000000000000" pitchFamily="2" charset="2"/>
        <a:buChar char="ü"/>
        <a:defRPr sz="1401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041" indent="-228578" algn="l" defTabSz="914309" rtl="0" eaLnBrk="1" latinLnBrk="0" hangingPunct="1">
        <a:spcBef>
          <a:spcPct val="20000"/>
        </a:spcBef>
        <a:buFont typeface="Wingdings" panose="05000000000000000000" pitchFamily="2" charset="2"/>
        <a:buChar char="Ø"/>
        <a:defRPr sz="12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195" indent="-228578" algn="l" defTabSz="914309" rtl="0" eaLnBrk="1" latinLnBrk="0" hangingPunct="1">
        <a:spcBef>
          <a:spcPct val="20000"/>
        </a:spcBef>
        <a:buFont typeface="Wingdings" panose="05000000000000000000" pitchFamily="2" charset="2"/>
        <a:buChar char="Ø"/>
        <a:defRPr sz="12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350" indent="-228578" algn="l" defTabSz="91430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4" indent="-228578" algn="l" defTabSz="91430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8" indent="-228578" algn="l" defTabSz="91430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4" indent="-228578" algn="l" defTabSz="91430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0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55" algn="l" defTabSz="91430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2" algn="l" defTabSz="91430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8" algn="l" defTabSz="91430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4" algn="l" defTabSz="91430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5" algn="l" defTabSz="91430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32000" y="0"/>
            <a:ext cx="8381717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531937"/>
            <a:ext cx="12192000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492896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1st EIC Yellow Report Workshop @ Temple U.  03/19/2020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47200" y="649289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0E36C9-3AF3-4F25-819E-BE7B4BF519E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9144"/>
            <a:ext cx="1554480" cy="93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032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85" r:id="rId2"/>
  </p:sldLayoutIdLst>
  <p:hf hdr="0" dt="0"/>
  <p:txStyles>
    <p:titleStyle>
      <a:lvl1pPr algn="ctr" defTabSz="914309" rtl="0" eaLnBrk="1" latinLnBrk="0" hangingPunct="1">
        <a:spcBef>
          <a:spcPct val="0"/>
        </a:spcBef>
        <a:buNone/>
        <a:defRPr sz="3001" kern="1200" baseline="0">
          <a:solidFill>
            <a:schemeClr val="tx2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342866" indent="-342866" algn="l" defTabSz="914309" rtl="0" eaLnBrk="1" latinLnBrk="0" hangingPunct="1">
        <a:spcBef>
          <a:spcPct val="20000"/>
        </a:spcBef>
        <a:buFont typeface="Wingdings" panose="05000000000000000000" pitchFamily="2" charset="2"/>
        <a:buChar char="§"/>
        <a:defRPr sz="1801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876" indent="-285724" algn="l" defTabSz="914309" rtl="0" eaLnBrk="1" latinLnBrk="0" hangingPunct="1">
        <a:spcBef>
          <a:spcPct val="20000"/>
        </a:spcBef>
        <a:buFont typeface="Wingdings" panose="05000000000000000000" pitchFamily="2" charset="2"/>
        <a:buChar char="§"/>
        <a:defRPr sz="16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2886" indent="-228578" algn="l" defTabSz="914309" rtl="0" eaLnBrk="1" latinLnBrk="0" hangingPunct="1">
        <a:spcBef>
          <a:spcPct val="20000"/>
        </a:spcBef>
        <a:buFont typeface="Wingdings" panose="05000000000000000000" pitchFamily="2" charset="2"/>
        <a:buChar char="ü"/>
        <a:defRPr sz="1401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041" indent="-228578" algn="l" defTabSz="914309" rtl="0" eaLnBrk="1" latinLnBrk="0" hangingPunct="1">
        <a:spcBef>
          <a:spcPct val="20000"/>
        </a:spcBef>
        <a:buFont typeface="Wingdings" panose="05000000000000000000" pitchFamily="2" charset="2"/>
        <a:buChar char="Ø"/>
        <a:defRPr sz="12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195" indent="-228578" algn="l" defTabSz="914309" rtl="0" eaLnBrk="1" latinLnBrk="0" hangingPunct="1">
        <a:spcBef>
          <a:spcPct val="20000"/>
        </a:spcBef>
        <a:buFont typeface="Wingdings" panose="05000000000000000000" pitchFamily="2" charset="2"/>
        <a:buChar char="Ø"/>
        <a:defRPr sz="12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350" indent="-228578" algn="l" defTabSz="91430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4" indent="-228578" algn="l" defTabSz="91430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8" indent="-228578" algn="l" defTabSz="91430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4" indent="-228578" algn="l" defTabSz="91430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0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55" algn="l" defTabSz="91430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2" algn="l" defTabSz="91430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8" algn="l" defTabSz="91430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4" algn="l" defTabSz="91430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5" algn="l" defTabSz="91430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32000" y="0"/>
            <a:ext cx="8381717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531937"/>
            <a:ext cx="12192000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492896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1st EIC Yellow Report Workshop @ Temple U.  03/19/2020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47200" y="649289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0E36C9-3AF3-4F25-819E-BE7B4BF519E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092" y="45720"/>
            <a:ext cx="1866911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649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hf hdr="0" dt="0"/>
  <p:txStyles>
    <p:titleStyle>
      <a:lvl1pPr algn="ctr" defTabSz="914309" rtl="0" eaLnBrk="1" latinLnBrk="0" hangingPunct="1">
        <a:spcBef>
          <a:spcPct val="0"/>
        </a:spcBef>
        <a:buNone/>
        <a:defRPr sz="3001" kern="1200" baseline="0">
          <a:solidFill>
            <a:schemeClr val="tx2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342866" indent="-342866" algn="l" defTabSz="914309" rtl="0" eaLnBrk="1" latinLnBrk="0" hangingPunct="1">
        <a:spcBef>
          <a:spcPct val="20000"/>
        </a:spcBef>
        <a:buFont typeface="Wingdings" panose="05000000000000000000" pitchFamily="2" charset="2"/>
        <a:buChar char="§"/>
        <a:defRPr sz="1801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876" indent="-285724" algn="l" defTabSz="914309" rtl="0" eaLnBrk="1" latinLnBrk="0" hangingPunct="1">
        <a:spcBef>
          <a:spcPct val="20000"/>
        </a:spcBef>
        <a:buFont typeface="Wingdings" panose="05000000000000000000" pitchFamily="2" charset="2"/>
        <a:buChar char="§"/>
        <a:defRPr sz="16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2886" indent="-228578" algn="l" defTabSz="914309" rtl="0" eaLnBrk="1" latinLnBrk="0" hangingPunct="1">
        <a:spcBef>
          <a:spcPct val="20000"/>
        </a:spcBef>
        <a:buFont typeface="Wingdings" panose="05000000000000000000" pitchFamily="2" charset="2"/>
        <a:buChar char="ü"/>
        <a:defRPr sz="1401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041" indent="-228578" algn="l" defTabSz="914309" rtl="0" eaLnBrk="1" latinLnBrk="0" hangingPunct="1">
        <a:spcBef>
          <a:spcPct val="20000"/>
        </a:spcBef>
        <a:buFont typeface="Wingdings" panose="05000000000000000000" pitchFamily="2" charset="2"/>
        <a:buChar char="Ø"/>
        <a:defRPr sz="12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195" indent="-228578" algn="l" defTabSz="914309" rtl="0" eaLnBrk="1" latinLnBrk="0" hangingPunct="1">
        <a:spcBef>
          <a:spcPct val="20000"/>
        </a:spcBef>
        <a:buFont typeface="Wingdings" panose="05000000000000000000" pitchFamily="2" charset="2"/>
        <a:buChar char="Ø"/>
        <a:defRPr sz="12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350" indent="-228578" algn="l" defTabSz="91430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4" indent="-228578" algn="l" defTabSz="91430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8" indent="-228578" algn="l" defTabSz="91430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4" indent="-228578" algn="l" defTabSz="91430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0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55" algn="l" defTabSz="91430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2" algn="l" defTabSz="91430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8" algn="l" defTabSz="91430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4" algn="l" defTabSz="91430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5" algn="l" defTabSz="91430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32000" y="0"/>
            <a:ext cx="8381717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531937"/>
            <a:ext cx="12192000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492896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1st EIC Yellow Report Workshop @ Temple U.  03/19/2020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47200" y="649289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0E36C9-3AF3-4F25-819E-BE7B4BF519E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752627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438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hf hdr="0" dt="0"/>
  <p:txStyles>
    <p:titleStyle>
      <a:lvl1pPr algn="ctr" defTabSz="914309" rtl="0" eaLnBrk="1" latinLnBrk="0" hangingPunct="1">
        <a:spcBef>
          <a:spcPct val="0"/>
        </a:spcBef>
        <a:buNone/>
        <a:defRPr sz="3001" kern="1200" baseline="0">
          <a:solidFill>
            <a:schemeClr val="tx2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342866" indent="-342866" algn="l" defTabSz="914309" rtl="0" eaLnBrk="1" latinLnBrk="0" hangingPunct="1">
        <a:spcBef>
          <a:spcPct val="20000"/>
        </a:spcBef>
        <a:buFont typeface="Wingdings" panose="05000000000000000000" pitchFamily="2" charset="2"/>
        <a:buChar char="§"/>
        <a:defRPr sz="1801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876" indent="-285724" algn="l" defTabSz="914309" rtl="0" eaLnBrk="1" latinLnBrk="0" hangingPunct="1">
        <a:spcBef>
          <a:spcPct val="20000"/>
        </a:spcBef>
        <a:buFont typeface="Wingdings" panose="05000000000000000000" pitchFamily="2" charset="2"/>
        <a:buChar char="§"/>
        <a:defRPr sz="16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2886" indent="-228578" algn="l" defTabSz="914309" rtl="0" eaLnBrk="1" latinLnBrk="0" hangingPunct="1">
        <a:spcBef>
          <a:spcPct val="20000"/>
        </a:spcBef>
        <a:buFont typeface="Wingdings" panose="05000000000000000000" pitchFamily="2" charset="2"/>
        <a:buChar char="ü"/>
        <a:defRPr sz="1401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041" indent="-228578" algn="l" defTabSz="914309" rtl="0" eaLnBrk="1" latinLnBrk="0" hangingPunct="1">
        <a:spcBef>
          <a:spcPct val="20000"/>
        </a:spcBef>
        <a:buFont typeface="Wingdings" panose="05000000000000000000" pitchFamily="2" charset="2"/>
        <a:buChar char="Ø"/>
        <a:defRPr sz="12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195" indent="-228578" algn="l" defTabSz="914309" rtl="0" eaLnBrk="1" latinLnBrk="0" hangingPunct="1">
        <a:spcBef>
          <a:spcPct val="20000"/>
        </a:spcBef>
        <a:buFont typeface="Wingdings" panose="05000000000000000000" pitchFamily="2" charset="2"/>
        <a:buChar char="Ø"/>
        <a:defRPr sz="12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350" indent="-228578" algn="l" defTabSz="91430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4" indent="-228578" algn="l" defTabSz="91430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8" indent="-228578" algn="l" defTabSz="91430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4" indent="-228578" algn="l" defTabSz="91430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0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55" algn="l" defTabSz="91430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2" algn="l" defTabSz="91430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8" algn="l" defTabSz="91430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4" algn="l" defTabSz="91430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5" algn="l" defTabSz="91430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32000" y="0"/>
            <a:ext cx="8381717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531937"/>
            <a:ext cx="12192000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492896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1st EIC Yellow Report Workshop @ Temple U.  03/19/2020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47200" y="649289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0E36C9-3AF3-4F25-819E-BE7B4BF519E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" y="85823"/>
            <a:ext cx="1828800" cy="643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651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90" r:id="rId2"/>
  </p:sldLayoutIdLst>
  <p:hf hdr="0" dt="0"/>
  <p:txStyles>
    <p:titleStyle>
      <a:lvl1pPr algn="ctr" defTabSz="914309" rtl="0" eaLnBrk="1" latinLnBrk="0" hangingPunct="1">
        <a:spcBef>
          <a:spcPct val="0"/>
        </a:spcBef>
        <a:buNone/>
        <a:defRPr sz="3001" kern="1200" baseline="0">
          <a:solidFill>
            <a:schemeClr val="tx2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342866" indent="-342866" algn="l" defTabSz="914309" rtl="0" eaLnBrk="1" latinLnBrk="0" hangingPunct="1">
        <a:spcBef>
          <a:spcPct val="20000"/>
        </a:spcBef>
        <a:buFont typeface="Wingdings" panose="05000000000000000000" pitchFamily="2" charset="2"/>
        <a:buChar char="§"/>
        <a:defRPr sz="1801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876" indent="-285724" algn="l" defTabSz="914309" rtl="0" eaLnBrk="1" latinLnBrk="0" hangingPunct="1">
        <a:spcBef>
          <a:spcPct val="20000"/>
        </a:spcBef>
        <a:buFont typeface="Wingdings" panose="05000000000000000000" pitchFamily="2" charset="2"/>
        <a:buChar char="§"/>
        <a:defRPr sz="16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2886" indent="-228578" algn="l" defTabSz="914309" rtl="0" eaLnBrk="1" latinLnBrk="0" hangingPunct="1">
        <a:spcBef>
          <a:spcPct val="20000"/>
        </a:spcBef>
        <a:buFont typeface="Wingdings" panose="05000000000000000000" pitchFamily="2" charset="2"/>
        <a:buChar char="ü"/>
        <a:defRPr sz="1401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041" indent="-228578" algn="l" defTabSz="914309" rtl="0" eaLnBrk="1" latinLnBrk="0" hangingPunct="1">
        <a:spcBef>
          <a:spcPct val="20000"/>
        </a:spcBef>
        <a:buFont typeface="Wingdings" panose="05000000000000000000" pitchFamily="2" charset="2"/>
        <a:buChar char="Ø"/>
        <a:defRPr sz="12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195" indent="-228578" algn="l" defTabSz="914309" rtl="0" eaLnBrk="1" latinLnBrk="0" hangingPunct="1">
        <a:spcBef>
          <a:spcPct val="20000"/>
        </a:spcBef>
        <a:buFont typeface="Wingdings" panose="05000000000000000000" pitchFamily="2" charset="2"/>
        <a:buChar char="Ø"/>
        <a:defRPr sz="12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350" indent="-228578" algn="l" defTabSz="91430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4" indent="-228578" algn="l" defTabSz="91430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8" indent="-228578" algn="l" defTabSz="91430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4" indent="-228578" algn="l" defTabSz="91430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0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55" algn="l" defTabSz="91430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2" algn="l" defTabSz="91430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8" algn="l" defTabSz="91430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4" algn="l" defTabSz="91430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5" algn="l" defTabSz="91430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32000" y="0"/>
            <a:ext cx="8381717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531937"/>
            <a:ext cx="12192000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492896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1st EIC Yellow Report Workshop @ Temple U.  03/19/2020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47200" y="649289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0E36C9-3AF3-4F25-819E-BE7B4BF519E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00" y="45263"/>
            <a:ext cx="1737360" cy="640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832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hf hdr="0" dt="0"/>
  <p:txStyles>
    <p:titleStyle>
      <a:lvl1pPr algn="ctr" defTabSz="914309" rtl="0" eaLnBrk="1" latinLnBrk="0" hangingPunct="1">
        <a:spcBef>
          <a:spcPct val="0"/>
        </a:spcBef>
        <a:buNone/>
        <a:defRPr sz="3001" kern="1200" baseline="0">
          <a:solidFill>
            <a:schemeClr val="tx2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342866" indent="-342866" algn="l" defTabSz="914309" rtl="0" eaLnBrk="1" latinLnBrk="0" hangingPunct="1">
        <a:spcBef>
          <a:spcPct val="20000"/>
        </a:spcBef>
        <a:buFont typeface="Wingdings" panose="05000000000000000000" pitchFamily="2" charset="2"/>
        <a:buChar char="§"/>
        <a:defRPr sz="1801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876" indent="-285724" algn="l" defTabSz="914309" rtl="0" eaLnBrk="1" latinLnBrk="0" hangingPunct="1">
        <a:spcBef>
          <a:spcPct val="20000"/>
        </a:spcBef>
        <a:buFont typeface="Wingdings" panose="05000000000000000000" pitchFamily="2" charset="2"/>
        <a:buChar char="§"/>
        <a:defRPr sz="16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2886" indent="-228578" algn="l" defTabSz="914309" rtl="0" eaLnBrk="1" latinLnBrk="0" hangingPunct="1">
        <a:spcBef>
          <a:spcPct val="20000"/>
        </a:spcBef>
        <a:buFont typeface="Wingdings" panose="05000000000000000000" pitchFamily="2" charset="2"/>
        <a:buChar char="ü"/>
        <a:defRPr sz="1401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041" indent="-228578" algn="l" defTabSz="914309" rtl="0" eaLnBrk="1" latinLnBrk="0" hangingPunct="1">
        <a:spcBef>
          <a:spcPct val="20000"/>
        </a:spcBef>
        <a:buFont typeface="Wingdings" panose="05000000000000000000" pitchFamily="2" charset="2"/>
        <a:buChar char="Ø"/>
        <a:defRPr sz="12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195" indent="-228578" algn="l" defTabSz="914309" rtl="0" eaLnBrk="1" latinLnBrk="0" hangingPunct="1">
        <a:spcBef>
          <a:spcPct val="20000"/>
        </a:spcBef>
        <a:buFont typeface="Wingdings" panose="05000000000000000000" pitchFamily="2" charset="2"/>
        <a:buChar char="Ø"/>
        <a:defRPr sz="12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350" indent="-228578" algn="l" defTabSz="91430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4" indent="-228578" algn="l" defTabSz="91430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8" indent="-228578" algn="l" defTabSz="91430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4" indent="-228578" algn="l" defTabSz="91430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0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55" algn="l" defTabSz="91430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2" algn="l" defTabSz="91430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8" algn="l" defTabSz="91430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4" algn="l" defTabSz="91430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5" algn="l" defTabSz="91430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32000" y="0"/>
            <a:ext cx="8381717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531937"/>
            <a:ext cx="12192000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492896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1st EIC Yellow Report Workshop @ Temple U.  03/19/2020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47200" y="649289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0E36C9-3AF3-4F25-819E-BE7B4BF519E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20" y="108287"/>
            <a:ext cx="1554480" cy="729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687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</p:sldLayoutIdLst>
  <p:hf hdr="0" dt="0"/>
  <p:txStyles>
    <p:titleStyle>
      <a:lvl1pPr algn="ctr" defTabSz="914309" rtl="0" eaLnBrk="1" latinLnBrk="0" hangingPunct="1">
        <a:spcBef>
          <a:spcPct val="0"/>
        </a:spcBef>
        <a:buNone/>
        <a:defRPr sz="3001" kern="1200" baseline="0">
          <a:solidFill>
            <a:schemeClr val="tx2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342866" indent="-342866" algn="l" defTabSz="914309" rtl="0" eaLnBrk="1" latinLnBrk="0" hangingPunct="1">
        <a:spcBef>
          <a:spcPct val="20000"/>
        </a:spcBef>
        <a:buFont typeface="Wingdings" panose="05000000000000000000" pitchFamily="2" charset="2"/>
        <a:buChar char="§"/>
        <a:defRPr sz="1801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876" indent="-285724" algn="l" defTabSz="914309" rtl="0" eaLnBrk="1" latinLnBrk="0" hangingPunct="1">
        <a:spcBef>
          <a:spcPct val="20000"/>
        </a:spcBef>
        <a:buFont typeface="Wingdings" panose="05000000000000000000" pitchFamily="2" charset="2"/>
        <a:buChar char="§"/>
        <a:defRPr sz="16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2886" indent="-228578" algn="l" defTabSz="914309" rtl="0" eaLnBrk="1" latinLnBrk="0" hangingPunct="1">
        <a:spcBef>
          <a:spcPct val="20000"/>
        </a:spcBef>
        <a:buFont typeface="Wingdings" panose="05000000000000000000" pitchFamily="2" charset="2"/>
        <a:buChar char="ü"/>
        <a:defRPr sz="1401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041" indent="-228578" algn="l" defTabSz="914309" rtl="0" eaLnBrk="1" latinLnBrk="0" hangingPunct="1">
        <a:spcBef>
          <a:spcPct val="20000"/>
        </a:spcBef>
        <a:buFont typeface="Wingdings" panose="05000000000000000000" pitchFamily="2" charset="2"/>
        <a:buChar char="Ø"/>
        <a:defRPr sz="12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195" indent="-228578" algn="l" defTabSz="914309" rtl="0" eaLnBrk="1" latinLnBrk="0" hangingPunct="1">
        <a:spcBef>
          <a:spcPct val="20000"/>
        </a:spcBef>
        <a:buFont typeface="Wingdings" panose="05000000000000000000" pitchFamily="2" charset="2"/>
        <a:buChar char="Ø"/>
        <a:defRPr sz="12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350" indent="-228578" algn="l" defTabSz="91430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4" indent="-228578" algn="l" defTabSz="91430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8" indent="-228578" algn="l" defTabSz="91430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4" indent="-228578" algn="l" defTabSz="91430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0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55" algn="l" defTabSz="91430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2" algn="l" defTabSz="91430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8" algn="l" defTabSz="91430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4" algn="l" defTabSz="91430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5" algn="l" defTabSz="91430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19200" y="317568"/>
            <a:ext cx="1371600" cy="77092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32000" y="0"/>
            <a:ext cx="8381717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531937"/>
            <a:ext cx="12192000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492896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1st EIC Yellow Report Workshop @ Temple U.  03/19/2020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47200" y="649289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0E36C9-3AF3-4F25-819E-BE7B4BF519E9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6F2C43A-44DF-47F7-A71B-2E2A9DA87D4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"/>
            <a:ext cx="1371600" cy="64404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6B14CCB-289C-46D8-A45C-CD661AF46CE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13716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487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hf hdr="0" dt="0"/>
  <p:txStyles>
    <p:titleStyle>
      <a:lvl1pPr algn="ctr" defTabSz="914309" rtl="0" eaLnBrk="1" latinLnBrk="0" hangingPunct="1">
        <a:spcBef>
          <a:spcPct val="0"/>
        </a:spcBef>
        <a:buNone/>
        <a:defRPr sz="3001" kern="1200" baseline="0">
          <a:solidFill>
            <a:schemeClr val="tx2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342866" indent="-342866" algn="l" defTabSz="914309" rtl="0" eaLnBrk="1" latinLnBrk="0" hangingPunct="1">
        <a:spcBef>
          <a:spcPct val="20000"/>
        </a:spcBef>
        <a:buFont typeface="Wingdings" panose="05000000000000000000" pitchFamily="2" charset="2"/>
        <a:buChar char="§"/>
        <a:defRPr sz="1801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876" indent="-285724" algn="l" defTabSz="914309" rtl="0" eaLnBrk="1" latinLnBrk="0" hangingPunct="1">
        <a:spcBef>
          <a:spcPct val="20000"/>
        </a:spcBef>
        <a:buFont typeface="Wingdings" panose="05000000000000000000" pitchFamily="2" charset="2"/>
        <a:buChar char="§"/>
        <a:defRPr sz="16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2886" indent="-228578" algn="l" defTabSz="914309" rtl="0" eaLnBrk="1" latinLnBrk="0" hangingPunct="1">
        <a:spcBef>
          <a:spcPct val="20000"/>
        </a:spcBef>
        <a:buFont typeface="Wingdings" panose="05000000000000000000" pitchFamily="2" charset="2"/>
        <a:buChar char="ü"/>
        <a:defRPr sz="1401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041" indent="-228578" algn="l" defTabSz="914309" rtl="0" eaLnBrk="1" latinLnBrk="0" hangingPunct="1">
        <a:spcBef>
          <a:spcPct val="20000"/>
        </a:spcBef>
        <a:buFont typeface="Wingdings" panose="05000000000000000000" pitchFamily="2" charset="2"/>
        <a:buChar char="Ø"/>
        <a:defRPr sz="12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195" indent="-228578" algn="l" defTabSz="914309" rtl="0" eaLnBrk="1" latinLnBrk="0" hangingPunct="1">
        <a:spcBef>
          <a:spcPct val="20000"/>
        </a:spcBef>
        <a:buFont typeface="Wingdings" panose="05000000000000000000" pitchFamily="2" charset="2"/>
        <a:buChar char="Ø"/>
        <a:defRPr sz="12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350" indent="-228578" algn="l" defTabSz="91430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4" indent="-228578" algn="l" defTabSz="91430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8" indent="-228578" algn="l" defTabSz="91430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4" indent="-228578" algn="l" defTabSz="91430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0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55" algn="l" defTabSz="91430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2" algn="l" defTabSz="91430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8" algn="l" defTabSz="91430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4" algn="l" defTabSz="91430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5" algn="l" defTabSz="91430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17000" y="5843243"/>
            <a:ext cx="1371600" cy="77092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32000" y="0"/>
            <a:ext cx="8381717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531937"/>
            <a:ext cx="12192000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492896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1st EIC Yellow Report Workshop @ Temple U.  03/19/2020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47200" y="649289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0E36C9-3AF3-4F25-819E-BE7B4BF519E9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6F2C43A-44DF-47F7-A71B-2E2A9DA87D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482"/>
          <a:stretch/>
        </p:blipFill>
        <p:spPr>
          <a:xfrm>
            <a:off x="1803400" y="6108475"/>
            <a:ext cx="1371600" cy="50569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68F3815-05F2-454A-B52E-E2FE4D092EE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6131176"/>
            <a:ext cx="1371600" cy="48298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F506DB7-E2CB-492A-B3A9-562BA4145E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02"/>
          <a:stretch/>
        </p:blipFill>
        <p:spPr>
          <a:xfrm>
            <a:off x="7213600" y="6103943"/>
            <a:ext cx="1371600" cy="51022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49EEE2F-78B8-461F-B71A-6D2E31DDAE2A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8475"/>
            <a:ext cx="1371600" cy="50569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A69D6BA-F582-4A69-83E2-B785706A90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7" b="16812"/>
          <a:stretch/>
        </p:blipFill>
        <p:spPr>
          <a:xfrm>
            <a:off x="3606800" y="6066716"/>
            <a:ext cx="1371600" cy="54744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B8FB3F0-18DB-4EFD-9FC3-D0DE061A1B4C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0400" y="6111240"/>
            <a:ext cx="1371600" cy="50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971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hf hdr="0" dt="0"/>
  <p:txStyles>
    <p:titleStyle>
      <a:lvl1pPr algn="ctr" defTabSz="914309" rtl="0" eaLnBrk="1" latinLnBrk="0" hangingPunct="1">
        <a:spcBef>
          <a:spcPct val="0"/>
        </a:spcBef>
        <a:buNone/>
        <a:defRPr sz="3001" kern="1200" baseline="0">
          <a:solidFill>
            <a:schemeClr val="tx2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342866" indent="-342866" algn="l" defTabSz="914309" rtl="0" eaLnBrk="1" latinLnBrk="0" hangingPunct="1">
        <a:spcBef>
          <a:spcPct val="20000"/>
        </a:spcBef>
        <a:buFont typeface="Wingdings" panose="05000000000000000000" pitchFamily="2" charset="2"/>
        <a:buChar char="§"/>
        <a:defRPr sz="1801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876" indent="-285724" algn="l" defTabSz="914309" rtl="0" eaLnBrk="1" latinLnBrk="0" hangingPunct="1">
        <a:spcBef>
          <a:spcPct val="20000"/>
        </a:spcBef>
        <a:buFont typeface="Wingdings" panose="05000000000000000000" pitchFamily="2" charset="2"/>
        <a:buChar char="§"/>
        <a:defRPr sz="16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2886" indent="-228578" algn="l" defTabSz="914309" rtl="0" eaLnBrk="1" latinLnBrk="0" hangingPunct="1">
        <a:spcBef>
          <a:spcPct val="20000"/>
        </a:spcBef>
        <a:buFont typeface="Wingdings" panose="05000000000000000000" pitchFamily="2" charset="2"/>
        <a:buChar char="ü"/>
        <a:defRPr sz="1401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041" indent="-228578" algn="l" defTabSz="914309" rtl="0" eaLnBrk="1" latinLnBrk="0" hangingPunct="1">
        <a:spcBef>
          <a:spcPct val="20000"/>
        </a:spcBef>
        <a:buFont typeface="Wingdings" panose="05000000000000000000" pitchFamily="2" charset="2"/>
        <a:buChar char="Ø"/>
        <a:defRPr sz="12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195" indent="-228578" algn="l" defTabSz="914309" rtl="0" eaLnBrk="1" latinLnBrk="0" hangingPunct="1">
        <a:spcBef>
          <a:spcPct val="20000"/>
        </a:spcBef>
        <a:buFont typeface="Wingdings" panose="05000000000000000000" pitchFamily="2" charset="2"/>
        <a:buChar char="Ø"/>
        <a:defRPr sz="12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350" indent="-228578" algn="l" defTabSz="91430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4" indent="-228578" algn="l" defTabSz="91430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8" indent="-228578" algn="l" defTabSz="91430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4" indent="-228578" algn="l" defTabSz="91430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0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55" algn="l" defTabSz="91430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2" algn="l" defTabSz="91430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8" algn="l" defTabSz="91430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4" algn="l" defTabSz="91430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5" algn="l" defTabSz="91430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8.emf"/><Relationship Id="rId4" Type="http://schemas.openxmlformats.org/officeDocument/2006/relationships/hyperlink" Target="http://eicug.org/web/sites/default/files/EIC_HANDBOOK_v1.1.pd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0" y="2133600"/>
            <a:ext cx="12192000" cy="1447800"/>
          </a:xfrm>
          <a:prstGeom prst="rect">
            <a:avLst/>
          </a:prstGeom>
        </p:spPr>
        <p:txBody>
          <a:bodyPr vert="horz" lIns="91440" tIns="45721" rIns="91440" bIns="4572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kern="1200" baseline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ts val="4000"/>
              </a:lnSpc>
              <a:spcBef>
                <a:spcPts val="1200"/>
              </a:spcBef>
            </a:pPr>
            <a:r>
              <a:rPr lang="en-US" sz="3200" dirty="0">
                <a:solidFill>
                  <a:srgbClr val="C00000"/>
                </a:solidFill>
                <a:cs typeface="Arial" panose="020B0604020202020204" pitchFamily="34" charset="0"/>
              </a:rPr>
              <a:t>Survey of Gaseous Detector Technologies</a:t>
            </a:r>
            <a:r>
              <a:rPr lang="en-US" sz="1800" b="1" dirty="0">
                <a:cs typeface="Arial" panose="020B0604020202020204" pitchFamily="34" charset="0"/>
              </a:rPr>
              <a:t> </a:t>
            </a:r>
          </a:p>
          <a:p>
            <a:pPr>
              <a:lnSpc>
                <a:spcPts val="4000"/>
              </a:lnSpc>
              <a:spcBef>
                <a:spcPts val="1200"/>
              </a:spcBef>
            </a:pPr>
            <a:r>
              <a:rPr lang="en-US" sz="1800" b="1" dirty="0">
                <a:cs typeface="Arial" panose="020B0604020202020204" pitchFamily="34" charset="0"/>
              </a:rPr>
              <a:t>1</a:t>
            </a:r>
            <a:r>
              <a:rPr lang="en-US" sz="1800" b="1" baseline="30000" dirty="0">
                <a:cs typeface="Arial" panose="020B0604020202020204" pitchFamily="34" charset="0"/>
              </a:rPr>
              <a:t>st</a:t>
            </a:r>
            <a:r>
              <a:rPr lang="en-US" sz="1800" b="1" dirty="0">
                <a:cs typeface="Arial" panose="020B0604020202020204" pitchFamily="34" charset="0"/>
              </a:rPr>
              <a:t> EIC Yellow Report Workshop @ Temple University</a:t>
            </a:r>
            <a:r>
              <a:rPr lang="en-US" sz="3200" b="1" dirty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4294967295"/>
          </p:nvPr>
        </p:nvSpPr>
        <p:spPr>
          <a:xfrm>
            <a:off x="0" y="4038600"/>
            <a:ext cx="12192000" cy="12954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sz="2000" dirty="0">
                <a:cs typeface="Arial" panose="020B0604020202020204" pitchFamily="34" charset="0"/>
              </a:rPr>
              <a:t>Kondo Gnanvo</a:t>
            </a:r>
          </a:p>
          <a:p>
            <a:pPr marL="0" indent="0" algn="ctr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sz="1800" b="1" dirty="0">
                <a:solidFill>
                  <a:srgbClr val="0000FF"/>
                </a:solidFill>
                <a:cs typeface="Arial" panose="020B0604020202020204" pitchFamily="34" charset="0"/>
              </a:rPr>
              <a:t>University of Virginia</a:t>
            </a:r>
          </a:p>
        </p:txBody>
      </p:sp>
    </p:spTree>
    <p:extLst>
      <p:ext uri="{BB962C8B-B14F-4D97-AF65-F5344CB8AC3E}">
        <p14:creationId xmlns:p14="http://schemas.microsoft.com/office/powerpoint/2010/main" val="1847624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E9A5110-D5B7-444B-9166-275E6C6FF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14399"/>
          </a:xfrm>
        </p:spPr>
        <p:txBody>
          <a:bodyPr>
            <a:normAutofit/>
          </a:bodyPr>
          <a:lstStyle/>
          <a:p>
            <a:r>
              <a:rPr lang="en-US" sz="2400" dirty="0"/>
              <a:t>Summary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1st EIC Yellow Report Workshop @ Temple U.  03/19/2020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222FA2-1743-49AE-A5B7-083925913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E36C9-3AF3-4F25-819E-BE7B4BF519E9}" type="slidenum">
              <a:rPr lang="en-US" smtClean="0"/>
              <a:t>10</a:t>
            </a:fld>
            <a:endParaRPr lang="en-US"/>
          </a:p>
        </p:txBody>
      </p:sp>
      <p:sp>
        <p:nvSpPr>
          <p:cNvPr id="43" name="Rectangle 3">
            <a:extLst>
              <a:ext uri="{FF2B5EF4-FFF2-40B4-BE49-F238E27FC236}">
                <a16:creationId xmlns:a16="http://schemas.microsoft.com/office/drawing/2014/main" id="{167E2CA8-2FBC-4244-B74E-AB0C6D61537B}"/>
              </a:ext>
            </a:extLst>
          </p:cNvPr>
          <p:cNvSpPr txBox="1">
            <a:spLocks noChangeArrowheads="1"/>
          </p:cNvSpPr>
          <p:nvPr/>
        </p:nvSpPr>
        <p:spPr>
          <a:xfrm>
            <a:off x="4724400" y="914400"/>
            <a:ext cx="7315200" cy="2389761"/>
          </a:xfrm>
          <a:prstGeom prst="rect">
            <a:avLst/>
          </a:prstGeom>
          <a:solidFill>
            <a:srgbClr val="FFFF00"/>
          </a:solidFill>
        </p:spPr>
        <p:txBody>
          <a:bodyPr vert="horz" lIns="91283" tIns="45642" rIns="91283" bIns="45642" rtlCol="0">
            <a:no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Many baseline EIC detector designs involved various gaseous detectors technologies for tracking in the central as well as end cap region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 few technologies are mature for EIC Detectors and would require only limited R&amp;D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Some of these technologies seems more natural options for some subdetectors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There is still a need for small level of R&amp;D to fully satisfy the EIC requirements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400" dirty="0">
                <a:solidFill>
                  <a:srgbClr val="C00000"/>
                </a:solidFill>
                <a:latin typeface="Arial" panose="020B0604020202020204" pitchFamily="34" charset="0"/>
                <a:ea typeface="ＭＳ Ｐゴシック" pitchFamily="-84" charset="-128"/>
                <a:cs typeface="Arial" panose="020B0604020202020204" pitchFamily="34" charset="0"/>
              </a:rPr>
              <a:t>The anticipated simulation work within Tracking WG will help select the best technologies for EIC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en-US" sz="1400" dirty="0">
              <a:solidFill>
                <a:srgbClr val="C00000"/>
              </a:solidFill>
              <a:latin typeface="Arial" panose="020B0604020202020204" pitchFamily="34" charset="0"/>
              <a:ea typeface="ＭＳ Ｐゴシック" pitchFamily="-84" charset="-128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654D4FAB-A174-4DAE-B10B-C2C12C37E8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27" y="1296103"/>
            <a:ext cx="3851745" cy="1828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1D5588D-BFED-4D4E-B8DD-22C4CA505F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3506606"/>
            <a:ext cx="10972800" cy="2988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00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E9A5110-D5B7-444B-9166-275E6C6FF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14399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EIC Detectors Concepts</a:t>
            </a:r>
            <a:endParaRPr lang="en-US" sz="24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1st EIC Yellow Report Workshop @ Temple U.  03/19/2020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222FA2-1743-49AE-A5B7-083925913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E36C9-3AF3-4F25-819E-BE7B4BF519E9}" type="slidenum">
              <a:rPr lang="en-US" smtClean="0"/>
              <a:t>2</a:t>
            </a:fld>
            <a:endParaRPr lang="en-US"/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C71C9210-4606-43A5-8B3E-6F8C83FBA02E}"/>
              </a:ext>
            </a:extLst>
          </p:cNvPr>
          <p:cNvGrpSpPr/>
          <p:nvPr/>
        </p:nvGrpSpPr>
        <p:grpSpPr>
          <a:xfrm>
            <a:off x="8867962" y="3732178"/>
            <a:ext cx="3245199" cy="2688131"/>
            <a:chOff x="8793755" y="3671968"/>
            <a:chExt cx="3245199" cy="2688131"/>
          </a:xfrm>
        </p:grpSpPr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537FBB5A-91D8-40C2-9704-F33503D8559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823946" y="3970338"/>
              <a:ext cx="3215008" cy="2389761"/>
            </a:xfrm>
            <a:prstGeom prst="rect">
              <a:avLst/>
            </a:prstGeom>
          </p:spPr>
        </p:pic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C2FC7121-2F56-4F36-BF1D-264611BDF4B3}"/>
                </a:ext>
              </a:extLst>
            </p:cNvPr>
            <p:cNvSpPr/>
            <p:nvPr/>
          </p:nvSpPr>
          <p:spPr>
            <a:xfrm>
              <a:off x="9409776" y="3671968"/>
              <a:ext cx="186717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91440">
                <a:spcAft>
                  <a:spcPts val="600"/>
                </a:spcAft>
              </a:pPr>
              <a:r>
                <a:rPr lang="it-IT" altLang="it-IT" sz="14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ePHENIX @ eRHIC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2FD3DC1E-C7A2-420A-9E44-2926E4D9D317}"/>
                </a:ext>
              </a:extLst>
            </p:cNvPr>
            <p:cNvSpPr/>
            <p:nvPr/>
          </p:nvSpPr>
          <p:spPr>
            <a:xfrm>
              <a:off x="8793755" y="3966396"/>
              <a:ext cx="109289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EIC User Group Meeting ANL 2016</a:t>
              </a:r>
            </a:p>
            <a:p>
              <a:r>
                <a:rPr lang="en-US" sz="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Kenneth N. </a:t>
              </a:r>
              <a:r>
                <a:rPr lang="en-US" sz="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Barish</a:t>
              </a:r>
              <a:endPara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AA347129-9651-43E2-9578-882FB41E8B85}"/>
              </a:ext>
            </a:extLst>
          </p:cNvPr>
          <p:cNvGrpSpPr/>
          <p:nvPr/>
        </p:nvGrpSpPr>
        <p:grpSpPr>
          <a:xfrm>
            <a:off x="4688731" y="3200400"/>
            <a:ext cx="3795749" cy="3219909"/>
            <a:chOff x="3660542" y="1632744"/>
            <a:chExt cx="3795749" cy="3219909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91479FB8-1C56-45F4-9BF2-C602EED19BD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660542" y="1632744"/>
              <a:ext cx="3793372" cy="3219909"/>
              <a:chOff x="4246767" y="3786598"/>
              <a:chExt cx="3664872" cy="3068168"/>
            </a:xfrm>
          </p:grpSpPr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84115062-B437-41C9-9C72-791999D8D775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4246767" y="4084353"/>
                <a:ext cx="3664872" cy="2770413"/>
                <a:chOff x="5756" y="942135"/>
                <a:chExt cx="4485073" cy="3390435"/>
              </a:xfrm>
            </p:grpSpPr>
            <p:grpSp>
              <p:nvGrpSpPr>
                <p:cNvPr id="57" name="Group 56">
                  <a:extLst>
                    <a:ext uri="{FF2B5EF4-FFF2-40B4-BE49-F238E27FC236}">
                      <a16:creationId xmlns:a16="http://schemas.microsoft.com/office/drawing/2014/main" id="{D8CCDF62-21AA-4E91-BCDC-071FAD42B897}"/>
                    </a:ext>
                  </a:extLst>
                </p:cNvPr>
                <p:cNvGrpSpPr/>
                <p:nvPr/>
              </p:nvGrpSpPr>
              <p:grpSpPr>
                <a:xfrm>
                  <a:off x="153300" y="1259944"/>
                  <a:ext cx="3926047" cy="2743200"/>
                  <a:chOff x="0" y="1143000"/>
                  <a:chExt cx="3926047" cy="2743200"/>
                </a:xfrm>
              </p:grpSpPr>
              <p:pic>
                <p:nvPicPr>
                  <p:cNvPr id="70" name="Picture 69" descr="beast.png">
                    <a:extLst>
                      <a:ext uri="{FF2B5EF4-FFF2-40B4-BE49-F238E27FC236}">
                        <a16:creationId xmlns:a16="http://schemas.microsoft.com/office/drawing/2014/main" id="{64825AD1-8D16-4545-856B-5F5944CFED1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4999" t="9679" r="7001" b="3120"/>
                  <a:stretch/>
                </p:blipFill>
                <p:spPr>
                  <a:xfrm>
                    <a:off x="0" y="1143000"/>
                    <a:ext cx="3926047" cy="2743200"/>
                  </a:xfrm>
                  <a:prstGeom prst="rect">
                    <a:avLst/>
                  </a:prstGeom>
                </p:spPr>
              </p:pic>
              <p:cxnSp>
                <p:nvCxnSpPr>
                  <p:cNvPr id="71" name="Straight Arrow Connector 70">
                    <a:extLst>
                      <a:ext uri="{FF2B5EF4-FFF2-40B4-BE49-F238E27FC236}">
                        <a16:creationId xmlns:a16="http://schemas.microsoft.com/office/drawing/2014/main" id="{3B05A4FD-88EE-4DB0-AB50-DA97BDDAEB9F}"/>
                      </a:ext>
                    </a:extLst>
                  </p:cNvPr>
                  <p:cNvCxnSpPr>
                    <a:cxnSpLocks noChangeAspect="1"/>
                  </p:cNvCxnSpPr>
                  <p:nvPr/>
                </p:nvCxnSpPr>
                <p:spPr>
                  <a:xfrm>
                    <a:off x="106164" y="2667000"/>
                    <a:ext cx="731520" cy="476254"/>
                  </a:xfrm>
                  <a:prstGeom prst="straightConnector1">
                    <a:avLst/>
                  </a:prstGeom>
                  <a:ln w="12700">
                    <a:tailEnd type="arrow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" name="Straight Arrow Connector 71">
                    <a:extLst>
                      <a:ext uri="{FF2B5EF4-FFF2-40B4-BE49-F238E27FC236}">
                        <a16:creationId xmlns:a16="http://schemas.microsoft.com/office/drawing/2014/main" id="{711F2D57-253A-4731-B4E3-4D256384ED9A}"/>
                      </a:ext>
                    </a:extLst>
                  </p:cNvPr>
                  <p:cNvCxnSpPr>
                    <a:cxnSpLocks noChangeAspect="1"/>
                  </p:cNvCxnSpPr>
                  <p:nvPr/>
                </p:nvCxnSpPr>
                <p:spPr>
                  <a:xfrm flipH="1" flipV="1">
                    <a:off x="933079" y="3200402"/>
                    <a:ext cx="731520" cy="484941"/>
                  </a:xfrm>
                  <a:prstGeom prst="straightConnector1">
                    <a:avLst/>
                  </a:prstGeom>
                  <a:ln w="12700">
                    <a:tailEnd type="arrow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3" name="TextBox 72">
                    <a:extLst>
                      <a:ext uri="{FF2B5EF4-FFF2-40B4-BE49-F238E27FC236}">
                        <a16:creationId xmlns:a16="http://schemas.microsoft.com/office/drawing/2014/main" id="{187658CA-3751-41A0-BFC8-89D5C46BCADD}"/>
                      </a:ext>
                    </a:extLst>
                  </p:cNvPr>
                  <p:cNvSpPr txBox="1"/>
                  <p:nvPr/>
                </p:nvSpPr>
                <p:spPr>
                  <a:xfrm rot="1980000">
                    <a:off x="43649" y="2867123"/>
                    <a:ext cx="644728" cy="24622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000" i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hadrons</a:t>
                    </a:r>
                  </a:p>
                </p:txBody>
              </p:sp>
              <p:sp>
                <p:nvSpPr>
                  <p:cNvPr id="74" name="TextBox 73">
                    <a:extLst>
                      <a:ext uri="{FF2B5EF4-FFF2-40B4-BE49-F238E27FC236}">
                        <a16:creationId xmlns:a16="http://schemas.microsoft.com/office/drawing/2014/main" id="{FC2F5F51-C331-4FAF-B34C-0FF202F94647}"/>
                      </a:ext>
                    </a:extLst>
                  </p:cNvPr>
                  <p:cNvSpPr txBox="1"/>
                  <p:nvPr/>
                </p:nvSpPr>
                <p:spPr>
                  <a:xfrm rot="1999309">
                    <a:off x="863989" y="3441753"/>
                    <a:ext cx="702436" cy="24622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000" i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electrons</a:t>
                    </a:r>
                  </a:p>
                </p:txBody>
              </p:sp>
            </p:grpSp>
            <p:grpSp>
              <p:nvGrpSpPr>
                <p:cNvPr id="58" name="Group 57">
                  <a:extLst>
                    <a:ext uri="{FF2B5EF4-FFF2-40B4-BE49-F238E27FC236}">
                      <a16:creationId xmlns:a16="http://schemas.microsoft.com/office/drawing/2014/main" id="{31CFF725-EDA3-4B18-817F-2DCC7E6AA561}"/>
                    </a:ext>
                  </a:extLst>
                </p:cNvPr>
                <p:cNvGrpSpPr/>
                <p:nvPr/>
              </p:nvGrpSpPr>
              <p:grpSpPr>
                <a:xfrm>
                  <a:off x="17390" y="4063390"/>
                  <a:ext cx="3118206" cy="246430"/>
                  <a:chOff x="-122855" y="3853774"/>
                  <a:chExt cx="3118206" cy="246430"/>
                </a:xfrm>
              </p:grpSpPr>
              <p:sp>
                <p:nvSpPr>
                  <p:cNvPr id="66" name="TextBox 65">
                    <a:extLst>
                      <a:ext uri="{FF2B5EF4-FFF2-40B4-BE49-F238E27FC236}">
                        <a16:creationId xmlns:a16="http://schemas.microsoft.com/office/drawing/2014/main" id="{69E34233-A89A-4906-8962-680FCF6E9B6D}"/>
                      </a:ext>
                    </a:extLst>
                  </p:cNvPr>
                  <p:cNvSpPr txBox="1"/>
                  <p:nvPr/>
                </p:nvSpPr>
                <p:spPr>
                  <a:xfrm>
                    <a:off x="-122855" y="3853774"/>
                    <a:ext cx="1025802" cy="246430"/>
                  </a:xfrm>
                  <a:prstGeom prst="rect">
                    <a:avLst/>
                  </a:prstGeom>
                  <a:solidFill>
                    <a:srgbClr val="F2FF5F"/>
                  </a:solidFill>
                  <a:ln w="9525">
                    <a:solidFill>
                      <a:schemeClr val="bg2">
                        <a:lumMod val="10000"/>
                        <a:alpha val="63000"/>
                      </a:schemeClr>
                    </a:solidFill>
                  </a:ln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900" dirty="0">
                        <a:solidFill>
                          <a:srgbClr val="1E1C1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silicon trackers</a:t>
                    </a:r>
                  </a:p>
                </p:txBody>
              </p:sp>
              <p:sp>
                <p:nvSpPr>
                  <p:cNvPr id="67" name="TextBox 66">
                    <a:extLst>
                      <a:ext uri="{FF2B5EF4-FFF2-40B4-BE49-F238E27FC236}">
                        <a16:creationId xmlns:a16="http://schemas.microsoft.com/office/drawing/2014/main" id="{6BA16308-2C3D-4F9B-8822-FD96232FD7BC}"/>
                      </a:ext>
                    </a:extLst>
                  </p:cNvPr>
                  <p:cNvSpPr txBox="1"/>
                  <p:nvPr/>
                </p:nvSpPr>
                <p:spPr>
                  <a:xfrm>
                    <a:off x="1417811" y="3853774"/>
                    <a:ext cx="664926" cy="246430"/>
                  </a:xfrm>
                  <a:prstGeom prst="rect">
                    <a:avLst/>
                  </a:prstGeom>
                  <a:solidFill>
                    <a:srgbClr val="FFD63F"/>
                  </a:solidFill>
                  <a:ln w="9525">
                    <a:solidFill>
                      <a:schemeClr val="bg2">
                        <a:lumMod val="10000"/>
                        <a:alpha val="63000"/>
                      </a:schemeClr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900" dirty="0">
                        <a:solidFill>
                          <a:srgbClr val="1E1C1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GEMs</a:t>
                    </a:r>
                  </a:p>
                </p:txBody>
              </p:sp>
              <p:sp>
                <p:nvSpPr>
                  <p:cNvPr id="68" name="TextBox 67">
                    <a:extLst>
                      <a:ext uri="{FF2B5EF4-FFF2-40B4-BE49-F238E27FC236}">
                        <a16:creationId xmlns:a16="http://schemas.microsoft.com/office/drawing/2014/main" id="{88472BA2-7F0C-4523-AF88-8E0DDFA886EF}"/>
                      </a:ext>
                    </a:extLst>
                  </p:cNvPr>
                  <p:cNvSpPr txBox="1"/>
                  <p:nvPr/>
                </p:nvSpPr>
                <p:spPr>
                  <a:xfrm>
                    <a:off x="2115299" y="3853774"/>
                    <a:ext cx="880052" cy="246430"/>
                  </a:xfrm>
                  <a:prstGeom prst="rect">
                    <a:avLst/>
                  </a:prstGeom>
                  <a:solidFill>
                    <a:srgbClr val="CC3300"/>
                  </a:solidFill>
                  <a:ln w="9525">
                    <a:solidFill>
                      <a:schemeClr val="bg2">
                        <a:lumMod val="10000"/>
                        <a:alpha val="63000"/>
                      </a:schemeClr>
                    </a:solidFill>
                  </a:ln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900" dirty="0">
                        <a:solidFill>
                          <a:srgbClr val="1E1C1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Micromegas</a:t>
                    </a:r>
                  </a:p>
                </p:txBody>
              </p:sp>
              <p:sp>
                <p:nvSpPr>
                  <p:cNvPr id="69" name="TextBox 68">
                    <a:extLst>
                      <a:ext uri="{FF2B5EF4-FFF2-40B4-BE49-F238E27FC236}">
                        <a16:creationId xmlns:a16="http://schemas.microsoft.com/office/drawing/2014/main" id="{7FFD478F-8C2C-4444-B4C7-1363034F641B}"/>
                      </a:ext>
                    </a:extLst>
                  </p:cNvPr>
                  <p:cNvSpPr txBox="1"/>
                  <p:nvPr/>
                </p:nvSpPr>
                <p:spPr>
                  <a:xfrm>
                    <a:off x="935507" y="3853774"/>
                    <a:ext cx="449743" cy="246430"/>
                  </a:xfrm>
                  <a:prstGeom prst="rect">
                    <a:avLst/>
                  </a:prstGeom>
                  <a:solidFill>
                    <a:srgbClr val="4BD7E1"/>
                  </a:solidFill>
                  <a:ln w="9525">
                    <a:solidFill>
                      <a:schemeClr val="bg2">
                        <a:lumMod val="10000"/>
                        <a:alpha val="63000"/>
                      </a:schemeClr>
                    </a:solidFill>
                  </a:ln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900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TPC</a:t>
                    </a:r>
                  </a:p>
                </p:txBody>
              </p:sp>
            </p:grpSp>
            <p:grpSp>
              <p:nvGrpSpPr>
                <p:cNvPr id="59" name="Group 58">
                  <a:extLst>
                    <a:ext uri="{FF2B5EF4-FFF2-40B4-BE49-F238E27FC236}">
                      <a16:creationId xmlns:a16="http://schemas.microsoft.com/office/drawing/2014/main" id="{716E46D6-F428-4C08-A51C-4C4B738CB6C8}"/>
                    </a:ext>
                  </a:extLst>
                </p:cNvPr>
                <p:cNvGrpSpPr/>
                <p:nvPr/>
              </p:nvGrpSpPr>
              <p:grpSpPr>
                <a:xfrm>
                  <a:off x="5756" y="942135"/>
                  <a:ext cx="4485073" cy="3390435"/>
                  <a:chOff x="5756" y="942135"/>
                  <a:chExt cx="4485073" cy="3390435"/>
                </a:xfrm>
              </p:grpSpPr>
              <p:grpSp>
                <p:nvGrpSpPr>
                  <p:cNvPr id="60" name="Group 59">
                    <a:extLst>
                      <a:ext uri="{FF2B5EF4-FFF2-40B4-BE49-F238E27FC236}">
                        <a16:creationId xmlns:a16="http://schemas.microsoft.com/office/drawing/2014/main" id="{7FDDC7D8-394A-4FE2-9F86-81D4A63CAE62}"/>
                      </a:ext>
                    </a:extLst>
                  </p:cNvPr>
                  <p:cNvGrpSpPr/>
                  <p:nvPr/>
                </p:nvGrpSpPr>
                <p:grpSpPr>
                  <a:xfrm>
                    <a:off x="5756" y="942135"/>
                    <a:ext cx="4485073" cy="262859"/>
                    <a:chOff x="5756" y="993405"/>
                    <a:chExt cx="4485073" cy="262859"/>
                  </a:xfrm>
                </p:grpSpPr>
                <p:sp>
                  <p:nvSpPr>
                    <p:cNvPr id="63" name="TextBox 62">
                      <a:extLst>
                        <a:ext uri="{FF2B5EF4-FFF2-40B4-BE49-F238E27FC236}">
                          <a16:creationId xmlns:a16="http://schemas.microsoft.com/office/drawing/2014/main" id="{0B0E9CCA-8838-4256-B461-3BF295D5123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756" y="993405"/>
                      <a:ext cx="1519738" cy="262859"/>
                    </a:xfrm>
                    <a:prstGeom prst="rect">
                      <a:avLst/>
                    </a:prstGeom>
                    <a:solidFill>
                      <a:srgbClr val="00E100"/>
                    </a:solidFill>
                    <a:ln w="9525">
                      <a:solidFill>
                        <a:schemeClr val="bg2">
                          <a:lumMod val="10000"/>
                          <a:alpha val="63000"/>
                        </a:schemeClr>
                      </a:solidFill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000" dirty="0" err="1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hadronic</a:t>
                      </a:r>
                      <a:r>
                        <a:rPr lang="en-US" sz="10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calorimeters</a:t>
                      </a:r>
                    </a:p>
                  </p:txBody>
                </p:sp>
                <p:sp>
                  <p:nvSpPr>
                    <p:cNvPr id="64" name="TextBox 63">
                      <a:extLst>
                        <a:ext uri="{FF2B5EF4-FFF2-40B4-BE49-F238E27FC236}">
                          <a16:creationId xmlns:a16="http://schemas.microsoft.com/office/drawing/2014/main" id="{24C5BE6D-3003-4DFA-BEEB-CB500F7DD6A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195429" y="993405"/>
                      <a:ext cx="1295400" cy="246221"/>
                    </a:xfrm>
                    <a:prstGeom prst="rect">
                      <a:avLst/>
                    </a:prstGeom>
                    <a:solidFill>
                      <a:srgbClr val="E006D5">
                        <a:alpha val="64000"/>
                      </a:srgbClr>
                    </a:solidFill>
                    <a:ln w="9525">
                      <a:solidFill>
                        <a:schemeClr val="bg2">
                          <a:lumMod val="10000"/>
                          <a:alpha val="63000"/>
                        </a:schemeClr>
                      </a:solidFill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RICH detectors</a:t>
                      </a:r>
                    </a:p>
                  </p:txBody>
                </p:sp>
                <p:sp>
                  <p:nvSpPr>
                    <p:cNvPr id="65" name="TextBox 64">
                      <a:extLst>
                        <a:ext uri="{FF2B5EF4-FFF2-40B4-BE49-F238E27FC236}">
                          <a16:creationId xmlns:a16="http://schemas.microsoft.com/office/drawing/2014/main" id="{8C9B887A-2888-4D4B-8727-11628DCAAD4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636562" y="993405"/>
                      <a:ext cx="1447800" cy="246221"/>
                    </a:xfrm>
                    <a:prstGeom prst="rect">
                      <a:avLst/>
                    </a:prstGeom>
                    <a:solidFill>
                      <a:schemeClr val="accent2">
                        <a:lumMod val="60000"/>
                        <a:lumOff val="40000"/>
                      </a:schemeClr>
                    </a:solidFill>
                    <a:ln w="9525">
                      <a:solidFill>
                        <a:schemeClr val="bg2">
                          <a:lumMod val="10000"/>
                          <a:alpha val="63000"/>
                        </a:schemeClr>
                      </a:solidFill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e/m calorimeters          </a:t>
                      </a:r>
                    </a:p>
                  </p:txBody>
                </p:sp>
              </p:grpSp>
              <p:sp>
                <p:nvSpPr>
                  <p:cNvPr id="61" name="TextBox 60">
                    <a:extLst>
                      <a:ext uri="{FF2B5EF4-FFF2-40B4-BE49-F238E27FC236}">
                        <a16:creationId xmlns:a16="http://schemas.microsoft.com/office/drawing/2014/main" id="{4BFC2AB4-2A0D-4061-AB26-91E0EEEE50DF}"/>
                      </a:ext>
                    </a:extLst>
                  </p:cNvPr>
                  <p:cNvSpPr txBox="1"/>
                  <p:nvPr/>
                </p:nvSpPr>
                <p:spPr>
                  <a:xfrm>
                    <a:off x="3168155" y="4063390"/>
                    <a:ext cx="1322674" cy="269180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9525">
                    <a:solidFill>
                      <a:schemeClr val="bg2">
                        <a:lumMod val="10000"/>
                        <a:alpha val="63000"/>
                      </a:schemeClr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900" dirty="0">
                        <a:solidFill>
                          <a:srgbClr val="1E1C1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3T solenoid</a:t>
                    </a:r>
                  </a:p>
                </p:txBody>
              </p:sp>
              <p:sp>
                <p:nvSpPr>
                  <p:cNvPr id="62" name="TextBox 61">
                    <a:extLst>
                      <a:ext uri="{FF2B5EF4-FFF2-40B4-BE49-F238E27FC236}">
                        <a16:creationId xmlns:a16="http://schemas.microsoft.com/office/drawing/2014/main" id="{4A66E672-9FC8-4B04-AD91-535467C6CE21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3466789" y="2733106"/>
                    <a:ext cx="1447801" cy="265990"/>
                  </a:xfrm>
                  <a:prstGeom prst="rect">
                    <a:avLst/>
                  </a:prstGeom>
                  <a:solidFill>
                    <a:schemeClr val="tx1">
                      <a:lumMod val="75000"/>
                    </a:schemeClr>
                  </a:solidFill>
                  <a:ln w="9525">
                    <a:solidFill>
                      <a:schemeClr val="bg2">
                        <a:lumMod val="10000"/>
                        <a:alpha val="63000"/>
                      </a:schemeClr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90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magnet yoke          </a:t>
                    </a:r>
                  </a:p>
                </p:txBody>
              </p:sp>
            </p:grpSp>
          </p:grp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F9B9EEFD-91B8-4E22-99FF-610762407EA1}"/>
                  </a:ext>
                </a:extLst>
              </p:cNvPr>
              <p:cNvSpPr/>
              <p:nvPr/>
            </p:nvSpPr>
            <p:spPr>
              <a:xfrm>
                <a:off x="5338373" y="3786598"/>
                <a:ext cx="1471346" cy="2684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91440">
                  <a:spcAft>
                    <a:spcPts val="600"/>
                  </a:spcAft>
                </a:pPr>
                <a:r>
                  <a:rPr lang="it-IT" altLang="it-IT" sz="1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BeAST @ eRHIC</a:t>
                </a:r>
              </a:p>
            </p:txBody>
          </p:sp>
        </p:grp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77BA3864-3A31-41AE-AF84-BE73318DA258}"/>
                </a:ext>
              </a:extLst>
            </p:cNvPr>
            <p:cNvSpPr/>
            <p:nvPr/>
          </p:nvSpPr>
          <p:spPr>
            <a:xfrm>
              <a:off x="6359176" y="2258268"/>
              <a:ext cx="1097115" cy="461665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>
              <a:spAutoFit/>
            </a:bodyPr>
            <a:lstStyle/>
            <a:p>
              <a:r>
                <a:rPr lang="en-US" sz="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EIC User Group Meeting ANL 2016</a:t>
              </a:r>
            </a:p>
            <a:p>
              <a:r>
                <a:rPr lang="en-US" sz="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Alexander </a:t>
              </a:r>
              <a:r>
                <a:rPr lang="en-US" sz="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Kiselev</a:t>
              </a:r>
              <a:endPara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29DB6656-306C-4DBC-AEAA-A45A811071C5}"/>
              </a:ext>
            </a:extLst>
          </p:cNvPr>
          <p:cNvGrpSpPr/>
          <p:nvPr/>
        </p:nvGrpSpPr>
        <p:grpSpPr>
          <a:xfrm>
            <a:off x="152400" y="3751461"/>
            <a:ext cx="4114800" cy="2668848"/>
            <a:chOff x="8079740" y="832172"/>
            <a:chExt cx="4114800" cy="2668848"/>
          </a:xfrm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B2A7D50C-4F0C-492E-8223-B08B5508F78F}"/>
                </a:ext>
              </a:extLst>
            </p:cNvPr>
            <p:cNvSpPr/>
            <p:nvPr/>
          </p:nvSpPr>
          <p:spPr>
            <a:xfrm>
              <a:off x="11125547" y="1152903"/>
              <a:ext cx="1066800" cy="461665"/>
            </a:xfrm>
            <a:prstGeom prst="rect">
              <a:avLst/>
            </a:prstGeom>
            <a:solidFill>
              <a:srgbClr val="7030A0"/>
            </a:solidFill>
          </p:spPr>
          <p:txBody>
            <a:bodyPr wrap="square">
              <a:spAutoFit/>
            </a:bodyPr>
            <a:lstStyle/>
            <a:p>
              <a:r>
                <a:rPr lang="en-US" sz="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EIC User Group Meeting ANL 2016</a:t>
              </a:r>
            </a:p>
            <a:p>
              <a:r>
                <a:rPr lang="en-US" sz="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Rik Yoshida</a:t>
              </a:r>
            </a:p>
          </p:txBody>
        </p: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1B20A512-0D6D-45A9-91B1-71F9EB016BE8}"/>
                </a:ext>
              </a:extLst>
            </p:cNvPr>
            <p:cNvGrpSpPr/>
            <p:nvPr/>
          </p:nvGrpSpPr>
          <p:grpSpPr>
            <a:xfrm>
              <a:off x="8079740" y="832172"/>
              <a:ext cx="4114800" cy="2668848"/>
              <a:chOff x="4724400" y="570369"/>
              <a:chExt cx="4114800" cy="2668848"/>
            </a:xfrm>
          </p:grpSpPr>
          <p:pic>
            <p:nvPicPr>
              <p:cNvPr id="78" name="Picture 77">
                <a:extLst>
                  <a:ext uri="{FF2B5EF4-FFF2-40B4-BE49-F238E27FC236}">
                    <a16:creationId xmlns:a16="http://schemas.microsoft.com/office/drawing/2014/main" id="{0779C759-F8C9-4073-A49D-D1AE3243DF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724400" y="898306"/>
                <a:ext cx="4114800" cy="2340911"/>
              </a:xfrm>
              <a:prstGeom prst="rect">
                <a:avLst/>
              </a:prstGeom>
            </p:spPr>
          </p:pic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6D8C452D-08E3-4AB8-AF45-124E85C10D63}"/>
                  </a:ext>
                </a:extLst>
              </p:cNvPr>
              <p:cNvSpPr/>
              <p:nvPr/>
            </p:nvSpPr>
            <p:spPr>
              <a:xfrm>
                <a:off x="6128553" y="570369"/>
                <a:ext cx="1373453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91440">
                  <a:spcAft>
                    <a:spcPts val="600"/>
                  </a:spcAft>
                </a:pPr>
                <a:r>
                  <a:rPr lang="it-IT" altLang="it-IT" sz="1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JLEIC Design</a:t>
                </a:r>
              </a:p>
            </p:txBody>
          </p:sp>
        </p:grpSp>
      </p:grpSp>
      <p:sp>
        <p:nvSpPr>
          <p:cNvPr id="89" name="Rectangle 3">
            <a:extLst>
              <a:ext uri="{FF2B5EF4-FFF2-40B4-BE49-F238E27FC236}">
                <a16:creationId xmlns:a16="http://schemas.microsoft.com/office/drawing/2014/main" id="{4AC3610A-C083-4BC9-99C3-B5B1359448FB}"/>
              </a:ext>
            </a:extLst>
          </p:cNvPr>
          <p:cNvSpPr txBox="1">
            <a:spLocks noChangeArrowheads="1"/>
          </p:cNvSpPr>
          <p:nvPr/>
        </p:nvSpPr>
        <p:spPr>
          <a:xfrm>
            <a:off x="6068029" y="1656792"/>
            <a:ext cx="5971570" cy="753984"/>
          </a:xfrm>
          <a:prstGeom prst="rect">
            <a:avLst/>
          </a:prstGeom>
          <a:solidFill>
            <a:srgbClr val="FFFF00"/>
          </a:solidFill>
        </p:spPr>
        <p:txBody>
          <a:bodyPr vert="horz" lIns="91283" tIns="45642" rIns="91283" bIns="45642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Many baseline EIC detector designs involved various gaseous detectors technologies for tracking in the central as well as end cap region</a:t>
            </a:r>
          </a:p>
        </p:txBody>
      </p:sp>
      <p:pic>
        <p:nvPicPr>
          <p:cNvPr id="93" name="Picture 92">
            <a:extLst>
              <a:ext uri="{FF2B5EF4-FFF2-40B4-BE49-F238E27FC236}">
                <a16:creationId xmlns:a16="http://schemas.microsoft.com/office/drawing/2014/main" id="{0E20650B-20C2-4E0D-8A0B-641E59D14AA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16" y="866578"/>
            <a:ext cx="4814684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885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E9A5110-D5B7-444B-9166-275E6C6FF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14399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EIC Detectors Tracking requirements </a:t>
            </a:r>
            <a:endParaRPr lang="en-US" sz="24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1st EIC Yellow Report Workshop @ Temple U.  03/19/2020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222FA2-1743-49AE-A5B7-083925913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E36C9-3AF3-4F25-819E-BE7B4BF519E9}" type="slidenum">
              <a:rPr lang="en-US" smtClean="0"/>
              <a:t>3</a:t>
            </a:fld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6D178BD-3EC9-4F6B-BDE9-E9BFD747078A}"/>
              </a:ext>
            </a:extLst>
          </p:cNvPr>
          <p:cNvSpPr/>
          <p:nvPr/>
        </p:nvSpPr>
        <p:spPr>
          <a:xfrm>
            <a:off x="6629400" y="6003098"/>
            <a:ext cx="4572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http://eicug.org/web/sites/default/files/EIC_HANDBOOK_v1.1.pdf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91A30BDD-CCA5-4734-9542-C0922E33261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9" t="8009" r="2338" b="15974"/>
          <a:stretch/>
        </p:blipFill>
        <p:spPr bwMode="auto">
          <a:xfrm>
            <a:off x="4191000" y="1047769"/>
            <a:ext cx="7955280" cy="48759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lc="http://schemas.openxmlformats.org/drawingml/2006/lockedCanvas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cid="http://schemas.microsoft.com/office/word/2016/wordml/cid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/>
            </a:ext>
          </a:extLst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5FFC24AF-C1DF-4760-B9CE-D68BABCF40F4}"/>
              </a:ext>
            </a:extLst>
          </p:cNvPr>
          <p:cNvSpPr/>
          <p:nvPr/>
        </p:nvSpPr>
        <p:spPr>
          <a:xfrm>
            <a:off x="76200" y="1142202"/>
            <a:ext cx="3962400" cy="2274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Barrel Main Tracker</a:t>
            </a:r>
          </a:p>
          <a:p>
            <a:pPr marL="171450" marR="0" lvl="0" indent="-1714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Hermetic coverage, close to 4π acceptance</a:t>
            </a:r>
          </a:p>
          <a:p>
            <a:pPr marL="628650" lvl="1" indent="-171450" algn="just">
              <a:lnSpc>
                <a:spcPct val="150000"/>
              </a:lnSpc>
              <a:buFont typeface="Cambria Math" panose="02040503050406030204" pitchFamily="18" charset="0"/>
              <a:buChar char="⇨"/>
            </a:pPr>
            <a:r>
              <a:rPr lang="en-US" sz="1200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pseudo-rapidity range up to +/-1)</a:t>
            </a:r>
          </a:p>
          <a:p>
            <a:pPr marL="628650" lvl="1" indent="-171450" algn="just">
              <a:lnSpc>
                <a:spcPct val="150000"/>
              </a:lnSpc>
              <a:buFont typeface="Cambria Math" panose="02040503050406030204" pitchFamily="18" charset="0"/>
              <a:buChar char="⇨"/>
            </a:pPr>
            <a:r>
              <a:rPr lang="en-US" sz="1200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Large area detectors</a:t>
            </a:r>
          </a:p>
          <a:p>
            <a:pPr marL="171450" marR="0" lvl="0" indent="-1714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Low material budget on the level of 3-5% of X</a:t>
            </a:r>
            <a:r>
              <a:rPr lang="en-US" sz="12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</a:t>
            </a: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/X for the central tracker region</a:t>
            </a:r>
          </a:p>
          <a:p>
            <a:pPr marL="628650" lvl="1" indent="-171450" algn="just">
              <a:lnSpc>
                <a:spcPct val="150000"/>
              </a:lnSpc>
              <a:buFont typeface="Cambria Math" panose="02040503050406030204" pitchFamily="18" charset="0"/>
              <a:buChar char="⇨"/>
            </a:pPr>
            <a:r>
              <a:rPr lang="en-US" sz="1200" dirty="0">
                <a:solidFill>
                  <a:srgbClr val="1F497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Gaseous detectors</a:t>
            </a:r>
            <a:endParaRPr lang="en-US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marR="0" lvl="0" indent="-1714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Tracking momentum resolution in few % range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AB80930-3FF9-4648-AB6C-E69AEDECDA06}"/>
              </a:ext>
            </a:extLst>
          </p:cNvPr>
          <p:cNvSpPr/>
          <p:nvPr/>
        </p:nvSpPr>
        <p:spPr>
          <a:xfrm>
            <a:off x="87811" y="3572653"/>
            <a:ext cx="4114800" cy="2828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End cap Trackers</a:t>
            </a:r>
          </a:p>
          <a:p>
            <a:pPr marL="171450" marR="0" lvl="0" indent="-1714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Coverage in the end cap </a:t>
            </a:r>
          </a:p>
          <a:p>
            <a:pPr marL="628650" lvl="1" indent="-171450">
              <a:lnSpc>
                <a:spcPct val="150000"/>
              </a:lnSpc>
              <a:buFont typeface="Cambria Math" panose="02040503050406030204" pitchFamily="18" charset="0"/>
              <a:buChar char="⇨"/>
            </a:pPr>
            <a:r>
              <a:rPr lang="en-US" sz="1200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pseudo-rapidity range up to +/-1 to +/-3.5</a:t>
            </a:r>
          </a:p>
          <a:p>
            <a:pPr marL="628650" lvl="1" indent="-171450">
              <a:lnSpc>
                <a:spcPct val="150000"/>
              </a:lnSpc>
              <a:buFont typeface="Cambria Math" panose="02040503050406030204" pitchFamily="18" charset="0"/>
              <a:buChar char="⇨"/>
            </a:pPr>
            <a:r>
              <a:rPr lang="en-US" sz="1200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Large area detectors</a:t>
            </a:r>
          </a:p>
          <a:p>
            <a:pPr marL="171450" marR="0" lvl="0" indent="-1714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Low material budget specially for the electron endcap</a:t>
            </a:r>
          </a:p>
          <a:p>
            <a:pPr marL="628650" lvl="1" indent="-171450">
              <a:lnSpc>
                <a:spcPct val="150000"/>
              </a:lnSpc>
              <a:buFont typeface="Cambria Math" panose="02040503050406030204" pitchFamily="18" charset="0"/>
              <a:buChar char="⇨"/>
            </a:pPr>
            <a:r>
              <a:rPr lang="en-US" sz="1200" dirty="0">
                <a:solidFill>
                  <a:srgbClr val="1F497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Gaseous detectors</a:t>
            </a:r>
            <a:endParaRPr lang="en-US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marR="0" lvl="0" indent="-1714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Tracking momentum resolution in few % range</a:t>
            </a:r>
          </a:p>
          <a:p>
            <a:pPr marL="628650" lvl="1" indent="-171450">
              <a:lnSpc>
                <a:spcPct val="150000"/>
              </a:lnSpc>
              <a:buFont typeface="Cambria Math" panose="02040503050406030204" pitchFamily="18" charset="0"/>
              <a:buChar char="⇨"/>
            </a:pPr>
            <a:r>
              <a:rPr lang="en-US" sz="1200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50 µm space point resolution </a:t>
            </a:r>
            <a:r>
              <a:rPr lang="en-US" sz="1200" b="1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desirable</a:t>
            </a:r>
            <a:r>
              <a:rPr lang="en-US" sz="1200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for high P (&gt; 50 GeV) in the hadron end cap</a:t>
            </a:r>
          </a:p>
          <a:p>
            <a:pPr marL="171450" marR="0" lvl="0" indent="-1714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en-US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35129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E9A5110-D5B7-444B-9166-275E6C6FF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14399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Central Tracking: </a:t>
            </a:r>
            <a:r>
              <a:rPr lang="en-US" sz="2400" dirty="0"/>
              <a:t>TPC with MPGD-based readout structure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1st EIC Yellow Report Workshop @ Temple U.  03/19/2020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222FA2-1743-49AE-A5B7-083925913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E36C9-3AF3-4F25-819E-BE7B4BF519E9}" type="slidenum">
              <a:rPr lang="en-US" smtClean="0"/>
              <a:t>4</a:t>
            </a:fld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660013D-5430-44C1-8750-8AB85707C3A5}"/>
              </a:ext>
            </a:extLst>
          </p:cNvPr>
          <p:cNvSpPr/>
          <p:nvPr/>
        </p:nvSpPr>
        <p:spPr>
          <a:xfrm>
            <a:off x="5667105" y="1219806"/>
            <a:ext cx="6553200" cy="5044138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Cost effective way to instrument large volume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High tracking efficiency in high backgrounds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Minimize material (X0) including new ideas on endcap construction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Works nice in large B-field (drift || B)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Good V0 detection and reconstruction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Good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/dx for particle ID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Continues readout option (no gating grid) with MPGD as a gain stage -&gt; high rate detector ( but "needs" fast tracking detectors in front and behind (in R))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Good charge particle momentum reconstruction (But if Space Charge Distortions can be minimized and "calibrated")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 lot of experiences in construction and utilization (ALICE TPCs …)</a:t>
            </a:r>
          </a:p>
          <a:p>
            <a:pPr>
              <a:lnSpc>
                <a:spcPct val="150000"/>
              </a:lnSpc>
            </a:pP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Electron drift time </a:t>
            </a:r>
            <a:r>
              <a:rPr lang="en-US" sz="12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⇨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 lot of events overlap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Ions Back Flow </a:t>
            </a:r>
            <a:r>
              <a:rPr lang="en-US" sz="12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⇨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Space Charge Distortions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TPC Readout </a:t>
            </a:r>
            <a:r>
              <a:rPr lang="en-US" sz="12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⇨ Lots of m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aterials (mechanical structures, electronics, cables, cooling) in Endcap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Needs Laser to calibrate &amp; control some crucial parameters.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63AE10B-E3C5-4D37-888D-C84EDE7C0A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94"/>
          <a:stretch/>
        </p:blipFill>
        <p:spPr>
          <a:xfrm>
            <a:off x="76200" y="1698594"/>
            <a:ext cx="5486400" cy="2187606"/>
          </a:xfrm>
          <a:prstGeom prst="rect">
            <a:avLst/>
          </a:prstGeom>
        </p:spPr>
      </p:pic>
      <p:sp>
        <p:nvSpPr>
          <p:cNvPr id="9" name="Minimisation of ion back flow with quad-GEM (ALICE TPC)">
            <a:extLst>
              <a:ext uri="{FF2B5EF4-FFF2-40B4-BE49-F238E27FC236}">
                <a16:creationId xmlns:a16="http://schemas.microsoft.com/office/drawing/2014/main" id="{AA4E69A4-3ECE-4E06-B553-88CEA96068F8}"/>
              </a:ext>
            </a:extLst>
          </p:cNvPr>
          <p:cNvSpPr txBox="1"/>
          <p:nvPr/>
        </p:nvSpPr>
        <p:spPr>
          <a:xfrm>
            <a:off x="281152" y="6084088"/>
            <a:ext cx="5029200" cy="3597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1437" tIns="71437" rIns="71437" bIns="71437" anchor="ctr">
            <a:spAutoFit/>
          </a:bodyPr>
          <a:lstStyle/>
          <a:p>
            <a:pPr>
              <a:defRPr sz="35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Minimization</a:t>
            </a:r>
            <a:r>
              <a:rPr sz="1400" b="1" dirty="0">
                <a:latin typeface="Arial" panose="020B0604020202020204" pitchFamily="34" charset="0"/>
                <a:cs typeface="Arial" panose="020B0604020202020204" pitchFamily="34" charset="0"/>
              </a:rPr>
              <a:t> of ion back flow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 with quad-GEM (ALICE TPC)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C8D4264-D48E-43D7-8D41-524981669B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152" y="4059438"/>
            <a:ext cx="5029200" cy="2024650"/>
          </a:xfrm>
          <a:prstGeom prst="rect">
            <a:avLst/>
          </a:prstGeom>
        </p:spPr>
      </p:pic>
      <p:sp>
        <p:nvSpPr>
          <p:cNvPr id="12" name="Minimisation of ion back flow with quad-GEM (ALICE TPC)">
            <a:extLst>
              <a:ext uri="{FF2B5EF4-FFF2-40B4-BE49-F238E27FC236}">
                <a16:creationId xmlns:a16="http://schemas.microsoft.com/office/drawing/2014/main" id="{734F5635-17DB-4650-96E6-97B119C44E43}"/>
              </a:ext>
            </a:extLst>
          </p:cNvPr>
          <p:cNvSpPr txBox="1"/>
          <p:nvPr/>
        </p:nvSpPr>
        <p:spPr>
          <a:xfrm>
            <a:off x="9457208" y="6298778"/>
            <a:ext cx="2438400" cy="513601"/>
          </a:xfrm>
          <a:prstGeom prst="rect">
            <a:avLst/>
          </a:prstGeom>
          <a:solidFill>
            <a:srgbClr val="00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1437" tIns="71437" rIns="71437" bIns="71437" anchor="ctr">
            <a:spAutoFit/>
          </a:bodyPr>
          <a:lstStyle/>
          <a:p>
            <a:pPr algn="ctr">
              <a:defRPr sz="35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See eRD6 talk in this session</a:t>
            </a:r>
          </a:p>
          <a:p>
            <a:pPr algn="ctr">
              <a:defRPr sz="35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M.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Posik</a:t>
            </a:r>
            <a:endParaRPr lang="en-US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852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E9A5110-D5B7-444B-9166-275E6C6FF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14399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Central Tracking: </a:t>
            </a:r>
            <a:r>
              <a:rPr lang="en-US" sz="2400" dirty="0"/>
              <a:t>Drift Chambers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1st EIC Yellow Report Workshop @ Temple U.  03/19/2020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222FA2-1743-49AE-A5B7-083925913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E36C9-3AF3-4F25-819E-BE7B4BF519E9}" type="slidenum">
              <a:rPr lang="en-US" smtClean="0"/>
              <a:t>5</a:t>
            </a:fld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E4240A7-A45A-4868-80B0-EE585F8A953E}"/>
              </a:ext>
            </a:extLst>
          </p:cNvPr>
          <p:cNvGrpSpPr/>
          <p:nvPr/>
        </p:nvGrpSpPr>
        <p:grpSpPr>
          <a:xfrm>
            <a:off x="228600" y="909988"/>
            <a:ext cx="5486400" cy="5719412"/>
            <a:chOff x="195072" y="990600"/>
            <a:chExt cx="5486400" cy="571941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730C2604-0E39-41B1-8E56-2D056965AE9E}"/>
                </a:ext>
              </a:extLst>
            </p:cNvPr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5072" y="1337521"/>
              <a:ext cx="5486400" cy="2377440"/>
            </a:xfrm>
            <a:prstGeom prst="rect">
              <a:avLst/>
            </a:prstGeom>
          </p:spPr>
        </p:pic>
        <p:sp>
          <p:nvSpPr>
            <p:cNvPr id="8" name="Text Box 10">
              <a:extLst>
                <a:ext uri="{FF2B5EF4-FFF2-40B4-BE49-F238E27FC236}">
                  <a16:creationId xmlns:a16="http://schemas.microsoft.com/office/drawing/2014/main" id="{5D9B2D25-597A-4B5D-9193-4E224DD9A3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5072" y="990600"/>
              <a:ext cx="5486400" cy="32012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 anchor="ctr" anchorCtr="1"/>
            <a:lstStyle>
              <a:lvl1pPr>
                <a:lnSpc>
                  <a:spcPct val="98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cs typeface="AR PL UMing HK" charset="0"/>
                </a:defRPr>
              </a:lvl1pPr>
              <a:lvl2pPr>
                <a:lnSpc>
                  <a:spcPct val="98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cs typeface="AR PL UMing HK" charset="0"/>
                </a:defRPr>
              </a:lvl2pPr>
              <a:lvl3pPr>
                <a:lnSpc>
                  <a:spcPct val="98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 PL UMing HK" charset="0"/>
                </a:defRPr>
              </a:lvl3pPr>
              <a:lvl4pPr>
                <a:lnSpc>
                  <a:spcPct val="98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 PL UMing HK" charset="0"/>
                </a:defRPr>
              </a:lvl4pPr>
              <a:lvl5pPr>
                <a:lnSpc>
                  <a:spcPct val="98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 PL UMing HK" charset="0"/>
                </a:defRPr>
              </a:lvl5pPr>
              <a:lvl6pPr marL="2514600" indent="-228600" defTabSz="457200" eaLnBrk="0" fontAlgn="base" hangingPunct="0">
                <a:lnSpc>
                  <a:spcPct val="98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 PL UMing HK" charset="0"/>
                </a:defRPr>
              </a:lvl6pPr>
              <a:lvl7pPr marL="2971800" indent="-228600" defTabSz="457200" eaLnBrk="0" fontAlgn="base" hangingPunct="0">
                <a:lnSpc>
                  <a:spcPct val="98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 PL UMing HK" charset="0"/>
                </a:defRPr>
              </a:lvl7pPr>
              <a:lvl8pPr marL="3429000" indent="-228600" defTabSz="457200" eaLnBrk="0" fontAlgn="base" hangingPunct="0">
                <a:lnSpc>
                  <a:spcPct val="98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 PL UMing HK" charset="0"/>
                </a:defRPr>
              </a:lvl8pPr>
              <a:lvl9pPr marL="3886200" indent="-228600" defTabSz="457200" eaLnBrk="0" fontAlgn="base" hangingPunct="0">
                <a:lnSpc>
                  <a:spcPct val="98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 PL UMing HK" charset="0"/>
                </a:defRPr>
              </a:lvl9pPr>
            </a:lstStyle>
            <a:p>
              <a:pPr algn="ctr" eaLnBrk="1" hangingPunct="1"/>
              <a:r>
                <a:rPr lang="en-US" altLang="en-US" sz="14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MEGII Drift Chamber  </a:t>
              </a:r>
            </a:p>
          </p:txBody>
        </p:sp>
        <p:sp>
          <p:nvSpPr>
            <p:cNvPr id="9" name="Rectangle 9">
              <a:extLst>
                <a:ext uri="{FF2B5EF4-FFF2-40B4-BE49-F238E27FC236}">
                  <a16:creationId xmlns:a16="http://schemas.microsoft.com/office/drawing/2014/main" id="{AE133FE8-9F60-4EBD-B686-43FE333650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072" y="6447419"/>
              <a:ext cx="5486400" cy="262593"/>
            </a:xfrm>
            <a:prstGeom prst="rect">
              <a:avLst/>
            </a:prstGeom>
            <a:solidFill>
              <a:srgbClr val="FF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90000" tIns="45000" rIns="90000" bIns="45000">
              <a:spAutoFit/>
            </a:bodyPr>
            <a:lstStyle>
              <a:lvl1pPr>
                <a:lnSpc>
                  <a:spcPct val="98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cs typeface="AR PL UMing HK" charset="0"/>
                </a:defRPr>
              </a:lvl1pPr>
              <a:lvl2pPr>
                <a:lnSpc>
                  <a:spcPct val="98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cs typeface="AR PL UMing HK" charset="0"/>
                </a:defRPr>
              </a:lvl2pPr>
              <a:lvl3pPr>
                <a:lnSpc>
                  <a:spcPct val="98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 PL UMing HK" charset="0"/>
                </a:defRPr>
              </a:lvl3pPr>
              <a:lvl4pPr>
                <a:lnSpc>
                  <a:spcPct val="98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 PL UMing HK" charset="0"/>
                </a:defRPr>
              </a:lvl4pPr>
              <a:lvl5pPr>
                <a:lnSpc>
                  <a:spcPct val="98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 PL UMing HK" charset="0"/>
                </a:defRPr>
              </a:lvl5pPr>
              <a:lvl6pPr marL="2514600" indent="-228600" defTabSz="457200" eaLnBrk="0" fontAlgn="base" hangingPunct="0">
                <a:lnSpc>
                  <a:spcPct val="98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 PL UMing HK" charset="0"/>
                </a:defRPr>
              </a:lvl6pPr>
              <a:lvl7pPr marL="2971800" indent="-228600" defTabSz="457200" eaLnBrk="0" fontAlgn="base" hangingPunct="0">
                <a:lnSpc>
                  <a:spcPct val="98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 PL UMing HK" charset="0"/>
                </a:defRPr>
              </a:lvl7pPr>
              <a:lvl8pPr marL="3429000" indent="-228600" defTabSz="457200" eaLnBrk="0" fontAlgn="base" hangingPunct="0">
                <a:lnSpc>
                  <a:spcPct val="98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 PL UMing HK" charset="0"/>
                </a:defRPr>
              </a:lvl8pPr>
              <a:lvl9pPr marL="3886200" indent="-228600" defTabSz="457200" eaLnBrk="0" fontAlgn="base" hangingPunct="0">
                <a:lnSpc>
                  <a:spcPct val="98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 PL UMing HK" charset="0"/>
                </a:defRPr>
              </a:lvl9pPr>
            </a:lstStyle>
            <a:p>
              <a:pPr algn="ctr">
                <a:lnSpc>
                  <a:spcPct val="93000"/>
                </a:lnSpc>
              </a:pPr>
              <a:r>
                <a:rPr lang="it-IT" altLang="en-US" sz="1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Giovanni Francesco TASSIELLI, INSTR20, Feb 24, 3030 Novosibirsk</a:t>
              </a:r>
              <a:endParaRPr lang="en-US" altLang="en-US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139790E-F043-4DCB-9B13-CEA3FE614D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5072" y="3914862"/>
              <a:ext cx="5486400" cy="2448798"/>
            </a:xfrm>
            <a:prstGeom prst="rect">
              <a:avLst/>
            </a:prstGeom>
          </p:spPr>
        </p:pic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C4425FF8-A1D7-4F40-8B6C-00C8E390D959}"/>
              </a:ext>
            </a:extLst>
          </p:cNvPr>
          <p:cNvSpPr/>
          <p:nvPr/>
        </p:nvSpPr>
        <p:spPr>
          <a:xfrm>
            <a:off x="6146076" y="1139488"/>
            <a:ext cx="5707117" cy="3382144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Cost effective way to instrument large volume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Good 1D spatial resolution in the radial-to-wire direction (~150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μm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Small overall material budget (X0)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Good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/dx for particle ID capability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Good charge particle momentum reconstruction capabilities</a:t>
            </a:r>
            <a:endParaRPr lang="en-US" sz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Experiences in construction and utilization (MEGII Drift Chambers)</a:t>
            </a:r>
          </a:p>
          <a:p>
            <a:pPr>
              <a:lnSpc>
                <a:spcPct val="150000"/>
              </a:lnSpc>
            </a:pP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Poor spatial resolution along the wire direction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Issue with mechanical stabilities of the wires and impact on the operation of the detectors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Large material budget in the End Cap region</a:t>
            </a:r>
          </a:p>
        </p:txBody>
      </p:sp>
      <p:sp>
        <p:nvSpPr>
          <p:cNvPr id="19" name="Minimisation of ion back flow with quad-GEM (ALICE TPC)">
            <a:extLst>
              <a:ext uri="{FF2B5EF4-FFF2-40B4-BE49-F238E27FC236}">
                <a16:creationId xmlns:a16="http://schemas.microsoft.com/office/drawing/2014/main" id="{333F8FD9-F7B2-44E5-A2DB-9BE7A34961B4}"/>
              </a:ext>
            </a:extLst>
          </p:cNvPr>
          <p:cNvSpPr txBox="1"/>
          <p:nvPr/>
        </p:nvSpPr>
        <p:spPr>
          <a:xfrm>
            <a:off x="7899400" y="5979295"/>
            <a:ext cx="4292600" cy="513601"/>
          </a:xfrm>
          <a:prstGeom prst="rect">
            <a:avLst/>
          </a:prstGeom>
          <a:solidFill>
            <a:srgbClr val="00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1437" tIns="71437" rIns="71437" bIns="71437" anchor="ctr">
            <a:spAutoFit/>
          </a:bodyPr>
          <a:lstStyle/>
          <a:p>
            <a:pPr algn="ctr">
              <a:defRPr sz="35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See talk on Drift Chambers and Straw Tube in this session</a:t>
            </a:r>
          </a:p>
          <a:p>
            <a:pPr algn="ctr">
              <a:defRPr sz="35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F.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Grancagnolo</a:t>
            </a:r>
            <a:endParaRPr lang="en-US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63705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E9A5110-D5B7-444B-9166-275E6C6FF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14399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Central Tracking: </a:t>
            </a:r>
            <a:r>
              <a:rPr lang="en-US" sz="2400" dirty="0"/>
              <a:t>Straw Tubes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1st EIC Yellow Report Workshop @ Temple U.  03/19/2020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222FA2-1743-49AE-A5B7-083925913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E36C9-3AF3-4F25-819E-BE7B4BF519E9}" type="slidenum">
              <a:rPr lang="en-US" smtClean="0"/>
              <a:t>6</a:t>
            </a:fld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660013D-5430-44C1-8750-8AB85707C3A5}"/>
              </a:ext>
            </a:extLst>
          </p:cNvPr>
          <p:cNvSpPr/>
          <p:nvPr/>
        </p:nvSpPr>
        <p:spPr>
          <a:xfrm>
            <a:off x="5671456" y="1322429"/>
            <a:ext cx="6520543" cy="3936142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Cost effective way to instrument large volume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Good 1D spatial resolution in the radial-to-wire direction (~150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μm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Small overall material budget (X0)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Good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/dx for particle ID capability in high pressure operation mode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U-V straw tubes layers configuration improve resolution in beam direction and /or mitigate the left and right ambiguity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Good charge particle momentum reconstruction capabilities</a:t>
            </a:r>
            <a:endParaRPr lang="en-US" sz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Experiences in construction and utilization (PANDA @ FAIR, or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GLUeX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@ JLab)</a:t>
            </a:r>
          </a:p>
          <a:p>
            <a:pPr>
              <a:lnSpc>
                <a:spcPct val="150000"/>
              </a:lnSpc>
            </a:pP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Left and wire ambiguity issues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Poor spatial resolution along the wire direction (~ 1cm)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Need for U-V layers configuration limitation on the geometric acceptance of the detector (so lower geometric efficiency)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2B0A435-BDFC-4C6F-9527-0AC2B1A47F01}"/>
              </a:ext>
            </a:extLst>
          </p:cNvPr>
          <p:cNvGrpSpPr>
            <a:grpSpLocks noChangeAspect="1"/>
          </p:cNvGrpSpPr>
          <p:nvPr/>
        </p:nvGrpSpPr>
        <p:grpSpPr>
          <a:xfrm>
            <a:off x="228600" y="1733185"/>
            <a:ext cx="4572000" cy="3607857"/>
            <a:chOff x="304800" y="2586522"/>
            <a:chExt cx="5029200" cy="396864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64CDFBB-ECEF-40FD-A875-7BB401DDAF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49" t="13333" r="9982" b="4247"/>
            <a:stretch/>
          </p:blipFill>
          <p:spPr>
            <a:xfrm>
              <a:off x="304800" y="2586522"/>
              <a:ext cx="5029200" cy="3968642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A65B419-B133-4820-B091-E9161163B88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88080" y="4909244"/>
              <a:ext cx="1645920" cy="1645920"/>
            </a:xfrm>
            <a:prstGeom prst="rect">
              <a:avLst/>
            </a:prstGeom>
          </p:spPr>
        </p:pic>
      </p:grpSp>
      <p:sp>
        <p:nvSpPr>
          <p:cNvPr id="13" name="Minimisation of ion back flow with quad-GEM (ALICE TPC)">
            <a:extLst>
              <a:ext uri="{FF2B5EF4-FFF2-40B4-BE49-F238E27FC236}">
                <a16:creationId xmlns:a16="http://schemas.microsoft.com/office/drawing/2014/main" id="{E0CE052A-E717-4C56-9DC3-B8492C6BE62C}"/>
              </a:ext>
            </a:extLst>
          </p:cNvPr>
          <p:cNvSpPr txBox="1"/>
          <p:nvPr/>
        </p:nvSpPr>
        <p:spPr>
          <a:xfrm>
            <a:off x="7681686" y="6096000"/>
            <a:ext cx="4292600" cy="513601"/>
          </a:xfrm>
          <a:prstGeom prst="rect">
            <a:avLst/>
          </a:prstGeom>
          <a:solidFill>
            <a:srgbClr val="00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1437" tIns="71437" rIns="71437" bIns="71437" anchor="ctr">
            <a:spAutoFit/>
          </a:bodyPr>
          <a:lstStyle/>
          <a:p>
            <a:pPr algn="ctr">
              <a:defRPr sz="35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See talk on Drift Chambers and Straw Tube in this session</a:t>
            </a:r>
          </a:p>
          <a:p>
            <a:pPr algn="ctr">
              <a:defRPr sz="35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F.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Grancagnolo</a:t>
            </a:r>
            <a:endParaRPr lang="en-US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18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E9A5110-D5B7-444B-9166-275E6C6FF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14399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Central Tracking: </a:t>
            </a:r>
            <a:r>
              <a:rPr lang="en-US" sz="2400" dirty="0"/>
              <a:t>Cylindrical MPGDs (µRWELL, Micromegas)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1st EIC Yellow Report Workshop @ Temple U.  03/19/2020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222FA2-1743-49AE-A5B7-083925913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E36C9-3AF3-4F25-819E-BE7B4BF519E9}" type="slidenum">
              <a:rPr lang="en-US" smtClean="0"/>
              <a:t>7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8CF0ACC-4114-4C9D-BB91-268D4D99C420}"/>
              </a:ext>
            </a:extLst>
          </p:cNvPr>
          <p:cNvGrpSpPr>
            <a:grpSpLocks noChangeAspect="1"/>
          </p:cNvGrpSpPr>
          <p:nvPr/>
        </p:nvGrpSpPr>
        <p:grpSpPr>
          <a:xfrm>
            <a:off x="609600" y="3503453"/>
            <a:ext cx="4448177" cy="2926080"/>
            <a:chOff x="7834425" y="808771"/>
            <a:chExt cx="4031160" cy="2651761"/>
          </a:xfrm>
        </p:grpSpPr>
        <p:sp>
          <p:nvSpPr>
            <p:cNvPr id="9" name="Rectangle 9">
              <a:extLst>
                <a:ext uri="{FF2B5EF4-FFF2-40B4-BE49-F238E27FC236}">
                  <a16:creationId xmlns:a16="http://schemas.microsoft.com/office/drawing/2014/main" id="{FCD9B867-7A5E-4DC6-8CA3-7F4DF55674A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0434077" y="2029024"/>
              <a:ext cx="2371386" cy="491630"/>
            </a:xfrm>
            <a:prstGeom prst="rect">
              <a:avLst/>
            </a:prstGeom>
            <a:solidFill>
              <a:srgbClr val="FF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90000" tIns="45000" rIns="90000" bIns="45000">
              <a:spAutoFit/>
            </a:bodyPr>
            <a:lstStyle>
              <a:lvl1pPr>
                <a:lnSpc>
                  <a:spcPct val="98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cs typeface="AR PL UMing HK" charset="0"/>
                </a:defRPr>
              </a:lvl1pPr>
              <a:lvl2pPr>
                <a:lnSpc>
                  <a:spcPct val="98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cs typeface="AR PL UMing HK" charset="0"/>
                </a:defRPr>
              </a:lvl2pPr>
              <a:lvl3pPr>
                <a:lnSpc>
                  <a:spcPct val="98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 PL UMing HK" charset="0"/>
                </a:defRPr>
              </a:lvl3pPr>
              <a:lvl4pPr>
                <a:lnSpc>
                  <a:spcPct val="98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 PL UMing HK" charset="0"/>
                </a:defRPr>
              </a:lvl4pPr>
              <a:lvl5pPr>
                <a:lnSpc>
                  <a:spcPct val="98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 PL UMing HK" charset="0"/>
                </a:defRPr>
              </a:lvl5pPr>
              <a:lvl6pPr marL="2514600" indent="-228600" defTabSz="457200" eaLnBrk="0" fontAlgn="base" hangingPunct="0">
                <a:lnSpc>
                  <a:spcPct val="98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 PL UMing HK" charset="0"/>
                </a:defRPr>
              </a:lvl6pPr>
              <a:lvl7pPr marL="2971800" indent="-228600" defTabSz="457200" eaLnBrk="0" fontAlgn="base" hangingPunct="0">
                <a:lnSpc>
                  <a:spcPct val="98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 PL UMing HK" charset="0"/>
                </a:defRPr>
              </a:lvl7pPr>
              <a:lvl8pPr marL="3429000" indent="-228600" defTabSz="457200" eaLnBrk="0" fontAlgn="base" hangingPunct="0">
                <a:lnSpc>
                  <a:spcPct val="98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 PL UMing HK" charset="0"/>
                </a:defRPr>
              </a:lvl8pPr>
              <a:lvl9pPr marL="3886200" indent="-228600" defTabSz="457200" eaLnBrk="0" fontAlgn="base" hangingPunct="0">
                <a:lnSpc>
                  <a:spcPct val="98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 PL UMing HK" charset="0"/>
                </a:defRPr>
              </a:lvl9pPr>
            </a:lstStyle>
            <a:p>
              <a:pPr algn="ctr" eaLnBrk="1" hangingPunct="1">
                <a:lnSpc>
                  <a:spcPct val="93000"/>
                </a:lnSpc>
              </a:pPr>
              <a:r>
                <a:rPr lang="en-US" altLang="en-US" sz="1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M. </a:t>
              </a:r>
              <a:r>
                <a:rPr lang="en-US" altLang="en-US" sz="1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Vandenbroucke</a:t>
              </a:r>
              <a:r>
                <a:rPr lang="en-US" altLang="en-US" sz="1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MPGD2015 Trieste, Italy </a:t>
              </a: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00595905-35F0-4DFE-84B7-A6083D0D1DBC}"/>
                </a:ext>
              </a:extLst>
            </p:cNvPr>
            <p:cNvGrpSpPr/>
            <p:nvPr/>
          </p:nvGrpSpPr>
          <p:grpSpPr>
            <a:xfrm>
              <a:off x="7834425" y="808771"/>
              <a:ext cx="3524946" cy="2651760"/>
              <a:chOff x="5953969" y="4127177"/>
              <a:chExt cx="2718420" cy="2045023"/>
            </a:xfrm>
          </p:grpSpPr>
          <p:pic>
            <p:nvPicPr>
              <p:cNvPr id="11" name="Picture 1">
                <a:extLst>
                  <a:ext uri="{FF2B5EF4-FFF2-40B4-BE49-F238E27FC236}">
                    <a16:creationId xmlns:a16="http://schemas.microsoft.com/office/drawing/2014/main" id="{355E1FA0-DE74-4B94-B8FC-68F359CFD6E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204" b="4805"/>
              <a:stretch>
                <a:fillRect/>
              </a:stretch>
            </p:blipFill>
            <p:spPr bwMode="auto">
              <a:xfrm>
                <a:off x="5953969" y="4343400"/>
                <a:ext cx="2718420" cy="1828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 t="4204" b="4805"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12" name="Text Box 10">
                <a:extLst>
                  <a:ext uri="{FF2B5EF4-FFF2-40B4-BE49-F238E27FC236}">
                    <a16:creationId xmlns:a16="http://schemas.microsoft.com/office/drawing/2014/main" id="{E5AB34DB-F00B-4456-BFE4-D4B7F834358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953969" y="4127177"/>
                <a:ext cx="2718420" cy="223733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5000" rIns="90000" bIns="45000" anchor="ctr" anchorCtr="1"/>
              <a:lstStyle>
                <a:lvl1pPr>
                  <a:lnSpc>
                    <a:spcPct val="98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3200">
                    <a:solidFill>
                      <a:srgbClr val="000000"/>
                    </a:solidFill>
                    <a:latin typeface="Calibri" panose="020F0502020204030204" pitchFamily="34" charset="0"/>
                    <a:cs typeface="AR PL UMing HK" charset="0"/>
                  </a:defRPr>
                </a:lvl1pPr>
                <a:lvl2pPr>
                  <a:lnSpc>
                    <a:spcPct val="98000"/>
                  </a:lnSpc>
                  <a:spcAft>
                    <a:spcPts val="1138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rgbClr val="000000"/>
                    </a:solidFill>
                    <a:latin typeface="Calibri" panose="020F0502020204030204" pitchFamily="34" charset="0"/>
                    <a:cs typeface="AR PL UMing HK" charset="0"/>
                  </a:defRPr>
                </a:lvl2pPr>
                <a:lvl3pPr>
                  <a:lnSpc>
                    <a:spcPct val="98000"/>
                  </a:lnSpc>
                  <a:spcAft>
                    <a:spcPts val="85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cs typeface="AR PL UMing HK" charset="0"/>
                  </a:defRPr>
                </a:lvl3pPr>
                <a:lvl4pPr>
                  <a:lnSpc>
                    <a:spcPct val="98000"/>
                  </a:lnSpc>
                  <a:spcAft>
                    <a:spcPts val="575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cs typeface="AR PL UMing HK" charset="0"/>
                  </a:defRPr>
                </a:lvl4pPr>
                <a:lvl5pPr>
                  <a:lnSpc>
                    <a:spcPct val="98000"/>
                  </a:lnSpc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cs typeface="AR PL UMing HK" charset="0"/>
                  </a:defRPr>
                </a:lvl5pPr>
                <a:lvl6pPr marL="2514600" indent="-228600" defTabSz="457200" eaLnBrk="0" fontAlgn="base" hangingPunct="0">
                  <a:lnSpc>
                    <a:spcPct val="98000"/>
                  </a:lnSpc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cs typeface="AR PL UMing HK" charset="0"/>
                  </a:defRPr>
                </a:lvl6pPr>
                <a:lvl7pPr marL="2971800" indent="-228600" defTabSz="457200" eaLnBrk="0" fontAlgn="base" hangingPunct="0">
                  <a:lnSpc>
                    <a:spcPct val="98000"/>
                  </a:lnSpc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cs typeface="AR PL UMing HK" charset="0"/>
                  </a:defRPr>
                </a:lvl7pPr>
                <a:lvl8pPr marL="3429000" indent="-228600" defTabSz="457200" eaLnBrk="0" fontAlgn="base" hangingPunct="0">
                  <a:lnSpc>
                    <a:spcPct val="98000"/>
                  </a:lnSpc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cs typeface="AR PL UMing HK" charset="0"/>
                  </a:defRPr>
                </a:lvl8pPr>
                <a:lvl9pPr marL="3886200" indent="-228600" defTabSz="457200" eaLnBrk="0" fontAlgn="base" hangingPunct="0">
                  <a:lnSpc>
                    <a:spcPct val="98000"/>
                  </a:lnSpc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cs typeface="AR PL UMing HK" charset="0"/>
                  </a:defRPr>
                </a:lvl9pPr>
              </a:lstStyle>
              <a:p>
                <a:pPr algn="ctr" eaLnBrk="1" hangingPunct="1"/>
                <a:r>
                  <a:rPr lang="en-US" altLang="en-US" sz="1400" dirty="0" err="1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Cyl</a:t>
                </a:r>
                <a:r>
                  <a:rPr lang="en-US" altLang="en-US" sz="1400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Micromegas – MVT CLAS12 (Hall B, JLab)</a:t>
                </a:r>
              </a:p>
            </p:txBody>
          </p: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C6B9269E-5330-491A-B4F4-90541C41D1B1}"/>
              </a:ext>
            </a:extLst>
          </p:cNvPr>
          <p:cNvGrpSpPr>
            <a:grpSpLocks noChangeAspect="1"/>
          </p:cNvGrpSpPr>
          <p:nvPr/>
        </p:nvGrpSpPr>
        <p:grpSpPr>
          <a:xfrm>
            <a:off x="1095323" y="1063601"/>
            <a:ext cx="3657600" cy="2339477"/>
            <a:chOff x="755332" y="1052216"/>
            <a:chExt cx="3859912" cy="2468880"/>
          </a:xfrm>
        </p:grpSpPr>
        <p:pic>
          <p:nvPicPr>
            <p:cNvPr id="13" name="Image 2">
              <a:extLst>
                <a:ext uri="{FF2B5EF4-FFF2-40B4-BE49-F238E27FC236}">
                  <a16:creationId xmlns:a16="http://schemas.microsoft.com/office/drawing/2014/main" id="{6B6D8C30-D770-43FE-9C0E-AB1D274CFA6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332" y="1052216"/>
              <a:ext cx="3859912" cy="2468880"/>
            </a:xfrm>
            <a:prstGeom prst="rect">
              <a:avLst/>
            </a:prstGeom>
          </p:spPr>
        </p:pic>
        <p:sp>
          <p:nvSpPr>
            <p:cNvPr id="14" name="Text Box 10">
              <a:extLst>
                <a:ext uri="{FF2B5EF4-FFF2-40B4-BE49-F238E27FC236}">
                  <a16:creationId xmlns:a16="http://schemas.microsoft.com/office/drawing/2014/main" id="{C0B9EB6D-ABCB-4961-AB12-5670FCD103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1532" y="1127676"/>
              <a:ext cx="1073468" cy="320124"/>
            </a:xfrm>
            <a:prstGeom prst="rect">
              <a:avLst/>
            </a:prstGeom>
            <a:solidFill>
              <a:srgbClr val="FFFF00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000" tIns="45000" rIns="90000" bIns="45000" anchor="ctr" anchorCtr="1"/>
            <a:lstStyle>
              <a:lvl1pPr>
                <a:lnSpc>
                  <a:spcPct val="98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cs typeface="AR PL UMing HK" charset="0"/>
                </a:defRPr>
              </a:lvl1pPr>
              <a:lvl2pPr>
                <a:lnSpc>
                  <a:spcPct val="98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cs typeface="AR PL UMing HK" charset="0"/>
                </a:defRPr>
              </a:lvl2pPr>
              <a:lvl3pPr>
                <a:lnSpc>
                  <a:spcPct val="98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 PL UMing HK" charset="0"/>
                </a:defRPr>
              </a:lvl3pPr>
              <a:lvl4pPr>
                <a:lnSpc>
                  <a:spcPct val="98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 PL UMing HK" charset="0"/>
                </a:defRPr>
              </a:lvl4pPr>
              <a:lvl5pPr>
                <a:lnSpc>
                  <a:spcPct val="98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 PL UMing HK" charset="0"/>
                </a:defRPr>
              </a:lvl5pPr>
              <a:lvl6pPr marL="2514600" indent="-228600" defTabSz="457200" eaLnBrk="0" fontAlgn="base" hangingPunct="0">
                <a:lnSpc>
                  <a:spcPct val="98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 PL UMing HK" charset="0"/>
                </a:defRPr>
              </a:lvl6pPr>
              <a:lvl7pPr marL="2971800" indent="-228600" defTabSz="457200" eaLnBrk="0" fontAlgn="base" hangingPunct="0">
                <a:lnSpc>
                  <a:spcPct val="98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 PL UMing HK" charset="0"/>
                </a:defRPr>
              </a:lvl7pPr>
              <a:lvl8pPr marL="3429000" indent="-228600" defTabSz="457200" eaLnBrk="0" fontAlgn="base" hangingPunct="0">
                <a:lnSpc>
                  <a:spcPct val="98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 PL UMing HK" charset="0"/>
                </a:defRPr>
              </a:lvl8pPr>
              <a:lvl9pPr marL="3886200" indent="-228600" defTabSz="457200" eaLnBrk="0" fontAlgn="base" hangingPunct="0">
                <a:lnSpc>
                  <a:spcPct val="98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cs typeface="AR PL UMing HK" charset="0"/>
                </a:defRPr>
              </a:lvl9pPr>
            </a:lstStyle>
            <a:p>
              <a:pPr algn="ctr" eaLnBrk="1" hangingPunct="1"/>
              <a:r>
                <a:rPr lang="en-US" altLang="en-US" sz="105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Cyl</a:t>
              </a:r>
              <a:r>
                <a:rPr lang="en-US" altLang="en-US" sz="105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MPGDs</a:t>
              </a: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4D0ACA4C-4C3F-49B3-A8AB-DEDE786C9B48}"/>
              </a:ext>
            </a:extLst>
          </p:cNvPr>
          <p:cNvSpPr/>
          <p:nvPr/>
        </p:nvSpPr>
        <p:spPr>
          <a:xfrm>
            <a:off x="5218932" y="1198005"/>
            <a:ext cx="6977422" cy="4213141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Cost effective way to instrument large volume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High tracking efficiency in high backgrounds and High rate capabilities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Typical 2D space point resolution 100 µm achievable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Works nice even in large B-field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No issues with Ion Back Flow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Good charge particle momentum reconstruction possible in µTPC (or mini-drift)  operation mode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Minimization of the material budget in the End Cap region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Ideal as fast signal tracking layer the Si + TPC central tracking option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Experiences in construction and operation with CLAS12 Micromegas vertex Tracker</a:t>
            </a:r>
          </a:p>
          <a:p>
            <a:pPr>
              <a:lnSpc>
                <a:spcPct val="150000"/>
              </a:lnSpc>
            </a:pP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Require several layers (6 layers) to achieve the required momentum resolution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Overall material budget will be higher than other options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Construction on large volume (2 m diameter) is challenging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Not obvious to have good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/dx capability</a:t>
            </a:r>
          </a:p>
        </p:txBody>
      </p:sp>
      <p:sp>
        <p:nvSpPr>
          <p:cNvPr id="18" name="Minimisation of ion back flow with quad-GEM (ALICE TPC)">
            <a:extLst>
              <a:ext uri="{FF2B5EF4-FFF2-40B4-BE49-F238E27FC236}">
                <a16:creationId xmlns:a16="http://schemas.microsoft.com/office/drawing/2014/main" id="{BDC2ADBF-6F90-49B1-8531-8F6B06B86B8F}"/>
              </a:ext>
            </a:extLst>
          </p:cNvPr>
          <p:cNvSpPr txBox="1"/>
          <p:nvPr/>
        </p:nvSpPr>
        <p:spPr>
          <a:xfrm>
            <a:off x="8458200" y="6096000"/>
            <a:ext cx="3613736" cy="513601"/>
          </a:xfrm>
          <a:prstGeom prst="rect">
            <a:avLst/>
          </a:prstGeom>
          <a:solidFill>
            <a:srgbClr val="00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1437" tIns="71437" rIns="71437" bIns="71437" anchor="ctr">
            <a:spAutoFit/>
          </a:bodyPr>
          <a:lstStyle/>
          <a:p>
            <a:pPr algn="ctr">
              <a:defRPr sz="35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See talk on Cylindrical Micromegas in this session</a:t>
            </a:r>
          </a:p>
          <a:p>
            <a:pPr algn="ctr">
              <a:defRPr sz="35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F.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Bossu</a:t>
            </a:r>
            <a:endParaRPr lang="en-US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00753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E9A5110-D5B7-444B-9166-275E6C6FF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14399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End Cap Tracking: </a:t>
            </a:r>
            <a:r>
              <a:rPr lang="en-US" sz="2400" dirty="0"/>
              <a:t>MPGDs (GEMs, µRWELL, Micromegas)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1st EIC Yellow Report Workshop @ Temple U.  03/19/2020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222FA2-1743-49AE-A5B7-083925913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E36C9-3AF3-4F25-819E-BE7B4BF519E9}" type="slidenum">
              <a:rPr lang="en-US" smtClean="0"/>
              <a:t>8</a:t>
            </a:fld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660013D-5430-44C1-8750-8AB85707C3A5}"/>
              </a:ext>
            </a:extLst>
          </p:cNvPr>
          <p:cNvSpPr/>
          <p:nvPr/>
        </p:nvSpPr>
        <p:spPr>
          <a:xfrm>
            <a:off x="6861266" y="1597077"/>
            <a:ext cx="5330734" cy="4213141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Several MPGD technologies are mature enough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Cost effective for large area coverage in the end cap region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Excellent space point resolution (~ 50 to 100 µm)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High rate capability (MHz /cm</a:t>
            </a:r>
            <a:r>
              <a:rPr lang="en-US" sz="1200" baseline="30000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Good timing performances (15 ns) fast signal detector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Minimize material (X/X0 ~ 0.4%)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Robustness of the technologies (spark free detector with resistive layer technologies)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MPGD-based TRD to provide tracking and e/</a:t>
            </a:r>
            <a:r>
              <a:rPr lang="el-GR" sz="1200" dirty="0">
                <a:latin typeface="Arial" panose="020B0604020202020204" pitchFamily="34" charset="0"/>
                <a:cs typeface="Arial" panose="020B0604020202020204" pitchFamily="34" charset="0"/>
              </a:rPr>
              <a:t>π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PID in End Cap region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Vast experiences in construction and utilization (LHC detector upgrade, JLab, BNL experiments ..) </a:t>
            </a:r>
            <a:r>
              <a:rPr lang="en-US" sz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Some R&amp;D still needed for Resistive MPGDs technologies (uRWELL, Micromegas)</a:t>
            </a:r>
          </a:p>
          <a:p>
            <a:pPr>
              <a:lnSpc>
                <a:spcPct val="150000"/>
              </a:lnSpc>
            </a:pP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Not so much  really for EIC End Cap Trackers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B350AEE-C3F4-43D0-92A0-7FA6002978B9}"/>
              </a:ext>
            </a:extLst>
          </p:cNvPr>
          <p:cNvGrpSpPr>
            <a:grpSpLocks noChangeAspect="1"/>
          </p:cNvGrpSpPr>
          <p:nvPr/>
        </p:nvGrpSpPr>
        <p:grpSpPr>
          <a:xfrm>
            <a:off x="1072933" y="3534979"/>
            <a:ext cx="4572000" cy="2989049"/>
            <a:chOff x="375920" y="3252427"/>
            <a:chExt cx="4754880" cy="310861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674625C-AF94-4ED8-B098-2577B38A28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856" b="9468"/>
            <a:stretch/>
          </p:blipFill>
          <p:spPr>
            <a:xfrm>
              <a:off x="375920" y="3590981"/>
              <a:ext cx="4754880" cy="2770057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BEC49B6-4B40-4D3E-B942-9836E20B0D56}"/>
                </a:ext>
              </a:extLst>
            </p:cNvPr>
            <p:cNvSpPr txBox="1"/>
            <p:nvPr/>
          </p:nvSpPr>
          <p:spPr>
            <a:xfrm>
              <a:off x="375920" y="3252427"/>
              <a:ext cx="475488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eRD6: Large &amp;  Low Mass End Cap GEM prototype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0A4D0ACE-F1A1-42BC-B4B4-3D8E42F5DCA8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10095" y="1296418"/>
            <a:ext cx="2011680" cy="21945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FA49D86-CF69-4DBB-A485-324A8181E867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2419895" y="1296418"/>
            <a:ext cx="2011680" cy="219456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710C1FF-5AB8-499D-B64F-896D0A560364}"/>
              </a:ext>
            </a:extLst>
          </p:cNvPr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4629695" y="1296418"/>
            <a:ext cx="2011680" cy="2194560"/>
          </a:xfrm>
          <a:prstGeom prst="rect">
            <a:avLst/>
          </a:prstGeom>
        </p:spPr>
      </p:pic>
      <p:sp>
        <p:nvSpPr>
          <p:cNvPr id="26" name="Minimisation of ion back flow with quad-GEM (ALICE TPC)">
            <a:extLst>
              <a:ext uri="{FF2B5EF4-FFF2-40B4-BE49-F238E27FC236}">
                <a16:creationId xmlns:a16="http://schemas.microsoft.com/office/drawing/2014/main" id="{5E1DDAA1-FC77-4B71-A4A2-090406995696}"/>
              </a:ext>
            </a:extLst>
          </p:cNvPr>
          <p:cNvSpPr txBox="1"/>
          <p:nvPr/>
        </p:nvSpPr>
        <p:spPr>
          <a:xfrm>
            <a:off x="9347200" y="1083476"/>
            <a:ext cx="2438400" cy="513601"/>
          </a:xfrm>
          <a:prstGeom prst="rect">
            <a:avLst/>
          </a:prstGeom>
          <a:solidFill>
            <a:srgbClr val="00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1437" tIns="71437" rIns="71437" bIns="71437" anchor="ctr">
            <a:spAutoFit/>
          </a:bodyPr>
          <a:lstStyle/>
          <a:p>
            <a:pPr algn="ctr">
              <a:defRPr sz="35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See eRD6 talk in this session</a:t>
            </a:r>
          </a:p>
          <a:p>
            <a:pPr algn="ctr">
              <a:defRPr sz="35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M.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Posik</a:t>
            </a:r>
            <a:endParaRPr lang="en-US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67569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E9A5110-D5B7-444B-9166-275E6C6FF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14399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End Cap Tracking: </a:t>
            </a:r>
            <a:r>
              <a:rPr lang="en-US" sz="2400" dirty="0"/>
              <a:t>Small-Strip Thin Gap Chambers (</a:t>
            </a:r>
            <a:r>
              <a:rPr lang="en-US" sz="2400" dirty="0" err="1"/>
              <a:t>sTGCs</a:t>
            </a:r>
            <a:r>
              <a:rPr lang="en-US" sz="2400" dirty="0"/>
              <a:t>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1st EIC Yellow Report Workshop @ Temple U.  03/19/2020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222FA2-1743-49AE-A5B7-083925913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E36C9-3AF3-4F25-819E-BE7B4BF519E9}" type="slidenum">
              <a:rPr lang="en-US" smtClean="0"/>
              <a:t>9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77987F-9B54-4231-B5D4-D226464F7B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5148" y="764743"/>
            <a:ext cx="3075286" cy="2286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323B8AF-04B9-4257-94FA-AE90606ADF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162" y="2892378"/>
            <a:ext cx="4324350" cy="332422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D9FDF11-12C5-4222-8994-3C8C1B17CB89}"/>
              </a:ext>
            </a:extLst>
          </p:cNvPr>
          <p:cNvSpPr/>
          <p:nvPr/>
        </p:nvSpPr>
        <p:spPr>
          <a:xfrm>
            <a:off x="5509936" y="2014926"/>
            <a:ext cx="6316717" cy="2828147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Cost effective for large area coverage in the end cap region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Good space point resolution (~ 100 µm)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High rate capability (100kHz /cm</a:t>
            </a:r>
            <a:r>
              <a:rPr lang="en-US" sz="1200" baseline="30000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Good timing performances (15 ns)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Experiences in construction and utilization (ATLAS small Wheel Detector and STAR Forward Tracker.)</a:t>
            </a:r>
          </a:p>
          <a:p>
            <a:pPr>
              <a:lnSpc>
                <a:spcPct val="150000"/>
              </a:lnSpc>
            </a:pP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Material budget higher than MPGDs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Spatial resolution not as good as MPGDs</a:t>
            </a:r>
          </a:p>
        </p:txBody>
      </p:sp>
      <p:sp>
        <p:nvSpPr>
          <p:cNvPr id="9" name="Minimisation of ion back flow with quad-GEM (ALICE TPC)">
            <a:extLst>
              <a:ext uri="{FF2B5EF4-FFF2-40B4-BE49-F238E27FC236}">
                <a16:creationId xmlns:a16="http://schemas.microsoft.com/office/drawing/2014/main" id="{A2FC7ECE-B258-421A-A2B1-AB1C50EB831B}"/>
              </a:ext>
            </a:extLst>
          </p:cNvPr>
          <p:cNvSpPr txBox="1"/>
          <p:nvPr/>
        </p:nvSpPr>
        <p:spPr>
          <a:xfrm>
            <a:off x="9753600" y="6100444"/>
            <a:ext cx="2438400" cy="513601"/>
          </a:xfrm>
          <a:prstGeom prst="rect">
            <a:avLst/>
          </a:prstGeom>
          <a:solidFill>
            <a:srgbClr val="00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1437" tIns="71437" rIns="71437" bIns="71437" anchor="ctr">
            <a:spAutoFit/>
          </a:bodyPr>
          <a:lstStyle/>
          <a:p>
            <a:pPr algn="ctr">
              <a:defRPr sz="35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See talk on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sTGCs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in this session</a:t>
            </a:r>
          </a:p>
          <a:p>
            <a:pPr algn="ctr">
              <a:defRPr sz="35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D. Brandenburg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6374BC1-5B51-4D4F-A29D-987D953A1E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073" y="6225949"/>
            <a:ext cx="4326527" cy="262593"/>
          </a:xfrm>
          <a:prstGeom prst="rect">
            <a:avLst/>
          </a:prstGeom>
          <a:solidFill>
            <a:srgbClr val="FF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>
            <a:lvl1pPr>
              <a:lnSpc>
                <a:spcPct val="98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cs typeface="AR PL UMing HK" charset="0"/>
              </a:defRPr>
            </a:lvl1pPr>
            <a:lvl2pPr>
              <a:lnSpc>
                <a:spcPct val="98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cs typeface="AR PL UMing HK" charset="0"/>
              </a:defRPr>
            </a:lvl2pPr>
            <a:lvl3pPr>
              <a:lnSpc>
                <a:spcPct val="98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AR PL UMing HK" charset="0"/>
              </a:defRPr>
            </a:lvl3pPr>
            <a:lvl4pPr>
              <a:lnSpc>
                <a:spcPct val="98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AR PL UMing HK" charset="0"/>
              </a:defRPr>
            </a:lvl4pPr>
            <a:lvl5pPr>
              <a:lnSpc>
                <a:spcPct val="98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AR PL UMing HK" charset="0"/>
              </a:defRPr>
            </a:lvl5pPr>
            <a:lvl6pPr marL="25146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AR PL UMing HK" charset="0"/>
              </a:defRPr>
            </a:lvl6pPr>
            <a:lvl7pPr marL="29718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AR PL UMing HK" charset="0"/>
              </a:defRPr>
            </a:lvl7pPr>
            <a:lvl8pPr marL="34290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AR PL UMing HK" charset="0"/>
              </a:defRPr>
            </a:lvl8pPr>
            <a:lvl9pPr marL="38862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AR PL UMing HK" charset="0"/>
              </a:defRPr>
            </a:lvl9pPr>
          </a:lstStyle>
          <a:p>
            <a:pPr algn="ctr">
              <a:lnSpc>
                <a:spcPct val="93000"/>
              </a:lnSpc>
            </a:pPr>
            <a:r>
              <a:rPr lang="it-IT" altLang="en-US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Denis Pudhza, INSTR20, Feb 25, 3030 Novosibirsk</a:t>
            </a:r>
            <a:endParaRPr lang="en-US" altLang="en-US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56366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8100"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10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8100"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8100"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8100"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8100"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8100"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8100"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8100"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8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8100"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9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8100"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17795</TotalTime>
  <Words>1271</Words>
  <Application>Microsoft Office PowerPoint</Application>
  <PresentationFormat>Widescreen</PresentationFormat>
  <Paragraphs>176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10</vt:i4>
      </vt:variant>
    </vt:vector>
  </HeadingPairs>
  <TitlesOfParts>
    <vt:vector size="25" baseType="lpstr">
      <vt:lpstr>Arial</vt:lpstr>
      <vt:lpstr>Calibri</vt:lpstr>
      <vt:lpstr>Cambria Math</vt:lpstr>
      <vt:lpstr>Times New Roman</vt:lpstr>
      <vt:lpstr>Wingdings</vt:lpstr>
      <vt:lpstr>Office Theme</vt:lpstr>
      <vt:lpstr>1_Office Theme</vt:lpstr>
      <vt:lpstr>2_Office Theme</vt:lpstr>
      <vt:lpstr>3_Office Theme</vt:lpstr>
      <vt:lpstr>4_Office Theme</vt:lpstr>
      <vt:lpstr>5_Office Theme</vt:lpstr>
      <vt:lpstr>11_Office Theme</vt:lpstr>
      <vt:lpstr>6_Office Theme</vt:lpstr>
      <vt:lpstr>7_Office Theme</vt:lpstr>
      <vt:lpstr>8_Office Theme</vt:lpstr>
      <vt:lpstr>PowerPoint Presentation</vt:lpstr>
      <vt:lpstr>EIC Detectors Concepts</vt:lpstr>
      <vt:lpstr>EIC Detectors Tracking requirements </vt:lpstr>
      <vt:lpstr>Central Tracking: TPC with MPGD-based readout structure</vt:lpstr>
      <vt:lpstr>Central Tracking: Drift Chambers</vt:lpstr>
      <vt:lpstr>Central Tracking: Straw Tubes</vt:lpstr>
      <vt:lpstr>Central Tracking: Cylindrical MPGDs (µRWELL, Micromegas)</vt:lpstr>
      <vt:lpstr>End Cap Tracking: MPGDs (GEMs, µRWELL, Micromegas)</vt:lpstr>
      <vt:lpstr>End Cap Tracking: Small-Strip Thin Gap Chambers (sTGCs)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kgnanvo</dc:creator>
  <cp:lastModifiedBy>Kondo Gnanvo</cp:lastModifiedBy>
  <cp:revision>2541</cp:revision>
  <dcterms:created xsi:type="dcterms:W3CDTF">2013-04-08T15:33:27Z</dcterms:created>
  <dcterms:modified xsi:type="dcterms:W3CDTF">2020-03-19T18:21:01Z</dcterms:modified>
</cp:coreProperties>
</file>