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2" r:id="rId4"/>
    <p:sldId id="268" r:id="rId5"/>
    <p:sldId id="267" r:id="rId6"/>
    <p:sldId id="269" r:id="rId7"/>
    <p:sldId id="271" r:id="rId8"/>
    <p:sldId id="272" r:id="rId9"/>
    <p:sldId id="273" r:id="rId10"/>
  </p:sldIdLst>
  <p:sldSz cx="9144000" cy="54229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568" y="-104"/>
      </p:cViewPr>
      <p:guideLst>
        <p:guide orient="horz" pos="17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5B3D-B0C4-254C-A135-16EB6D5BA27C}" type="datetimeFigureOut">
              <a:rPr lang="it-IT" smtClean="0"/>
              <a:t>19/03/20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C474-F1DA-594D-AD19-0FA9394946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677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E87D-B25F-FC49-B4FF-BC9D52C4D7D8}" type="datetimeFigureOut">
              <a:rPr lang="it-IT" smtClean="0"/>
              <a:t>19/03/20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25C2-6256-9449-B688-09A1F847C2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224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84614"/>
            <a:ext cx="7772400" cy="11624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72977"/>
            <a:ext cx="6400800" cy="1385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10173" y="5026225"/>
            <a:ext cx="4195666" cy="288719"/>
          </a:xfrm>
        </p:spPr>
        <p:txBody>
          <a:bodyPr/>
          <a:lstStyle/>
          <a:p>
            <a:r>
              <a:rPr lang="it-IT" smtClean="0"/>
              <a:t>1st EIC-YR Workshop / Temple University / 19.3.2020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 descr="2_BARI_LOGO_NOME_ESTES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47" y="1"/>
            <a:ext cx="1713952" cy="11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1st EIC-YR Workshop / Temple University / 19.3.2020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17168"/>
            <a:ext cx="2057400" cy="462703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17168"/>
            <a:ext cx="6019800" cy="462703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1st EIC-YR Workshop / Temple University / 19.3.2020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5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1st EIC-YR Workshop / Temple University / 19.3.2020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3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484716"/>
            <a:ext cx="7772400" cy="10770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298457"/>
            <a:ext cx="7772400" cy="1186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1st EIC-YR Workshop / Temple University / 19.3.2020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1st EIC-YR Workshop / Temple University / 19.3.2020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0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13876"/>
            <a:ext cx="4040188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719762"/>
            <a:ext cx="4040188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213876"/>
            <a:ext cx="4041775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719762"/>
            <a:ext cx="4041775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1st EIC-YR Workshop / Temple University / 19.3.2020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7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1st EIC-YR Workshop / Temple University / 19.3.2020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4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1st EIC-YR Workshop / Temple University / 19.3.2020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15912"/>
            <a:ext cx="3008313" cy="9188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15912"/>
            <a:ext cx="5111750" cy="46282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134792"/>
            <a:ext cx="3008313" cy="3709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1st EIC-YR Workshop / Temple University / 19.3.2020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95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796030"/>
            <a:ext cx="5486400" cy="448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84546"/>
            <a:ext cx="5486400" cy="3253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244173"/>
            <a:ext cx="5486400" cy="636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1st EIC-YR Workshop / Temple University / 19.3.2020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65344"/>
            <a:ext cx="8229600" cy="357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732853" y="5026225"/>
            <a:ext cx="4116288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1st EIC-YR Workshop / Temple University / 19.3.2020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9234" y="5026225"/>
            <a:ext cx="1667565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2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icug.org/web/sites/default/files/EIC_HANDBOOK_v1.1.pdf" TargetMode="External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eic.gitlab.io/documents/quickstart/" TargetMode="External"/><Relationship Id="rId3" Type="http://schemas.openxmlformats.org/officeDocument/2006/relationships/hyperlink" Target="https://indico.bnl.gov/event/7281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dico.bnl.gov/event/7689/" TargetMode="External"/><Relationship Id="rId3" Type="http://schemas.openxmlformats.org/officeDocument/2006/relationships/hyperlink" Target="https://indico.bnl.gov/event/7885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8943" y="1315331"/>
            <a:ext cx="8334633" cy="1719686"/>
          </a:xfrm>
        </p:spPr>
        <p:txBody>
          <a:bodyPr>
            <a:normAutofit/>
          </a:bodyPr>
          <a:lstStyle/>
          <a:p>
            <a:r>
              <a:rPr lang="it-IT" dirty="0" err="1" smtClean="0">
                <a:latin typeface="Arial"/>
                <a:cs typeface="Arial"/>
              </a:rPr>
              <a:t>Introduction</a:t>
            </a:r>
            <a:r>
              <a:rPr lang="it-IT" dirty="0" smtClean="0">
                <a:latin typeface="Arial"/>
                <a:cs typeface="Arial"/>
              </a:rPr>
              <a:t> to the</a:t>
            </a:r>
            <a:br>
              <a:rPr lang="it-IT" dirty="0" smtClean="0">
                <a:latin typeface="Arial"/>
                <a:cs typeface="Arial"/>
              </a:rPr>
            </a:br>
            <a:r>
              <a:rPr lang="it-IT" dirty="0" smtClean="0">
                <a:latin typeface="Arial"/>
                <a:cs typeface="Arial"/>
              </a:rPr>
              <a:t>EIC-YR </a:t>
            </a:r>
            <a:r>
              <a:rPr lang="it-IT" dirty="0" err="1" smtClean="0">
                <a:latin typeface="Arial"/>
                <a:cs typeface="Arial"/>
              </a:rPr>
              <a:t>Tracking</a:t>
            </a:r>
            <a:r>
              <a:rPr lang="it-IT" dirty="0" smtClean="0">
                <a:latin typeface="Arial"/>
                <a:cs typeface="Arial"/>
              </a:rPr>
              <a:t> WG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6346" y="3310939"/>
            <a:ext cx="6400800" cy="1077274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Domenico Elia &amp; Annalisa </a:t>
            </a:r>
            <a:r>
              <a:rPr lang="it-IT" sz="2400" dirty="0" err="1" smtClean="0">
                <a:latin typeface="Arial"/>
                <a:cs typeface="Arial"/>
              </a:rPr>
              <a:t>Mastroserio</a:t>
            </a:r>
            <a:endParaRPr lang="it-IT" sz="1000" dirty="0" smtClean="0">
              <a:latin typeface="Arial"/>
              <a:cs typeface="Arial"/>
            </a:endParaRPr>
          </a:p>
          <a:p>
            <a:r>
              <a:rPr lang="it-IT" sz="2800" dirty="0" smtClean="0">
                <a:latin typeface="Arial"/>
                <a:cs typeface="Arial"/>
              </a:rPr>
              <a:t>INFN Bari</a:t>
            </a:r>
            <a:endParaRPr lang="it-IT" sz="2800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1st EIC-YR Workshop / </a:t>
            </a:r>
            <a:r>
              <a:rPr lang="it-IT" dirty="0" err="1" smtClean="0"/>
              <a:t>Temple</a:t>
            </a:r>
            <a:r>
              <a:rPr lang="it-IT" dirty="0" smtClean="0"/>
              <a:t> </a:t>
            </a:r>
            <a:r>
              <a:rPr lang="it-IT" dirty="0" err="1" smtClean="0"/>
              <a:t>University</a:t>
            </a:r>
            <a:r>
              <a:rPr lang="it-IT" dirty="0" smtClean="0"/>
              <a:t> / 19.3.2020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68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1st EIC-YR Workshop / Temple University / 19.3.2020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2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Simulation</a:t>
            </a:r>
            <a:r>
              <a:rPr lang="it-IT" sz="3200" dirty="0" smtClean="0">
                <a:latin typeface="Arial"/>
                <a:cs typeface="Arial"/>
              </a:rPr>
              <a:t> and Integration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936443"/>
            <a:ext cx="8229600" cy="403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Main</a:t>
            </a:r>
            <a:r>
              <a:rPr lang="it-IT" sz="2400" dirty="0" smtClean="0">
                <a:latin typeface="Arial"/>
                <a:cs typeface="Arial"/>
              </a:rPr>
              <a:t> goal: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integrate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detectors in the EIC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simulation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framework</a:t>
            </a:r>
            <a:endParaRPr lang="it-IT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define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detector layout and performance </a:t>
            </a:r>
            <a:r>
              <a:rPr lang="it-IT" dirty="0" smtClean="0">
                <a:latin typeface="Arial"/>
                <a:cs typeface="Arial"/>
              </a:rPr>
              <a:t>(</a:t>
            </a:r>
            <a:r>
              <a:rPr lang="it-IT" dirty="0" err="1" smtClean="0">
                <a:latin typeface="Arial"/>
                <a:cs typeface="Arial"/>
              </a:rPr>
              <a:t>tracking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vertexing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capabilities</a:t>
            </a:r>
            <a:r>
              <a:rPr lang="it-IT" dirty="0" smtClean="0">
                <a:latin typeface="Arial"/>
                <a:cs typeface="Arial"/>
              </a:rPr>
              <a:t>):</a:t>
            </a:r>
          </a:p>
          <a:p>
            <a:pPr marL="742950" lvl="1" indent="-285750">
              <a:lnSpc>
                <a:spcPts val="24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momentum</a:t>
            </a:r>
            <a:r>
              <a:rPr lang="it-IT" sz="1600" dirty="0" smtClean="0">
                <a:latin typeface="Arial"/>
                <a:cs typeface="Arial"/>
              </a:rPr>
              <a:t> and </a:t>
            </a:r>
            <a:r>
              <a:rPr lang="it-IT" sz="1600" dirty="0" err="1" smtClean="0">
                <a:latin typeface="Arial"/>
                <a:cs typeface="Arial"/>
              </a:rPr>
              <a:t>pointing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resolution</a:t>
            </a:r>
            <a:r>
              <a:rPr lang="it-IT" sz="1600" dirty="0" smtClean="0">
                <a:latin typeface="Arial"/>
                <a:cs typeface="Arial"/>
              </a:rPr>
              <a:t> vs </a:t>
            </a:r>
            <a:r>
              <a:rPr lang="it-IT" sz="1600" dirty="0" err="1" smtClean="0">
                <a:latin typeface="Arial"/>
                <a:cs typeface="Arial"/>
              </a:rPr>
              <a:t>momentum</a:t>
            </a:r>
            <a:endParaRPr lang="it-IT" sz="1600" dirty="0" smtClean="0">
              <a:latin typeface="Arial"/>
              <a:cs typeface="Arial"/>
            </a:endParaRPr>
          </a:p>
          <a:p>
            <a:pPr marL="742950" lvl="1" indent="-285750">
              <a:lnSpc>
                <a:spcPts val="24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tracking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efficiency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in a wide </a:t>
            </a:r>
            <a:r>
              <a:rPr lang="it-IT" sz="1600" dirty="0" err="1" smtClean="0">
                <a:latin typeface="Arial"/>
                <a:cs typeface="Arial"/>
              </a:rPr>
              <a:t>momentum</a:t>
            </a:r>
            <a:r>
              <a:rPr lang="it-IT" sz="1600" dirty="0" smtClean="0">
                <a:latin typeface="Arial"/>
                <a:cs typeface="Arial"/>
              </a:rPr>
              <a:t> and </a:t>
            </a:r>
            <a:r>
              <a:rPr lang="it-IT" sz="1600" dirty="0" err="1" smtClean="0">
                <a:latin typeface="Arial"/>
                <a:cs typeface="Arial"/>
              </a:rPr>
              <a:t>pseudorapidity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range</a:t>
            </a:r>
            <a:endParaRPr lang="it-IT" sz="1400" b="1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endParaRPr lang="it-IT" sz="1600" dirty="0">
              <a:latin typeface="Arial"/>
              <a:cs typeface="Arial"/>
            </a:endParaRPr>
          </a:p>
          <a:p>
            <a:r>
              <a:rPr lang="it-IT" sz="2400" dirty="0" err="1" smtClean="0">
                <a:latin typeface="Arial"/>
                <a:cs typeface="Arial"/>
              </a:rPr>
              <a:t>Connections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6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TECHNOLOGY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  <a:sym typeface="Wingdings"/>
              </a:rPr>
              <a:t>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survey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within</a:t>
            </a:r>
            <a:r>
              <a:rPr lang="it-IT" dirty="0" smtClean="0">
                <a:latin typeface="Arial"/>
                <a:cs typeface="Arial"/>
              </a:rPr>
              <a:t> the </a:t>
            </a:r>
            <a:r>
              <a:rPr lang="it-IT" dirty="0" err="1" smtClean="0">
                <a:latin typeface="Arial"/>
                <a:cs typeface="Arial"/>
              </a:rPr>
              <a:t>Tracking</a:t>
            </a:r>
            <a:r>
              <a:rPr lang="it-IT" dirty="0" smtClean="0">
                <a:latin typeface="Arial"/>
                <a:cs typeface="Arial"/>
              </a:rPr>
              <a:t> WG, </a:t>
            </a:r>
            <a:r>
              <a:rPr lang="it-IT" dirty="0" err="1" smtClean="0">
                <a:latin typeface="Arial"/>
                <a:cs typeface="Arial"/>
              </a:rPr>
              <a:t>current</a:t>
            </a:r>
            <a:r>
              <a:rPr lang="it-IT" dirty="0" smtClean="0">
                <a:latin typeface="Arial"/>
                <a:cs typeface="Arial"/>
              </a:rPr>
              <a:t> R&amp;D status </a:t>
            </a:r>
            <a:r>
              <a:rPr lang="it-IT" dirty="0" err="1" smtClean="0">
                <a:latin typeface="Arial"/>
                <a:cs typeface="Arial"/>
              </a:rPr>
              <a:t>etc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PHYSICS WG </a:t>
            </a:r>
            <a:r>
              <a:rPr lang="it-IT" dirty="0" smtClean="0">
                <a:latin typeface="Arial"/>
                <a:cs typeface="Arial"/>
                <a:sym typeface="Wingdings"/>
              </a:rPr>
              <a:t></a:t>
            </a:r>
            <a:r>
              <a:rPr lang="it-IT" dirty="0" smtClean="0">
                <a:latin typeface="Arial"/>
                <a:cs typeface="Arial"/>
              </a:rPr>
              <a:t> input on the </a:t>
            </a:r>
            <a:r>
              <a:rPr lang="it-IT" dirty="0" err="1" smtClean="0">
                <a:latin typeface="Arial"/>
                <a:cs typeface="Arial"/>
              </a:rPr>
              <a:t>expected</a:t>
            </a:r>
            <a:r>
              <a:rPr lang="it-IT" dirty="0" smtClean="0">
                <a:latin typeface="Arial"/>
                <a:cs typeface="Arial"/>
              </a:rPr>
              <a:t>/</a:t>
            </a:r>
            <a:r>
              <a:rPr lang="it-IT" dirty="0" err="1" smtClean="0">
                <a:latin typeface="Arial"/>
                <a:cs typeface="Arial"/>
              </a:rPr>
              <a:t>required</a:t>
            </a:r>
            <a:r>
              <a:rPr lang="it-IT" dirty="0" smtClean="0">
                <a:latin typeface="Arial"/>
                <a:cs typeface="Arial"/>
              </a:rPr>
              <a:t> performance </a:t>
            </a:r>
          </a:p>
          <a:p>
            <a:pPr marL="285750" indent="-285750">
              <a:lnSpc>
                <a:spcPts val="3000"/>
              </a:lnSpc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SOFTWARE WG </a:t>
            </a:r>
            <a:r>
              <a:rPr lang="it-IT" dirty="0" smtClean="0">
                <a:latin typeface="Arial"/>
                <a:cs typeface="Arial"/>
                <a:sym typeface="Wingdings"/>
              </a:rPr>
              <a:t>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crucial</a:t>
            </a:r>
            <a:r>
              <a:rPr lang="it-IT" dirty="0" smtClean="0">
                <a:latin typeface="Arial"/>
                <a:cs typeface="Arial"/>
              </a:rPr>
              <a:t> help in </a:t>
            </a:r>
            <a:r>
              <a:rPr lang="it-IT" dirty="0" err="1" smtClean="0">
                <a:latin typeface="Arial"/>
                <a:cs typeface="Arial"/>
              </a:rPr>
              <a:t>approaching</a:t>
            </a:r>
            <a:r>
              <a:rPr lang="it-IT" dirty="0" smtClean="0">
                <a:latin typeface="Arial"/>
                <a:cs typeface="Arial"/>
              </a:rPr>
              <a:t> EIC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framework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INTEGRATION WG </a:t>
            </a:r>
            <a:r>
              <a:rPr lang="it-IT" dirty="0" smtClean="0">
                <a:latin typeface="Arial"/>
                <a:cs typeface="Arial"/>
                <a:sym typeface="Wingdings"/>
              </a:rPr>
              <a:t>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close</a:t>
            </a:r>
            <a:r>
              <a:rPr lang="it-IT" dirty="0" smtClean="0">
                <a:latin typeface="Arial"/>
                <a:cs typeface="Arial"/>
              </a:rPr>
              <a:t> link for </a:t>
            </a:r>
            <a:r>
              <a:rPr lang="it-IT" dirty="0" err="1" smtClean="0">
                <a:latin typeface="Arial"/>
                <a:cs typeface="Arial"/>
              </a:rPr>
              <a:t>integration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issues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21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1st EIC-YR Workshop / Temple University / 19.3.2020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3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Tracking</a:t>
            </a:r>
            <a:r>
              <a:rPr lang="it-IT" sz="3200" dirty="0" smtClean="0">
                <a:latin typeface="Arial"/>
                <a:cs typeface="Arial"/>
              </a:rPr>
              <a:t> and </a:t>
            </a:r>
            <a:r>
              <a:rPr lang="it-IT" sz="3200" dirty="0" err="1" smtClean="0">
                <a:latin typeface="Arial"/>
                <a:cs typeface="Arial"/>
              </a:rPr>
              <a:t>vertexing</a:t>
            </a:r>
            <a:r>
              <a:rPr lang="it-IT" sz="3200" dirty="0" smtClean="0">
                <a:latin typeface="Arial"/>
                <a:cs typeface="Arial"/>
              </a:rPr>
              <a:t> for EIC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936443"/>
            <a:ext cx="4798480" cy="394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Central </a:t>
            </a:r>
            <a:r>
              <a:rPr lang="it-IT" sz="2400" dirty="0" err="1" smtClean="0">
                <a:latin typeface="Arial"/>
                <a:cs typeface="Arial"/>
              </a:rPr>
              <a:t>tracking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system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main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tracker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silicon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vertex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tracker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forward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backward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trackers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smtClean="0">
                <a:latin typeface="Arial"/>
                <a:cs typeface="Arial"/>
              </a:rPr>
              <a:t>Roman </a:t>
            </a:r>
            <a:r>
              <a:rPr lang="it-IT" dirty="0" err="1" smtClean="0">
                <a:latin typeface="Arial"/>
                <a:cs typeface="Arial"/>
              </a:rPr>
              <a:t>Pots</a:t>
            </a:r>
            <a:endParaRPr lang="it-IT" dirty="0" smtClean="0">
              <a:latin typeface="Arial"/>
              <a:cs typeface="Arial"/>
            </a:endParaRPr>
          </a:p>
          <a:p>
            <a:pPr>
              <a:lnSpc>
                <a:spcPts val="3000"/>
              </a:lnSpc>
            </a:pPr>
            <a:endParaRPr lang="it-IT" dirty="0" smtClean="0">
              <a:latin typeface="Arial"/>
              <a:cs typeface="Arial"/>
            </a:endParaRPr>
          </a:p>
          <a:p>
            <a:pPr>
              <a:lnSpc>
                <a:spcPts val="3000"/>
              </a:lnSpc>
            </a:pPr>
            <a:endParaRPr lang="it-IT" sz="2000" dirty="0" smtClean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Target: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hermetic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coverage</a:t>
            </a:r>
            <a:endParaRPr lang="it-IT" dirty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resolution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&lt;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few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%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low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material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budget ~ 3-5%</a:t>
            </a:r>
            <a:endParaRPr lang="it-IT" baseline="-250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38416B87-771D-3241-A490-D8A027F9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485" y="1165090"/>
            <a:ext cx="3880341" cy="332508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CEA6DCDE-DA28-8B4C-8FDC-776DE74917D9}"/>
              </a:ext>
            </a:extLst>
          </p:cNvPr>
          <p:cNvSpPr txBox="1"/>
          <p:nvPr/>
        </p:nvSpPr>
        <p:spPr>
          <a:xfrm>
            <a:off x="3797426" y="4663318"/>
            <a:ext cx="5346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/>
                <a:cs typeface="Arial"/>
                <a:hlinkClick r:id="rId3"/>
              </a:rPr>
              <a:t>http://eicug.org/web/sites/default/files/EIC_HANDBOOK_v1.1.pdf</a:t>
            </a:r>
            <a:endParaRPr lang="en-GB" sz="1400" dirty="0">
              <a:latin typeface="Arial"/>
              <a:cs typeface="Arial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C469458D-4DE4-8B4C-AFBF-0959E1137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749" y="2760045"/>
            <a:ext cx="3199408" cy="103631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5620306" y="3030536"/>
            <a:ext cx="3357096" cy="728095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60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37AA4E65-9F2C-554A-8467-00C558ADC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19" y="2571840"/>
            <a:ext cx="4657909" cy="1632102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1st EIC-YR Workshop / Temple University / 19.3.2020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4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Tracking</a:t>
            </a:r>
            <a:r>
              <a:rPr lang="it-IT" sz="3200" dirty="0" smtClean="0">
                <a:latin typeface="Arial"/>
                <a:cs typeface="Arial"/>
              </a:rPr>
              <a:t> and </a:t>
            </a:r>
            <a:r>
              <a:rPr lang="it-IT" sz="3200" dirty="0" err="1" smtClean="0">
                <a:latin typeface="Arial"/>
                <a:cs typeface="Arial"/>
              </a:rPr>
              <a:t>vertexing</a:t>
            </a:r>
            <a:r>
              <a:rPr lang="it-IT" sz="3200" dirty="0" smtClean="0">
                <a:latin typeface="Arial"/>
                <a:cs typeface="Arial"/>
              </a:rPr>
              <a:t> performance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936443"/>
            <a:ext cx="7929254" cy="406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Tracking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in a wide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momentum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and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pseudorapidity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range</a:t>
            </a:r>
            <a:endParaRPr lang="it-IT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relative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momentum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resolution</a:t>
            </a:r>
            <a:endParaRPr lang="it-IT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smtClean="0">
                <a:latin typeface="Arial"/>
                <a:cs typeface="Arial"/>
              </a:rPr>
              <a:t>to be </a:t>
            </a:r>
            <a:r>
              <a:rPr lang="it-IT" dirty="0" err="1" smtClean="0">
                <a:latin typeface="Arial"/>
                <a:cs typeface="Arial"/>
              </a:rPr>
              <a:t>studied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as</a:t>
            </a:r>
            <a:r>
              <a:rPr lang="it-IT" dirty="0" smtClean="0">
                <a:latin typeface="Arial"/>
                <a:cs typeface="Arial"/>
              </a:rPr>
              <a:t> a </a:t>
            </a:r>
            <a:r>
              <a:rPr lang="it-IT" dirty="0" err="1" smtClean="0">
                <a:latin typeface="Arial"/>
                <a:cs typeface="Arial"/>
              </a:rPr>
              <a:t>function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momentum</a:t>
            </a:r>
            <a:r>
              <a:rPr lang="it-IT" dirty="0" smtClean="0">
                <a:latin typeface="Arial"/>
                <a:cs typeface="Arial"/>
              </a:rPr>
              <a:t>, for </a:t>
            </a:r>
            <a:r>
              <a:rPr lang="it-IT" dirty="0" err="1" smtClean="0">
                <a:latin typeface="Arial"/>
                <a:cs typeface="Arial"/>
              </a:rPr>
              <a:t>different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combinations</a:t>
            </a:r>
            <a:r>
              <a:rPr lang="it-IT" dirty="0" smtClean="0">
                <a:latin typeface="Arial"/>
                <a:cs typeface="Arial"/>
              </a:rPr>
              <a:t>: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combined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gaseous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silicon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trackers</a:t>
            </a:r>
            <a:endParaRPr lang="it-IT" sz="16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silicon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tracking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standalone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for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low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momentum</a:t>
            </a:r>
            <a:endParaRPr lang="it-IT" sz="16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ts val="3000"/>
              </a:lnSpc>
            </a:pPr>
            <a:endParaRPr lang="it-IT" sz="2000" dirty="0" smtClean="0">
              <a:latin typeface="Arial"/>
              <a:cs typeface="Arial"/>
            </a:endParaRPr>
          </a:p>
          <a:p>
            <a:r>
              <a:rPr lang="it-IT" sz="2400" dirty="0" err="1" smtClean="0">
                <a:latin typeface="Arial"/>
                <a:cs typeface="Arial"/>
              </a:rPr>
              <a:t>Vertexing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primary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vertex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resolution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impact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parameter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resolution</a:t>
            </a:r>
            <a:r>
              <a:rPr lang="it-IT" dirty="0" smtClean="0">
                <a:latin typeface="Arial"/>
                <a:cs typeface="Arial"/>
              </a:rPr>
              <a:t>:</a:t>
            </a:r>
            <a:endParaRPr lang="it-IT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to convolute with </a:t>
            </a:r>
            <a:r>
              <a:rPr lang="it-IT" sz="1600" dirty="0" err="1" smtClean="0">
                <a:latin typeface="Arial"/>
                <a:cs typeface="Arial"/>
              </a:rPr>
              <a:t>primary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vertex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resolution</a:t>
            </a:r>
            <a:r>
              <a:rPr lang="it-IT" sz="1600" dirty="0" smtClean="0">
                <a:latin typeface="Arial"/>
                <a:cs typeface="Arial"/>
              </a:rPr>
              <a:t> (</a:t>
            </a:r>
            <a:r>
              <a:rPr lang="it-IT" sz="1600" dirty="0" smtClean="0">
                <a:latin typeface="Arial"/>
                <a:cs typeface="Arial"/>
                <a:sym typeface="Wingdings"/>
              </a:rPr>
              <a:t> </a:t>
            </a:r>
            <a:r>
              <a:rPr lang="it-IT" sz="1600" dirty="0" err="1" smtClean="0">
                <a:latin typeface="Arial"/>
                <a:cs typeface="Arial"/>
              </a:rPr>
              <a:t>pointing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resolution</a:t>
            </a:r>
            <a:r>
              <a:rPr lang="it-IT" sz="16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relevant</a:t>
            </a:r>
            <a:r>
              <a:rPr lang="it-IT" dirty="0" smtClean="0">
                <a:latin typeface="Arial"/>
                <a:cs typeface="Arial"/>
              </a:rPr>
              <a:t> for some </a:t>
            </a:r>
            <a:r>
              <a:rPr lang="it-IT" dirty="0" err="1" smtClean="0">
                <a:latin typeface="Arial"/>
                <a:cs typeface="Arial"/>
              </a:rPr>
              <a:t>measurements</a:t>
            </a:r>
            <a:r>
              <a:rPr lang="it-IT" dirty="0" smtClean="0">
                <a:latin typeface="Arial"/>
                <a:cs typeface="Arial"/>
              </a:rPr>
              <a:t> (</a:t>
            </a:r>
            <a:r>
              <a:rPr lang="it-IT" dirty="0" err="1" smtClean="0">
                <a:latin typeface="Arial"/>
                <a:cs typeface="Arial"/>
              </a:rPr>
              <a:t>eg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reconstruction</a:t>
            </a:r>
            <a:r>
              <a:rPr lang="it-IT" dirty="0" smtClean="0">
                <a:latin typeface="Arial"/>
                <a:cs typeface="Arial"/>
              </a:rPr>
              <a:t> of HF </a:t>
            </a:r>
            <a:r>
              <a:rPr lang="it-IT" dirty="0" err="1" smtClean="0">
                <a:latin typeface="Arial"/>
                <a:cs typeface="Arial"/>
              </a:rPr>
              <a:t>decays</a:t>
            </a:r>
            <a:r>
              <a:rPr lang="it-IT" dirty="0" smtClean="0">
                <a:latin typeface="Arial"/>
                <a:cs typeface="Arial"/>
              </a:rPr>
              <a:t>)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10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1st EIC-YR Workshop / Temple University / 19.3.2020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5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Simulation</a:t>
            </a:r>
            <a:r>
              <a:rPr lang="it-IT" sz="3200" dirty="0" smtClean="0">
                <a:latin typeface="Arial"/>
                <a:cs typeface="Arial"/>
              </a:rPr>
              <a:t> software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57198" y="936443"/>
            <a:ext cx="8583071" cy="3983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Fast </a:t>
            </a:r>
            <a:r>
              <a:rPr lang="it-IT" sz="2400" dirty="0" err="1" smtClean="0">
                <a:latin typeface="Arial"/>
                <a:cs typeface="Arial"/>
              </a:rPr>
              <a:t>simulation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smtClean="0">
                <a:latin typeface="Arial"/>
                <a:cs typeface="Arial"/>
              </a:rPr>
              <a:t>EIC common </a:t>
            </a:r>
            <a:r>
              <a:rPr lang="it-IT" dirty="0" err="1" smtClean="0">
                <a:latin typeface="Arial"/>
                <a:cs typeface="Arial"/>
              </a:rPr>
              <a:t>tool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available</a:t>
            </a:r>
            <a:r>
              <a:rPr lang="it-IT" dirty="0" smtClean="0">
                <a:latin typeface="Arial"/>
                <a:cs typeface="Arial"/>
              </a:rPr>
              <a:t> (via </a:t>
            </a:r>
            <a:r>
              <a:rPr lang="it-IT" dirty="0" err="1" smtClean="0">
                <a:latin typeface="Arial"/>
                <a:cs typeface="Arial"/>
              </a:rPr>
              <a:t>docker</a:t>
            </a:r>
            <a:r>
              <a:rPr lang="it-IT" dirty="0" smtClean="0">
                <a:latin typeface="Arial"/>
                <a:cs typeface="Arial"/>
              </a:rPr>
              <a:t>): </a:t>
            </a:r>
            <a:r>
              <a:rPr lang="it-IT" sz="1600" dirty="0">
                <a:latin typeface="Arial"/>
                <a:cs typeface="Arial"/>
                <a:hlinkClick r:id="rId2"/>
              </a:rPr>
              <a:t>https://eic.gitlab.io/documents/quickstart/</a:t>
            </a:r>
            <a:r>
              <a:rPr lang="en-GB" sz="1600" dirty="0">
                <a:latin typeface="Arial"/>
                <a:cs typeface="Arial"/>
              </a:rPr>
              <a:t> 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other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tools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also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available</a:t>
            </a:r>
            <a:r>
              <a:rPr lang="it-IT" dirty="0" smtClean="0">
                <a:latin typeface="Arial"/>
                <a:cs typeface="Arial"/>
              </a:rPr>
              <a:t> in some </a:t>
            </a:r>
            <a:r>
              <a:rPr lang="it-IT" dirty="0" err="1" smtClean="0">
                <a:latin typeface="Arial"/>
                <a:cs typeface="Arial"/>
              </a:rPr>
              <a:t>groups</a:t>
            </a:r>
            <a:r>
              <a:rPr lang="it-IT" dirty="0" smtClean="0">
                <a:latin typeface="Arial"/>
                <a:cs typeface="Arial"/>
              </a:rPr>
              <a:t>, welcome </a:t>
            </a:r>
            <a:r>
              <a:rPr lang="it-IT" dirty="0" err="1" smtClean="0">
                <a:latin typeface="Arial"/>
                <a:cs typeface="Arial"/>
              </a:rPr>
              <a:t>at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this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initial</a:t>
            </a:r>
            <a:r>
              <a:rPr lang="it-IT" dirty="0" smtClean="0">
                <a:latin typeface="Arial"/>
                <a:cs typeface="Arial"/>
              </a:rPr>
              <a:t> stage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semi-</a:t>
            </a:r>
            <a:r>
              <a:rPr lang="it-IT" sz="1600" dirty="0" err="1" smtClean="0">
                <a:latin typeface="Arial"/>
                <a:cs typeface="Arial"/>
              </a:rPr>
              <a:t>analytical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simulations</a:t>
            </a:r>
            <a:r>
              <a:rPr lang="it-IT" sz="1600" dirty="0" smtClean="0">
                <a:latin typeface="Arial"/>
                <a:cs typeface="Arial"/>
              </a:rPr>
              <a:t>, </a:t>
            </a:r>
            <a:r>
              <a:rPr lang="it-IT" sz="1600" dirty="0" err="1" smtClean="0">
                <a:latin typeface="Arial"/>
                <a:cs typeface="Arial"/>
              </a:rPr>
              <a:t>approximate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geometry</a:t>
            </a:r>
            <a:r>
              <a:rPr lang="it-IT" sz="1600" dirty="0" smtClean="0">
                <a:latin typeface="Arial"/>
                <a:cs typeface="Arial"/>
              </a:rPr>
              <a:t>, </a:t>
            </a:r>
            <a:r>
              <a:rPr lang="it-IT" sz="1600" dirty="0" err="1" smtClean="0">
                <a:latin typeface="Arial"/>
                <a:cs typeface="Arial"/>
              </a:rPr>
              <a:t>average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material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etc</a:t>
            </a:r>
            <a:endParaRPr lang="it-IT" sz="1600" dirty="0" smtClean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suitable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for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optimization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of the layout, cross-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check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with first full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simulation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results</a:t>
            </a:r>
            <a:endParaRPr lang="it-IT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it-IT" sz="2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Full </a:t>
            </a:r>
            <a:r>
              <a:rPr lang="it-IT" sz="2400" dirty="0" err="1" smtClean="0">
                <a:latin typeface="Arial"/>
                <a:cs typeface="Arial"/>
              </a:rPr>
              <a:t>simulation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smtClean="0">
                <a:latin typeface="Arial"/>
                <a:cs typeface="Arial"/>
              </a:rPr>
              <a:t>EIC </a:t>
            </a:r>
            <a:r>
              <a:rPr lang="it-IT" dirty="0" err="1" smtClean="0">
                <a:latin typeface="Arial"/>
                <a:cs typeface="Arial"/>
              </a:rPr>
              <a:t>framework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simulations</a:t>
            </a:r>
            <a:r>
              <a:rPr lang="it-IT" dirty="0" smtClean="0">
                <a:latin typeface="Arial"/>
                <a:cs typeface="Arial"/>
              </a:rPr>
              <a:t> (</a:t>
            </a:r>
            <a:r>
              <a:rPr lang="it-IT" dirty="0" err="1" smtClean="0">
                <a:latin typeface="Arial"/>
                <a:cs typeface="Arial"/>
              </a:rPr>
              <a:t>centrally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managed</a:t>
            </a:r>
            <a:r>
              <a:rPr lang="it-IT" dirty="0" smtClean="0">
                <a:latin typeface="Arial"/>
                <a:cs typeface="Arial"/>
              </a:rPr>
              <a:t>): 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Fun4All and G4E/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eJANA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allow</a:t>
            </a:r>
            <a:r>
              <a:rPr lang="it-IT" sz="1600" dirty="0" smtClean="0">
                <a:latin typeface="Arial"/>
                <a:cs typeface="Arial"/>
              </a:rPr>
              <a:t> to </a:t>
            </a:r>
            <a:r>
              <a:rPr lang="it-IT" sz="1600" dirty="0" err="1" smtClean="0">
                <a:latin typeface="Arial"/>
                <a:cs typeface="Arial"/>
              </a:rPr>
              <a:t>implement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detailed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geometry</a:t>
            </a:r>
            <a:r>
              <a:rPr lang="it-IT" sz="1600" dirty="0" smtClean="0">
                <a:latin typeface="Arial"/>
                <a:cs typeface="Arial"/>
              </a:rPr>
              <a:t>, include full </a:t>
            </a:r>
            <a:r>
              <a:rPr lang="it-IT" sz="1600" dirty="0" err="1" smtClean="0">
                <a:latin typeface="Arial"/>
                <a:cs typeface="Arial"/>
              </a:rPr>
              <a:t>simulation</a:t>
            </a:r>
            <a:r>
              <a:rPr lang="it-IT" sz="1600" dirty="0" smtClean="0">
                <a:latin typeface="Arial"/>
                <a:cs typeface="Arial"/>
              </a:rPr>
              <a:t> and </a:t>
            </a:r>
            <a:r>
              <a:rPr lang="it-IT" sz="1600" dirty="0" err="1" smtClean="0">
                <a:latin typeface="Arial"/>
                <a:cs typeface="Arial"/>
              </a:rPr>
              <a:t>reconstruction</a:t>
            </a:r>
            <a:endParaRPr lang="it-IT" sz="1600" dirty="0" smtClean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performance </a:t>
            </a:r>
            <a:r>
              <a:rPr lang="it-IT" sz="1600" dirty="0" err="1" smtClean="0">
                <a:latin typeface="Arial"/>
                <a:cs typeface="Arial"/>
              </a:rPr>
              <a:t>studies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as</a:t>
            </a:r>
            <a:r>
              <a:rPr lang="it-IT" sz="1600" dirty="0" smtClean="0">
                <a:latin typeface="Arial"/>
                <a:cs typeface="Arial"/>
              </a:rPr>
              <a:t> in fast </a:t>
            </a:r>
            <a:r>
              <a:rPr lang="it-IT" sz="1600" dirty="0" err="1" smtClean="0">
                <a:latin typeface="Arial"/>
                <a:cs typeface="Arial"/>
              </a:rPr>
              <a:t>sim</a:t>
            </a:r>
            <a:r>
              <a:rPr lang="it-IT" sz="1600" dirty="0" smtClean="0">
                <a:latin typeface="Arial"/>
                <a:cs typeface="Arial"/>
              </a:rPr>
              <a:t>, </a:t>
            </a:r>
            <a:r>
              <a:rPr lang="it-IT" sz="1600" dirty="0" err="1" smtClean="0">
                <a:latin typeface="Arial"/>
                <a:cs typeface="Arial"/>
              </a:rPr>
              <a:t>but</a:t>
            </a:r>
            <a:r>
              <a:rPr lang="it-IT" sz="1600" dirty="0" smtClean="0">
                <a:latin typeface="Arial"/>
                <a:cs typeface="Arial"/>
              </a:rPr>
              <a:t> more </a:t>
            </a:r>
            <a:r>
              <a:rPr lang="it-IT" sz="1600" dirty="0" err="1" smtClean="0">
                <a:latin typeface="Arial"/>
                <a:cs typeface="Arial"/>
              </a:rPr>
              <a:t>reliable</a:t>
            </a:r>
            <a:r>
              <a:rPr lang="it-IT" sz="1600" dirty="0" smtClean="0">
                <a:latin typeface="Arial"/>
                <a:cs typeface="Arial"/>
              </a:rPr>
              <a:t> (and </a:t>
            </a:r>
            <a:r>
              <a:rPr lang="it-IT" sz="1600" dirty="0" err="1" smtClean="0">
                <a:latin typeface="Arial"/>
                <a:cs typeface="Arial"/>
              </a:rPr>
              <a:t>less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optimistic</a:t>
            </a:r>
            <a:r>
              <a:rPr lang="it-IT" sz="16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Full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simulation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tutorial by the Software WG</a:t>
            </a:r>
            <a:r>
              <a:rPr lang="it-IT" dirty="0" smtClean="0">
                <a:latin typeface="Arial"/>
                <a:cs typeface="Arial"/>
              </a:rPr>
              <a:t> (with </a:t>
            </a:r>
            <a:r>
              <a:rPr lang="it-IT" dirty="0" err="1" smtClean="0">
                <a:latin typeface="Arial"/>
                <a:cs typeface="Arial"/>
              </a:rPr>
              <a:t>slides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videos</a:t>
            </a:r>
            <a:r>
              <a:rPr lang="it-IT" dirty="0" smtClean="0">
                <a:latin typeface="Arial"/>
                <a:cs typeface="Arial"/>
              </a:rPr>
              <a:t>):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latin typeface="Arial"/>
                <a:cs typeface="Arial"/>
                <a:hlinkClick r:id="rId3"/>
              </a:rPr>
              <a:t>https://indico.bnl.gov/event/7281</a:t>
            </a:r>
            <a:r>
              <a:rPr lang="en-GB" dirty="0" smtClean="0">
                <a:latin typeface="Arial"/>
                <a:cs typeface="Arial"/>
                <a:hlinkClick r:id="rId3"/>
              </a:rPr>
              <a:t>/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33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1st EIC-YR Workshop / Temple University / 19.3.2020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6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latin typeface="Arial"/>
                <a:cs typeface="Arial"/>
              </a:rPr>
              <a:t>M</a:t>
            </a:r>
            <a:r>
              <a:rPr lang="it-IT" sz="3200" dirty="0" err="1" smtClean="0">
                <a:latin typeface="Arial"/>
                <a:cs typeface="Arial"/>
              </a:rPr>
              <a:t>eetings</a:t>
            </a:r>
            <a:r>
              <a:rPr lang="it-IT" sz="3200" dirty="0" smtClean="0">
                <a:latin typeface="Arial"/>
                <a:cs typeface="Arial"/>
              </a:rPr>
              <a:t> and </a:t>
            </a:r>
            <a:r>
              <a:rPr lang="it-IT" sz="3200" dirty="0" err="1" smtClean="0">
                <a:latin typeface="Arial"/>
                <a:cs typeface="Arial"/>
              </a:rPr>
              <a:t>expressed</a:t>
            </a:r>
            <a:r>
              <a:rPr lang="it-IT" sz="3200" dirty="0" smtClean="0">
                <a:latin typeface="Arial"/>
                <a:cs typeface="Arial"/>
              </a:rPr>
              <a:t> </a:t>
            </a:r>
            <a:r>
              <a:rPr lang="it-IT" sz="3200" dirty="0" err="1" smtClean="0">
                <a:latin typeface="Arial"/>
                <a:cs typeface="Arial"/>
              </a:rPr>
              <a:t>interest</a:t>
            </a:r>
            <a:r>
              <a:rPr lang="it-IT" sz="32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57199" y="936443"/>
            <a:ext cx="8557924" cy="365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Tracking</a:t>
            </a:r>
            <a:r>
              <a:rPr lang="it-IT" sz="2400" dirty="0" smtClean="0">
                <a:latin typeface="Arial"/>
                <a:cs typeface="Arial"/>
              </a:rPr>
              <a:t> WG </a:t>
            </a:r>
            <a:r>
              <a:rPr lang="it-IT" sz="2400" dirty="0" err="1" smtClean="0">
                <a:latin typeface="Arial"/>
                <a:cs typeface="Arial"/>
              </a:rPr>
              <a:t>meetings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weekly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held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(on </a:t>
            </a:r>
            <a:r>
              <a:rPr lang="it-IT" dirty="0" err="1" smtClean="0">
                <a:latin typeface="Arial"/>
                <a:cs typeface="Arial"/>
              </a:rPr>
              <a:t>Thursday</a:t>
            </a:r>
            <a:r>
              <a:rPr lang="it-IT" dirty="0" smtClean="0">
                <a:latin typeface="Arial"/>
                <a:cs typeface="Arial"/>
              </a:rPr>
              <a:t>), </a:t>
            </a:r>
            <a:r>
              <a:rPr lang="it-IT" dirty="0" err="1" smtClean="0">
                <a:latin typeface="Arial"/>
                <a:cs typeface="Arial"/>
              </a:rPr>
              <a:t>started</a:t>
            </a:r>
            <a:r>
              <a:rPr lang="it-IT" dirty="0" smtClean="0">
                <a:latin typeface="Arial"/>
                <a:cs typeface="Arial"/>
              </a:rPr>
              <a:t> on 13/2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collected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interest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from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participating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groups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(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next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slide)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recently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dedicated</a:t>
            </a:r>
            <a:r>
              <a:rPr lang="it-IT" dirty="0" smtClean="0">
                <a:latin typeface="Arial"/>
                <a:cs typeface="Arial"/>
              </a:rPr>
              <a:t> to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issues</a:t>
            </a:r>
            <a:endParaRPr lang="it-IT" dirty="0" smtClean="0"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it-IT" sz="1600" dirty="0" smtClean="0">
                <a:latin typeface="Arial"/>
                <a:cs typeface="Arial"/>
              </a:rPr>
              <a:t>27/2: </a:t>
            </a:r>
            <a:r>
              <a:rPr lang="it-IT" sz="1600" dirty="0" smtClean="0">
                <a:latin typeface="Arial"/>
                <a:cs typeface="Arial"/>
                <a:hlinkClick r:id="rId2"/>
              </a:rPr>
              <a:t>https</a:t>
            </a:r>
            <a:r>
              <a:rPr lang="it-IT" sz="1600" dirty="0">
                <a:latin typeface="Arial"/>
                <a:cs typeface="Arial"/>
                <a:hlinkClick r:id="rId2"/>
              </a:rPr>
              <a:t>://indico.bnl.gov/event/7689</a:t>
            </a:r>
            <a:r>
              <a:rPr lang="it-IT" sz="1600" dirty="0" smtClean="0">
                <a:latin typeface="Arial"/>
                <a:cs typeface="Arial"/>
                <a:hlinkClick r:id="rId2"/>
              </a:rPr>
              <a:t>/</a:t>
            </a:r>
            <a:endParaRPr lang="it-IT" sz="1600" dirty="0" smtClean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presentation</a:t>
            </a:r>
            <a:r>
              <a:rPr lang="it-IT" sz="1600" dirty="0" smtClean="0">
                <a:latin typeface="Arial"/>
                <a:cs typeface="Arial"/>
              </a:rPr>
              <a:t> on </a:t>
            </a:r>
            <a:r>
              <a:rPr lang="it-IT" sz="1600" dirty="0" err="1" smtClean="0">
                <a:latin typeface="Arial"/>
                <a:cs typeface="Arial"/>
              </a:rPr>
              <a:t>framework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simulation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tools</a:t>
            </a:r>
            <a:r>
              <a:rPr lang="it-IT" sz="1600" dirty="0" smtClean="0">
                <a:latin typeface="Arial"/>
                <a:cs typeface="Arial"/>
              </a:rPr>
              <a:t> (fast and full) by </a:t>
            </a:r>
            <a:r>
              <a:rPr lang="it-IT" sz="1600" dirty="0">
                <a:latin typeface="Arial"/>
                <a:cs typeface="Arial"/>
              </a:rPr>
              <a:t>the </a:t>
            </a:r>
            <a:r>
              <a:rPr lang="it-IT" sz="1600" dirty="0" smtClean="0">
                <a:latin typeface="Arial"/>
                <a:cs typeface="Arial"/>
              </a:rPr>
              <a:t>SWG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(Markus)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detailed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presentations</a:t>
            </a:r>
            <a:r>
              <a:rPr lang="it-IT" sz="1600" dirty="0" smtClean="0">
                <a:latin typeface="Arial"/>
                <a:cs typeface="Arial"/>
              </a:rPr>
              <a:t> on G4E/</a:t>
            </a:r>
            <a:r>
              <a:rPr lang="it-IT" sz="1600" dirty="0" err="1" smtClean="0">
                <a:latin typeface="Arial"/>
                <a:cs typeface="Arial"/>
              </a:rPr>
              <a:t>eJANA</a:t>
            </a:r>
            <a:r>
              <a:rPr lang="it-IT" sz="1600" dirty="0" smtClean="0">
                <a:latin typeface="Arial"/>
                <a:cs typeface="Arial"/>
              </a:rPr>
              <a:t> (</a:t>
            </a:r>
            <a:r>
              <a:rPr lang="it-IT" sz="1600" dirty="0" err="1" smtClean="0">
                <a:latin typeface="Arial"/>
                <a:cs typeface="Arial"/>
              </a:rPr>
              <a:t>Dmitry</a:t>
            </a:r>
            <a:r>
              <a:rPr lang="it-IT" sz="1600" dirty="0" smtClean="0">
                <a:latin typeface="Arial"/>
                <a:cs typeface="Arial"/>
              </a:rPr>
              <a:t>, Yulia, Nathan) and Fun4All (Chris)</a:t>
            </a:r>
          </a:p>
          <a:p>
            <a:pPr lvl="1">
              <a:lnSpc>
                <a:spcPct val="110000"/>
              </a:lnSpc>
            </a:pPr>
            <a:r>
              <a:rPr lang="it-IT" sz="1600" dirty="0">
                <a:latin typeface="Arial"/>
                <a:cs typeface="Arial"/>
              </a:rPr>
              <a:t>12/3: </a:t>
            </a:r>
            <a:r>
              <a:rPr lang="it-IT" sz="1600" dirty="0">
                <a:latin typeface="Arial"/>
                <a:cs typeface="Arial"/>
                <a:hlinkClick r:id="rId3"/>
              </a:rPr>
              <a:t>https://indico.bnl.gov/event/7885</a:t>
            </a:r>
            <a:r>
              <a:rPr lang="it-IT" sz="1600" dirty="0" smtClean="0">
                <a:latin typeface="Arial"/>
                <a:cs typeface="Arial"/>
                <a:hlinkClick r:id="rId3"/>
              </a:rPr>
              <a:t>/</a:t>
            </a:r>
            <a:r>
              <a:rPr lang="it-IT" sz="1600" dirty="0" smtClean="0">
                <a:latin typeface="Arial"/>
                <a:cs typeface="Arial"/>
              </a:rPr>
              <a:t> 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question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/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answer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session on Fun4All with Chris (and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participating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groups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plan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to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have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next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meeting with </a:t>
            </a:r>
            <a:r>
              <a:rPr lang="it-IT" dirty="0" err="1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session on G4E/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eJANA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follow</a:t>
            </a:r>
            <a:r>
              <a:rPr lang="it-IT" dirty="0" smtClean="0">
                <a:latin typeface="Arial"/>
                <a:cs typeface="Arial"/>
              </a:rPr>
              <a:t> up </a:t>
            </a:r>
            <a:r>
              <a:rPr lang="it-IT" dirty="0" err="1" smtClean="0">
                <a:latin typeface="Arial"/>
                <a:cs typeface="Arial"/>
              </a:rPr>
              <a:t>developments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steer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direction</a:t>
            </a:r>
            <a:endParaRPr lang="it-IT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4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1st EIC-YR Workshop / Temple University / 19.3.2020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7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latin typeface="Arial"/>
                <a:cs typeface="Arial"/>
              </a:rPr>
              <a:t>M</a:t>
            </a:r>
            <a:r>
              <a:rPr lang="it-IT" sz="3200" dirty="0" err="1" smtClean="0">
                <a:latin typeface="Arial"/>
                <a:cs typeface="Arial"/>
              </a:rPr>
              <a:t>eetings</a:t>
            </a:r>
            <a:r>
              <a:rPr lang="it-IT" sz="3200" dirty="0" smtClean="0">
                <a:latin typeface="Arial"/>
                <a:cs typeface="Arial"/>
              </a:rPr>
              <a:t> and </a:t>
            </a:r>
            <a:r>
              <a:rPr lang="it-IT" sz="3200" dirty="0" err="1" smtClean="0">
                <a:latin typeface="Arial"/>
                <a:cs typeface="Arial"/>
              </a:rPr>
              <a:t>expressed</a:t>
            </a:r>
            <a:r>
              <a:rPr lang="it-IT" sz="3200" dirty="0" smtClean="0">
                <a:latin typeface="Arial"/>
                <a:cs typeface="Arial"/>
              </a:rPr>
              <a:t> </a:t>
            </a:r>
            <a:r>
              <a:rPr lang="it-IT" sz="3200" dirty="0" err="1" smtClean="0">
                <a:latin typeface="Arial"/>
                <a:cs typeface="Arial"/>
              </a:rPr>
              <a:t>interest</a:t>
            </a:r>
            <a:r>
              <a:rPr lang="it-IT" sz="32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57199" y="936443"/>
            <a:ext cx="8557924" cy="117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Tracking</a:t>
            </a:r>
            <a:r>
              <a:rPr lang="it-IT" sz="2400" dirty="0" smtClean="0">
                <a:latin typeface="Arial"/>
                <a:cs typeface="Arial"/>
              </a:rPr>
              <a:t> WG </a:t>
            </a:r>
            <a:r>
              <a:rPr lang="it-IT" sz="2400" dirty="0" err="1" smtClean="0">
                <a:latin typeface="Arial"/>
                <a:cs typeface="Arial"/>
              </a:rPr>
              <a:t>meetings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weekly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held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(on </a:t>
            </a:r>
            <a:r>
              <a:rPr lang="it-IT" dirty="0" err="1" smtClean="0">
                <a:latin typeface="Arial"/>
                <a:cs typeface="Arial"/>
              </a:rPr>
              <a:t>Thursday</a:t>
            </a:r>
            <a:r>
              <a:rPr lang="it-IT" dirty="0" smtClean="0">
                <a:latin typeface="Arial"/>
                <a:cs typeface="Arial"/>
              </a:rPr>
              <a:t>), </a:t>
            </a:r>
            <a:r>
              <a:rPr lang="it-IT" dirty="0" err="1" smtClean="0">
                <a:latin typeface="Arial"/>
                <a:cs typeface="Arial"/>
              </a:rPr>
              <a:t>started</a:t>
            </a:r>
            <a:r>
              <a:rPr lang="it-IT" dirty="0" smtClean="0">
                <a:latin typeface="Arial"/>
                <a:cs typeface="Arial"/>
              </a:rPr>
              <a:t> on 13/2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collected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interest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from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participating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groups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8" name="Tabella 3">
            <a:extLst>
              <a:ext uri="{FF2B5EF4-FFF2-40B4-BE49-F238E27FC236}">
                <a16:creationId xmlns:a16="http://schemas.microsoft.com/office/drawing/2014/main" xmlns="" id="{FBB23A2A-ACEE-400E-812D-DE0AEDB6B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24027"/>
              </p:ext>
            </p:extLst>
          </p:nvPr>
        </p:nvGraphicFramePr>
        <p:xfrm>
          <a:off x="771432" y="2215853"/>
          <a:ext cx="7866489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073">
                  <a:extLst>
                    <a:ext uri="{9D8B030D-6E8A-4147-A177-3AD203B41FA5}">
                      <a16:colId xmlns:a16="http://schemas.microsoft.com/office/drawing/2014/main" xmlns="" val="2028950867"/>
                    </a:ext>
                  </a:extLst>
                </a:gridCol>
                <a:gridCol w="2672416">
                  <a:extLst>
                    <a:ext uri="{9D8B030D-6E8A-4147-A177-3AD203B41FA5}">
                      <a16:colId xmlns:a16="http://schemas.microsoft.com/office/drawing/2014/main" xmlns="" val="808843419"/>
                    </a:ext>
                  </a:extLst>
                </a:gridCol>
              </a:tblGrid>
              <a:tr h="3072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Participating</a:t>
                      </a:r>
                      <a:r>
                        <a:rPr lang="en-GB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Institutes</a:t>
                      </a: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</a:t>
                      </a:r>
                      <a:r>
                        <a:rPr lang="en-GB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oriented interest</a:t>
                      </a: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5370884"/>
                  </a:ext>
                </a:extLst>
              </a:tr>
              <a:tr h="307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eRD6: </a:t>
                      </a:r>
                      <a:r>
                        <a:rPr lang="en-GB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BNL, INFN Trieste, Florida Tech. Stony Brook U., Temple U., </a:t>
                      </a:r>
                      <a:r>
                        <a:rPr lang="en-GB" sz="11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</a:t>
                      </a:r>
                      <a:r>
                        <a:rPr lang="en-GB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Yale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and forward tracking</a:t>
                      </a:r>
                      <a:r>
                        <a:rPr lang="en-GB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(gaseous)</a:t>
                      </a:r>
                    </a:p>
                  </a:txBody>
                  <a:tcPr/>
                </a:tc>
              </a:tr>
              <a:tr h="307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eRD22: </a:t>
                      </a:r>
                      <a:r>
                        <a:rPr lang="en-GB" sz="11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Jlab</a:t>
                      </a:r>
                      <a:r>
                        <a:rPr lang="en-GB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Temple U., </a:t>
                      </a:r>
                      <a:r>
                        <a:rPr lang="en-GB" sz="11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</a:t>
                      </a:r>
                      <a:endParaRPr lang="en-GB" sz="1100" b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and forward tracking</a:t>
                      </a:r>
                      <a:r>
                        <a:rPr lang="en-GB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(gaseous)</a:t>
                      </a:r>
                    </a:p>
                  </a:txBody>
                  <a:tcPr/>
                </a:tc>
              </a:tr>
              <a:tr h="3072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1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CEA </a:t>
                      </a:r>
                      <a:r>
                        <a:rPr lang="en-GB" sz="1100" b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Saclay</a:t>
                      </a:r>
                      <a:r>
                        <a:rPr lang="en-GB" sz="11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(France)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tracking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989283"/>
                  </a:ext>
                </a:extLst>
              </a:tr>
              <a:tr h="3072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1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eRD18: </a:t>
                      </a: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Birmingham  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tracking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6281017"/>
                  </a:ext>
                </a:extLst>
              </a:tr>
              <a:tr h="3072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1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entral </a:t>
                      </a: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forward tracking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4110226"/>
                  </a:ext>
                </a:extLst>
              </a:tr>
              <a:tr h="30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 Berkeley / LBNL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entral </a:t>
                      </a: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forward tracking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4924081"/>
                  </a:ext>
                </a:extLst>
              </a:tr>
              <a:tr h="3072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1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INFN Bari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</a:t>
                      </a:r>
                      <a:r>
                        <a:rPr lang="en-GB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tracking</a:t>
                      </a:r>
                      <a:r>
                        <a:rPr lang="en-GB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(silicon)</a:t>
                      </a:r>
                      <a:endParaRPr lang="en-GB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816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18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1st EIC-YR Workshop / Temple University / 19.3.2020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8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Concluding</a:t>
            </a:r>
            <a:r>
              <a:rPr lang="it-IT" sz="3200" dirty="0" smtClean="0">
                <a:latin typeface="Arial"/>
                <a:cs typeface="Arial"/>
              </a:rPr>
              <a:t> </a:t>
            </a:r>
            <a:r>
              <a:rPr lang="it-IT" sz="3200" dirty="0" err="1" smtClean="0">
                <a:latin typeface="Arial"/>
                <a:cs typeface="Arial"/>
              </a:rPr>
              <a:t>remarks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57198" y="936443"/>
            <a:ext cx="8570498" cy="2289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Basic </a:t>
            </a:r>
            <a:r>
              <a:rPr lang="it-IT" sz="2400" dirty="0" err="1" smtClean="0">
                <a:latin typeface="Arial"/>
                <a:cs typeface="Arial"/>
              </a:rPr>
              <a:t>workplan</a:t>
            </a:r>
            <a:r>
              <a:rPr lang="it-IT" sz="2400" dirty="0" smtClean="0"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optimize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detector layout via fast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simulation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(</a:t>
            </a:r>
            <a:r>
              <a:rPr lang="it-IT" dirty="0" err="1" smtClean="0">
                <a:latin typeface="Arial"/>
                <a:cs typeface="Arial"/>
              </a:rPr>
              <a:t>eg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silicon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barrel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layers</a:t>
            </a:r>
            <a:r>
              <a:rPr lang="it-IT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besides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optimizations</a:t>
            </a:r>
            <a:r>
              <a:rPr lang="it-IT" dirty="0" smtClean="0">
                <a:latin typeface="Arial"/>
                <a:cs typeface="Arial"/>
              </a:rPr>
              <a:t>,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proceed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with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integration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in full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simulation</a:t>
            </a:r>
            <a:r>
              <a:rPr lang="it-IT" dirty="0" smtClean="0">
                <a:latin typeface="Arial"/>
                <a:cs typeface="Arial"/>
              </a:rPr>
              <a:t>: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define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baseline detector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concept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(</a:t>
            </a:r>
            <a:r>
              <a:rPr lang="it-IT" sz="1600" dirty="0" err="1" smtClean="0">
                <a:latin typeface="Arial"/>
                <a:cs typeface="Arial"/>
              </a:rPr>
              <a:t>BeAST</a:t>
            </a:r>
            <a:r>
              <a:rPr lang="it-IT" sz="1600" dirty="0" smtClean="0">
                <a:latin typeface="Arial"/>
                <a:cs typeface="Arial"/>
              </a:rPr>
              <a:t>? 1.5/3 T </a:t>
            </a:r>
            <a:r>
              <a:rPr lang="it-IT" sz="1600" dirty="0" err="1" smtClean="0">
                <a:latin typeface="Arial"/>
                <a:cs typeface="Arial"/>
              </a:rPr>
              <a:t>magnet</a:t>
            </a:r>
            <a:r>
              <a:rPr lang="it-IT" sz="1600" dirty="0" smtClean="0">
                <a:latin typeface="Arial"/>
                <a:cs typeface="Arial"/>
              </a:rPr>
              <a:t>? </a:t>
            </a:r>
            <a:r>
              <a:rPr lang="it-IT" sz="1600" dirty="0" err="1" smtClean="0">
                <a:latin typeface="Arial"/>
                <a:cs typeface="Arial"/>
              </a:rPr>
              <a:t>see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Peter’s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suggestion</a:t>
            </a:r>
            <a:r>
              <a:rPr lang="it-IT" sz="1600" dirty="0" smtClean="0">
                <a:latin typeface="Arial"/>
                <a:cs typeface="Arial"/>
              </a:rPr>
              <a:t>)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keep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working</a:t>
            </a:r>
            <a:r>
              <a:rPr lang="it-IT" sz="1600" dirty="0" smtClean="0">
                <a:latin typeface="Arial"/>
                <a:cs typeface="Arial"/>
              </a:rPr>
              <a:t> on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both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frameworks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Fun4All and G4E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implement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realistic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material</a:t>
            </a:r>
            <a:r>
              <a:rPr lang="it-IT" sz="1600" dirty="0" smtClean="0">
                <a:latin typeface="Arial"/>
                <a:cs typeface="Arial"/>
              </a:rPr>
              <a:t> and </a:t>
            </a:r>
            <a:r>
              <a:rPr lang="it-IT" sz="1600" dirty="0" err="1" smtClean="0">
                <a:latin typeface="Arial"/>
                <a:cs typeface="Arial"/>
              </a:rPr>
              <a:t>services</a:t>
            </a:r>
            <a:r>
              <a:rPr lang="it-IT" sz="1600" dirty="0" smtClean="0">
                <a:latin typeface="Arial"/>
                <a:cs typeface="Arial"/>
              </a:rPr>
              <a:t>, 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connection to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integration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issues</a:t>
            </a:r>
            <a:endParaRPr lang="it-IT" sz="16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study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track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finding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algorithms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, connection to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physics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benchmarks</a:t>
            </a:r>
            <a:endParaRPr lang="it-IT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1st EIC-YR Workshop / Temple University / 19.3.2020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9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Concluding</a:t>
            </a:r>
            <a:r>
              <a:rPr lang="it-IT" sz="3200" dirty="0" smtClean="0">
                <a:latin typeface="Arial"/>
                <a:cs typeface="Arial"/>
              </a:rPr>
              <a:t> </a:t>
            </a:r>
            <a:r>
              <a:rPr lang="it-IT" sz="3200" dirty="0" err="1" smtClean="0">
                <a:latin typeface="Arial"/>
                <a:cs typeface="Arial"/>
              </a:rPr>
              <a:t>remarks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57198" y="936443"/>
            <a:ext cx="8520205" cy="293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Basic </a:t>
            </a:r>
            <a:r>
              <a:rPr lang="it-IT" sz="2400" dirty="0" err="1" smtClean="0">
                <a:latin typeface="Arial"/>
                <a:cs typeface="Arial"/>
              </a:rPr>
              <a:t>workplan</a:t>
            </a:r>
            <a:r>
              <a:rPr lang="it-IT" sz="2400" dirty="0" smtClean="0"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>
                <a:solidFill>
                  <a:srgbClr val="FF0000"/>
                </a:solidFill>
                <a:latin typeface="Arial"/>
                <a:cs typeface="Arial"/>
              </a:rPr>
              <a:t>optimize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 detector layout via fast </a:t>
            </a:r>
            <a:r>
              <a:rPr lang="it-IT" dirty="0" err="1">
                <a:solidFill>
                  <a:srgbClr val="FF0000"/>
                </a:solidFill>
                <a:latin typeface="Arial"/>
                <a:cs typeface="Arial"/>
              </a:rPr>
              <a:t>simulation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(</a:t>
            </a:r>
            <a:r>
              <a:rPr lang="it-IT" dirty="0" err="1">
                <a:latin typeface="Arial"/>
                <a:cs typeface="Arial"/>
              </a:rPr>
              <a:t>eg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silicon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barrel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layers</a:t>
            </a:r>
            <a:r>
              <a:rPr lang="it-IT" dirty="0"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err="1">
                <a:latin typeface="Arial"/>
                <a:cs typeface="Arial"/>
              </a:rPr>
              <a:t>besides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optimizations</a:t>
            </a:r>
            <a:r>
              <a:rPr lang="it-IT" dirty="0">
                <a:latin typeface="Arial"/>
                <a:cs typeface="Arial"/>
              </a:rPr>
              <a:t>, </a:t>
            </a:r>
            <a:r>
              <a:rPr lang="it-IT" dirty="0" err="1">
                <a:solidFill>
                  <a:srgbClr val="FF0000"/>
                </a:solidFill>
                <a:latin typeface="Arial"/>
                <a:cs typeface="Arial"/>
              </a:rPr>
              <a:t>proceed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integration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in 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full </a:t>
            </a:r>
            <a:r>
              <a:rPr lang="it-IT" dirty="0" err="1">
                <a:solidFill>
                  <a:srgbClr val="FF0000"/>
                </a:solidFill>
                <a:latin typeface="Arial"/>
                <a:cs typeface="Arial"/>
              </a:rPr>
              <a:t>simulation</a:t>
            </a:r>
            <a:r>
              <a:rPr lang="it-IT" dirty="0">
                <a:latin typeface="Arial"/>
                <a:cs typeface="Arial"/>
              </a:rPr>
              <a:t>: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>
                <a:latin typeface="Arial"/>
                <a:cs typeface="Arial"/>
              </a:rPr>
              <a:t>define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>
                <a:solidFill>
                  <a:srgbClr val="0000FF"/>
                </a:solidFill>
                <a:latin typeface="Arial"/>
                <a:cs typeface="Arial"/>
              </a:rPr>
              <a:t>baseline detector </a:t>
            </a:r>
            <a:r>
              <a:rPr lang="it-IT" sz="1600" dirty="0" err="1">
                <a:solidFill>
                  <a:srgbClr val="0000FF"/>
                </a:solidFill>
                <a:latin typeface="Arial"/>
                <a:cs typeface="Arial"/>
              </a:rPr>
              <a:t>concept</a:t>
            </a:r>
            <a:r>
              <a:rPr lang="it-IT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(</a:t>
            </a:r>
            <a:r>
              <a:rPr lang="it-IT" sz="1600" dirty="0" err="1">
                <a:latin typeface="Arial"/>
                <a:cs typeface="Arial"/>
              </a:rPr>
              <a:t>BeAST</a:t>
            </a:r>
            <a:r>
              <a:rPr lang="it-IT" sz="1600" dirty="0">
                <a:latin typeface="Arial"/>
                <a:cs typeface="Arial"/>
              </a:rPr>
              <a:t>? 1.5/3 T </a:t>
            </a:r>
            <a:r>
              <a:rPr lang="it-IT" sz="1600" dirty="0" err="1">
                <a:latin typeface="Arial"/>
                <a:cs typeface="Arial"/>
              </a:rPr>
              <a:t>magnet</a:t>
            </a:r>
            <a:r>
              <a:rPr lang="it-IT" sz="1600" dirty="0">
                <a:latin typeface="Arial"/>
                <a:cs typeface="Arial"/>
              </a:rPr>
              <a:t>? </a:t>
            </a:r>
            <a:r>
              <a:rPr lang="it-IT" sz="1600" dirty="0" err="1">
                <a:latin typeface="Arial"/>
                <a:cs typeface="Arial"/>
              </a:rPr>
              <a:t>see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Peter’s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suggestion</a:t>
            </a:r>
            <a:r>
              <a:rPr lang="it-IT" sz="1600" dirty="0">
                <a:latin typeface="Arial"/>
                <a:cs typeface="Arial"/>
              </a:rPr>
              <a:t>)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>
                <a:latin typeface="Arial"/>
                <a:cs typeface="Arial"/>
              </a:rPr>
              <a:t>keep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working</a:t>
            </a:r>
            <a:r>
              <a:rPr lang="it-IT" sz="1600" dirty="0">
                <a:latin typeface="Arial"/>
                <a:cs typeface="Arial"/>
              </a:rPr>
              <a:t> on </a:t>
            </a:r>
            <a:r>
              <a:rPr lang="it-IT" sz="1600" dirty="0" err="1">
                <a:solidFill>
                  <a:srgbClr val="0000FF"/>
                </a:solidFill>
                <a:latin typeface="Arial"/>
                <a:cs typeface="Arial"/>
              </a:rPr>
              <a:t>both</a:t>
            </a:r>
            <a:r>
              <a:rPr lang="it-IT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err="1">
                <a:solidFill>
                  <a:srgbClr val="0000FF"/>
                </a:solidFill>
                <a:latin typeface="Arial"/>
                <a:cs typeface="Arial"/>
              </a:rPr>
              <a:t>frameworks</a:t>
            </a:r>
            <a:r>
              <a:rPr lang="it-IT" sz="1600" dirty="0">
                <a:solidFill>
                  <a:srgbClr val="0000FF"/>
                </a:solidFill>
                <a:latin typeface="Arial"/>
                <a:cs typeface="Arial"/>
              </a:rPr>
              <a:t> Fun4All and 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G4E</a:t>
            </a:r>
            <a:endParaRPr lang="it-IT" sz="16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>
                <a:latin typeface="Arial"/>
                <a:cs typeface="Arial"/>
              </a:rPr>
              <a:t>implement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realistic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material</a:t>
            </a:r>
            <a:r>
              <a:rPr lang="it-IT" sz="1600" dirty="0">
                <a:latin typeface="Arial"/>
                <a:cs typeface="Arial"/>
              </a:rPr>
              <a:t> and </a:t>
            </a:r>
            <a:r>
              <a:rPr lang="it-IT" sz="1600" dirty="0" err="1">
                <a:latin typeface="Arial"/>
                <a:cs typeface="Arial"/>
              </a:rPr>
              <a:t>services</a:t>
            </a:r>
            <a:r>
              <a:rPr lang="it-IT" sz="1600" dirty="0">
                <a:latin typeface="Arial"/>
                <a:cs typeface="Arial"/>
              </a:rPr>
              <a:t>, </a:t>
            </a:r>
            <a:r>
              <a:rPr lang="it-IT" sz="1600" dirty="0">
                <a:solidFill>
                  <a:srgbClr val="0000FF"/>
                </a:solidFill>
                <a:latin typeface="Arial"/>
                <a:cs typeface="Arial"/>
              </a:rPr>
              <a:t>connection to </a:t>
            </a:r>
            <a:r>
              <a:rPr lang="it-IT" sz="1600" dirty="0" err="1">
                <a:solidFill>
                  <a:srgbClr val="0000FF"/>
                </a:solidFill>
                <a:latin typeface="Arial"/>
                <a:cs typeface="Arial"/>
              </a:rPr>
              <a:t>integration</a:t>
            </a:r>
            <a:r>
              <a:rPr lang="it-IT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err="1">
                <a:solidFill>
                  <a:srgbClr val="0000FF"/>
                </a:solidFill>
                <a:latin typeface="Arial"/>
                <a:cs typeface="Arial"/>
              </a:rPr>
              <a:t>issues</a:t>
            </a:r>
            <a:endParaRPr lang="it-IT" sz="16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dirty="0" err="1">
                <a:solidFill>
                  <a:srgbClr val="FF0000"/>
                </a:solidFill>
                <a:latin typeface="Arial"/>
                <a:cs typeface="Arial"/>
              </a:rPr>
              <a:t>study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/>
                <a:cs typeface="Arial"/>
              </a:rPr>
              <a:t>track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/>
                <a:cs typeface="Arial"/>
              </a:rPr>
              <a:t>finding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/>
                <a:cs typeface="Arial"/>
              </a:rPr>
              <a:t>algorithms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, connection to </a:t>
            </a:r>
            <a:r>
              <a:rPr lang="it-IT" dirty="0" err="1">
                <a:solidFill>
                  <a:srgbClr val="FF0000"/>
                </a:solidFill>
                <a:latin typeface="Arial"/>
                <a:cs typeface="Arial"/>
              </a:rPr>
              <a:t>physics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/>
                <a:cs typeface="Arial"/>
              </a:rPr>
              <a:t>benchmarks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it-IT" dirty="0" smtClean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Font typeface="Wingdings" charset="0"/>
              <a:buChar char="à"/>
            </a:pPr>
            <a:r>
              <a:rPr lang="it-IT" sz="20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m</a:t>
            </a:r>
            <a:r>
              <a:rPr lang="it-IT" sz="2000" dirty="0" smtClean="0">
                <a:solidFill>
                  <a:srgbClr val="FF0000"/>
                </a:solidFill>
                <a:latin typeface="Arial"/>
                <a:cs typeface="Arial"/>
              </a:rPr>
              <a:t>ore in the </a:t>
            </a:r>
            <a:r>
              <a:rPr lang="it-IT" sz="2000" dirty="0" err="1" smtClean="0">
                <a:solidFill>
                  <a:srgbClr val="FF0000"/>
                </a:solidFill>
                <a:latin typeface="Arial"/>
                <a:cs typeface="Arial"/>
              </a:rPr>
              <a:t>Barbara’s</a:t>
            </a:r>
            <a:r>
              <a:rPr lang="it-IT" sz="2000" dirty="0" smtClean="0">
                <a:solidFill>
                  <a:srgbClr val="FF0000"/>
                </a:solidFill>
                <a:latin typeface="Arial"/>
                <a:cs typeface="Arial"/>
              </a:rPr>
              <a:t> talk</a:t>
            </a:r>
          </a:p>
        </p:txBody>
      </p:sp>
      <p:pic>
        <p:nvPicPr>
          <p:cNvPr id="3" name="Immagine 2" descr="Schermata 2020-03-19 alle 12.0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21" y="3388996"/>
            <a:ext cx="4513848" cy="153662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65478" y="4157611"/>
            <a:ext cx="3040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Arial"/>
                <a:cs typeface="Arial"/>
              </a:rPr>
              <a:t>This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session’s</a:t>
            </a:r>
            <a:r>
              <a:rPr lang="it-IT" sz="2000" dirty="0" smtClean="0">
                <a:latin typeface="Arial"/>
                <a:cs typeface="Arial"/>
              </a:rPr>
              <a:t> agenda </a:t>
            </a:r>
            <a:r>
              <a:rPr lang="it-IT" sz="2000" dirty="0" smtClean="0">
                <a:latin typeface="Arial"/>
                <a:cs typeface="Arial"/>
                <a:sym typeface="Wingdings"/>
              </a:rPr>
              <a:t>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34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862</Words>
  <Application>Microsoft Macintosh PowerPoint</Application>
  <PresentationFormat>Personalizzato</PresentationFormat>
  <Paragraphs>132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Introduction to the EIC-YR Tracking WG Simulation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Riunione EIC-NET Bari</dc:title>
  <dc:creator>Domenico Elia</dc:creator>
  <cp:lastModifiedBy>Domenico Elia</cp:lastModifiedBy>
  <cp:revision>256</cp:revision>
  <dcterms:created xsi:type="dcterms:W3CDTF">2018-06-28T15:19:11Z</dcterms:created>
  <dcterms:modified xsi:type="dcterms:W3CDTF">2020-03-19T21:23:29Z</dcterms:modified>
</cp:coreProperties>
</file>