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5" r:id="rId3"/>
    <p:sldMasterId id="2147483692" r:id="rId4"/>
    <p:sldMasterId id="2147483704" r:id="rId5"/>
    <p:sldMasterId id="2147483717" r:id="rId6"/>
    <p:sldMasterId id="2147483730" r:id="rId7"/>
  </p:sldMasterIdLst>
  <p:notesMasterIdLst>
    <p:notesMasterId r:id="rId25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8" r:id="rId17"/>
    <p:sldId id="269" r:id="rId18"/>
    <p:sldId id="270" r:id="rId19"/>
    <p:sldId id="272" r:id="rId20"/>
    <p:sldId id="267" r:id="rId21"/>
    <p:sldId id="266" r:id="rId22"/>
    <p:sldId id="271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kshathWikramanayake\Documents\EIIC%20STUFF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shathWikramanayake\AppData\Roaming\Microsoft\Excel\EIIC%20STUFF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Momentum Resolution vs. Theta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(10 GeV </a:t>
            </a:r>
            <a:r>
              <a:rPr lang="en-US" sz="1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Pions</a:t>
            </a:r>
            <a:r>
              <a:rPr lang="en-US" sz="1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sz="1200" b="1" dirty="0">
              <a:latin typeface="+mn-lt"/>
            </a:endParaRPr>
          </a:p>
        </c:rich>
      </c:tx>
      <c:layout>
        <c:manualLayout>
          <c:xMode val="edge"/>
          <c:yMode val="edge"/>
          <c:x val="0.2857408796581080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7342979848926"/>
          <c:y val="0.13202346053127201"/>
          <c:w val="0.84098936949033598"/>
          <c:h val="0.6638827467400110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Sheet1!$AU$3</c:f>
              <c:strCache>
                <c:ptCount val="1"/>
                <c:pt idx="0">
                  <c:v>No outer GEMs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Sheet1!$AV$4:$AV$29</c:f>
                <c:numCache>
                  <c:formatCode>General</c:formatCode>
                  <c:ptCount val="26"/>
                  <c:pt idx="0">
                    <c:v>0.159</c:v>
                  </c:pt>
                  <c:pt idx="1">
                    <c:v>9.0999999999999998E-2</c:v>
                  </c:pt>
                  <c:pt idx="2">
                    <c:v>8.2000000000000003E-2</c:v>
                  </c:pt>
                  <c:pt idx="3">
                    <c:v>6.0999999999999999E-2</c:v>
                  </c:pt>
                  <c:pt idx="4">
                    <c:v>8.3000000000000004E-2</c:v>
                  </c:pt>
                  <c:pt idx="6">
                    <c:v>6.6799999999999998E-2</c:v>
                  </c:pt>
                  <c:pt idx="7">
                    <c:v>7.0999999999999994E-2</c:v>
                  </c:pt>
                  <c:pt idx="8">
                    <c:v>6.9000000000000006E-2</c:v>
                  </c:pt>
                  <c:pt idx="9">
                    <c:v>5.6000000000000001E-2</c:v>
                  </c:pt>
                  <c:pt idx="10">
                    <c:v>2.35E-2</c:v>
                  </c:pt>
                  <c:pt idx="11">
                    <c:v>4.5999999999999999E-2</c:v>
                  </c:pt>
                  <c:pt idx="12">
                    <c:v>4.1000000000000002E-2</c:v>
                  </c:pt>
                  <c:pt idx="13">
                    <c:v>3.7999999999999999E-2</c:v>
                  </c:pt>
                  <c:pt idx="14">
                    <c:v>3.5000000000000003E-2</c:v>
                  </c:pt>
                  <c:pt idx="15">
                    <c:v>3.3000000000000002E-2</c:v>
                  </c:pt>
                  <c:pt idx="16">
                    <c:v>3.1E-2</c:v>
                  </c:pt>
                  <c:pt idx="17">
                    <c:v>3.1E-2</c:v>
                  </c:pt>
                  <c:pt idx="18">
                    <c:v>0.03</c:v>
                  </c:pt>
                  <c:pt idx="19">
                    <c:v>3.1E-2</c:v>
                  </c:pt>
                  <c:pt idx="20">
                    <c:v>0.04</c:v>
                  </c:pt>
                  <c:pt idx="22">
                    <c:v>3.1E-2</c:v>
                  </c:pt>
                  <c:pt idx="23">
                    <c:v>3.1E-2</c:v>
                  </c:pt>
                  <c:pt idx="24">
                    <c:v>3.1E-2</c:v>
                  </c:pt>
                  <c:pt idx="25">
                    <c:v>3.2000000000000001E-2</c:v>
                  </c:pt>
                </c:numCache>
              </c:numRef>
            </c:plus>
            <c:minus>
              <c:numRef>
                <c:f>Sheet1!$AV$4:$AV$29</c:f>
                <c:numCache>
                  <c:formatCode>General</c:formatCode>
                  <c:ptCount val="26"/>
                  <c:pt idx="0">
                    <c:v>0.159</c:v>
                  </c:pt>
                  <c:pt idx="1">
                    <c:v>9.0999999999999998E-2</c:v>
                  </c:pt>
                  <c:pt idx="2">
                    <c:v>8.2000000000000003E-2</c:v>
                  </c:pt>
                  <c:pt idx="3">
                    <c:v>6.0999999999999999E-2</c:v>
                  </c:pt>
                  <c:pt idx="4">
                    <c:v>8.3000000000000004E-2</c:v>
                  </c:pt>
                  <c:pt idx="6">
                    <c:v>6.6799999999999998E-2</c:v>
                  </c:pt>
                  <c:pt idx="7">
                    <c:v>7.0999999999999994E-2</c:v>
                  </c:pt>
                  <c:pt idx="8">
                    <c:v>6.9000000000000006E-2</c:v>
                  </c:pt>
                  <c:pt idx="9">
                    <c:v>5.6000000000000001E-2</c:v>
                  </c:pt>
                  <c:pt idx="10">
                    <c:v>2.35E-2</c:v>
                  </c:pt>
                  <c:pt idx="11">
                    <c:v>4.5999999999999999E-2</c:v>
                  </c:pt>
                  <c:pt idx="12">
                    <c:v>4.1000000000000002E-2</c:v>
                  </c:pt>
                  <c:pt idx="13">
                    <c:v>3.7999999999999999E-2</c:v>
                  </c:pt>
                  <c:pt idx="14">
                    <c:v>3.5000000000000003E-2</c:v>
                  </c:pt>
                  <c:pt idx="15">
                    <c:v>3.3000000000000002E-2</c:v>
                  </c:pt>
                  <c:pt idx="16">
                    <c:v>3.1E-2</c:v>
                  </c:pt>
                  <c:pt idx="17">
                    <c:v>3.1E-2</c:v>
                  </c:pt>
                  <c:pt idx="18">
                    <c:v>0.03</c:v>
                  </c:pt>
                  <c:pt idx="19">
                    <c:v>3.1E-2</c:v>
                  </c:pt>
                  <c:pt idx="20">
                    <c:v>0.04</c:v>
                  </c:pt>
                  <c:pt idx="22">
                    <c:v>3.1E-2</c:v>
                  </c:pt>
                  <c:pt idx="23">
                    <c:v>3.1E-2</c:v>
                  </c:pt>
                  <c:pt idx="24">
                    <c:v>3.1E-2</c:v>
                  </c:pt>
                  <c:pt idx="25">
                    <c:v>3.2000000000000001E-2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Sheet1!$AT$4:$AT$20</c:f>
              <c:numCache>
                <c:formatCode>General</c:formatCode>
                <c:ptCount val="17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15</c:v>
                </c:pt>
                <c:pt idx="6">
                  <c:v>17</c:v>
                </c:pt>
                <c:pt idx="7">
                  <c:v>19</c:v>
                </c:pt>
                <c:pt idx="8">
                  <c:v>21</c:v>
                </c:pt>
                <c:pt idx="9">
                  <c:v>23</c:v>
                </c:pt>
                <c:pt idx="10">
                  <c:v>25.16</c:v>
                </c:pt>
                <c:pt idx="11">
                  <c:v>27</c:v>
                </c:pt>
                <c:pt idx="12">
                  <c:v>29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35</c:v>
                </c:pt>
              </c:numCache>
            </c:numRef>
          </c:xVal>
          <c:yVal>
            <c:numRef>
              <c:f>Sheet1!$AU$4:$AU$20</c:f>
              <c:numCache>
                <c:formatCode>General</c:formatCode>
                <c:ptCount val="17"/>
                <c:pt idx="0">
                  <c:v>4.7709999999999999</c:v>
                </c:pt>
                <c:pt idx="1">
                  <c:v>3.1560000000000001</c:v>
                </c:pt>
                <c:pt idx="2">
                  <c:v>3.0510000000000002</c:v>
                </c:pt>
                <c:pt idx="3">
                  <c:v>2.1059999999999999</c:v>
                </c:pt>
                <c:pt idx="4">
                  <c:v>2.556</c:v>
                </c:pt>
                <c:pt idx="6">
                  <c:v>2.4910000000000001</c:v>
                </c:pt>
                <c:pt idx="7">
                  <c:v>2.3370000000000002</c:v>
                </c:pt>
                <c:pt idx="8">
                  <c:v>2.1619999999999999</c:v>
                </c:pt>
                <c:pt idx="9">
                  <c:v>1.9450000000000001</c:v>
                </c:pt>
                <c:pt idx="11">
                  <c:v>1.599</c:v>
                </c:pt>
                <c:pt idx="12">
                  <c:v>1.407999999999999</c:v>
                </c:pt>
                <c:pt idx="13">
                  <c:v>1.2989999999999999</c:v>
                </c:pt>
                <c:pt idx="14">
                  <c:v>1.23</c:v>
                </c:pt>
                <c:pt idx="15">
                  <c:v>1.1459999999999999</c:v>
                </c:pt>
                <c:pt idx="16">
                  <c:v>1.0409999999999999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AC4-B44E-89D4-2111121BDD68}"/>
            </c:ext>
          </c:extLst>
        </c:ser>
        <c:ser>
          <c:idx val="1"/>
          <c:order val="1"/>
          <c:tx>
            <c:strRef>
              <c:f>Sheet1!$AW$3</c:f>
              <c:strCache>
                <c:ptCount val="1"/>
                <c:pt idx="0">
                  <c:v>With Outer GEMs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Sheet1!$AX$4:$AX$29</c:f>
                <c:numCache>
                  <c:formatCode>General</c:formatCode>
                  <c:ptCount val="26"/>
                  <c:pt idx="0">
                    <c:v>0.13200000000000001</c:v>
                  </c:pt>
                  <c:pt idx="1">
                    <c:v>7.0000000000000007E-2</c:v>
                  </c:pt>
                  <c:pt idx="2">
                    <c:v>0.05</c:v>
                  </c:pt>
                  <c:pt idx="3">
                    <c:v>3.6999999999999998E-2</c:v>
                  </c:pt>
                  <c:pt idx="4">
                    <c:v>6.8000000000000005E-2</c:v>
                  </c:pt>
                  <c:pt idx="6">
                    <c:v>5.3999999999999999E-2</c:v>
                  </c:pt>
                  <c:pt idx="8">
                    <c:v>4.4999999999999998E-2</c:v>
                  </c:pt>
                  <c:pt idx="9">
                    <c:v>0.04</c:v>
                  </c:pt>
                  <c:pt idx="11">
                    <c:v>3.3000000000000002E-2</c:v>
                  </c:pt>
                  <c:pt idx="12">
                    <c:v>2.9000000000000001E-2</c:v>
                  </c:pt>
                  <c:pt idx="13">
                    <c:v>2.9000000000000001E-2</c:v>
                  </c:pt>
                  <c:pt idx="14">
                    <c:v>0.04</c:v>
                  </c:pt>
                  <c:pt idx="15">
                    <c:v>3.5000000000000003E-2</c:v>
                  </c:pt>
                  <c:pt idx="16">
                    <c:v>3.1E-2</c:v>
                  </c:pt>
                  <c:pt idx="17">
                    <c:v>3.1E-2</c:v>
                  </c:pt>
                  <c:pt idx="18">
                    <c:v>0.03</c:v>
                  </c:pt>
                  <c:pt idx="19">
                    <c:v>2.5999999999999999E-2</c:v>
                  </c:pt>
                  <c:pt idx="20">
                    <c:v>3.4000000000000002E-2</c:v>
                  </c:pt>
                  <c:pt idx="22">
                    <c:v>3.1E-2</c:v>
                  </c:pt>
                  <c:pt idx="23">
                    <c:v>3.1E-2</c:v>
                  </c:pt>
                  <c:pt idx="24">
                    <c:v>3.1E-2</c:v>
                  </c:pt>
                  <c:pt idx="25">
                    <c:v>3.2000000000000001E-2</c:v>
                  </c:pt>
                </c:numCache>
              </c:numRef>
            </c:plus>
            <c:minus>
              <c:numRef>
                <c:f>Sheet1!$AX$4:$AX$29</c:f>
                <c:numCache>
                  <c:formatCode>General</c:formatCode>
                  <c:ptCount val="26"/>
                  <c:pt idx="0">
                    <c:v>0.13200000000000001</c:v>
                  </c:pt>
                  <c:pt idx="1">
                    <c:v>7.0000000000000007E-2</c:v>
                  </c:pt>
                  <c:pt idx="2">
                    <c:v>0.05</c:v>
                  </c:pt>
                  <c:pt idx="3">
                    <c:v>3.6999999999999998E-2</c:v>
                  </c:pt>
                  <c:pt idx="4">
                    <c:v>6.8000000000000005E-2</c:v>
                  </c:pt>
                  <c:pt idx="6">
                    <c:v>5.3999999999999999E-2</c:v>
                  </c:pt>
                  <c:pt idx="8">
                    <c:v>4.4999999999999998E-2</c:v>
                  </c:pt>
                  <c:pt idx="9">
                    <c:v>0.04</c:v>
                  </c:pt>
                  <c:pt idx="11">
                    <c:v>3.3000000000000002E-2</c:v>
                  </c:pt>
                  <c:pt idx="12">
                    <c:v>2.9000000000000001E-2</c:v>
                  </c:pt>
                  <c:pt idx="13">
                    <c:v>2.9000000000000001E-2</c:v>
                  </c:pt>
                  <c:pt idx="14">
                    <c:v>0.04</c:v>
                  </c:pt>
                  <c:pt idx="15">
                    <c:v>3.5000000000000003E-2</c:v>
                  </c:pt>
                  <c:pt idx="16">
                    <c:v>3.1E-2</c:v>
                  </c:pt>
                  <c:pt idx="17">
                    <c:v>3.1E-2</c:v>
                  </c:pt>
                  <c:pt idx="18">
                    <c:v>0.03</c:v>
                  </c:pt>
                  <c:pt idx="19">
                    <c:v>2.5999999999999999E-2</c:v>
                  </c:pt>
                  <c:pt idx="20">
                    <c:v>3.4000000000000002E-2</c:v>
                  </c:pt>
                  <c:pt idx="22">
                    <c:v>3.1E-2</c:v>
                  </c:pt>
                  <c:pt idx="23">
                    <c:v>3.1E-2</c:v>
                  </c:pt>
                  <c:pt idx="24">
                    <c:v>3.1E-2</c:v>
                  </c:pt>
                  <c:pt idx="25">
                    <c:v>3.2000000000000001E-2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Sheet1!$AT$4:$AT$20</c:f>
              <c:numCache>
                <c:formatCode>General</c:formatCode>
                <c:ptCount val="17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15</c:v>
                </c:pt>
                <c:pt idx="6">
                  <c:v>17</c:v>
                </c:pt>
                <c:pt idx="7">
                  <c:v>19</c:v>
                </c:pt>
                <c:pt idx="8">
                  <c:v>21</c:v>
                </c:pt>
                <c:pt idx="9">
                  <c:v>23</c:v>
                </c:pt>
                <c:pt idx="10">
                  <c:v>25.16</c:v>
                </c:pt>
                <c:pt idx="11">
                  <c:v>27</c:v>
                </c:pt>
                <c:pt idx="12">
                  <c:v>29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35</c:v>
                </c:pt>
              </c:numCache>
            </c:numRef>
          </c:xVal>
          <c:yVal>
            <c:numRef>
              <c:f>Sheet1!$AW$4:$AW$20</c:f>
              <c:numCache>
                <c:formatCode>General</c:formatCode>
                <c:ptCount val="17"/>
                <c:pt idx="0">
                  <c:v>3.2010000000000001</c:v>
                </c:pt>
                <c:pt idx="1">
                  <c:v>2.2200000000000002</c:v>
                </c:pt>
                <c:pt idx="2">
                  <c:v>1.53</c:v>
                </c:pt>
                <c:pt idx="3">
                  <c:v>1.2829999999999999</c:v>
                </c:pt>
                <c:pt idx="4">
                  <c:v>2.3809999999999998</c:v>
                </c:pt>
                <c:pt idx="6">
                  <c:v>1.8140000000000001</c:v>
                </c:pt>
                <c:pt idx="8">
                  <c:v>1.536</c:v>
                </c:pt>
                <c:pt idx="9">
                  <c:v>1.468</c:v>
                </c:pt>
                <c:pt idx="11">
                  <c:v>1.1339999999999999</c:v>
                </c:pt>
                <c:pt idx="12">
                  <c:v>1.0129999999999999</c:v>
                </c:pt>
                <c:pt idx="13">
                  <c:v>0.99939999999999996</c:v>
                </c:pt>
                <c:pt idx="14">
                  <c:v>1.22</c:v>
                </c:pt>
                <c:pt idx="15">
                  <c:v>1.145</c:v>
                </c:pt>
                <c:pt idx="16">
                  <c:v>1.0409999999999999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AC4-B44E-89D4-2111121BD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84914088"/>
        <c:axId val="-1984923656"/>
      </c:scatterChart>
      <c:valAx>
        <c:axId val="-1984914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>
                    <a:effectLst/>
                  </a:rPr>
                  <a:t>Angle of Deviation from Beam Pipe (degrees)</a:t>
                </a:r>
                <a:endParaRPr lang="en-US" sz="10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84923656"/>
        <c:crosses val="autoZero"/>
        <c:crossBetween val="midCat"/>
      </c:valAx>
      <c:valAx>
        <c:axId val="-1984923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>
                    <a:effectLst/>
                  </a:rPr>
                  <a:t>Width (Sigma) of  (</a:t>
                </a:r>
                <a:r>
                  <a:rPr lang="en-US" sz="1200" b="0" i="0" baseline="0" dirty="0" err="1">
                    <a:effectLst/>
                  </a:rPr>
                  <a:t>p</a:t>
                </a:r>
                <a:r>
                  <a:rPr lang="en-US" sz="1200" b="0" i="0" baseline="-25000" dirty="0" err="1">
                    <a:effectLst/>
                  </a:rPr>
                  <a:t>reco</a:t>
                </a:r>
                <a:r>
                  <a:rPr lang="en-US" sz="1200" b="0" i="0" baseline="0" dirty="0" err="1">
                    <a:effectLst/>
                  </a:rPr>
                  <a:t>-p</a:t>
                </a:r>
                <a:r>
                  <a:rPr lang="en-US" sz="1200" b="0" i="0" baseline="-25000" dirty="0" err="1">
                    <a:effectLst/>
                  </a:rPr>
                  <a:t>gen</a:t>
                </a:r>
                <a:r>
                  <a:rPr lang="en-US" sz="1200" b="0" i="0" baseline="0" dirty="0">
                    <a:effectLst/>
                  </a:rPr>
                  <a:t>)/</a:t>
                </a:r>
                <a:r>
                  <a:rPr lang="en-US" sz="1200" b="0" i="0" baseline="0" dirty="0" err="1">
                    <a:effectLst/>
                  </a:rPr>
                  <a:t>p</a:t>
                </a:r>
                <a:r>
                  <a:rPr lang="en-US" sz="1200" b="0" i="0" baseline="-25000" dirty="0" err="1">
                    <a:effectLst/>
                  </a:rPr>
                  <a:t>gen</a:t>
                </a:r>
                <a:r>
                  <a:rPr lang="en-US" sz="1200" b="0" i="0" baseline="0" dirty="0">
                    <a:effectLst/>
                  </a:rPr>
                  <a:t> [%] </a:t>
                </a:r>
                <a:endParaRPr lang="en-US" sz="1200" dirty="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20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40281007975933E-2"/>
              <c:y val="0.125877384737679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84914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59196891536190999"/>
          <c:y val="0.170456412294648"/>
          <c:w val="0.28165937667630397"/>
          <c:h val="0.17249271330153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Momentum Resolution vs. Particle Momentum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(Pions, Theta = 15.41</a:t>
            </a:r>
            <a:r>
              <a:rPr lang="en-US" sz="1200" b="1" i="0" baseline="30000" dirty="0">
                <a:effectLst/>
              </a:rPr>
              <a:t>0</a:t>
            </a:r>
            <a:r>
              <a:rPr lang="en-US" sz="1200" b="1" i="0" baseline="0" dirty="0">
                <a:effectLst/>
              </a:rPr>
              <a:t>)</a:t>
            </a:r>
            <a:endParaRPr lang="en-US" sz="1200" b="1" dirty="0">
              <a:effectLst/>
            </a:endParaRPr>
          </a:p>
        </c:rich>
      </c:tx>
      <c:layout>
        <c:manualLayout>
          <c:xMode val="edge"/>
          <c:yMode val="edge"/>
          <c:x val="0.21334705035317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249089037157"/>
          <c:y val="0.18575764195287101"/>
          <c:w val="0.85085341805803505"/>
          <c:h val="0.7246783916269210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Sheet1!$L$64</c:f>
              <c:strCache>
                <c:ptCount val="1"/>
                <c:pt idx="0">
                  <c:v>No Outer GEMs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Sheet1!$M$66:$M$88</c:f>
                <c:numCache>
                  <c:formatCode>General</c:formatCode>
                  <c:ptCount val="23"/>
                  <c:pt idx="0">
                    <c:v>5.6000000000000001E-2</c:v>
                  </c:pt>
                  <c:pt idx="1">
                    <c:v>5.6000000000000001E-2</c:v>
                  </c:pt>
                  <c:pt idx="2">
                    <c:v>6.2E-2</c:v>
                  </c:pt>
                  <c:pt idx="3">
                    <c:v>6.0999999999999999E-2</c:v>
                  </c:pt>
                  <c:pt idx="4">
                    <c:v>0.08</c:v>
                  </c:pt>
                  <c:pt idx="5">
                    <c:v>7.0000000000000007E-2</c:v>
                  </c:pt>
                  <c:pt idx="6">
                    <c:v>6.0999999999999999E-2</c:v>
                  </c:pt>
                  <c:pt idx="7">
                    <c:v>0.06</c:v>
                  </c:pt>
                  <c:pt idx="8">
                    <c:v>7.6999999999999999E-2</c:v>
                  </c:pt>
                  <c:pt idx="9">
                    <c:v>7.4999999999999997E-2</c:v>
                  </c:pt>
                  <c:pt idx="10">
                    <c:v>0.1</c:v>
                  </c:pt>
                  <c:pt idx="11">
                    <c:v>0.08</c:v>
                  </c:pt>
                  <c:pt idx="12">
                    <c:v>8.2000000000000003E-2</c:v>
                  </c:pt>
                  <c:pt idx="13">
                    <c:v>8.6999999999999994E-2</c:v>
                  </c:pt>
                  <c:pt idx="14">
                    <c:v>8.4000000000000005E-2</c:v>
                  </c:pt>
                  <c:pt idx="15">
                    <c:v>0.10100000000000001</c:v>
                  </c:pt>
                  <c:pt idx="16">
                    <c:v>0.115</c:v>
                  </c:pt>
                  <c:pt idx="17">
                    <c:v>0.115</c:v>
                  </c:pt>
                  <c:pt idx="18">
                    <c:v>0.14099999999999999</c:v>
                  </c:pt>
                  <c:pt idx="19">
                    <c:v>0.16500000000000001</c:v>
                  </c:pt>
                </c:numCache>
              </c:numRef>
            </c:plus>
            <c:minus>
              <c:numRef>
                <c:f>Sheet1!$M$66:$M$88</c:f>
                <c:numCache>
                  <c:formatCode>General</c:formatCode>
                  <c:ptCount val="23"/>
                  <c:pt idx="0">
                    <c:v>5.6000000000000001E-2</c:v>
                  </c:pt>
                  <c:pt idx="1">
                    <c:v>5.6000000000000001E-2</c:v>
                  </c:pt>
                  <c:pt idx="2">
                    <c:v>6.2E-2</c:v>
                  </c:pt>
                  <c:pt idx="3">
                    <c:v>6.0999999999999999E-2</c:v>
                  </c:pt>
                  <c:pt idx="4">
                    <c:v>0.08</c:v>
                  </c:pt>
                  <c:pt idx="5">
                    <c:v>7.0000000000000007E-2</c:v>
                  </c:pt>
                  <c:pt idx="6">
                    <c:v>6.0999999999999999E-2</c:v>
                  </c:pt>
                  <c:pt idx="7">
                    <c:v>0.06</c:v>
                  </c:pt>
                  <c:pt idx="8">
                    <c:v>7.6999999999999999E-2</c:v>
                  </c:pt>
                  <c:pt idx="9">
                    <c:v>7.4999999999999997E-2</c:v>
                  </c:pt>
                  <c:pt idx="10">
                    <c:v>0.1</c:v>
                  </c:pt>
                  <c:pt idx="11">
                    <c:v>0.08</c:v>
                  </c:pt>
                  <c:pt idx="12">
                    <c:v>8.2000000000000003E-2</c:v>
                  </c:pt>
                  <c:pt idx="13">
                    <c:v>8.6999999999999994E-2</c:v>
                  </c:pt>
                  <c:pt idx="14">
                    <c:v>8.4000000000000005E-2</c:v>
                  </c:pt>
                  <c:pt idx="15">
                    <c:v>0.10100000000000001</c:v>
                  </c:pt>
                  <c:pt idx="16">
                    <c:v>0.115</c:v>
                  </c:pt>
                  <c:pt idx="17">
                    <c:v>0.115</c:v>
                  </c:pt>
                  <c:pt idx="18">
                    <c:v>0.14099999999999999</c:v>
                  </c:pt>
                  <c:pt idx="19">
                    <c:v>0.16500000000000001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Sheet1!$K$66:$K$88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15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  <c:pt idx="16">
                  <c:v>35</c:v>
                </c:pt>
                <c:pt idx="17">
                  <c:v>40</c:v>
                </c:pt>
                <c:pt idx="18">
                  <c:v>50</c:v>
                </c:pt>
                <c:pt idx="19">
                  <c:v>60</c:v>
                </c:pt>
              </c:numCache>
            </c:numRef>
          </c:xVal>
          <c:yVal>
            <c:numRef>
              <c:f>Sheet1!$L$66:$L$88</c:f>
              <c:numCache>
                <c:formatCode>General</c:formatCode>
                <c:ptCount val="23"/>
                <c:pt idx="0">
                  <c:v>1.869</c:v>
                </c:pt>
                <c:pt idx="1">
                  <c:v>1.869</c:v>
                </c:pt>
                <c:pt idx="2">
                  <c:v>1.8819999999999999</c:v>
                </c:pt>
                <c:pt idx="3">
                  <c:v>2.044</c:v>
                </c:pt>
                <c:pt idx="4">
                  <c:v>2.2799999999999998</c:v>
                </c:pt>
                <c:pt idx="5">
                  <c:v>2.21</c:v>
                </c:pt>
                <c:pt idx="6">
                  <c:v>2.1709999999999998</c:v>
                </c:pt>
                <c:pt idx="7">
                  <c:v>2.2450000000000001</c:v>
                </c:pt>
                <c:pt idx="8">
                  <c:v>2.4180000000000001</c:v>
                </c:pt>
                <c:pt idx="9">
                  <c:v>2.286</c:v>
                </c:pt>
                <c:pt idx="10">
                  <c:v>2.4</c:v>
                </c:pt>
                <c:pt idx="11">
                  <c:v>2.5910000000000002</c:v>
                </c:pt>
                <c:pt idx="12">
                  <c:v>2.734</c:v>
                </c:pt>
                <c:pt idx="13">
                  <c:v>2.726</c:v>
                </c:pt>
                <c:pt idx="14">
                  <c:v>3.0089999999999999</c:v>
                </c:pt>
                <c:pt idx="15">
                  <c:v>3.5489999999999999</c:v>
                </c:pt>
                <c:pt idx="16">
                  <c:v>3.9660000000000002</c:v>
                </c:pt>
                <c:pt idx="17">
                  <c:v>4.056</c:v>
                </c:pt>
                <c:pt idx="18">
                  <c:v>4.9969999999999999</c:v>
                </c:pt>
                <c:pt idx="19">
                  <c:v>5.5539999999999976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84-C14C-BCF8-0EF766D0ECB0}"/>
            </c:ext>
          </c:extLst>
        </c:ser>
        <c:ser>
          <c:idx val="1"/>
          <c:order val="1"/>
          <c:tx>
            <c:strRef>
              <c:f>Sheet1!$O$64</c:f>
              <c:strCache>
                <c:ptCount val="1"/>
                <c:pt idx="0">
                  <c:v>With Outer GEMs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Sheet1!$P$66:$P$87</c:f>
                <c:numCache>
                  <c:formatCode>General</c:formatCode>
                  <c:ptCount val="22"/>
                  <c:pt idx="0">
                    <c:v>3.4000000000000002E-2</c:v>
                  </c:pt>
                  <c:pt idx="1">
                    <c:v>3.1E-2</c:v>
                  </c:pt>
                  <c:pt idx="2">
                    <c:v>3.7999999999999999E-2</c:v>
                  </c:pt>
                  <c:pt idx="3">
                    <c:v>0.04</c:v>
                  </c:pt>
                  <c:pt idx="4">
                    <c:v>4.8000000000000001E-2</c:v>
                  </c:pt>
                  <c:pt idx="5">
                    <c:v>4.8000000000000001E-2</c:v>
                  </c:pt>
                  <c:pt idx="6">
                    <c:v>5.1999999999999998E-2</c:v>
                  </c:pt>
                  <c:pt idx="7">
                    <c:v>5.0999999999999997E-2</c:v>
                  </c:pt>
                  <c:pt idx="8">
                    <c:v>6.0999999999999999E-2</c:v>
                  </c:pt>
                  <c:pt idx="9">
                    <c:v>6.5000000000000002E-2</c:v>
                  </c:pt>
                  <c:pt idx="10">
                    <c:v>0.06</c:v>
                  </c:pt>
                  <c:pt idx="11">
                    <c:v>6.3E-2</c:v>
                  </c:pt>
                  <c:pt idx="12">
                    <c:v>6.7000000000000004E-2</c:v>
                  </c:pt>
                  <c:pt idx="13">
                    <c:v>7.4999999999999997E-2</c:v>
                  </c:pt>
                  <c:pt idx="14">
                    <c:v>7.4999999999999997E-2</c:v>
                  </c:pt>
                  <c:pt idx="15">
                    <c:v>7.3999999999999996E-2</c:v>
                  </c:pt>
                  <c:pt idx="16">
                    <c:v>9.0999999999999998E-2</c:v>
                  </c:pt>
                  <c:pt idx="17">
                    <c:v>0.1</c:v>
                  </c:pt>
                  <c:pt idx="18">
                    <c:v>0.09</c:v>
                  </c:pt>
                  <c:pt idx="19">
                    <c:v>0.09</c:v>
                  </c:pt>
                  <c:pt idx="20">
                    <c:v>9.2999999999999999E-2</c:v>
                  </c:pt>
                  <c:pt idx="21">
                    <c:v>9.7000000000000003E-2</c:v>
                  </c:pt>
                </c:numCache>
              </c:numRef>
            </c:plus>
            <c:minus>
              <c:numRef>
                <c:f>Sheet1!$P$66:$P$87</c:f>
                <c:numCache>
                  <c:formatCode>General</c:formatCode>
                  <c:ptCount val="22"/>
                  <c:pt idx="0">
                    <c:v>3.4000000000000002E-2</c:v>
                  </c:pt>
                  <c:pt idx="1">
                    <c:v>3.1E-2</c:v>
                  </c:pt>
                  <c:pt idx="2">
                    <c:v>3.7999999999999999E-2</c:v>
                  </c:pt>
                  <c:pt idx="3">
                    <c:v>0.04</c:v>
                  </c:pt>
                  <c:pt idx="4">
                    <c:v>4.8000000000000001E-2</c:v>
                  </c:pt>
                  <c:pt idx="5">
                    <c:v>4.8000000000000001E-2</c:v>
                  </c:pt>
                  <c:pt idx="6">
                    <c:v>5.1999999999999998E-2</c:v>
                  </c:pt>
                  <c:pt idx="7">
                    <c:v>5.0999999999999997E-2</c:v>
                  </c:pt>
                  <c:pt idx="8">
                    <c:v>6.0999999999999999E-2</c:v>
                  </c:pt>
                  <c:pt idx="9">
                    <c:v>6.5000000000000002E-2</c:v>
                  </c:pt>
                  <c:pt idx="10">
                    <c:v>0.06</c:v>
                  </c:pt>
                  <c:pt idx="11">
                    <c:v>6.3E-2</c:v>
                  </c:pt>
                  <c:pt idx="12">
                    <c:v>6.7000000000000004E-2</c:v>
                  </c:pt>
                  <c:pt idx="13">
                    <c:v>7.4999999999999997E-2</c:v>
                  </c:pt>
                  <c:pt idx="14">
                    <c:v>7.4999999999999997E-2</c:v>
                  </c:pt>
                  <c:pt idx="15">
                    <c:v>7.3999999999999996E-2</c:v>
                  </c:pt>
                  <c:pt idx="16">
                    <c:v>9.0999999999999998E-2</c:v>
                  </c:pt>
                  <c:pt idx="17">
                    <c:v>0.1</c:v>
                  </c:pt>
                  <c:pt idx="18">
                    <c:v>0.09</c:v>
                  </c:pt>
                  <c:pt idx="19">
                    <c:v>0.09</c:v>
                  </c:pt>
                  <c:pt idx="20">
                    <c:v>9.2999999999999999E-2</c:v>
                  </c:pt>
                  <c:pt idx="21">
                    <c:v>9.7000000000000003E-2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Sheet1!$P$66:$P$88</c:f>
                <c:numCache>
                  <c:formatCode>General</c:formatCode>
                  <c:ptCount val="23"/>
                  <c:pt idx="0">
                    <c:v>3.4000000000000002E-2</c:v>
                  </c:pt>
                  <c:pt idx="1">
                    <c:v>3.1E-2</c:v>
                  </c:pt>
                  <c:pt idx="2">
                    <c:v>3.7999999999999999E-2</c:v>
                  </c:pt>
                  <c:pt idx="3">
                    <c:v>0.04</c:v>
                  </c:pt>
                  <c:pt idx="4">
                    <c:v>4.8000000000000001E-2</c:v>
                  </c:pt>
                  <c:pt idx="5">
                    <c:v>4.8000000000000001E-2</c:v>
                  </c:pt>
                  <c:pt idx="6">
                    <c:v>5.1999999999999998E-2</c:v>
                  </c:pt>
                  <c:pt idx="7">
                    <c:v>5.0999999999999997E-2</c:v>
                  </c:pt>
                  <c:pt idx="8">
                    <c:v>6.0999999999999999E-2</c:v>
                  </c:pt>
                  <c:pt idx="9">
                    <c:v>6.5000000000000002E-2</c:v>
                  </c:pt>
                  <c:pt idx="10">
                    <c:v>0.06</c:v>
                  </c:pt>
                  <c:pt idx="11">
                    <c:v>6.3E-2</c:v>
                  </c:pt>
                  <c:pt idx="12">
                    <c:v>6.7000000000000004E-2</c:v>
                  </c:pt>
                  <c:pt idx="13">
                    <c:v>7.4999999999999997E-2</c:v>
                  </c:pt>
                  <c:pt idx="14">
                    <c:v>7.4999999999999997E-2</c:v>
                  </c:pt>
                  <c:pt idx="15">
                    <c:v>7.3999999999999996E-2</c:v>
                  </c:pt>
                  <c:pt idx="16">
                    <c:v>9.0999999999999998E-2</c:v>
                  </c:pt>
                  <c:pt idx="17">
                    <c:v>0.1</c:v>
                  </c:pt>
                  <c:pt idx="18">
                    <c:v>0.09</c:v>
                  </c:pt>
                  <c:pt idx="19">
                    <c:v>0.09</c:v>
                  </c:pt>
                  <c:pt idx="20">
                    <c:v>9.2999999999999999E-2</c:v>
                  </c:pt>
                  <c:pt idx="21">
                    <c:v>9.7000000000000003E-2</c:v>
                  </c:pt>
                </c:numCache>
              </c:numRef>
            </c:plus>
            <c:minus>
              <c:numRef>
                <c:f>Sheet1!$P$66:$P$88</c:f>
                <c:numCache>
                  <c:formatCode>General</c:formatCode>
                  <c:ptCount val="23"/>
                  <c:pt idx="0">
                    <c:v>3.4000000000000002E-2</c:v>
                  </c:pt>
                  <c:pt idx="1">
                    <c:v>3.1E-2</c:v>
                  </c:pt>
                  <c:pt idx="2">
                    <c:v>3.7999999999999999E-2</c:v>
                  </c:pt>
                  <c:pt idx="3">
                    <c:v>0.04</c:v>
                  </c:pt>
                  <c:pt idx="4">
                    <c:v>4.8000000000000001E-2</c:v>
                  </c:pt>
                  <c:pt idx="5">
                    <c:v>4.8000000000000001E-2</c:v>
                  </c:pt>
                  <c:pt idx="6">
                    <c:v>5.1999999999999998E-2</c:v>
                  </c:pt>
                  <c:pt idx="7">
                    <c:v>5.0999999999999997E-2</c:v>
                  </c:pt>
                  <c:pt idx="8">
                    <c:v>6.0999999999999999E-2</c:v>
                  </c:pt>
                  <c:pt idx="9">
                    <c:v>6.5000000000000002E-2</c:v>
                  </c:pt>
                  <c:pt idx="10">
                    <c:v>0.06</c:v>
                  </c:pt>
                  <c:pt idx="11">
                    <c:v>6.3E-2</c:v>
                  </c:pt>
                  <c:pt idx="12">
                    <c:v>6.7000000000000004E-2</c:v>
                  </c:pt>
                  <c:pt idx="13">
                    <c:v>7.4999999999999997E-2</c:v>
                  </c:pt>
                  <c:pt idx="14">
                    <c:v>7.4999999999999997E-2</c:v>
                  </c:pt>
                  <c:pt idx="15">
                    <c:v>7.3999999999999996E-2</c:v>
                  </c:pt>
                  <c:pt idx="16">
                    <c:v>9.0999999999999998E-2</c:v>
                  </c:pt>
                  <c:pt idx="17">
                    <c:v>0.1</c:v>
                  </c:pt>
                  <c:pt idx="18">
                    <c:v>0.09</c:v>
                  </c:pt>
                  <c:pt idx="19">
                    <c:v>0.09</c:v>
                  </c:pt>
                  <c:pt idx="20">
                    <c:v>9.2999999999999999E-2</c:v>
                  </c:pt>
                  <c:pt idx="21">
                    <c:v>9.7000000000000003E-2</c:v>
                  </c:pt>
                </c:numCache>
              </c:numRef>
            </c:minus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Sheet1!$N$66:$N$87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15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  <c:pt idx="16">
                  <c:v>35</c:v>
                </c:pt>
                <c:pt idx="17">
                  <c:v>40</c:v>
                </c:pt>
                <c:pt idx="18">
                  <c:v>45</c:v>
                </c:pt>
                <c:pt idx="19">
                  <c:v>50</c:v>
                </c:pt>
                <c:pt idx="20">
                  <c:v>55</c:v>
                </c:pt>
                <c:pt idx="21">
                  <c:v>60</c:v>
                </c:pt>
              </c:numCache>
            </c:numRef>
          </c:xVal>
          <c:yVal>
            <c:numRef>
              <c:f>Sheet1!$O$66:$O$87</c:f>
              <c:numCache>
                <c:formatCode>General</c:formatCode>
                <c:ptCount val="22"/>
                <c:pt idx="0">
                  <c:v>0.99099999999999999</c:v>
                </c:pt>
                <c:pt idx="1">
                  <c:v>1.018</c:v>
                </c:pt>
                <c:pt idx="2">
                  <c:v>1.163</c:v>
                </c:pt>
                <c:pt idx="3">
                  <c:v>1.2969999999999999</c:v>
                </c:pt>
                <c:pt idx="4">
                  <c:v>1.4590000000000001</c:v>
                </c:pt>
                <c:pt idx="5">
                  <c:v>1.5369999999999999</c:v>
                </c:pt>
                <c:pt idx="6">
                  <c:v>1.611</c:v>
                </c:pt>
                <c:pt idx="7">
                  <c:v>1.7090000000000001</c:v>
                </c:pt>
                <c:pt idx="8">
                  <c:v>1.8380000000000001</c:v>
                </c:pt>
                <c:pt idx="9">
                  <c:v>1.8959999999999999</c:v>
                </c:pt>
                <c:pt idx="10">
                  <c:v>1.9339999999999991</c:v>
                </c:pt>
                <c:pt idx="11">
                  <c:v>2.0230000000000001</c:v>
                </c:pt>
                <c:pt idx="12">
                  <c:v>2.024</c:v>
                </c:pt>
                <c:pt idx="13">
                  <c:v>2.2850000000000001</c:v>
                </c:pt>
                <c:pt idx="14">
                  <c:v>2.3149999999999991</c:v>
                </c:pt>
                <c:pt idx="15">
                  <c:v>2.5990000000000002</c:v>
                </c:pt>
                <c:pt idx="16">
                  <c:v>2.907</c:v>
                </c:pt>
                <c:pt idx="17">
                  <c:v>2.972999999999999</c:v>
                </c:pt>
                <c:pt idx="18">
                  <c:v>2.9849999999999999</c:v>
                </c:pt>
                <c:pt idx="19">
                  <c:v>3.13</c:v>
                </c:pt>
                <c:pt idx="20">
                  <c:v>3.0259999999999998</c:v>
                </c:pt>
                <c:pt idx="21">
                  <c:v>3.109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684-C14C-BCF8-0EF766D0E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6855848"/>
        <c:axId val="-1966060888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Sheet1!$Q$64</c15:sqref>
                        </c15:formulaRef>
                      </c:ext>
                    </c:extLst>
                    <c:strCache>
                      <c:ptCount val="1"/>
                      <c:pt idx="0">
                        <c:v>3.0 T with FFGs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Sheet1!$R$66:$R$87</c15:sqref>
                          </c15:formulaRef>
                        </c:ext>
                      </c:extLst>
                      <c:numCache>
                        <c:formatCode>General</c:formatCode>
                        <c:ptCount val="22"/>
                        <c:pt idx="0">
                          <c:v>2.5999999999999999E-2</c:v>
                        </c:pt>
                        <c:pt idx="1">
                          <c:v>2.93E-2</c:v>
                        </c:pt>
                        <c:pt idx="2">
                          <c:v>0.03</c:v>
                        </c:pt>
                        <c:pt idx="3">
                          <c:v>2.8000000000000001E-2</c:v>
                        </c:pt>
                        <c:pt idx="4">
                          <c:v>2.9499999999999998E-2</c:v>
                        </c:pt>
                        <c:pt idx="5">
                          <c:v>3.09E-2</c:v>
                        </c:pt>
                        <c:pt idx="6">
                          <c:v>3.4000000000000002E-2</c:v>
                        </c:pt>
                        <c:pt idx="7">
                          <c:v>0.03</c:v>
                        </c:pt>
                        <c:pt idx="8">
                          <c:v>0.04</c:v>
                        </c:pt>
                        <c:pt idx="9">
                          <c:v>3.5000000000000003E-2</c:v>
                        </c:pt>
                        <c:pt idx="10">
                          <c:v>0.04</c:v>
                        </c:pt>
                        <c:pt idx="11">
                          <c:v>3.5000000000000003E-2</c:v>
                        </c:pt>
                        <c:pt idx="12">
                          <c:v>3.9E-2</c:v>
                        </c:pt>
                        <c:pt idx="13">
                          <c:v>4.3999999999999997E-2</c:v>
                        </c:pt>
                        <c:pt idx="14">
                          <c:v>4.8000000000000001E-2</c:v>
                        </c:pt>
                        <c:pt idx="15">
                          <c:v>5.2999999999999999E-2</c:v>
                        </c:pt>
                        <c:pt idx="16">
                          <c:v>5.1999999999999998E-2</c:v>
                        </c:pt>
                        <c:pt idx="17">
                          <c:v>0.05</c:v>
                        </c:pt>
                        <c:pt idx="18">
                          <c:v>5.8000000000000003E-2</c:v>
                        </c:pt>
                        <c:pt idx="19">
                          <c:v>5.8000000000000003E-2</c:v>
                        </c:pt>
                        <c:pt idx="20">
                          <c:v>0.06</c:v>
                        </c:pt>
                        <c:pt idx="21">
                          <c:v>6.5000000000000002E-2</c:v>
                        </c:pt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Sheet1!$R$66:$R$87</c15:sqref>
                          </c15:formulaRef>
                        </c:ext>
                      </c:extLst>
                      <c:numCache>
                        <c:formatCode>General</c:formatCode>
                        <c:ptCount val="22"/>
                        <c:pt idx="0">
                          <c:v>2.5999999999999999E-2</c:v>
                        </c:pt>
                        <c:pt idx="1">
                          <c:v>2.93E-2</c:v>
                        </c:pt>
                        <c:pt idx="2">
                          <c:v>0.03</c:v>
                        </c:pt>
                        <c:pt idx="3">
                          <c:v>2.8000000000000001E-2</c:v>
                        </c:pt>
                        <c:pt idx="4">
                          <c:v>2.9499999999999998E-2</c:v>
                        </c:pt>
                        <c:pt idx="5">
                          <c:v>3.09E-2</c:v>
                        </c:pt>
                        <c:pt idx="6">
                          <c:v>3.4000000000000002E-2</c:v>
                        </c:pt>
                        <c:pt idx="7">
                          <c:v>0.03</c:v>
                        </c:pt>
                        <c:pt idx="8">
                          <c:v>0.04</c:v>
                        </c:pt>
                        <c:pt idx="9">
                          <c:v>3.5000000000000003E-2</c:v>
                        </c:pt>
                        <c:pt idx="10">
                          <c:v>0.04</c:v>
                        </c:pt>
                        <c:pt idx="11">
                          <c:v>3.5000000000000003E-2</c:v>
                        </c:pt>
                        <c:pt idx="12">
                          <c:v>3.9E-2</c:v>
                        </c:pt>
                        <c:pt idx="13">
                          <c:v>4.3999999999999997E-2</c:v>
                        </c:pt>
                        <c:pt idx="14">
                          <c:v>4.8000000000000001E-2</c:v>
                        </c:pt>
                        <c:pt idx="15">
                          <c:v>5.2999999999999999E-2</c:v>
                        </c:pt>
                        <c:pt idx="16">
                          <c:v>5.1999999999999998E-2</c:v>
                        </c:pt>
                        <c:pt idx="17">
                          <c:v>0.05</c:v>
                        </c:pt>
                        <c:pt idx="18">
                          <c:v>5.8000000000000003E-2</c:v>
                        </c:pt>
                        <c:pt idx="19">
                          <c:v>5.8000000000000003E-2</c:v>
                        </c:pt>
                        <c:pt idx="20">
                          <c:v>0.06</c:v>
                        </c:pt>
                        <c:pt idx="21">
                          <c:v>6.5000000000000002E-2</c:v>
                        </c:pt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errBars>
                  <c:errDir val="x"/>
                  <c:errBarType val="both"/>
                  <c:errValType val="fixedVal"/>
                  <c:noEndCap val="0"/>
                  <c:val val="1"/>
                  <c:spPr>
                    <a:noFill/>
                    <a:ln w="9525" cap="flat" cmpd="sng" algn="ctr">
                      <a:noFill/>
                      <a:round/>
                    </a:ln>
                    <a:effectLst/>
                  </c:spPr>
                </c:errBars>
                <c:xVal>
                  <c:numRef>
                    <c:extLst>
                      <c:ext uri="{02D57815-91ED-43cb-92C2-25804820EDAC}">
                        <c15:formulaRef>
                          <c15:sqref>Sheet1!$N$66:$N$87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15</c:v>
                      </c:pt>
                      <c:pt idx="13">
                        <c:v>20</c:v>
                      </c:pt>
                      <c:pt idx="14">
                        <c:v>25</c:v>
                      </c:pt>
                      <c:pt idx="15">
                        <c:v>30</c:v>
                      </c:pt>
                      <c:pt idx="16">
                        <c:v>35</c:v>
                      </c:pt>
                      <c:pt idx="17">
                        <c:v>40</c:v>
                      </c:pt>
                      <c:pt idx="18">
                        <c:v>45</c:v>
                      </c:pt>
                      <c:pt idx="19">
                        <c:v>50</c:v>
                      </c:pt>
                      <c:pt idx="20">
                        <c:v>55</c:v>
                      </c:pt>
                      <c:pt idx="21">
                        <c:v>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Sheet1!$Q$66:$Q$87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0.83130000000000004</c:v>
                      </c:pt>
                      <c:pt idx="1">
                        <c:v>0.89019999999999999</c:v>
                      </c:pt>
                      <c:pt idx="2">
                        <c:v>0.96099999999999997</c:v>
                      </c:pt>
                      <c:pt idx="3">
                        <c:v>0.92100000000000004</c:v>
                      </c:pt>
                      <c:pt idx="4">
                        <c:v>0.96560000000000001</c:v>
                      </c:pt>
                      <c:pt idx="5">
                        <c:v>0.97299999999999998</c:v>
                      </c:pt>
                      <c:pt idx="6">
                        <c:v>1.0409999999999999</c:v>
                      </c:pt>
                      <c:pt idx="7">
                        <c:v>1.054</c:v>
                      </c:pt>
                      <c:pt idx="8">
                        <c:v>1.1499999999999999</c:v>
                      </c:pt>
                      <c:pt idx="9">
                        <c:v>1.0640000000000001</c:v>
                      </c:pt>
                      <c:pt idx="10">
                        <c:v>1.23</c:v>
                      </c:pt>
                      <c:pt idx="11">
                        <c:v>1.1419999999999999</c:v>
                      </c:pt>
                      <c:pt idx="12">
                        <c:v>1.284</c:v>
                      </c:pt>
                      <c:pt idx="13">
                        <c:v>1.4410000000000001</c:v>
                      </c:pt>
                      <c:pt idx="14">
                        <c:v>1.554</c:v>
                      </c:pt>
                      <c:pt idx="15">
                        <c:v>1.6919999999999999</c:v>
                      </c:pt>
                      <c:pt idx="16">
                        <c:v>1.7689999999999999</c:v>
                      </c:pt>
                      <c:pt idx="17">
                        <c:v>1.85</c:v>
                      </c:pt>
                      <c:pt idx="18">
                        <c:v>1.9430000000000001</c:v>
                      </c:pt>
                      <c:pt idx="19">
                        <c:v>2.0550000000000002</c:v>
                      </c:pt>
                      <c:pt idx="20">
                        <c:v>2.077</c:v>
                      </c:pt>
                      <c:pt idx="21">
                        <c:v>2.1549999999999998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0684-C14C-BCF8-0EF766D0ECB0}"/>
                  </c:ext>
                </c:extLst>
              </c15:ser>
            </c15:filteredScatterSeries>
          </c:ext>
        </c:extLst>
      </c:scatterChart>
      <c:valAx>
        <c:axId val="-1976855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Momentum (GeV/c)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66060888"/>
        <c:crosses val="autoZero"/>
        <c:crossBetween val="midCat"/>
      </c:valAx>
      <c:valAx>
        <c:axId val="-196606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>
                    <a:effectLst/>
                  </a:rPr>
                  <a:t>Width (Sigma) of  (</a:t>
                </a:r>
                <a:r>
                  <a:rPr lang="en-US" sz="1200" b="0" i="0" baseline="0" dirty="0" err="1">
                    <a:effectLst/>
                  </a:rPr>
                  <a:t>p</a:t>
                </a:r>
                <a:r>
                  <a:rPr lang="en-US" sz="1200" b="0" i="0" baseline="-25000" dirty="0" err="1">
                    <a:effectLst/>
                  </a:rPr>
                  <a:t>reco</a:t>
                </a:r>
                <a:r>
                  <a:rPr lang="en-US" sz="1200" b="0" i="0" baseline="0" dirty="0" err="1">
                    <a:effectLst/>
                  </a:rPr>
                  <a:t>-p</a:t>
                </a:r>
                <a:r>
                  <a:rPr lang="en-US" sz="1200" b="0" i="0" baseline="-25000" dirty="0" err="1">
                    <a:effectLst/>
                  </a:rPr>
                  <a:t>gen</a:t>
                </a:r>
                <a:r>
                  <a:rPr lang="en-US" sz="1200" b="0" i="0" baseline="0" dirty="0">
                    <a:effectLst/>
                  </a:rPr>
                  <a:t>)/</a:t>
                </a:r>
                <a:r>
                  <a:rPr lang="en-US" sz="1200" b="0" i="0" baseline="0" dirty="0" err="1">
                    <a:effectLst/>
                  </a:rPr>
                  <a:t>p</a:t>
                </a:r>
                <a:r>
                  <a:rPr lang="en-US" sz="1200" b="0" i="0" baseline="-25000" dirty="0" err="1">
                    <a:effectLst/>
                  </a:rPr>
                  <a:t>gen</a:t>
                </a:r>
                <a:r>
                  <a:rPr lang="en-US" sz="1200" b="0" i="0" baseline="0" dirty="0">
                    <a:effectLst/>
                  </a:rPr>
                  <a:t> [%] </a:t>
                </a:r>
                <a:endParaRPr lang="en-US" sz="1200" dirty="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207204117353699E-2"/>
              <c:y val="0.140632852680122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68558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43981334584285"/>
          <c:y val="0.27696320042225198"/>
          <c:w val="0.274425255182487"/>
          <c:h val="0.24106697004945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474E5-99AC-2142-9A64-00520662F9B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6E7C-C513-3D43-8E8C-F5F42FC9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7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91987-EBF7-0E47-BA35-7C1ACCC3B34A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7FCB1-E746-A043-8AF8-DBAEAF15821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69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27BB4-7507-496B-A596-4501E78419B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74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5226" y="695134"/>
            <a:ext cx="4847549" cy="342815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9BC8CE-986F-4999-935A-19266061FC79}" type="slidenum">
              <a:rPr lang="en-US" spc="-1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pPr algn="r"/>
              <a:t>13</a:t>
            </a:fld>
            <a:endParaRPr lang="en-US" spc="-1">
              <a:solidFill>
                <a:prstClr val="black"/>
              </a:solidFill>
              <a:latin typeface="Times New Roman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0920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065" y="228600"/>
            <a:ext cx="8618537" cy="762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3500" y="2209801"/>
            <a:ext cx="6400800" cy="525142"/>
          </a:xfrm>
        </p:spPr>
        <p:txBody>
          <a:bodyPr/>
          <a:lstStyle>
            <a:lvl1pPr marL="0" indent="0">
              <a:defRPr sz="2800" b="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890643" y="990600"/>
            <a:ext cx="9344082" cy="20145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C1D597-74ED-D546-952C-60A3443567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3350"/>
            <a:ext cx="1943100" cy="2851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1758" y="133350"/>
            <a:ext cx="3480943" cy="2851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7DB743-4FED-6F40-BFB3-0774660451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22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D. Elia, A. Mastroserio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959661" y="6356353"/>
            <a:ext cx="3347105" cy="365125"/>
          </a:xfrm>
        </p:spPr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INFN Bari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Immagine 6" descr="2_BARI_LOGO_NOME_ESTES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48" y="3"/>
            <a:ext cx="1713952" cy="14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5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D. Elia, A. Mastroserio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INFN Bari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396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D. Elia, A. Mastroserio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INFN Bari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72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D. Elia, A. Mastroserio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INFN Bari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7033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D. Elia, A. Mastroserio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INFN Bari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774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D. Elia, A. Mastroserio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INFN Bari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4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D. Elia, A. Mastroserio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INFN Bari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25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F32C35-A59D-324F-B965-907F37F001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D. Elia, A. Mastroserio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INFN Bari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955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D. Elia, A. Mastroserio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INFN Bari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48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D. Elia, A. Mastroserio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INFN Bari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2622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D. Elia, A. Mastroserio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INFN Bari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507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5328592" cy="1728192"/>
          </a:xfrm>
        </p:spPr>
        <p:txBody>
          <a:bodyPr anchor="b"/>
          <a:lstStyle>
            <a:lvl1pPr>
              <a:defRPr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50825" y="3284868"/>
            <a:ext cx="5329238" cy="1152525"/>
          </a:xfrm>
        </p:spPr>
        <p:txBody>
          <a:bodyPr/>
          <a:lstStyle>
            <a:lvl1pPr marL="0" indent="0">
              <a:buNone/>
              <a:defRPr sz="1500" b="0"/>
            </a:lvl1pPr>
            <a:lvl2pPr marL="342891" indent="0">
              <a:buNone/>
              <a:defRPr b="0"/>
            </a:lvl2pPr>
            <a:lvl3pPr marL="685783" indent="0">
              <a:buNone/>
              <a:defRPr b="0"/>
            </a:lvl3pPr>
            <a:lvl4pPr marL="1028674" indent="0">
              <a:buNone/>
              <a:defRPr b="0"/>
            </a:lvl4pPr>
            <a:lvl5pPr marL="1371566" indent="0">
              <a:buNone/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705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353618"/>
            <a:ext cx="8539288" cy="780685"/>
          </a:xfrm>
        </p:spPr>
        <p:txBody>
          <a:bodyPr/>
          <a:lstStyle>
            <a:lvl1pPr>
              <a:defRPr sz="2800" baseline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8" y="1134302"/>
            <a:ext cx="8539289" cy="5524069"/>
          </a:xfrm>
        </p:spPr>
        <p:txBody>
          <a:bodyPr/>
          <a:lstStyle>
            <a:lvl1pPr>
              <a:lnSpc>
                <a:spcPct val="100000"/>
              </a:lnSpc>
              <a:defRPr sz="2000" b="0"/>
            </a:lvl1pPr>
            <a:lvl2pPr>
              <a:lnSpc>
                <a:spcPct val="100000"/>
              </a:lnSpc>
              <a:defRPr sz="1800" b="0">
                <a:solidFill>
                  <a:srgbClr val="800000"/>
                </a:solidFill>
              </a:defRPr>
            </a:lvl2pPr>
            <a:lvl3pPr>
              <a:lnSpc>
                <a:spcPct val="100000"/>
              </a:lnSpc>
              <a:defRPr sz="1800" b="0"/>
            </a:lvl3pPr>
            <a:lvl4pPr>
              <a:lnSpc>
                <a:spcPct val="100000"/>
              </a:lnSpc>
              <a:defRPr sz="1600" b="0">
                <a:solidFill>
                  <a:srgbClr val="660066"/>
                </a:solidFill>
              </a:defRPr>
            </a:lvl4pPr>
            <a:lvl5pPr>
              <a:lnSpc>
                <a:spcPct val="100000"/>
              </a:lnSpc>
              <a:defRPr sz="1600"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5538" y="6658373"/>
            <a:ext cx="7581157" cy="202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AAAAAA"/>
              </a:solidFill>
              <a:ea typeface="ＭＳ Ｐゴシック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76691" y="6658373"/>
            <a:ext cx="958132" cy="202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68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353618"/>
            <a:ext cx="8539288" cy="780685"/>
          </a:xfrm>
        </p:spPr>
        <p:txBody>
          <a:bodyPr/>
          <a:lstStyle>
            <a:lvl1pPr>
              <a:defRPr baseline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4" y="1134302"/>
            <a:ext cx="4212000" cy="5524069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b="0">
                <a:solidFill>
                  <a:srgbClr val="800000"/>
                </a:solidFill>
              </a:defRPr>
            </a:lvl2pPr>
            <a:lvl3pPr>
              <a:lnSpc>
                <a:spcPct val="100000"/>
              </a:lnSpc>
              <a:defRPr b="0"/>
            </a:lvl3pPr>
            <a:lvl4pPr>
              <a:lnSpc>
                <a:spcPct val="100000"/>
              </a:lnSpc>
              <a:defRPr b="0">
                <a:solidFill>
                  <a:srgbClr val="660066"/>
                </a:solidFill>
              </a:defRPr>
            </a:lvl4pPr>
            <a:lvl5pPr>
              <a:lnSpc>
                <a:spcPct val="100000"/>
              </a:lnSpc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5538" y="6658373"/>
            <a:ext cx="7581157" cy="202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AAAAAA"/>
              </a:solidFill>
              <a:ea typeface="ＭＳ Ｐゴシック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76691" y="6658373"/>
            <a:ext cx="958132" cy="202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722823" y="1134302"/>
            <a:ext cx="4212000" cy="5524069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b="0">
                <a:solidFill>
                  <a:srgbClr val="800000"/>
                </a:solidFill>
              </a:defRPr>
            </a:lvl2pPr>
            <a:lvl3pPr>
              <a:lnSpc>
                <a:spcPct val="100000"/>
              </a:lnSpc>
              <a:defRPr b="0"/>
            </a:lvl3pPr>
            <a:lvl4pPr>
              <a:lnSpc>
                <a:spcPct val="100000"/>
              </a:lnSpc>
              <a:defRPr b="0">
                <a:solidFill>
                  <a:srgbClr val="660066"/>
                </a:solidFill>
              </a:defRPr>
            </a:lvl4pPr>
            <a:lvl5pPr>
              <a:lnSpc>
                <a:spcPct val="100000"/>
              </a:lnSpc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455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AAAAAA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AAAAAA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A58A-5803-40BC-AA65-344FFC34476A}" type="slidenum">
              <a:rPr lang="en-GB" smtClean="0">
                <a:solidFill>
                  <a:srgbClr val="AAAAAA"/>
                </a:solidFill>
                <a:latin typeface="Arial"/>
              </a:rPr>
              <a:pPr/>
              <a:t>‹#›</a:t>
            </a:fld>
            <a:endParaRPr lang="en-GB">
              <a:solidFill>
                <a:srgbClr val="AAAAA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8314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AAAAAA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AAAAAA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0143-FBAA-4FD2-BD26-354511D2FD90}" type="slidenum">
              <a:rPr lang="en-GB" smtClean="0">
                <a:solidFill>
                  <a:srgbClr val="AAAAAA"/>
                </a:solidFill>
                <a:latin typeface="Arial"/>
              </a:rPr>
              <a:pPr/>
              <a:t>‹#›</a:t>
            </a:fld>
            <a:endParaRPr lang="en-GB">
              <a:solidFill>
                <a:srgbClr val="AAAAA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03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AAAAAA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AAAAAA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0143-FBAA-4FD2-BD26-354511D2FD90}" type="slidenum">
              <a:rPr lang="en-GB" smtClean="0">
                <a:solidFill>
                  <a:srgbClr val="AAAAAA"/>
                </a:solidFill>
                <a:latin typeface="Arial"/>
              </a:rPr>
              <a:pPr/>
              <a:t>‹#›</a:t>
            </a:fld>
            <a:endParaRPr lang="en-GB">
              <a:solidFill>
                <a:srgbClr val="AAAAA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1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06798"/>
            <a:ext cx="7772400" cy="40010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563434-CAA8-ED42-9CA6-0E8AC4F2EB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52DB-F9D7-314C-B949-C5E8F3CFC5F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Xuan Li (LANL)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200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717756"/>
          </a:xfrm>
        </p:spPr>
        <p:txBody>
          <a:bodyPr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4034"/>
            <a:ext cx="7886700" cy="5262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185D-A8E3-1646-A2CA-9C81873AB9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Xuan Li (LANL)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1625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79F4-F689-7544-9EC6-342306CBC6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Xuan Li (LANL)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567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F9-6396-EC49-A6B9-EB49194A54F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Xuan Li (LANL)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628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94D9-D4BC-A14D-90C4-C55CB8095FD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Xuan Li (LANL)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72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9908-EB84-D640-B7EE-94D4F1A8680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Xuan Li (LANL)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725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30CD-3A81-0348-AC91-A559F72ADD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Xuan Li (LANL)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015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097-B8EE-2346-8E3E-BEA9614B99B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Xuan Li (LANL)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739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3743-C487-794F-8B88-C64D67F8D76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Xuan Li (LANL)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741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436C-6A6C-3A44-8951-5821EE6B812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Xuan Li (LANL)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37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990600"/>
            <a:ext cx="3810000" cy="22601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9" y="990600"/>
            <a:ext cx="3810000" cy="22601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95EB2B-E4F9-C54F-B7D3-99D73223EB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6302-046B-5245-B354-25B4EBD7962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Xuan Li (LANL)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173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 dirty="0">
                <a:solidFill>
                  <a:srgbClr val="001C54"/>
                </a:solidFill>
                <a:latin typeface="Calibri"/>
              </a:endParaRPr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 dirty="0">
                <a:solidFill>
                  <a:srgbClr val="001C54"/>
                </a:solidFill>
                <a:latin typeface="Calibri"/>
              </a:endParaRPr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>
                <a:ea typeface="宋体"/>
              </a:rPr>
              <a:t>Tracking Simulation Summary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da-DK">
                <a:solidFill>
                  <a:srgbClr val="0F6FC6">
                    <a:tint val="20000"/>
                  </a:srgbClr>
                </a:solidFill>
              </a:rPr>
              <a:t>Jin Huang, Chris Pinkenburg (BNL/sPHENIX group)</a:t>
            </a:r>
            <a:endParaRPr lang="en-US" dirty="0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1EAD62-39D5-4A2F-A6B7-B475B6B624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17" y="5578730"/>
            <a:ext cx="1685397" cy="173647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>
                <a:solidFill>
                  <a:srgbClr val="0F6FC6">
                    <a:lumMod val="50000"/>
                  </a:srgbClr>
                </a:solidFill>
                <a:ea typeface="宋体"/>
              </a:rPr>
              <a:t>Tracking Simulation Summary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286251" y="6407948"/>
            <a:ext cx="2266951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da-DK">
                <a:solidFill>
                  <a:srgbClr val="0F6FC6">
                    <a:lumMod val="50000"/>
                  </a:srgbClr>
                </a:solidFill>
              </a:rPr>
              <a:t>Jin Huang, Chris Pinkenburg (BNL/sPHENIX group)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F6FC6">
                    <a:lumMod val="50000"/>
                  </a:srgbClr>
                </a:solidFill>
                <a:ea typeface="宋体"/>
              </a:rPr>
              <a:t>Tracking Simulation Summary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F6FC6">
                    <a:lumMod val="50000"/>
                  </a:srgbClr>
                </a:solidFill>
              </a:rPr>
              <a:t>Jin Huang, Chris Pinkenburg (BNL/sPHENIX group)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0217"/>
      </p:ext>
    </p:extLst>
  </p:cSld>
  <p:clrMapOvr>
    <a:masterClrMapping/>
  </p:clrMapOvr>
  <p:transition>
    <p:strips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>
                <a:solidFill>
                  <a:srgbClr val="DBF5F9"/>
                </a:solidFill>
                <a:ea typeface="宋体"/>
              </a:rPr>
              <a:t>Tracking Simulation Summary</a:t>
            </a:r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a-DK">
                <a:solidFill>
                  <a:srgbClr val="DBF5F9"/>
                </a:solidFill>
              </a:rPr>
              <a:t>Jin Huang, Chris Pinkenburg (BNL/sPHENIX group)</a:t>
            </a:r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>
                <a:solidFill>
                  <a:srgbClr val="DBF5F9"/>
                </a:solidFill>
                <a:ea typeface="宋体"/>
              </a:rPr>
              <a:t>Tracking Simulation Summary</a:t>
            </a:r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a-DK">
                <a:solidFill>
                  <a:srgbClr val="DBF5F9"/>
                </a:solidFill>
              </a:rPr>
              <a:t>Jin Huang, Chris Pinkenburg (BNL/sPHENIX group)</a:t>
            </a:r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F6FC6">
                    <a:lumMod val="50000"/>
                  </a:srgbClr>
                </a:solidFill>
                <a:ea typeface="宋体"/>
              </a:rPr>
              <a:t>Tracking Simulation Summary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F6FC6">
                    <a:lumMod val="50000"/>
                  </a:srgbClr>
                </a:solidFill>
              </a:rPr>
              <a:t>Jin Huang, Chris Pinkenburg (BNL/sPHENIX group)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>
                <a:solidFill>
                  <a:srgbClr val="DBF5F9"/>
                </a:solidFill>
                <a:ea typeface="宋体"/>
              </a:rPr>
              <a:t>Tracking Simulation Summary</a:t>
            </a:r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a-DK">
                <a:solidFill>
                  <a:srgbClr val="DBF5F9"/>
                </a:solidFill>
              </a:rPr>
              <a:t>Jin Huang, Chris Pinkenburg (BNL/sPHENIX group)</a:t>
            </a:r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F6FC6">
                    <a:lumMod val="50000"/>
                  </a:srgbClr>
                </a:solidFill>
                <a:ea typeface="宋体"/>
              </a:rPr>
              <a:t>Tracking Simulation Summary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F6FC6">
                    <a:lumMod val="50000"/>
                  </a:srgbClr>
                </a:solidFill>
              </a:rPr>
              <a:t>Jin Huang, Chris Pinkenburg (BNL/sPHENIX group)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en-US" altLang="zh-CN">
                <a:solidFill>
                  <a:srgbClr val="0F6FC6">
                    <a:lumMod val="50000"/>
                  </a:srgbClr>
                </a:solidFill>
                <a:ea typeface="宋体"/>
              </a:rPr>
              <a:t>Tracking Simulation Summary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F6FC6">
                    <a:lumMod val="50000"/>
                  </a:srgbClr>
                </a:solidFill>
              </a:rPr>
              <a:t>Jin Huang, Chris Pinkenburg (BNL/sPHENIX group)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3883"/>
            <a:ext cx="4040188" cy="8309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1968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43883"/>
            <a:ext cx="4041775" cy="8309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1968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B483B1-531C-714C-BC99-8D500E5E5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>
                <a:solidFill>
                  <a:prstClr val="white"/>
                </a:solidFill>
                <a:ea typeface="宋体"/>
              </a:rPr>
              <a:t>Tracking Simulation Summary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14801" y="6407948"/>
            <a:ext cx="261595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a-DK">
                <a:solidFill>
                  <a:prstClr val="white"/>
                </a:solidFill>
              </a:rPr>
              <a:t>Jin Huang, Chris Pinkenburg (BNL/sPHENIX group)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FA2CFB-0863-4829-A353-C1004920DE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8" y="5786630"/>
            <a:ext cx="1483612" cy="15285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F6FC6">
                    <a:lumMod val="50000"/>
                  </a:srgbClr>
                </a:solidFill>
                <a:ea typeface="宋体"/>
              </a:rPr>
              <a:t>Tracking Simulation Summary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F6FC6">
                    <a:lumMod val="50000"/>
                  </a:srgbClr>
                </a:solidFill>
              </a:rPr>
              <a:t>Jin Huang, Chris Pinkenburg (BNL/sPHENIX group)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F6FC6">
                    <a:lumMod val="50000"/>
                  </a:srgbClr>
                </a:solidFill>
                <a:ea typeface="宋体"/>
              </a:rPr>
              <a:t>Tracking Simulation Summary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0F6FC6">
                    <a:lumMod val="50000"/>
                  </a:srgbClr>
                </a:solidFill>
              </a:rPr>
              <a:t>Jin Huang, Chris Pinkenburg (BNL/sPHENIX group)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152A-AAE3-E64D-8375-0E73138E2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2E5-E5E4-F045-A584-2DC6321FE3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017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152A-AAE3-E64D-8375-0E73138E2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2E5-E5E4-F045-A584-2DC6321FE3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4109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152A-AAE3-E64D-8375-0E73138E2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2E5-E5E4-F045-A584-2DC6321FE3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7965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152A-AAE3-E64D-8375-0E73138E2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2E5-E5E4-F045-A584-2DC6321FE3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829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152A-AAE3-E64D-8375-0E73138E2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2E5-E5E4-F045-A584-2DC6321FE3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4239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152A-AAE3-E64D-8375-0E73138E2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2E5-E5E4-F045-A584-2DC6321FE3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1133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152A-AAE3-E64D-8375-0E73138E2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2E5-E5E4-F045-A584-2DC6321FE3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72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7CBFB9-AA81-2041-82F0-E35C8C4E38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152A-AAE3-E64D-8375-0E73138E2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2E5-E5E4-F045-A584-2DC6321FE3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248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152A-AAE3-E64D-8375-0E73138E2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2E5-E5E4-F045-A584-2DC6321FE3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2457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152A-AAE3-E64D-8375-0E73138E2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2E5-E5E4-F045-A584-2DC6321FE3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7167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152A-AAE3-E64D-8375-0E73138E2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D2E5-E5E4-F045-A584-2DC6321FE3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0402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892969" y="1151931"/>
            <a:ext cx="7358063" cy="232171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625">
                <a:solidFill>
                  <a:srgbClr val="FFFFFF"/>
                </a:solidFill>
              </a:rPr>
              <a:t>Click to edit Master title style</a:t>
            </a:r>
            <a:endParaRPr sz="5625">
              <a:solidFill>
                <a:srgbClr val="FFFFFF"/>
              </a:solidFill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25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25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25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25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250">
                <a:solidFill>
                  <a:srgbClr val="FFFFFF"/>
                </a:solidFill>
              </a:rPr>
              <a:t>Fifth level</a:t>
            </a:r>
            <a:endParaRPr sz="2250">
              <a:solidFill>
                <a:srgbClr val="FFFFFF"/>
              </a:solidFill>
            </a:endParaRP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132013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5"/>
          <p:cNvSpPr>
            <a:spLocks noGrp="1"/>
          </p:cNvSpPr>
          <p:nvPr>
            <p:ph type="sldNum" idx="4"/>
          </p:nvPr>
        </p:nvSpPr>
        <p:spPr>
          <a:xfrm>
            <a:off x="6555960" y="6247440"/>
            <a:ext cx="213012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BBD5A1F-1B1D-4230-ACBD-60B1F39D862F}" type="slidenum">
              <a:rPr lang="en-US" sz="1400" spc="-1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pPr algn="r"/>
              <a:t>‹#›</a:t>
            </a:fld>
            <a:endParaRPr lang="en-US" sz="1400" spc="-1" dirty="0">
              <a:solidFill>
                <a:prstClr val="black"/>
              </a:solidFill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4"/>
          </p:nvPr>
        </p:nvSpPr>
        <p:spPr>
          <a:xfrm>
            <a:off x="6555960" y="6247440"/>
            <a:ext cx="213012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BBD5A1F-1B1D-4230-ACBD-60B1F39D862F}" type="slidenum">
              <a:rPr lang="en-US" sz="1400" spc="-1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pPr algn="r"/>
              <a:t>‹#›</a:t>
            </a:fld>
            <a:endParaRPr lang="en-US" sz="1400" spc="-1" dirty="0">
              <a:solidFill>
                <a:prstClr val="black"/>
              </a:solidFill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4"/>
          </p:nvPr>
        </p:nvSpPr>
        <p:spPr>
          <a:xfrm>
            <a:off x="6555960" y="6247440"/>
            <a:ext cx="213012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BBD5A1F-1B1D-4230-ACBD-60B1F39D862F}" type="slidenum">
              <a:rPr lang="en-US" sz="1400" spc="-1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pPr algn="r"/>
              <a:t>‹#›</a:t>
            </a:fld>
            <a:endParaRPr lang="en-US" sz="1400" spc="-1" dirty="0">
              <a:solidFill>
                <a:prstClr val="black"/>
              </a:solidFill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4"/>
          </p:nvPr>
        </p:nvSpPr>
        <p:spPr>
          <a:xfrm>
            <a:off x="6555960" y="6247440"/>
            <a:ext cx="213012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BBD5A1F-1B1D-4230-ACBD-60B1F39D862F}" type="slidenum">
              <a:rPr lang="en-US" sz="1400" spc="-1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pPr algn="r"/>
              <a:t>‹#›</a:t>
            </a:fld>
            <a:endParaRPr lang="en-US" sz="1400" spc="-1" dirty="0">
              <a:solidFill>
                <a:prstClr val="black"/>
              </a:solidFill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5"/>
          <p:cNvSpPr>
            <a:spLocks noGrp="1"/>
          </p:cNvSpPr>
          <p:nvPr>
            <p:ph type="sldNum" idx="4"/>
          </p:nvPr>
        </p:nvSpPr>
        <p:spPr>
          <a:xfrm>
            <a:off x="6555960" y="6247440"/>
            <a:ext cx="213012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BBD5A1F-1B1D-4230-ACBD-60B1F39D862F}" type="slidenum">
              <a:rPr lang="en-US" sz="1400" spc="-1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pPr algn="r"/>
              <a:t>‹#›</a:t>
            </a:fld>
            <a:endParaRPr lang="en-US" sz="1400" spc="-1" dirty="0">
              <a:solidFill>
                <a:prstClr val="black"/>
              </a:solidFill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B4CC7B-3343-B74C-A97C-C7C24CA701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5"/>
          <p:cNvSpPr>
            <a:spLocks noGrp="1"/>
          </p:cNvSpPr>
          <p:nvPr>
            <p:ph type="sldNum" idx="4"/>
          </p:nvPr>
        </p:nvSpPr>
        <p:spPr>
          <a:xfrm>
            <a:off x="6555960" y="6247440"/>
            <a:ext cx="213012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BBD5A1F-1B1D-4230-ACBD-60B1F39D862F}" type="slidenum">
              <a:rPr lang="en-US" sz="1400" spc="-1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pPr algn="r"/>
              <a:t>‹#›</a:t>
            </a:fld>
            <a:endParaRPr lang="en-US" sz="1400" spc="-1" dirty="0">
              <a:solidFill>
                <a:prstClr val="black"/>
              </a:solidFill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>
          <a:xfrm>
            <a:off x="6555960" y="6247440"/>
            <a:ext cx="213012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BBD5A1F-1B1D-4230-ACBD-60B1F39D862F}" type="slidenum">
              <a:rPr lang="en-US" sz="1400" spc="-1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pPr algn="r"/>
              <a:t>‹#›</a:t>
            </a:fld>
            <a:endParaRPr lang="en-US" sz="1400" spc="-1" dirty="0">
              <a:solidFill>
                <a:prstClr val="black"/>
              </a:solidFill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>
          <a:xfrm>
            <a:off x="6555960" y="6247440"/>
            <a:ext cx="213012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BBD5A1F-1B1D-4230-ACBD-60B1F39D862F}" type="slidenum">
              <a:rPr lang="en-US" sz="1400" spc="-1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pPr algn="r"/>
              <a:t>‹#›</a:t>
            </a:fld>
            <a:endParaRPr lang="en-US" sz="1400" spc="-1" dirty="0">
              <a:solidFill>
                <a:prstClr val="black"/>
              </a:solidFill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>
          <a:xfrm>
            <a:off x="6555960" y="6247440"/>
            <a:ext cx="213012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BBD5A1F-1B1D-4230-ACBD-60B1F39D862F}" type="slidenum">
              <a:rPr lang="en-US" sz="1400" spc="-1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pPr algn="r"/>
              <a:t>‹#›</a:t>
            </a:fld>
            <a:endParaRPr lang="en-US" sz="1400" spc="-1" dirty="0">
              <a:solidFill>
                <a:prstClr val="black"/>
              </a:solidFill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4"/>
          </p:nvPr>
        </p:nvSpPr>
        <p:spPr>
          <a:xfrm>
            <a:off x="6555960" y="6247440"/>
            <a:ext cx="213012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BBD5A1F-1B1D-4230-ACBD-60B1F39D862F}" type="slidenum">
              <a:rPr lang="en-US" sz="1400" spc="-1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pPr algn="r"/>
              <a:t>‹#›</a:t>
            </a:fld>
            <a:endParaRPr lang="en-US" sz="1400" spc="-1" dirty="0">
              <a:solidFill>
                <a:prstClr val="black"/>
              </a:solidFill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2571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308737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002254-3D0E-264C-87A8-AF3C85E51E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90064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308737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D28CF-05E5-C342-8BE6-899A0B0CFD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335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990600"/>
            <a:ext cx="7772400" cy="20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85800" y="152401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u="sng">
              <a:solidFill>
                <a:srgbClr val="042DFA"/>
              </a:solidFill>
              <a:latin typeface="Arial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Aft>
                <a:spcPct val="0"/>
              </a:spcAft>
            </a:pPr>
            <a:fld id="{568A1186-8F50-DD40-B112-53824F9DBA2D}" type="slidenum">
              <a:rPr lang="en-US">
                <a:solidFill>
                  <a:srgbClr val="000000"/>
                </a:solidFill>
                <a:latin typeface="Times New Roman" charset="0"/>
              </a:rPr>
              <a:pPr defTabSz="914400"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Monotype Sorts" charset="2"/>
        <a:buChar char="l"/>
        <a:defRPr sz="2400" b="1">
          <a:solidFill>
            <a:schemeClr val="hlink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60000"/>
        <a:buFont typeface="Monotype Sorts" charset="2"/>
        <a:defRPr sz="2400" b="1">
          <a:solidFill>
            <a:schemeClr val="hlink"/>
          </a:solidFill>
          <a:latin typeface="+mn-lt"/>
          <a:ea typeface="ＭＳ Ｐゴシック" charset="-128"/>
        </a:defRPr>
      </a:lvl2pPr>
      <a:lvl3pPr marL="1142942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 b="1">
          <a:solidFill>
            <a:srgbClr val="00FF00"/>
          </a:solidFill>
          <a:latin typeface="+mn-lt"/>
          <a:ea typeface="ＭＳ Ｐゴシック" charset="-128"/>
        </a:defRPr>
      </a:lvl3pPr>
      <a:lvl4pPr marL="1600118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400" b="1">
          <a:solidFill>
            <a:srgbClr val="00FF00"/>
          </a:solidFill>
          <a:latin typeface="+mn-lt"/>
          <a:ea typeface="ＭＳ Ｐゴシック" charset="-128"/>
        </a:defRPr>
      </a:lvl4pPr>
      <a:lvl5pPr marL="2057295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400" b="1">
          <a:solidFill>
            <a:srgbClr val="00FF00"/>
          </a:solidFill>
          <a:latin typeface="+mn-lt"/>
          <a:ea typeface="ＭＳ Ｐゴシック" charset="-128"/>
        </a:defRPr>
      </a:lvl5pPr>
      <a:lvl6pPr marL="2514471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400" b="1">
          <a:solidFill>
            <a:srgbClr val="00FF00"/>
          </a:solidFill>
          <a:latin typeface="+mn-lt"/>
          <a:ea typeface="ＭＳ Ｐゴシック" charset="-128"/>
        </a:defRPr>
      </a:lvl6pPr>
      <a:lvl7pPr marL="2971648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400" b="1">
          <a:solidFill>
            <a:srgbClr val="00FF00"/>
          </a:solidFill>
          <a:latin typeface="+mn-lt"/>
          <a:ea typeface="ＭＳ Ｐゴシック" charset="-128"/>
        </a:defRPr>
      </a:lvl7pPr>
      <a:lvl8pPr marL="3428825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400" b="1">
          <a:solidFill>
            <a:srgbClr val="00FF00"/>
          </a:solidFill>
          <a:latin typeface="+mn-lt"/>
          <a:ea typeface="ＭＳ Ｐゴシック" charset="-128"/>
        </a:defRPr>
      </a:lvl8pPr>
      <a:lvl9pPr marL="3886001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400" b="1">
          <a:solidFill>
            <a:srgbClr val="00FF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D. Elia, A. Mastroserio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INFN Bari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9B98D-C2D1-564A-9C82-A66E9646E85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2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53618"/>
            <a:ext cx="7772400" cy="78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26446"/>
            <a:ext cx="7772400" cy="475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123045" y="62597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accent5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AAAAAA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41726" y="6259716"/>
            <a:ext cx="109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accent5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solidFill>
                  <a:srgbClr val="AAAAAA"/>
                </a:solidFill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AAAAAA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96879" y="6259716"/>
            <a:ext cx="1503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accent5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AAAAAA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752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90034"/>
          </a:solidFill>
          <a:latin typeface="Georgia"/>
          <a:ea typeface="ＭＳ Ｐゴシック" charset="0"/>
          <a:cs typeface="Georgi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90034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90034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90034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90034"/>
          </a:solidFill>
          <a:latin typeface="Georgia" charset="0"/>
          <a:ea typeface="ＭＳ Ｐゴシック" charset="0"/>
          <a:cs typeface="ＭＳ Ｐゴシック" charset="0"/>
        </a:defRPr>
      </a:lvl5pPr>
      <a:lvl6pPr marL="342891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028674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rgbClr val="690034"/>
        </a:buClr>
        <a:buSzPct val="100000"/>
        <a:buFont typeface="Wingdings" charset="2"/>
        <a:buChar char="§"/>
        <a:defRPr sz="20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rgbClr val="690034"/>
        </a:buClr>
        <a:buChar char="–"/>
        <a:defRPr sz="1800">
          <a:solidFill>
            <a:schemeClr val="bg1"/>
          </a:solidFill>
          <a:latin typeface="+mn-lt"/>
          <a:ea typeface="ＭＳ Ｐゴシック" charset="0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Clr>
          <a:srgbClr val="690034"/>
        </a:buClr>
        <a:buSzPct val="100000"/>
        <a:buFont typeface="Wingdings" charset="2"/>
        <a:buChar char="§"/>
        <a:defRPr sz="1800">
          <a:solidFill>
            <a:schemeClr val="bg1"/>
          </a:solidFill>
          <a:latin typeface="+mn-lt"/>
          <a:ea typeface="ＭＳ Ｐゴシック" charset="0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Clr>
          <a:srgbClr val="690034"/>
        </a:buClr>
        <a:buSzPct val="80000"/>
        <a:buChar char="–"/>
        <a:defRPr sz="1600">
          <a:solidFill>
            <a:schemeClr val="bg1"/>
          </a:solidFill>
          <a:latin typeface="+mn-lt"/>
          <a:ea typeface="ＭＳ Ｐゴシック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lr>
          <a:srgbClr val="690034"/>
        </a:buClr>
        <a:buSzPct val="90000"/>
        <a:buChar char="»"/>
        <a:defRPr sz="1600">
          <a:solidFill>
            <a:schemeClr val="bg1"/>
          </a:solidFill>
          <a:latin typeface="+mn-lt"/>
          <a:ea typeface="ＭＳ Ｐゴシック" charset="0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100" b="1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100" b="1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100" b="1">
          <a:solidFill>
            <a:schemeClr val="tx1"/>
          </a:solidFill>
          <a:latin typeface="+mn-lt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1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C798-6C35-0D4A-9920-0EB3F498397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Xuan Li (LANL)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BBFD0-2864-5342-8826-5B6B6350BD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2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srgbClr val="001C54"/>
              </a:solidFill>
              <a:latin typeface="Calibri"/>
            </a:endParaRPr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srgbClr val="001C54"/>
              </a:solidFill>
              <a:latin typeface="Calibri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/>
              <a:t>第二级</a:t>
            </a:r>
          </a:p>
          <a:p>
            <a:pPr lvl="2" eaLnBrk="1" latinLnBrk="0" hangingPunct="1"/>
            <a:r>
              <a:rPr kumimoji="0" lang="zh-CN" altLang="en-US" dirty="0"/>
              <a:t>第三级</a:t>
            </a:r>
          </a:p>
          <a:p>
            <a:pPr lvl="3" eaLnBrk="1" latinLnBrk="0" hangingPunct="1"/>
            <a:r>
              <a:rPr kumimoji="0" lang="zh-CN" altLang="en-US" dirty="0"/>
              <a:t>第四级</a:t>
            </a:r>
          </a:p>
          <a:p>
            <a:pPr lvl="4" eaLnBrk="1" latinLnBrk="0" hangingPunct="1"/>
            <a:r>
              <a:rPr kumimoji="0" lang="zh-CN" altLang="en-US" dirty="0"/>
              <a:t>第五级</a:t>
            </a:r>
            <a:endParaRPr kumimoji="0" 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 defTabSz="914400"/>
            <a:r>
              <a:rPr lang="en-US" altLang="zh-CN">
                <a:solidFill>
                  <a:srgbClr val="0F6FC6">
                    <a:lumMod val="50000"/>
                  </a:srgbClr>
                </a:solidFill>
                <a:ea typeface="宋体"/>
              </a:rPr>
              <a:t>Tracking Simulation Summary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228450" y="6407948"/>
            <a:ext cx="2498582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 defTabSz="914400"/>
            <a:r>
              <a:rPr lang="da-DK">
                <a:solidFill>
                  <a:srgbClr val="0F6FC6">
                    <a:lumMod val="50000"/>
                  </a:srgbClr>
                </a:solidFill>
              </a:rPr>
              <a:t>Jin Huang, Chris Pinkenburg (BNL/sPHENIX group)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 defTabSz="914400"/>
            <a:fld id="{EDE73889-8752-428C-A11C-8679396BAC9B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1A283-AF5B-4398-8D5E-FB32E162A9A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8" y="5786630"/>
            <a:ext cx="1483612" cy="15285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>
    <p:strips dir="ru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E91152A-AAE3-E64D-8375-0E73138E2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34DD2E5-E5E4-F045-A584-2DC6321FE3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41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7" descr="bandeau_texte.png"/>
          <p:cNvPicPr/>
          <p:nvPr/>
        </p:nvPicPr>
        <p:blipFill>
          <a:blip r:embed="rId14"/>
          <a:stretch/>
        </p:blipFill>
        <p:spPr>
          <a:xfrm>
            <a:off x="0" y="0"/>
            <a:ext cx="9142920" cy="954360"/>
          </a:xfrm>
          <a:prstGeom prst="rect">
            <a:avLst/>
          </a:prstGeom>
          <a:ln>
            <a:noFill/>
          </a:ln>
        </p:spPr>
      </p:pic>
      <p:pic>
        <p:nvPicPr>
          <p:cNvPr id="84" name="Image 8"/>
          <p:cNvPicPr/>
          <p:nvPr/>
        </p:nvPicPr>
        <p:blipFill>
          <a:blip r:embed="rId15"/>
          <a:stretch/>
        </p:blipFill>
        <p:spPr>
          <a:xfrm>
            <a:off x="8286840" y="138240"/>
            <a:ext cx="683280" cy="68184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>
          <a:xfrm>
            <a:off x="6555960" y="6247440"/>
            <a:ext cx="213012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 defTabSz="914400"/>
            <a:fld id="{ABBD5A1F-1B1D-4230-ACBD-60B1F39D862F}" type="slidenum">
              <a:rPr lang="en-US" sz="1400" spc="-1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pPr algn="r" defTabSz="914400"/>
              <a:t>‹#›</a:t>
            </a:fld>
            <a:endParaRPr lang="en-US" sz="1400" spc="-1" dirty="0">
              <a:solidFill>
                <a:prstClr val="black"/>
              </a:solidFill>
              <a:latin typeface="Times New Roman"/>
              <a:ea typeface="DejaVu Sans"/>
              <a:cs typeface="DejaVu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ic-detector.github.io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hyperlink" Target="https://indico.bnl.gov/event/528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hart" Target="../charts/chart2.xm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1.jpg"/><Relationship Id="rId11" Type="http://schemas.openxmlformats.org/officeDocument/2006/relationships/chart" Target="../charts/chart1.xml"/><Relationship Id="rId5" Type="http://schemas.openxmlformats.org/officeDocument/2006/relationships/image" Target="../media/image30.png"/><Relationship Id="rId10" Type="http://schemas.openxmlformats.org/officeDocument/2006/relationships/image" Target="../media/image8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2.png"/><Relationship Id="rId11" Type="http://schemas.openxmlformats.org/officeDocument/2006/relationships/image" Target="../media/image360.png"/><Relationship Id="rId5" Type="http://schemas.openxmlformats.org/officeDocument/2006/relationships/image" Target="../media/image31.jpg"/><Relationship Id="rId10" Type="http://schemas.openxmlformats.org/officeDocument/2006/relationships/image" Target="../media/image110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indico.bnl.gov/event/7689/contributions/35412/attachments/26828/40846/Simulation_report_Feb2020.pdf" TargetMode="Externa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948" y="163606"/>
            <a:ext cx="8618537" cy="762000"/>
          </a:xfrm>
        </p:spPr>
        <p:txBody>
          <a:bodyPr/>
          <a:lstStyle/>
          <a:p>
            <a:r>
              <a:rPr lang="en-US" sz="3200" dirty="0"/>
              <a:t>Summary of tracking simulations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8052" y="3731892"/>
            <a:ext cx="7591520" cy="1348057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en-US" sz="2400" b="1" i="1" dirty="0"/>
              <a:t>Barbara Jacak, UC Berkeley &amp; LBNL	</a:t>
            </a:r>
            <a:r>
              <a:rPr lang="en-US" sz="2400" dirty="0"/>
              <a:t>            </a:t>
            </a:r>
          </a:p>
          <a:p>
            <a:pPr algn="ctr">
              <a:buFont typeface="Monotype Sorts" charset="2"/>
              <a:buNone/>
            </a:pPr>
            <a:r>
              <a:rPr lang="en-US" sz="2400" b="1" i="1" dirty="0"/>
              <a:t>   March 19, 2020</a:t>
            </a:r>
          </a:p>
          <a:p>
            <a:pPr>
              <a:buFont typeface="Monotype Sorts" charset="2"/>
              <a:buNone/>
            </a:pPr>
            <a:r>
              <a:rPr lang="en-US" sz="2400" b="1" i="1" dirty="0"/>
              <a:t>	</a:t>
            </a:r>
            <a:r>
              <a:rPr lang="en-US" sz="2400" dirty="0">
                <a:solidFill>
                  <a:schemeClr val="tx1"/>
                </a:solidFill>
              </a:rPr>
              <a:t>		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6" name="Picture 5" descr="lbnl_atnight.jpg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500" y="5179221"/>
            <a:ext cx="2984501" cy="1678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6036" y="1502633"/>
            <a:ext cx="477566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/>
              <a:t>Silicon vertex detector + TPC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All-silicon tracker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Neither</a:t>
            </a:r>
          </a:p>
        </p:txBody>
      </p:sp>
      <p:pic>
        <p:nvPicPr>
          <p:cNvPr id="7" name="Google Shape;1179;g7bc802c7ad_16_115" descr="uc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83" y="5179221"/>
            <a:ext cx="1859571" cy="1634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9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C116B-908E-4116-A743-0D46D8C0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F6FC6">
                    <a:lumMod val="50000"/>
                  </a:srgbClr>
                </a:solidFill>
                <a:ea typeface="宋体"/>
              </a:rPr>
              <a:t>Tracking Simulation Summary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87B6F-598F-4FEA-A7E5-C93AE890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1" y="6407948"/>
            <a:ext cx="3352801" cy="365125"/>
          </a:xfrm>
        </p:spPr>
        <p:txBody>
          <a:bodyPr/>
          <a:lstStyle/>
          <a:p>
            <a:r>
              <a:rPr lang="da-DK" dirty="0">
                <a:solidFill>
                  <a:srgbClr val="0F6FC6">
                    <a:lumMod val="50000"/>
                  </a:srgbClr>
                </a:solidFill>
              </a:rPr>
              <a:t>Jin Huang, Chris </a:t>
            </a:r>
            <a:r>
              <a:rPr lang="da-DK" dirty="0" err="1">
                <a:solidFill>
                  <a:srgbClr val="0F6FC6">
                    <a:lumMod val="50000"/>
                  </a:srgbClr>
                </a:solidFill>
              </a:rPr>
              <a:t>Pinkenburg</a:t>
            </a:r>
            <a:r>
              <a:rPr lang="da-DK" dirty="0">
                <a:solidFill>
                  <a:srgbClr val="0F6FC6">
                    <a:lumMod val="50000"/>
                  </a:srgbClr>
                </a:solidFill>
              </a:rPr>
              <a:t> (BNL/</a:t>
            </a:r>
            <a:r>
              <a:rPr lang="da-DK" dirty="0" err="1">
                <a:solidFill>
                  <a:srgbClr val="0F6FC6">
                    <a:lumMod val="50000"/>
                  </a:srgbClr>
                </a:solidFill>
              </a:rPr>
              <a:t>sPHENIX</a:t>
            </a:r>
            <a:r>
              <a:rPr lang="da-DK" dirty="0">
                <a:solidFill>
                  <a:srgbClr val="0F6FC6">
                    <a:lumMod val="50000"/>
                  </a:srgbClr>
                </a:solidFill>
              </a:rPr>
              <a:t> </a:t>
            </a:r>
            <a:r>
              <a:rPr lang="da-DK" dirty="0" err="1">
                <a:solidFill>
                  <a:srgbClr val="0F6FC6">
                    <a:lumMod val="50000"/>
                  </a:srgbClr>
                </a:solidFill>
              </a:rPr>
              <a:t>group</a:t>
            </a:r>
            <a:r>
              <a:rPr lang="da-DK" dirty="0">
                <a:solidFill>
                  <a:srgbClr val="0F6FC6">
                    <a:lumMod val="50000"/>
                  </a:srgbClr>
                </a:solidFill>
              </a:rPr>
              <a:t>)</a:t>
            </a:r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E78CA-D037-467E-8896-582AF774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/>
              <a:t>10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236BF6-64D5-407D-BFE1-14F76B3F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chain simulation and reconstruction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57389-55EF-4FB7-BC35-CBC294453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4148" r="1"/>
          <a:stretch/>
        </p:blipFill>
        <p:spPr>
          <a:xfrm rot="1085739">
            <a:off x="-467650" y="1688589"/>
            <a:ext cx="3746947" cy="217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51358-12A3-4FF9-A0E2-9FA70BB249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44" y="4316968"/>
            <a:ext cx="2163163" cy="2320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6AFE14-86CF-495E-A742-1975380D5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296" y="1697344"/>
            <a:ext cx="3086100" cy="2314575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B102119B-B3A6-4124-916C-F63EF91A0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1" y="1756392"/>
            <a:ext cx="3837542" cy="378776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D8A7A7-5C20-428E-9ED3-809C0D9185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2692" y="4279477"/>
            <a:ext cx="2361150" cy="231457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89FEB8-90E6-4CA4-98B3-118425859159}"/>
              </a:ext>
            </a:extLst>
          </p:cNvPr>
          <p:cNvCxnSpPr>
            <a:cxnSpLocks/>
          </p:cNvCxnSpPr>
          <p:nvPr/>
        </p:nvCxnSpPr>
        <p:spPr>
          <a:xfrm>
            <a:off x="3200400" y="2509490"/>
            <a:ext cx="1428750" cy="38611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099AF0-E21B-4D77-9298-8B9429CF5211}"/>
              </a:ext>
            </a:extLst>
          </p:cNvPr>
          <p:cNvCxnSpPr>
            <a:cxnSpLocks/>
          </p:cNvCxnSpPr>
          <p:nvPr/>
        </p:nvCxnSpPr>
        <p:spPr>
          <a:xfrm flipV="1">
            <a:off x="3143250" y="2971800"/>
            <a:ext cx="1485900" cy="76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884DB82-FFC4-4428-AAEA-7ACF2103E687}"/>
              </a:ext>
            </a:extLst>
          </p:cNvPr>
          <p:cNvSpPr/>
          <p:nvPr/>
        </p:nvSpPr>
        <p:spPr>
          <a:xfrm rot="937115">
            <a:off x="5703319" y="2354522"/>
            <a:ext cx="514350" cy="457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1400" dirty="0">
                <a:solidFill>
                  <a:srgbClr val="001C54"/>
                </a:solidFill>
                <a:latin typeface="Calibri"/>
              </a:rPr>
              <a:t>G4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C55D17-3CA5-4FFF-A2E8-64C4AE48F198}"/>
              </a:ext>
            </a:extLst>
          </p:cNvPr>
          <p:cNvSpPr/>
          <p:nvPr/>
        </p:nvSpPr>
        <p:spPr>
          <a:xfrm>
            <a:off x="6310920" y="5215608"/>
            <a:ext cx="28330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Calibri"/>
              </a:rPr>
              <a:t>Geant4 simulation and </a:t>
            </a:r>
            <a:br>
              <a:rPr lang="en-US" dirty="0">
                <a:solidFill>
                  <a:srgbClr val="000000"/>
                </a:solidFill>
                <a:latin typeface="Calibri"/>
              </a:rPr>
            </a:br>
            <a:r>
              <a:rPr lang="en-US" dirty="0">
                <a:solidFill>
                  <a:srgbClr val="000000"/>
                </a:solidFill>
                <a:latin typeface="Calibri"/>
              </a:rPr>
              <a:t>reconstruction in Fun4All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[Tutorial] </a:t>
            </a:r>
            <a:r>
              <a:rPr lang="en-US" sz="1100" dirty="0">
                <a:solidFill>
                  <a:srgbClr val="001C54"/>
                </a:solidFill>
                <a:latin typeface="Calibri"/>
                <a:hlinkClick r:id="rId8"/>
              </a:rPr>
              <a:t>https://eic-detector.github.io/</a:t>
            </a:r>
            <a:endParaRPr lang="en-US" sz="1100" dirty="0">
              <a:solidFill>
                <a:srgbClr val="001C54"/>
              </a:solidFill>
              <a:latin typeface="Calibr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[sPH-cQCD-2018-001] </a:t>
            </a:r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Calibri"/>
                <a:hlinkClick r:id="rId9"/>
              </a:rPr>
              <a:t>https://indico.bnl.gov/event/5283</a:t>
            </a:r>
            <a:endParaRPr lang="en-US" sz="1100" dirty="0">
              <a:solidFill>
                <a:srgbClr val="001C54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0C0017-8101-49F7-B045-509A5566BA16}"/>
              </a:ext>
            </a:extLst>
          </p:cNvPr>
          <p:cNvSpPr/>
          <p:nvPr/>
        </p:nvSpPr>
        <p:spPr>
          <a:xfrm>
            <a:off x="3279495" y="4031809"/>
            <a:ext cx="2438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en-US" sz="1600" dirty="0">
                <a:solidFill>
                  <a:srgbClr val="000000"/>
                </a:solidFill>
                <a:latin typeface="Calibri"/>
              </a:rPr>
              <a:t>Single track DCA resolution</a:t>
            </a:r>
          </a:p>
          <a:p>
            <a:pPr algn="r" defTabSz="914400"/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[sPHENIX MVTX CDR]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A3FDFA-7F65-4CAA-9F11-C046D60C3766}"/>
              </a:ext>
            </a:extLst>
          </p:cNvPr>
          <p:cNvSpPr/>
          <p:nvPr/>
        </p:nvSpPr>
        <p:spPr>
          <a:xfrm>
            <a:off x="176334" y="3707695"/>
            <a:ext cx="32367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Calibri"/>
              </a:rPr>
              <a:t>Secondary vertex in </a:t>
            </a:r>
            <a:r>
              <a:rPr lang="el-GR" dirty="0">
                <a:solidFill>
                  <a:srgbClr val="FF0000"/>
                </a:solidFill>
                <a:latin typeface="Calibri"/>
              </a:rPr>
              <a:t>τ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-jet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vs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>
                <a:solidFill>
                  <a:srgbClr val="0101FF"/>
                </a:solidFill>
                <a:latin typeface="Calibri"/>
              </a:rPr>
              <a:t>q-jet</a:t>
            </a:r>
          </a:p>
          <a:p>
            <a:pPr defTabSz="914400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In collaboration with SBU, UMass </a:t>
            </a:r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22BD62AC-120C-44A9-85FA-34C929135F26}"/>
              </a:ext>
            </a:extLst>
          </p:cNvPr>
          <p:cNvSpPr/>
          <p:nvPr/>
        </p:nvSpPr>
        <p:spPr>
          <a:xfrm rot="20633407">
            <a:off x="5667350" y="4911608"/>
            <a:ext cx="592617" cy="44973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1100" dirty="0" err="1">
                <a:solidFill>
                  <a:srgbClr val="001C54"/>
                </a:solidFill>
                <a:latin typeface="Calibri"/>
              </a:rPr>
              <a:t>Reco</a:t>
            </a:r>
            <a:endParaRPr lang="en-US" sz="1100" dirty="0">
              <a:solidFill>
                <a:srgbClr val="001C54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0C7983-C780-41A4-B1D4-CAE1CD4D35B4}"/>
              </a:ext>
            </a:extLst>
          </p:cNvPr>
          <p:cNvSpPr/>
          <p:nvPr/>
        </p:nvSpPr>
        <p:spPr>
          <a:xfrm>
            <a:off x="518280" y="1279143"/>
            <a:ext cx="33758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Calibri"/>
              </a:rPr>
              <a:t>MAPS-based vertex tracker</a:t>
            </a:r>
          </a:p>
          <a:p>
            <a:pPr defTabSz="914400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[ALICE ITS, sPHENIX MVTX]</a:t>
            </a:r>
          </a:p>
          <a:p>
            <a:pPr defTabSz="914400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In collaboration with LANL, LBNL, MIT, et al.</a:t>
            </a:r>
            <a:endParaRPr lang="en-US" sz="1400" dirty="0">
              <a:solidFill>
                <a:srgbClr val="001C54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6C926C-711B-4CD7-A4EF-1529121ABB61}"/>
              </a:ext>
            </a:extLst>
          </p:cNvPr>
          <p:cNvSpPr/>
          <p:nvPr/>
        </p:nvSpPr>
        <p:spPr>
          <a:xfrm>
            <a:off x="3376166" y="1297766"/>
            <a:ext cx="400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Calibri"/>
              </a:rPr>
              <a:t>Early EIC detector concept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[arXiv:1402.1209]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904C3742-8208-4863-AFBE-79CCCAF7ABD9}"/>
              </a:ext>
            </a:extLst>
          </p:cNvPr>
          <p:cNvSpPr/>
          <p:nvPr/>
        </p:nvSpPr>
        <p:spPr>
          <a:xfrm>
            <a:off x="2716664" y="5128309"/>
            <a:ext cx="586029" cy="44973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001C54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E86846-AAC3-480E-99EF-42EAFC7A5E2B}"/>
              </a:ext>
            </a:extLst>
          </p:cNvPr>
          <p:cNvSpPr/>
          <p:nvPr/>
        </p:nvSpPr>
        <p:spPr>
          <a:xfrm>
            <a:off x="2640139" y="5158329"/>
            <a:ext cx="772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1400" dirty="0">
                <a:solidFill>
                  <a:srgbClr val="001C54"/>
                </a:solidFill>
                <a:latin typeface="Calibri"/>
              </a:rPr>
              <a:t>Analysis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D8FAA5-8AAD-4D5A-99D9-A4B86B472C06}"/>
              </a:ext>
            </a:extLst>
          </p:cNvPr>
          <p:cNvSpPr/>
          <p:nvPr/>
        </p:nvSpPr>
        <p:spPr>
          <a:xfrm>
            <a:off x="6310920" y="1982981"/>
            <a:ext cx="2486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400" dirty="0">
                <a:solidFill>
                  <a:srgbClr val="000000"/>
                </a:solidFill>
                <a:latin typeface="Calibri"/>
              </a:rPr>
              <a:t>LQGENEP 1.0, e+p 20x250 GeV/c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77345" y="54198"/>
            <a:ext cx="172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 1.5T field</a:t>
            </a:r>
          </a:p>
          <a:p>
            <a:r>
              <a:rPr lang="en-US" i="1" dirty="0">
                <a:solidFill>
                  <a:srgbClr val="008000"/>
                </a:solidFill>
              </a:rPr>
              <a:t>Hybrid tracker</a:t>
            </a:r>
          </a:p>
        </p:txBody>
      </p:sp>
    </p:spTree>
    <p:extLst>
      <p:ext uri="{BB962C8B-B14F-4D97-AF65-F5344CB8AC3E}">
        <p14:creationId xmlns:p14="http://schemas.microsoft.com/office/powerpoint/2010/main" val="71488177"/>
      </p:ext>
    </p:extLst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E30963-9C25-344A-B20F-1B272FFE94D3}"/>
                  </a:ext>
                </a:extLst>
              </p:cNvPr>
              <p:cNvSpPr txBox="1"/>
              <p:nvPr/>
            </p:nvSpPr>
            <p:spPr>
              <a:xfrm>
                <a:off x="112730" y="483371"/>
                <a:ext cx="5467123" cy="363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sz="1600" dirty="0"/>
                  <a:t>Gas tracking simulations have so far been done in </a:t>
                </a:r>
                <a:r>
                  <a:rPr lang="en-US" sz="1600" dirty="0" err="1"/>
                  <a:t>EicRoot</a:t>
                </a:r>
                <a:r>
                  <a:rPr lang="en-US" sz="1600" dirty="0"/>
                  <a:t> framework with the Beast configuration.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sz="1600" dirty="0"/>
                  <a:t>Investigate use of outer forward GEMs placed behind the RICH to improve tracking precision and provide impact points to help with seeding the RICH ring reconstruction.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Detectors simulated: vertex tracker, silicon trackers, GEM, TPC, RICH volume.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Magnetic field = 1.5 T    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sz="1600" dirty="0"/>
                  <a:t>Significant improvement in momentum resolution, particularly at smaller polar angle where TPC acceptance quickly drops.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sz="1600" dirty="0"/>
                  <a:t>Fast tracking  operating in  mode was implemented to study directional information to aid in DIRC performance.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7E30963-9C25-344A-B20F-1B272FFE9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0" y="483371"/>
                <a:ext cx="5467123" cy="36317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hape 51"/>
          <p:cNvSpPr/>
          <p:nvPr/>
        </p:nvSpPr>
        <p:spPr>
          <a:xfrm>
            <a:off x="1161212" y="63433"/>
            <a:ext cx="7156997" cy="41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914400">
              <a:defRPr sz="1800">
                <a:solidFill>
                  <a:srgbClr val="000000"/>
                </a:solidFill>
              </a:defRPr>
            </a:pPr>
            <a:r>
              <a:rPr lang="en-US" sz="2672" dirty="0">
                <a:solidFill>
                  <a:srgbClr val="9E0400"/>
                </a:solidFill>
              </a:rPr>
              <a:t>Gas Tracking Simulation Results (eRD6)</a:t>
            </a:r>
            <a:endParaRPr sz="2672" dirty="0">
              <a:solidFill>
                <a:srgbClr val="9E040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C0465DA-C2B0-B74D-9F2F-E8DB79C94F39}"/>
              </a:ext>
            </a:extLst>
          </p:cNvPr>
          <p:cNvGrpSpPr/>
          <p:nvPr/>
        </p:nvGrpSpPr>
        <p:grpSpPr>
          <a:xfrm>
            <a:off x="3011115" y="6326916"/>
            <a:ext cx="6383392" cy="531084"/>
            <a:chOff x="3854563" y="6303820"/>
            <a:chExt cx="8511189" cy="531084"/>
          </a:xfrm>
        </p:grpSpPr>
        <p:sp>
          <p:nvSpPr>
            <p:cNvPr id="43" name="Shape 47">
              <a:extLst>
                <a:ext uri="{FF2B5EF4-FFF2-40B4-BE49-F238E27FC236}">
                  <a16:creationId xmlns:a16="http://schemas.microsoft.com/office/drawing/2014/main" id="{74D6C9A7-DC26-9C46-962E-093F911DCB60}"/>
                </a:ext>
              </a:extLst>
            </p:cNvPr>
            <p:cNvSpPr txBox="1">
              <a:spLocks/>
            </p:cNvSpPr>
            <p:nvPr/>
          </p:nvSpPr>
          <p:spPr>
            <a:xfrm>
              <a:off x="11326613" y="6462099"/>
              <a:ext cx="1039139" cy="330398"/>
            </a:xfrm>
            <a:prstGeom prst="rect">
              <a:avLst/>
            </a:prstGeom>
            <a:ln w="12700">
              <a:noFill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687" b="0" kern="12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5" algn="ctr">
                <a:defRPr sz="1800">
                  <a:solidFill>
                    <a:srgbClr val="000000"/>
                  </a:solidFill>
                  <a:effectLst/>
                </a:defRPr>
              </a:pPr>
              <a:fld id="{86CB4B4D-7CA3-9044-876B-883B54F8677D}" type="slidenum">
                <a:rPr lang="en-US" sz="1800" smtClean="0">
                  <a:solidFill>
                    <a:srgbClr val="C00000"/>
                  </a:solidFill>
                  <a:effectLst/>
                  <a:latin typeface="Helvetica" charset="0"/>
                  <a:ea typeface="Helvetica" charset="0"/>
                  <a:cs typeface="Helvetica" charset="0"/>
                </a:rPr>
                <a:pPr marL="9525" algn="ctr">
                  <a:defRPr sz="1800">
                    <a:solidFill>
                      <a:srgbClr val="000000"/>
                    </a:solidFill>
                    <a:effectLst/>
                  </a:defRPr>
                </a:pPr>
                <a:t>11</a:t>
              </a:fld>
              <a:endParaRPr lang="en-US" sz="1800" dirty="0">
                <a:solidFill>
                  <a:srgbClr val="C00000"/>
                </a:solidFill>
                <a:effectLst/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46" name="Group 50">
              <a:extLst>
                <a:ext uri="{FF2B5EF4-FFF2-40B4-BE49-F238E27FC236}">
                  <a16:creationId xmlns:a16="http://schemas.microsoft.com/office/drawing/2014/main" id="{7C1D9745-1DA2-3243-875C-9AB906FBCEE3}"/>
                </a:ext>
              </a:extLst>
            </p:cNvPr>
            <p:cNvGrpSpPr/>
            <p:nvPr/>
          </p:nvGrpSpPr>
          <p:grpSpPr>
            <a:xfrm>
              <a:off x="4623371" y="6392296"/>
              <a:ext cx="1170146" cy="420306"/>
              <a:chOff x="0" y="0"/>
              <a:chExt cx="1520690" cy="597767"/>
            </a:xfrm>
          </p:grpSpPr>
          <p:sp>
            <p:nvSpPr>
              <p:cNvPr id="54" name="Shape 48">
                <a:extLst>
                  <a:ext uri="{FF2B5EF4-FFF2-40B4-BE49-F238E27FC236}">
                    <a16:creationId xmlns:a16="http://schemas.microsoft.com/office/drawing/2014/main" id="{F40C1D98-59C5-0745-A384-CFC683D91AA6}"/>
                  </a:ext>
                </a:extLst>
              </p:cNvPr>
              <p:cNvSpPr/>
              <p:nvPr/>
            </p:nvSpPr>
            <p:spPr>
              <a:xfrm>
                <a:off x="0" y="0"/>
                <a:ext cx="1520691" cy="59776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914400">
                  <a:defRPr sz="24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1687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Calibri"/>
                </a:endParaRPr>
              </a:p>
            </p:txBody>
          </p:sp>
          <p:pic>
            <p:nvPicPr>
              <p:cNvPr id="55" name="temple.png">
                <a:extLst>
                  <a:ext uri="{FF2B5EF4-FFF2-40B4-BE49-F238E27FC236}">
                    <a16:creationId xmlns:a16="http://schemas.microsoft.com/office/drawing/2014/main" id="{F6007DCD-1356-8B4E-9ED5-A053858F2B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998" y="74533"/>
                <a:ext cx="1232694" cy="4487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C6582F9-A9FD-3F4B-AEF8-B606C8067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13043" y="6390069"/>
              <a:ext cx="1152088" cy="42475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FA1B329-136A-3C42-8433-6AA3B7358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27578" y="6353878"/>
              <a:ext cx="1152088" cy="48102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F2789D8-AEB4-BD42-8B17-D4E880FBAB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213" t="3340" r="10551" b="9504"/>
            <a:stretch/>
          </p:blipFill>
          <p:spPr>
            <a:xfrm>
              <a:off x="7143894" y="6347024"/>
              <a:ext cx="662669" cy="42062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959069E-C721-414C-8967-611300645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58557" y="6303820"/>
              <a:ext cx="1269021" cy="51249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E908E0D-37D1-3749-8290-A6C6B2566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72471" y="6307193"/>
              <a:ext cx="1269021" cy="48737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2984365-3652-5046-91A9-1A81F3167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4563" y="6344734"/>
              <a:ext cx="824210" cy="47097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80AD2A-0647-6B4B-968C-B1BE5A71B293}"/>
              </a:ext>
            </a:extLst>
          </p:cNvPr>
          <p:cNvGrpSpPr/>
          <p:nvPr/>
        </p:nvGrpSpPr>
        <p:grpSpPr>
          <a:xfrm>
            <a:off x="5142829" y="3483068"/>
            <a:ext cx="3834084" cy="2948191"/>
            <a:chOff x="6996660" y="534385"/>
            <a:chExt cx="5112112" cy="294819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273979D-942B-C048-855F-B431DAB95546}"/>
                </a:ext>
              </a:extLst>
            </p:cNvPr>
            <p:cNvCxnSpPr/>
            <p:nvPr/>
          </p:nvCxnSpPr>
          <p:spPr>
            <a:xfrm>
              <a:off x="7579360" y="1910080"/>
              <a:ext cx="249936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0F3662-FA02-FF45-ACC7-ACB5897E2DBB}"/>
                    </a:ext>
                  </a:extLst>
                </p:cNvPr>
                <p:cNvSpPr txBox="1"/>
                <p:nvPr/>
              </p:nvSpPr>
              <p:spPr>
                <a:xfrm>
                  <a:off x="9226613" y="1624834"/>
                  <a:ext cx="2882159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/>
                  <a:r>
                    <a:rPr lang="en-US" sz="1200" dirty="0">
                      <a:solidFill>
                        <a:srgbClr val="C00000"/>
                      </a:solidFill>
                      <a:latin typeface="Calibri"/>
                    </a:rPr>
                    <a:t>EIC handbook recommendation </a:t>
                  </a:r>
                </a:p>
                <a:p>
                  <a:pPr algn="ctr" defTabSz="914400"/>
                  <a:r>
                    <a:rPr lang="en-US" sz="1200" dirty="0">
                      <a:solidFill>
                        <a:srgbClr val="C00000"/>
                      </a:solidFill>
                      <a:latin typeface="Calibri"/>
                    </a:rPr>
                    <a:t>for</a:t>
                  </a: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0F3662-FA02-FF45-ACC7-ACB5897E2D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1046" y="1624834"/>
                  <a:ext cx="219329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F3678C9-28A8-5F4A-82C2-C481B8C7025E}"/>
                </a:ext>
              </a:extLst>
            </p:cNvPr>
            <p:cNvGrpSpPr/>
            <p:nvPr/>
          </p:nvGrpSpPr>
          <p:grpSpPr>
            <a:xfrm>
              <a:off x="6996660" y="534385"/>
              <a:ext cx="4888331" cy="2948191"/>
              <a:chOff x="6996660" y="534385"/>
              <a:chExt cx="4888331" cy="294819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9A28727-3F63-D443-A485-36672FBF2170}"/>
                  </a:ext>
                </a:extLst>
              </p:cNvPr>
              <p:cNvGrpSpPr/>
              <p:nvPr/>
            </p:nvGrpSpPr>
            <p:grpSpPr>
              <a:xfrm>
                <a:off x="6996660" y="534385"/>
                <a:ext cx="4888331" cy="2948191"/>
                <a:chOff x="6996660" y="534385"/>
                <a:chExt cx="4888331" cy="2948191"/>
              </a:xfrm>
            </p:grpSpPr>
            <p:graphicFrame>
              <p:nvGraphicFramePr>
                <p:cNvPr id="32" name="Chart 31">
                  <a:extLst>
                    <a:ext uri="{FF2B5EF4-FFF2-40B4-BE49-F238E27FC236}">
                      <a16:creationId xmlns:a16="http://schemas.microsoft.com/office/drawing/2014/main" id="{06D27EEB-336B-A04C-92A3-863CEEDA7EB8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109523935"/>
                    </p:ext>
                  </p:extLst>
                </p:nvPr>
              </p:nvGraphicFramePr>
              <p:xfrm>
                <a:off x="6996660" y="534385"/>
                <a:ext cx="4888331" cy="294819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1"/>
                </a:graphicData>
              </a:graphic>
            </p:graphicFrame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0B1E1A4-047F-B844-A7CC-6EC29C1050AA}"/>
                    </a:ext>
                  </a:extLst>
                </p:cNvPr>
                <p:cNvGrpSpPr/>
                <p:nvPr/>
              </p:nvGrpSpPr>
              <p:grpSpPr>
                <a:xfrm>
                  <a:off x="8020880" y="2640754"/>
                  <a:ext cx="3649097" cy="276999"/>
                  <a:chOff x="8020880" y="2583604"/>
                  <a:chExt cx="3649097" cy="276999"/>
                </a:xfrm>
              </p:grpSpPr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E953545A-65A0-DB43-A775-00BE51BD0B5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058992" y="2590801"/>
                    <a:ext cx="2581983" cy="9524"/>
                  </a:xfrm>
                  <a:prstGeom prst="straightConnector1">
                    <a:avLst/>
                  </a:prstGeom>
                  <a:ln w="28575">
                    <a:solidFill>
                      <a:srgbClr val="ED7D3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4CC84B22-A1FD-834E-B3E9-092CD26AFAB3}"/>
                      </a:ext>
                    </a:extLst>
                  </p:cNvPr>
                  <p:cNvSpPr txBox="1"/>
                  <p:nvPr/>
                </p:nvSpPr>
                <p:spPr>
                  <a:xfrm>
                    <a:off x="8020880" y="2583604"/>
                    <a:ext cx="364909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US" sz="1200" dirty="0">
                        <a:solidFill>
                          <a:srgbClr val="ED7D31"/>
                        </a:solidFill>
                        <a:latin typeface="Calibri"/>
                        <a:sym typeface="Symbol" panose="05050102010706020507" pitchFamily="18" charset="2"/>
                      </a:rPr>
                      <a:t> range covered by outer forward GEMS</a:t>
                    </a:r>
                    <a:endParaRPr lang="en-US" sz="1200" dirty="0">
                      <a:solidFill>
                        <a:srgbClr val="ED7D31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59A69A6-E732-A64A-A5B9-2657F7571D36}"/>
                  </a:ext>
                </a:extLst>
              </p:cNvPr>
              <p:cNvSpPr/>
              <p:nvPr/>
            </p:nvSpPr>
            <p:spPr>
              <a:xfrm>
                <a:off x="7833891" y="1107492"/>
                <a:ext cx="883920" cy="957782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0FC9C6-25C0-5141-BFF1-0729CB3234A2}"/>
              </a:ext>
            </a:extLst>
          </p:cNvPr>
          <p:cNvGrpSpPr/>
          <p:nvPr/>
        </p:nvGrpSpPr>
        <p:grpSpPr>
          <a:xfrm>
            <a:off x="5515197" y="426744"/>
            <a:ext cx="3430558" cy="2752138"/>
            <a:chOff x="1442880" y="3196152"/>
            <a:chExt cx="4574075" cy="2752138"/>
          </a:xfrm>
        </p:grpSpPr>
        <p:sp>
          <p:nvSpPr>
            <p:cNvPr id="14" name="Rectangle 13"/>
            <p:cNvSpPr/>
            <p:nvPr/>
          </p:nvSpPr>
          <p:spPr>
            <a:xfrm>
              <a:off x="4502944" y="3517442"/>
              <a:ext cx="503634" cy="128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266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E27C25C-AB5D-9043-81E9-339913B8BC9A}"/>
                </a:ext>
              </a:extLst>
            </p:cNvPr>
            <p:cNvGrpSpPr/>
            <p:nvPr/>
          </p:nvGrpSpPr>
          <p:grpSpPr>
            <a:xfrm>
              <a:off x="1442880" y="3196152"/>
              <a:ext cx="4574075" cy="2752138"/>
              <a:chOff x="1407979" y="1554960"/>
              <a:chExt cx="5062708" cy="3528028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CF68830-76E2-A945-A3C2-1B925B992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0432" y="1690647"/>
                <a:ext cx="4730255" cy="3392341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577C7D-C7CC-5B45-8B8E-D75AA3CC0208}"/>
                  </a:ext>
                </a:extLst>
              </p:cNvPr>
              <p:cNvSpPr txBox="1"/>
              <p:nvPr/>
            </p:nvSpPr>
            <p:spPr>
              <a:xfrm>
                <a:off x="1720684" y="2084718"/>
                <a:ext cx="1379321" cy="1183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en-US" dirty="0">
                    <a:solidFill>
                      <a:srgbClr val="FCCA00"/>
                    </a:solidFill>
                    <a:latin typeface="Calibri"/>
                  </a:rPr>
                  <a:t>Inner</a:t>
                </a:r>
              </a:p>
              <a:p>
                <a:pPr algn="ctr" defTabSz="914400"/>
                <a:r>
                  <a:rPr lang="en-US" dirty="0">
                    <a:solidFill>
                      <a:srgbClr val="FCCA00"/>
                    </a:solidFill>
                    <a:latin typeface="Calibri"/>
                  </a:rPr>
                  <a:t>forward</a:t>
                </a:r>
              </a:p>
              <a:p>
                <a:pPr algn="ctr" defTabSz="914400"/>
                <a:r>
                  <a:rPr lang="en-US" dirty="0">
                    <a:solidFill>
                      <a:srgbClr val="FCCA00"/>
                    </a:solidFill>
                    <a:latin typeface="Calibri"/>
                  </a:rPr>
                  <a:t>GEMs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999ADA1-1DB0-2647-9787-317654395F18}"/>
                  </a:ext>
                </a:extLst>
              </p:cNvPr>
              <p:cNvSpPr txBox="1"/>
              <p:nvPr/>
            </p:nvSpPr>
            <p:spPr>
              <a:xfrm>
                <a:off x="4921197" y="1554960"/>
                <a:ext cx="1347790" cy="1696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000" b="1" dirty="0">
                    <a:solidFill>
                      <a:srgbClr val="FCCA00"/>
                    </a:solidFill>
                    <a:latin typeface="Calibri"/>
                  </a:rPr>
                  <a:t>Outer</a:t>
                </a:r>
              </a:p>
              <a:p>
                <a:pPr algn="ctr" defTabSz="914400"/>
                <a:r>
                  <a:rPr lang="en-US" sz="2000" b="1" dirty="0">
                    <a:solidFill>
                      <a:srgbClr val="FCCA00"/>
                    </a:solidFill>
                    <a:latin typeface="Calibri"/>
                  </a:rPr>
                  <a:t>forward</a:t>
                </a:r>
              </a:p>
              <a:p>
                <a:pPr algn="ctr" defTabSz="914400"/>
                <a:r>
                  <a:rPr lang="en-US" sz="2000" b="1" dirty="0">
                    <a:solidFill>
                      <a:srgbClr val="FCCA00"/>
                    </a:solidFill>
                    <a:latin typeface="Calibri"/>
                  </a:rPr>
                  <a:t>GEMs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86F2537-3E29-444B-9980-47C7995B3B08}"/>
                  </a:ext>
                </a:extLst>
              </p:cNvPr>
              <p:cNvSpPr txBox="1"/>
              <p:nvPr/>
            </p:nvSpPr>
            <p:spPr>
              <a:xfrm>
                <a:off x="4629334" y="3623320"/>
                <a:ext cx="937201" cy="47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RICH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B47467B-6C2A-3D47-82A4-663F63DE9D16}"/>
                  </a:ext>
                </a:extLst>
              </p:cNvPr>
              <p:cNvSpPr txBox="1"/>
              <p:nvPr/>
            </p:nvSpPr>
            <p:spPr>
              <a:xfrm rot="19919654">
                <a:off x="1407979" y="4143271"/>
                <a:ext cx="1483742" cy="315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000" dirty="0">
                    <a:solidFill>
                      <a:prstClr val="black"/>
                    </a:solidFill>
                    <a:latin typeface="Calibri"/>
                  </a:rPr>
                  <a:t>Vertex detector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491BE87-4E17-A140-A9F3-026511C600B5}"/>
                  </a:ext>
                </a:extLst>
              </p:cNvPr>
              <p:cNvSpPr txBox="1"/>
              <p:nvPr/>
            </p:nvSpPr>
            <p:spPr>
              <a:xfrm>
                <a:off x="2140879" y="3582639"/>
                <a:ext cx="802433" cy="47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TPC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476E594-E1DF-1840-9DF5-3D7EBFFAE73E}"/>
                  </a:ext>
                </a:extLst>
              </p:cNvPr>
              <p:cNvSpPr txBox="1"/>
              <p:nvPr/>
            </p:nvSpPr>
            <p:spPr>
              <a:xfrm>
                <a:off x="3104073" y="4118104"/>
                <a:ext cx="1067386" cy="335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100" dirty="0">
                    <a:solidFill>
                      <a:prstClr val="black"/>
                    </a:solidFill>
                    <a:latin typeface="Calibri"/>
                  </a:rPr>
                  <a:t>Si tracker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049B603-0FF1-EB4C-B8D8-F704A8E6B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8827" y="3593582"/>
              <a:ext cx="251817" cy="234426"/>
            </a:xfrm>
            <a:prstGeom prst="straightConnector1">
              <a:avLst/>
            </a:prstGeom>
            <a:ln w="44450">
              <a:solidFill>
                <a:schemeClr val="accent4">
                  <a:alpha val="96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47194" y="2506693"/>
            <a:ext cx="4954118" cy="144666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3ED5F23E-7473-A448-88F8-E508A7C8C2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129950"/>
              </p:ext>
            </p:extLst>
          </p:nvPr>
        </p:nvGraphicFramePr>
        <p:xfrm>
          <a:off x="447194" y="3953354"/>
          <a:ext cx="4418277" cy="251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2413271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161212" y="63433"/>
            <a:ext cx="7156997" cy="41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914400">
              <a:defRPr sz="1800">
                <a:solidFill>
                  <a:srgbClr val="000000"/>
                </a:solidFill>
              </a:defRPr>
            </a:pPr>
            <a:r>
              <a:rPr lang="en-US" sz="2672" dirty="0">
                <a:solidFill>
                  <a:srgbClr val="9E0400"/>
                </a:solidFill>
              </a:rPr>
              <a:t>Gas Tracking Simulation Next Steps</a:t>
            </a:r>
            <a:endParaRPr sz="2672" dirty="0">
              <a:solidFill>
                <a:srgbClr val="9E04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7209" y="3517444"/>
            <a:ext cx="377726" cy="128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66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C0465DA-C2B0-B74D-9F2F-E8DB79C94F39}"/>
              </a:ext>
            </a:extLst>
          </p:cNvPr>
          <p:cNvGrpSpPr/>
          <p:nvPr/>
        </p:nvGrpSpPr>
        <p:grpSpPr>
          <a:xfrm>
            <a:off x="3011115" y="6326916"/>
            <a:ext cx="6383392" cy="531084"/>
            <a:chOff x="3854563" y="6303820"/>
            <a:chExt cx="8511189" cy="531084"/>
          </a:xfrm>
        </p:grpSpPr>
        <p:sp>
          <p:nvSpPr>
            <p:cNvPr id="43" name="Shape 47">
              <a:extLst>
                <a:ext uri="{FF2B5EF4-FFF2-40B4-BE49-F238E27FC236}">
                  <a16:creationId xmlns:a16="http://schemas.microsoft.com/office/drawing/2014/main" id="{74D6C9A7-DC26-9C46-962E-093F911DCB60}"/>
                </a:ext>
              </a:extLst>
            </p:cNvPr>
            <p:cNvSpPr txBox="1">
              <a:spLocks/>
            </p:cNvSpPr>
            <p:nvPr/>
          </p:nvSpPr>
          <p:spPr>
            <a:xfrm>
              <a:off x="11326613" y="6462099"/>
              <a:ext cx="1039139" cy="330398"/>
            </a:xfrm>
            <a:prstGeom prst="rect">
              <a:avLst/>
            </a:prstGeom>
            <a:ln w="12700">
              <a:noFill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687" b="0" kern="12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5" algn="ctr">
                <a:defRPr sz="1800">
                  <a:solidFill>
                    <a:srgbClr val="000000"/>
                  </a:solidFill>
                  <a:effectLst/>
                </a:defRPr>
              </a:pPr>
              <a:fld id="{86CB4B4D-7CA3-9044-876B-883B54F8677D}" type="slidenum">
                <a:rPr lang="en-US" sz="1800" smtClean="0">
                  <a:solidFill>
                    <a:srgbClr val="C00000"/>
                  </a:solidFill>
                  <a:effectLst/>
                  <a:latin typeface="Helvetica" charset="0"/>
                  <a:ea typeface="Helvetica" charset="0"/>
                  <a:cs typeface="Helvetica" charset="0"/>
                </a:rPr>
                <a:pPr marL="9525" algn="ctr">
                  <a:defRPr sz="1800">
                    <a:solidFill>
                      <a:srgbClr val="000000"/>
                    </a:solidFill>
                    <a:effectLst/>
                  </a:defRPr>
                </a:pPr>
                <a:t>12</a:t>
              </a:fld>
              <a:endParaRPr lang="en-US" sz="1800" dirty="0">
                <a:solidFill>
                  <a:srgbClr val="C00000"/>
                </a:solidFill>
                <a:effectLst/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46" name="Group 50">
              <a:extLst>
                <a:ext uri="{FF2B5EF4-FFF2-40B4-BE49-F238E27FC236}">
                  <a16:creationId xmlns:a16="http://schemas.microsoft.com/office/drawing/2014/main" id="{7C1D9745-1DA2-3243-875C-9AB906FBCEE3}"/>
                </a:ext>
              </a:extLst>
            </p:cNvPr>
            <p:cNvGrpSpPr/>
            <p:nvPr/>
          </p:nvGrpSpPr>
          <p:grpSpPr>
            <a:xfrm>
              <a:off x="4623371" y="6392296"/>
              <a:ext cx="1170146" cy="420306"/>
              <a:chOff x="0" y="0"/>
              <a:chExt cx="1520690" cy="597767"/>
            </a:xfrm>
          </p:grpSpPr>
          <p:sp>
            <p:nvSpPr>
              <p:cNvPr id="54" name="Shape 48">
                <a:extLst>
                  <a:ext uri="{FF2B5EF4-FFF2-40B4-BE49-F238E27FC236}">
                    <a16:creationId xmlns:a16="http://schemas.microsoft.com/office/drawing/2014/main" id="{F40C1D98-59C5-0745-A384-CFC683D91AA6}"/>
                  </a:ext>
                </a:extLst>
              </p:cNvPr>
              <p:cNvSpPr/>
              <p:nvPr/>
            </p:nvSpPr>
            <p:spPr>
              <a:xfrm>
                <a:off x="0" y="0"/>
                <a:ext cx="1520691" cy="59776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914400">
                  <a:defRPr sz="24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1687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Calibri"/>
                </a:endParaRPr>
              </a:p>
            </p:txBody>
          </p:sp>
          <p:pic>
            <p:nvPicPr>
              <p:cNvPr id="55" name="temple.png">
                <a:extLst>
                  <a:ext uri="{FF2B5EF4-FFF2-40B4-BE49-F238E27FC236}">
                    <a16:creationId xmlns:a16="http://schemas.microsoft.com/office/drawing/2014/main" id="{F6007DCD-1356-8B4E-9ED5-A053858F2BCB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3998" y="74533"/>
                <a:ext cx="1232694" cy="4487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C6582F9-A9FD-3F4B-AEF8-B606C8067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3043" y="6390069"/>
              <a:ext cx="1152088" cy="42475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FA1B329-136A-3C42-8433-6AA3B7358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7578" y="6353878"/>
              <a:ext cx="1152088" cy="48102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F2789D8-AEB4-BD42-8B17-D4E880FBAB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213" t="3340" r="10551" b="9504"/>
            <a:stretch/>
          </p:blipFill>
          <p:spPr>
            <a:xfrm>
              <a:off x="7143894" y="6347024"/>
              <a:ext cx="662669" cy="42062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959069E-C721-414C-8967-611300645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58557" y="6303820"/>
              <a:ext cx="1269021" cy="51249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E908E0D-37D1-3749-8290-A6C6B2566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2471" y="6307193"/>
              <a:ext cx="1269021" cy="48737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2984365-3652-5046-91A9-1A81F3167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4563" y="6344734"/>
              <a:ext cx="824210" cy="47097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29EBC20-1D27-1942-8806-BF3C1F4B57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0367" y="2215337"/>
            <a:ext cx="2026419" cy="2516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28EFD2-3E0A-964B-953E-81AF2C09CB47}"/>
                  </a:ext>
                </a:extLst>
              </p:cNvPr>
              <p:cNvSpPr txBox="1"/>
              <p:nvPr/>
            </p:nvSpPr>
            <p:spPr>
              <a:xfrm>
                <a:off x="6816209" y="5299370"/>
                <a:ext cx="1877437" cy="646331"/>
              </a:xfrm>
              <a:prstGeom prst="rect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Fast  </a:t>
                </a:r>
              </a:p>
              <a:p>
                <a:pPr algn="ctr" defTabSz="914400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mini-drift trackers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28EFD2-3E0A-964B-953E-81AF2C09C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260" y="5299367"/>
                <a:ext cx="1861279" cy="646331"/>
              </a:xfrm>
              <a:prstGeom prst="rect">
                <a:avLst/>
              </a:prstGeom>
              <a:blipFill>
                <a:blip r:embed="rId10"/>
                <a:stretch>
                  <a:fillRect l="-1342" r="-1342" b="-11111"/>
                </a:stretch>
              </a:blipFill>
              <a:ln w="254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745AFCB-758F-794C-8D26-446C3D96E908}"/>
              </a:ext>
            </a:extLst>
          </p:cNvPr>
          <p:cNvSpPr txBox="1"/>
          <p:nvPr/>
        </p:nvSpPr>
        <p:spPr>
          <a:xfrm>
            <a:off x="6452438" y="1440774"/>
            <a:ext cx="2634054" cy="523220"/>
          </a:xfrm>
          <a:prstGeom prst="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Favorite central tracking detector</a:t>
            </a:r>
          </a:p>
          <a:p>
            <a:pPr algn="ctr"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TPC, Silicon, …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96004F-64BF-144E-9187-ED52230B50A7}"/>
              </a:ext>
            </a:extLst>
          </p:cNvPr>
          <p:cNvCxnSpPr>
            <a:stCxn id="17" idx="2"/>
          </p:cNvCxnSpPr>
          <p:nvPr/>
        </p:nvCxnSpPr>
        <p:spPr>
          <a:xfrm>
            <a:off x="7769465" y="1963994"/>
            <a:ext cx="188481" cy="128004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74D820-27AF-D146-BA72-92A8CC011E9E}"/>
              </a:ext>
            </a:extLst>
          </p:cNvPr>
          <p:cNvCxnSpPr>
            <a:cxnSpLocks/>
          </p:cNvCxnSpPr>
          <p:nvPr/>
        </p:nvCxnSpPr>
        <p:spPr>
          <a:xfrm flipV="1">
            <a:off x="7839322" y="4583433"/>
            <a:ext cx="261692" cy="71593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4751664-E641-1148-B01A-DABA891B4AE5}"/>
              </a:ext>
            </a:extLst>
          </p:cNvPr>
          <p:cNvCxnSpPr>
            <a:cxnSpLocks/>
          </p:cNvCxnSpPr>
          <p:nvPr/>
        </p:nvCxnSpPr>
        <p:spPr>
          <a:xfrm flipV="1">
            <a:off x="7839321" y="3811718"/>
            <a:ext cx="54256" cy="154805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AD74F5-2082-074A-A6A5-5BA9D28FD575}"/>
                  </a:ext>
                </a:extLst>
              </p:cNvPr>
              <p:cNvSpPr txBox="1"/>
              <p:nvPr/>
            </p:nvSpPr>
            <p:spPr>
              <a:xfrm>
                <a:off x="182557" y="593411"/>
                <a:ext cx="6389303" cy="5632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defTabSz="914400">
                  <a:buFont typeface="Wingdings" pitchFamily="2" charset="2"/>
                  <a:buChar char="q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Transition gas detector simulation work to supported EIC simulation frameworks: Fun4All / g4e </a:t>
                </a:r>
              </a:p>
              <a:p>
                <a:pPr marL="742950" lvl="1" indent="-285750" defTabSz="914400">
                  <a:buFont typeface="Courier New" panose="02070309020205020404" pitchFamily="49" charset="0"/>
                  <a:buChar char="o"/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Our Requirements: 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Help from software group to implement geometry/materials into an EIC detector</a:t>
                </a:r>
              </a:p>
              <a:p>
                <a:pPr marL="742950" lvl="1" indent="-285750" defTabSz="914400">
                  <a:buFont typeface="Courier New" panose="02070309020205020404" pitchFamily="49" charset="0"/>
                  <a:buChar char="o"/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Goal: 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Fast simulation and later full simulation of tracking performance</a:t>
                </a:r>
              </a:p>
              <a:p>
                <a:pPr marL="742950" lvl="1" indent="-285750" defTabSz="914400">
                  <a:buFont typeface="Courier New" panose="02070309020205020404" pitchFamily="49" charset="0"/>
                  <a:buChar char="o"/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Deliverables: 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Performance studies i.e. resolutions (momentum, space points) compared to EIC handbook requirements.</a:t>
                </a: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  <a:p>
                <a:pPr marL="285750" indent="-285750" defTabSz="914400">
                  <a:buFont typeface="Wingdings" pitchFamily="2" charset="2"/>
                  <a:buChar char="q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Central Trackers</a:t>
                </a:r>
              </a:p>
              <a:p>
                <a:pPr marL="742950" lvl="1" indent="-285750" defTabSz="914400">
                  <a:buFont typeface="Courier New" panose="02070309020205020404" pitchFamily="49" charset="0"/>
                  <a:buChar char="o"/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TPC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: Full geometry and materials including end cap.</a:t>
                </a:r>
              </a:p>
              <a:p>
                <a:pPr marL="742950" lvl="1" indent="-285750" defTabSz="914400">
                  <a:buFont typeface="Courier New" panose="02070309020205020404" pitchFamily="49" charset="0"/>
                  <a:buChar char="o"/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Fast tracking -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 Sandwiched around central tracker (e.g. TPC, Silicon barrel tracker …) and provides directional information for DIRC.</a:t>
                </a:r>
              </a:p>
              <a:p>
                <a:pPr marL="285750" indent="-285750" defTabSz="914400">
                  <a:buFont typeface="Wingdings" pitchFamily="2" charset="2"/>
                  <a:buChar char="q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Forward Tracking</a:t>
                </a:r>
              </a:p>
              <a:p>
                <a:pPr marL="742950" lvl="1" indent="-285750" defTabSz="914400">
                  <a:buFont typeface="Courier New" panose="02070309020205020404" pitchFamily="49" charset="0"/>
                  <a:buChar char="o"/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Forward GEM Tracker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: Full geometry implementation</a:t>
                </a:r>
              </a:p>
              <a:p>
                <a:pPr marL="742950" lvl="1" indent="-285750" defTabSz="914400">
                  <a:buFont typeface="Courier New" panose="02070309020205020404" pitchFamily="49" charset="0"/>
                  <a:buChar char="o"/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GEM TRD/T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: Located behind the RICH and would provide direction information for the RICH as well as additional PID ( discrimination).  discrimination.</a:t>
                </a:r>
              </a:p>
              <a:p>
                <a:pPr marL="285750" indent="-285750" defTabSz="914400">
                  <a:buFont typeface="Wingdings" pitchFamily="2" charset="2"/>
                  <a:buChar char="q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Study integrated gas tracking performance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AD74F5-2082-074A-A6A5-5BA9D28FD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57" y="593411"/>
                <a:ext cx="6389303" cy="563231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5427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457200" y="1416600"/>
            <a:ext cx="8604607" cy="2214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Current focus on the curved </a:t>
            </a:r>
            <a:r>
              <a:rPr lang="en-US" sz="2000" spc="-1" dirty="0" err="1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Micromegas</a:t>
            </a:r>
            <a:r>
              <a:rPr lang="en-US" sz="2000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(MM) tracker: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Curved tiles and low material budget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Technology is being used in CLAS12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Current status of the simulation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A first demonstration with Fun4All has been set up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A preliminary estimation of the corresponding momentum resolution</a:t>
            </a:r>
          </a:p>
          <a:p>
            <a:pPr defTabSz="914400"/>
            <a:endParaRPr lang="en-US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1704600" y="1854720"/>
            <a:ext cx="82288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4"/>
          <p:cNvSpPr/>
          <p:nvPr/>
        </p:nvSpPr>
        <p:spPr>
          <a:xfrm>
            <a:off x="1367280" y="381960"/>
            <a:ext cx="7314120" cy="33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defTabSz="914400"/>
            <a:r>
              <a:rPr lang="en-US" sz="2200" b="1" spc="-1" dirty="0">
                <a:solidFill>
                  <a:srgbClr val="FFFFFF"/>
                </a:solidFill>
                <a:latin typeface="Arial"/>
                <a:ea typeface="Arial"/>
                <a:cs typeface="DejaVu Sans"/>
              </a:rPr>
              <a:t>EIC tracking simulation at CEA-</a:t>
            </a:r>
            <a:r>
              <a:rPr lang="en-US" sz="2200" b="1" spc="-1" dirty="0" err="1">
                <a:solidFill>
                  <a:srgbClr val="FFFFFF"/>
                </a:solidFill>
                <a:latin typeface="Arial"/>
                <a:ea typeface="Arial"/>
                <a:cs typeface="DejaVu Sans"/>
              </a:rPr>
              <a:t>Saclay</a:t>
            </a:r>
            <a:endParaRPr lang="en-US" sz="22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35" y="3322762"/>
            <a:ext cx="3688159" cy="35352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71214"/>
            <a:ext cx="4124840" cy="2638333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algn="r"/>
            <a:r>
              <a:rPr lang="en-US" sz="1400" spc="-1" dirty="0">
                <a:solidFill>
                  <a:prstClr val="black"/>
                </a:solidFill>
                <a:latin typeface="Times New Roman"/>
                <a:ea typeface="DejaVu Sans"/>
                <a:cs typeface="DejaVu Sans"/>
              </a:rPr>
              <a:t>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now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852" y="990602"/>
            <a:ext cx="8182348" cy="547534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There are complementary ways to address general tracking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But we do need silicon for </a:t>
            </a:r>
            <a:r>
              <a:rPr lang="en-US" dirty="0" err="1">
                <a:solidFill>
                  <a:srgbClr val="000000"/>
                </a:solidFill>
              </a:rPr>
              <a:t>vertexing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All-silicon tracker can match or exceed performance of hybrid silicon/gas tracking system</a:t>
            </a:r>
          </a:p>
          <a:p>
            <a:r>
              <a:rPr lang="en-US" dirty="0"/>
              <a:t>Some fast tracking layers may be important to best utilize DIRCs</a:t>
            </a:r>
          </a:p>
          <a:p>
            <a:pPr lvl="1"/>
            <a:r>
              <a:rPr lang="en-US" dirty="0"/>
              <a:t>Needs some work to specify</a:t>
            </a:r>
          </a:p>
          <a:p>
            <a:r>
              <a:rPr lang="en-US" dirty="0">
                <a:solidFill>
                  <a:srgbClr val="660066"/>
                </a:solidFill>
              </a:rPr>
              <a:t>For silicon tracker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20 micron x 20 micron pixels will do the job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All-silicon barrel must extend to R ≥ 45 cm, needs 5 or 6 layers</a:t>
            </a:r>
          </a:p>
          <a:p>
            <a:pPr lvl="1"/>
            <a:r>
              <a:rPr lang="en-US" dirty="0" err="1">
                <a:solidFill>
                  <a:srgbClr val="660066"/>
                </a:solidFill>
              </a:rPr>
              <a:t>Endcaps</a:t>
            </a:r>
            <a:r>
              <a:rPr lang="en-US" dirty="0">
                <a:solidFill>
                  <a:srgbClr val="660066"/>
                </a:solidFill>
              </a:rPr>
              <a:t> need more optimization &amp; hardware specification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41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driving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79" y="775939"/>
            <a:ext cx="8092909" cy="552150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Magnetic field? How to get sufficient forward </a:t>
            </a:r>
            <a:r>
              <a:rPr lang="en-US" dirty="0" err="1">
                <a:solidFill>
                  <a:schemeClr val="tx1"/>
                </a:solidFill>
              </a:rPr>
              <a:t>Bdl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en-US" dirty="0"/>
              <a:t>Optimum technology mix for tracking?</a:t>
            </a:r>
          </a:p>
          <a:p>
            <a:r>
              <a:rPr lang="en-US" dirty="0">
                <a:solidFill>
                  <a:schemeClr val="accent6"/>
                </a:solidFill>
              </a:rPr>
              <a:t>Effect of thinner silicon (0.05% vs. 0.3% X/X</a:t>
            </a:r>
            <a:r>
              <a:rPr lang="en-US" baseline="-25000" dirty="0">
                <a:solidFill>
                  <a:schemeClr val="accent6"/>
                </a:solidFill>
              </a:rPr>
              <a:t>0</a:t>
            </a:r>
            <a:r>
              <a:rPr lang="en-US" dirty="0">
                <a:solidFill>
                  <a:schemeClr val="accent6"/>
                </a:solidFill>
              </a:rPr>
              <a:t>)?</a:t>
            </a:r>
          </a:p>
          <a:p>
            <a:r>
              <a:rPr lang="en-US" dirty="0">
                <a:solidFill>
                  <a:schemeClr val="accent6"/>
                </a:solidFill>
              </a:rPr>
              <a:t>What is the impact of more realistic mechanical infrastructure?</a:t>
            </a:r>
          </a:p>
          <a:p>
            <a:r>
              <a:rPr lang="en-US" dirty="0">
                <a:solidFill>
                  <a:schemeClr val="accent6"/>
                </a:solidFill>
              </a:rPr>
              <a:t>Finish optimizing Si tracker layer placement (barrel &amp; </a:t>
            </a:r>
            <a:r>
              <a:rPr lang="en-US" dirty="0" err="1">
                <a:solidFill>
                  <a:schemeClr val="accent6"/>
                </a:solidFill>
              </a:rPr>
              <a:t>endcap</a:t>
            </a:r>
            <a:r>
              <a:rPr lang="en-US" dirty="0">
                <a:solidFill>
                  <a:schemeClr val="accent6"/>
                </a:solidFill>
              </a:rPr>
              <a:t> both)</a:t>
            </a:r>
          </a:p>
          <a:p>
            <a:r>
              <a:rPr lang="en-US" dirty="0"/>
              <a:t>Symmetric </a:t>
            </a:r>
            <a:r>
              <a:rPr lang="en-US" dirty="0" err="1"/>
              <a:t>endcap</a:t>
            </a:r>
            <a:r>
              <a:rPr lang="en-US" dirty="0"/>
              <a:t> trackers?</a:t>
            </a:r>
          </a:p>
          <a:p>
            <a:r>
              <a:rPr lang="en-US" dirty="0">
                <a:solidFill>
                  <a:srgbClr val="000000"/>
                </a:solidFill>
              </a:rPr>
              <a:t>How to optimize forward tracker?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Higher </a:t>
            </a:r>
            <a:r>
              <a:rPr lang="en-US" dirty="0" err="1">
                <a:solidFill>
                  <a:srgbClr val="000000"/>
                </a:solidFill>
              </a:rPr>
              <a:t>Bdl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vs</a:t>
            </a:r>
            <a:r>
              <a:rPr lang="en-US" dirty="0">
                <a:solidFill>
                  <a:srgbClr val="000000"/>
                </a:solidFill>
              </a:rPr>
              <a:t> higher spatial resolution?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will be affordable?</a:t>
            </a:r>
          </a:p>
          <a:p>
            <a:r>
              <a:rPr lang="en-US" dirty="0">
                <a:solidFill>
                  <a:srgbClr val="008000"/>
                </a:solidFill>
              </a:rPr>
              <a:t>Interaction between tracking and PID?</a:t>
            </a:r>
          </a:p>
          <a:p>
            <a:r>
              <a:rPr lang="en-US" dirty="0">
                <a:solidFill>
                  <a:srgbClr val="008000"/>
                </a:solidFill>
              </a:rPr>
              <a:t>What are the requirements for fast tracking layers?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56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Plans by groups (coming into the workshop)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55" y="856437"/>
            <a:ext cx="8523519" cy="3924147"/>
          </a:xfrm>
        </p:spPr>
        <p:txBody>
          <a:bodyPr/>
          <a:lstStyle/>
          <a:p>
            <a:r>
              <a:rPr lang="en-US" sz="2000" dirty="0"/>
              <a:t>Everyone is switching to full simulations; benchmark fast-smear</a:t>
            </a:r>
          </a:p>
          <a:p>
            <a:pPr lvl="1"/>
            <a:r>
              <a:rPr lang="en-US" sz="2000" dirty="0"/>
              <a:t>G4E/</a:t>
            </a:r>
            <a:r>
              <a:rPr lang="en-US" sz="2000" dirty="0" err="1"/>
              <a:t>eJana</a:t>
            </a:r>
            <a:r>
              <a:rPr lang="en-US" sz="2000" dirty="0"/>
              <a:t> and/or Fun4All (individual decision OK?!)</a:t>
            </a:r>
          </a:p>
          <a:p>
            <a:r>
              <a:rPr lang="en-US" sz="2000" dirty="0"/>
              <a:t>Study gas tracker options (eRD6, </a:t>
            </a:r>
            <a:r>
              <a:rPr lang="en-US" sz="2000" dirty="0" err="1"/>
              <a:t>Saclay</a:t>
            </a:r>
            <a:r>
              <a:rPr lang="en-US" sz="2000" dirty="0"/>
              <a:t>)</a:t>
            </a:r>
          </a:p>
          <a:p>
            <a:r>
              <a:rPr lang="en-US" sz="2000" dirty="0"/>
              <a:t>Implement more realistic material (Si  , services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en-US" sz="2000" dirty="0"/>
              <a:t>) (Bari, Berkeley)</a:t>
            </a:r>
          </a:p>
          <a:p>
            <a:r>
              <a:rPr lang="en-US" sz="2000" dirty="0"/>
              <a:t>Optimize Si barrel layout (Bari, Birmingham)</a:t>
            </a:r>
          </a:p>
          <a:p>
            <a:r>
              <a:rPr lang="en-US" sz="2000" dirty="0"/>
              <a:t>Optimize Si </a:t>
            </a:r>
            <a:r>
              <a:rPr lang="en-US" sz="2000" dirty="0" err="1"/>
              <a:t>endcap</a:t>
            </a:r>
            <a:r>
              <a:rPr lang="en-US" sz="2000" dirty="0"/>
              <a:t> layout (LANL, Berkeley)</a:t>
            </a:r>
          </a:p>
          <a:p>
            <a:r>
              <a:rPr lang="en-US" sz="2000" dirty="0"/>
              <a:t>Study jet efficiency &amp; resolution, jet substructure (Berkeley, LANL, BNL)</a:t>
            </a:r>
          </a:p>
          <a:p>
            <a:r>
              <a:rPr lang="en-US" sz="2000" dirty="0"/>
              <a:t>Move to non-ideal (from MC truth seeded) track finding (BNL, Berkeley)</a:t>
            </a:r>
          </a:p>
          <a:p>
            <a:r>
              <a:rPr lang="en-US" sz="2000" dirty="0"/>
              <a:t>Tracker requirements driven by PID (BNL, eRD6)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119514" y="1955363"/>
            <a:ext cx="371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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0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enable splitting up the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82" y="604016"/>
            <a:ext cx="8557992" cy="5986251"/>
          </a:xfrm>
        </p:spPr>
        <p:txBody>
          <a:bodyPr/>
          <a:lstStyle/>
          <a:p>
            <a:r>
              <a:rPr lang="en-US" sz="2000" dirty="0"/>
              <a:t>Can we agree on 1.5 or 3 T magnetic field?</a:t>
            </a:r>
          </a:p>
          <a:p>
            <a:r>
              <a:rPr lang="en-US" sz="2000" dirty="0"/>
              <a:t>Can we agree on one master detector?</a:t>
            </a:r>
          </a:p>
          <a:p>
            <a:pPr lvl="1"/>
            <a:r>
              <a:rPr lang="en-US" sz="2000" dirty="0"/>
              <a:t>Majority use either </a:t>
            </a:r>
            <a:r>
              <a:rPr lang="en-US" sz="2000" dirty="0" err="1"/>
              <a:t>BeAST</a:t>
            </a:r>
            <a:r>
              <a:rPr lang="en-US" sz="2000" dirty="0"/>
              <a:t> or </a:t>
            </a:r>
            <a:r>
              <a:rPr lang="en-US" sz="2000" dirty="0" err="1"/>
              <a:t>ePHENIX</a:t>
            </a:r>
            <a:r>
              <a:rPr lang="mr-IN" sz="2000" dirty="0"/>
              <a:t>…</a:t>
            </a:r>
            <a:r>
              <a:rPr lang="en-US" sz="2000" dirty="0"/>
              <a:t> ?</a:t>
            </a:r>
          </a:p>
          <a:p>
            <a:pPr lvl="1"/>
            <a:r>
              <a:rPr lang="en-US" sz="2000" dirty="0"/>
              <a:t>Simulating just one will allow sharing work to optimize layout and quantify tracker performance</a:t>
            </a:r>
          </a:p>
          <a:p>
            <a:pPr lvl="1"/>
            <a:r>
              <a:rPr lang="en-US" sz="2000" i="1" dirty="0"/>
              <a:t>If other master chosen, then adapt our optimized solution to it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Could we pick a </a:t>
            </a:r>
            <a:r>
              <a:rPr lang="en-US" sz="2000" dirty="0" err="1">
                <a:solidFill>
                  <a:schemeClr val="tx1"/>
                </a:solidFill>
              </a:rPr>
              <a:t>strawman</a:t>
            </a:r>
            <a:r>
              <a:rPr lang="en-US" sz="2000" dirty="0">
                <a:solidFill>
                  <a:schemeClr val="tx1"/>
                </a:solidFill>
              </a:rPr>
              <a:t> Si vertex barrel tracker?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Uniform assumption to allow optimization of outer tracking</a:t>
            </a:r>
          </a:p>
          <a:p>
            <a:r>
              <a:rPr lang="en-US" sz="2000" dirty="0">
                <a:solidFill>
                  <a:srgbClr val="008000"/>
                </a:solidFill>
              </a:rPr>
              <a:t>Let’s make a list of design parameters and agree on splitting up studies for them (do in the discussion session); e.g.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TPC </a:t>
            </a:r>
            <a:r>
              <a:rPr lang="mr-IN" sz="2000" dirty="0">
                <a:solidFill>
                  <a:srgbClr val="008000"/>
                </a:solidFill>
              </a:rPr>
              <a:t>–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err="1">
                <a:solidFill>
                  <a:srgbClr val="008000"/>
                </a:solidFill>
              </a:rPr>
              <a:t>micromegas</a:t>
            </a:r>
            <a:r>
              <a:rPr lang="en-US" sz="2000" dirty="0">
                <a:solidFill>
                  <a:srgbClr val="008000"/>
                </a:solidFill>
              </a:rPr>
              <a:t>; how to drive technology choice? 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Track pointing &amp; speed requirements from PID detectors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Digitization code for each detector technology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Impact of realistic material thicknesses 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Quantify improvements from thinner Si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Optimization of forward tracking w/ 1 or 2 </a:t>
            </a:r>
            <a:r>
              <a:rPr lang="en-US" sz="2000" dirty="0" err="1">
                <a:solidFill>
                  <a:srgbClr val="008000"/>
                </a:solidFill>
              </a:rPr>
              <a:t>Bdl</a:t>
            </a:r>
            <a:r>
              <a:rPr lang="en-US" sz="2000" dirty="0">
                <a:solidFill>
                  <a:srgbClr val="008000"/>
                </a:solidFill>
              </a:rPr>
              <a:t> assumptions</a:t>
            </a:r>
          </a:p>
          <a:p>
            <a:r>
              <a:rPr lang="en-US" sz="2000" dirty="0"/>
              <a:t>Suggestion: make a list, split up the work, aim for ≤ 2 </a:t>
            </a:r>
            <a:r>
              <a:rPr lang="en-US" sz="2000" dirty="0" err="1"/>
              <a:t>strawman</a:t>
            </a:r>
            <a:r>
              <a:rPr lang="en-US" sz="2000" dirty="0"/>
              <a:t> trackers; then everyone can study their physics. </a:t>
            </a:r>
            <a:r>
              <a:rPr lang="en-US" sz="2000" i="1" dirty="0"/>
              <a:t>Next workshop?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16" y="6333092"/>
            <a:ext cx="1828800" cy="514350"/>
          </a:xfrm>
        </p:spPr>
        <p:txBody>
          <a:bodyPr/>
          <a:lstStyle/>
          <a:p>
            <a:fld id="{51F32C35-A59D-324F-B965-907F37F00120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a few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990600"/>
            <a:ext cx="8021358" cy="4884410"/>
          </a:xfrm>
        </p:spPr>
        <p:txBody>
          <a:bodyPr/>
          <a:lstStyle/>
          <a:p>
            <a:r>
              <a:rPr lang="en-US" dirty="0"/>
              <a:t>There are mistakes, misunderstanding &amp; ignorance </a:t>
            </a:r>
            <a:r>
              <a:rPr lang="en-US" i="1" dirty="0"/>
              <a:t>Those are all mine!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Many thanks to everyone for proving slides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I’ve tried to synthesize from those where we stand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I’ve omitted some things due to time limitations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I’ve combined with some summary of conclusions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Summary material is to inform discussions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Next steps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How to split up the work among us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How best to collaborate toward optimized tracking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9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tracker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990600"/>
            <a:ext cx="7772400" cy="2234454"/>
          </a:xfrm>
        </p:spPr>
        <p:txBody>
          <a:bodyPr/>
          <a:lstStyle/>
          <a:p>
            <a:r>
              <a:rPr lang="en-US" dirty="0"/>
              <a:t>eRD6 </a:t>
            </a:r>
          </a:p>
          <a:p>
            <a:r>
              <a:rPr lang="en-US" dirty="0" err="1"/>
              <a:t>Micromegas</a:t>
            </a:r>
            <a:r>
              <a:rPr lang="en-US" dirty="0"/>
              <a:t> tracker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I will come back to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2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 silicon tracker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73" y="759771"/>
            <a:ext cx="8066078" cy="5270669"/>
          </a:xfrm>
        </p:spPr>
        <p:txBody>
          <a:bodyPr/>
          <a:lstStyle/>
          <a:p>
            <a:r>
              <a:rPr lang="en-US" sz="2000" dirty="0">
                <a:solidFill>
                  <a:srgbClr val="008000"/>
                </a:solidFill>
              </a:rPr>
              <a:t>Bari, Birmingham (eRD18), LBNL + UC Berkeley (eRD16)</a:t>
            </a:r>
          </a:p>
          <a:p>
            <a:pPr lvl="1"/>
            <a:r>
              <a:rPr lang="en-US" sz="2000" dirty="0"/>
              <a:t>All-silicon trackers: barrel &amp; </a:t>
            </a:r>
            <a:r>
              <a:rPr lang="en-US" sz="2000" dirty="0" err="1"/>
              <a:t>endcaps</a:t>
            </a:r>
            <a:endParaRPr lang="en-US" sz="2000" dirty="0"/>
          </a:p>
          <a:p>
            <a:pPr lvl="1"/>
            <a:r>
              <a:rPr lang="en-US" sz="2000" dirty="0" err="1"/>
              <a:t>Alpide</a:t>
            </a:r>
            <a:r>
              <a:rPr lang="en-US" sz="2000" dirty="0"/>
              <a:t>-type MAPS sensors, several pixel sizes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1.5T or 3T </a:t>
            </a:r>
            <a:r>
              <a:rPr lang="en-US" sz="2000" dirty="0" err="1">
                <a:solidFill>
                  <a:srgbClr val="000000"/>
                </a:solidFill>
              </a:rPr>
              <a:t>solenoidal</a:t>
            </a:r>
            <a:r>
              <a:rPr lang="en-US" sz="2000" dirty="0">
                <a:solidFill>
                  <a:srgbClr val="000000"/>
                </a:solidFill>
              </a:rPr>
              <a:t> field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5, 10, 6 barrel layers, respectively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Outer radii = 18cm, 80cm, 43cm, respectively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Layer thicknesses vary from 0.2% </a:t>
            </a:r>
            <a:r>
              <a:rPr lang="mr-IN" sz="2000" dirty="0">
                <a:solidFill>
                  <a:srgbClr val="000000"/>
                </a:solidFill>
              </a:rPr>
              <a:t>–</a:t>
            </a:r>
            <a:r>
              <a:rPr lang="en-US" sz="2000" dirty="0">
                <a:solidFill>
                  <a:srgbClr val="000000"/>
                </a:solidFill>
              </a:rPr>
              <a:t> 0.8% radiation length</a:t>
            </a:r>
          </a:p>
          <a:p>
            <a:pPr lvl="1"/>
            <a:endParaRPr lang="en-US" sz="2000" dirty="0"/>
          </a:p>
          <a:p>
            <a:r>
              <a:rPr lang="en-US" sz="2000" dirty="0"/>
              <a:t>Physics </a:t>
            </a:r>
          </a:p>
          <a:p>
            <a:pPr lvl="1"/>
            <a:r>
              <a:rPr lang="en-US" sz="2000" dirty="0"/>
              <a:t>Groups have simulated: charmed mesons (barrel), heavy flavor (~1&lt; </a:t>
            </a:r>
            <a:r>
              <a:rPr lang="en-US" sz="2000" dirty="0">
                <a:latin typeface="Symbol" charset="2"/>
                <a:cs typeface="Symbol" charset="2"/>
              </a:rPr>
              <a:t>h</a:t>
            </a:r>
            <a:r>
              <a:rPr lang="en-US" sz="2000" dirty="0"/>
              <a:t>&lt; 2), heavy flavor jets (~0.5&lt; </a:t>
            </a:r>
            <a:r>
              <a:rPr lang="en-US" sz="2000" dirty="0">
                <a:latin typeface="Symbol" charset="2"/>
                <a:cs typeface="Symbol" charset="2"/>
              </a:rPr>
              <a:t>h</a:t>
            </a:r>
            <a:r>
              <a:rPr lang="en-US" sz="2000" dirty="0"/>
              <a:t>&lt; 2), DIS jets (~0&lt; </a:t>
            </a:r>
            <a:r>
              <a:rPr lang="en-US" sz="2000" dirty="0">
                <a:latin typeface="Symbol" charset="2"/>
                <a:cs typeface="Symbol" charset="2"/>
              </a:rPr>
              <a:t>h</a:t>
            </a:r>
            <a:r>
              <a:rPr lang="en-US" sz="2000" dirty="0"/>
              <a:t>&lt; -2)</a:t>
            </a:r>
          </a:p>
          <a:p>
            <a:pPr lvl="1"/>
            <a:r>
              <a:rPr lang="en-US" sz="2000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Tracker must enable ALL EIC physics goals!</a:t>
            </a:r>
          </a:p>
          <a:p>
            <a:endParaRPr lang="en-US" sz="2000" dirty="0"/>
          </a:p>
          <a:p>
            <a:r>
              <a:rPr lang="en-US" sz="2000" dirty="0"/>
              <a:t>Fast smearing and/or full GEANT using </a:t>
            </a:r>
            <a:r>
              <a:rPr lang="en-US" sz="2000" dirty="0" err="1"/>
              <a:t>EICRoot</a:t>
            </a:r>
            <a:r>
              <a:rPr lang="en-US" sz="2000" dirty="0"/>
              <a:t> (to date)</a:t>
            </a:r>
          </a:p>
          <a:p>
            <a:pPr lvl="1"/>
            <a:r>
              <a:rPr lang="en-US" sz="2000" dirty="0"/>
              <a:t>Transition to G4E/</a:t>
            </a:r>
            <a:r>
              <a:rPr lang="en-US" sz="2000" dirty="0" err="1"/>
              <a:t>eJana</a:t>
            </a:r>
            <a:r>
              <a:rPr lang="en-US" sz="2000" dirty="0"/>
              <a:t> and/or Fun4all underway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7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t>INFN Bari</a:t>
            </a:r>
            <a:endParaRPr lang="it-IT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/>
              <a:t>5</a:t>
            </a:fld>
            <a:endParaRPr lang="it-IT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309359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prstClr val="black"/>
                </a:solidFill>
                <a:latin typeface="Arial"/>
                <a:cs typeface="Arial"/>
              </a:rPr>
              <a:t>INFN Bari </a:t>
            </a:r>
            <a:r>
              <a:rPr lang="it-IT" sz="3200" dirty="0" err="1">
                <a:solidFill>
                  <a:prstClr val="black"/>
                </a:solidFill>
                <a:latin typeface="Arial"/>
                <a:cs typeface="Arial"/>
              </a:rPr>
              <a:t>tracking</a:t>
            </a:r>
            <a:r>
              <a:rPr lang="it-IT" sz="3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rial"/>
                <a:cs typeface="Arial"/>
              </a:rPr>
              <a:t>simulation</a:t>
            </a:r>
            <a:r>
              <a:rPr lang="it-IT" sz="3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rial"/>
                <a:cs typeface="Arial"/>
              </a:rPr>
              <a:t>studies</a:t>
            </a:r>
            <a:endParaRPr lang="it-IT"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D. Elia, A. Mastroserio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D78FDC3-A4DE-BE48-8259-32D3ABB7D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19149" y="1596627"/>
            <a:ext cx="3023404" cy="7226299"/>
          </a:xfrm>
          <a:prstGeom prst="rect">
            <a:avLst/>
          </a:prstGeom>
        </p:spPr>
      </p:pic>
      <p:graphicFrame>
        <p:nvGraphicFramePr>
          <p:cNvPr id="9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64633"/>
              </p:ext>
            </p:extLst>
          </p:nvPr>
        </p:nvGraphicFramePr>
        <p:xfrm>
          <a:off x="334817" y="1401357"/>
          <a:ext cx="4511968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326"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/>
                        <a:t>R</a:t>
                      </a:r>
                      <a:r>
                        <a:rPr lang="it-IT" sz="1100" dirty="0"/>
                        <a:t> (cm)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X/X0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Cell </a:t>
                      </a:r>
                      <a:r>
                        <a:rPr lang="it-IT" sz="1100" dirty="0" err="1"/>
                        <a:t>size</a:t>
                      </a:r>
                      <a:r>
                        <a:rPr lang="it-IT" sz="1100" dirty="0"/>
                        <a:t> (um</a:t>
                      </a:r>
                      <a:r>
                        <a:rPr lang="it-IT" sz="1100" baseline="30000" dirty="0"/>
                        <a:t>2</a:t>
                      </a:r>
                      <a:r>
                        <a:rPr lang="it-IT" sz="11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26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/>
                        <a:t>Beam</a:t>
                      </a:r>
                      <a:r>
                        <a:rPr lang="it-IT" sz="1100" dirty="0"/>
                        <a:t> pipe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326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SPL</a:t>
                      </a:r>
                      <a:r>
                        <a:rPr lang="it-IT" sz="1100" baseline="0" dirty="0"/>
                        <a:t> #1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20 x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326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SPL #2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4.68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20 x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2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SPL #3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8.76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20 x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32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SPL #4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13.38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20 x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32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SPL #5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18.00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20 x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325410" y="5670651"/>
            <a:ext cx="287098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25702" y="1538411"/>
            <a:ext cx="293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NB: uses ALICE ITS design simulation code; 1.5T field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9993" y="2339834"/>
            <a:ext cx="3255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conclusion </a:t>
            </a:r>
            <a:r>
              <a:rPr lang="mr-IN" b="1" i="1" dirty="0">
                <a:solidFill>
                  <a:srgbClr val="FF0000"/>
                </a:solidFill>
              </a:rPr>
              <a:t>–</a:t>
            </a:r>
            <a:r>
              <a:rPr lang="en-US" b="1" i="1" dirty="0">
                <a:solidFill>
                  <a:srgbClr val="FF0000"/>
                </a:solidFill>
              </a:rPr>
              <a:t> need barrel pixel layers or gas tracker at larger radius for resolution goal</a:t>
            </a:r>
          </a:p>
        </p:txBody>
      </p:sp>
    </p:spTree>
    <p:extLst>
      <p:ext uri="{BB962C8B-B14F-4D97-AF65-F5344CB8AC3E}">
        <p14:creationId xmlns:p14="http://schemas.microsoft.com/office/powerpoint/2010/main" val="293838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Simulation examples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4301"/>
            <a:ext cx="2486936" cy="1839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ＭＳ Ｐゴシック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43" y="2620665"/>
            <a:ext cx="2308856" cy="1707465"/>
          </a:xfrm>
        </p:spPr>
      </p:pic>
      <p:pic>
        <p:nvPicPr>
          <p:cNvPr id="17" name="Picture 16" descr="fixingRadiiTPCouterRadius0to30GeVCentral_relMomRes_onlyMinMax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t="10000" r="18511" b="2620"/>
          <a:stretch/>
        </p:blipFill>
        <p:spPr>
          <a:xfrm>
            <a:off x="4276991" y="4568494"/>
            <a:ext cx="2718079" cy="1977808"/>
          </a:xfrm>
          <a:prstGeom prst="rect">
            <a:avLst/>
          </a:prstGeom>
        </p:spPr>
      </p:pic>
      <p:pic>
        <p:nvPicPr>
          <p:cNvPr id="18" name="Picture 17" descr="barrelPixelSize_2040.pdf - Adobe Acrobat Reader DC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t="9664" r="18585" b="2621"/>
          <a:stretch/>
        </p:blipFill>
        <p:spPr>
          <a:xfrm>
            <a:off x="4239046" y="1582343"/>
            <a:ext cx="2756024" cy="19853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76990" y="3755542"/>
            <a:ext cx="2756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1400" dirty="0">
                <a:solidFill>
                  <a:srgbClr val="000000"/>
                </a:solidFill>
                <a:latin typeface="Arial"/>
              </a:rPr>
              <a:t>Relative momentum resolution, different outer radii, comparing all-silicon with Si+gas.</a:t>
            </a:r>
            <a:endParaRPr lang="en-GB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9046" y="984835"/>
            <a:ext cx="275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1400" dirty="0">
                <a:solidFill>
                  <a:srgbClr val="000000"/>
                </a:solidFill>
                <a:latin typeface="Arial"/>
              </a:rPr>
              <a:t>Transverse pointing resolution, different silicon pixel sizes.</a:t>
            </a:r>
            <a:endParaRPr lang="en-GB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63443" y="1508057"/>
            <a:ext cx="17856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1400" dirty="0">
                <a:solidFill>
                  <a:srgbClr val="000000"/>
                </a:solidFill>
                <a:latin typeface="Arial"/>
              </a:rPr>
              <a:t>Details and full list of simulations can be found in report: </a:t>
            </a:r>
            <a:r>
              <a:rPr lang="sv-SE" sz="1000" dirty="0">
                <a:solidFill>
                  <a:srgbClr val="000000"/>
                </a:solidFill>
                <a:latin typeface="Arial"/>
                <a:hlinkClick r:id="rId6"/>
              </a:rPr>
              <a:t>https://indico.bnl.gov/event/7689/contributions/35412/attachments/26828/40846/Simulation_report_Feb2020.pdf</a:t>
            </a:r>
            <a:endParaRPr lang="en-GB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7077" y="1428456"/>
            <a:ext cx="1241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1400" dirty="0">
                <a:solidFill>
                  <a:srgbClr val="000000"/>
                </a:solidFill>
                <a:latin typeface="Arial"/>
              </a:rPr>
              <a:t>Silicon+gas</a:t>
            </a:r>
            <a:endParaRPr lang="en-GB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545" y="3763500"/>
            <a:ext cx="103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1400" dirty="0">
                <a:solidFill>
                  <a:srgbClr val="000000"/>
                </a:solidFill>
                <a:latin typeface="Arial"/>
              </a:rPr>
              <a:t>All-silicon</a:t>
            </a:r>
            <a:endParaRPr lang="en-GB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739" y="4440543"/>
            <a:ext cx="3781160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sv-SE" sz="1600" b="1" dirty="0" err="1">
                <a:solidFill>
                  <a:srgbClr val="FF0000"/>
                </a:solidFill>
              </a:rPr>
              <a:t>Conclusions</a:t>
            </a:r>
            <a:r>
              <a:rPr lang="sv-SE" sz="1600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sv-SE" sz="1400" b="1" dirty="0" err="1">
                <a:solidFill>
                  <a:srgbClr val="FF0000"/>
                </a:solidFill>
              </a:rPr>
              <a:t>Smaller</a:t>
            </a:r>
            <a:r>
              <a:rPr lang="sv-SE" sz="1400" b="1" dirty="0">
                <a:solidFill>
                  <a:srgbClr val="FF0000"/>
                </a:solidFill>
              </a:rPr>
              <a:t> pixel </a:t>
            </a:r>
            <a:r>
              <a:rPr lang="sv-SE" sz="1400" b="1" dirty="0" err="1">
                <a:solidFill>
                  <a:srgbClr val="FF0000"/>
                </a:solidFill>
              </a:rPr>
              <a:t>size</a:t>
            </a:r>
            <a:r>
              <a:rPr lang="sv-SE" sz="1400" b="1" dirty="0">
                <a:solidFill>
                  <a:srgbClr val="FF0000"/>
                </a:solidFill>
              </a:rPr>
              <a:t> </a:t>
            </a:r>
            <a:r>
              <a:rPr lang="sv-SE" sz="1400" b="1" dirty="0" err="1">
                <a:solidFill>
                  <a:srgbClr val="FF0000"/>
                </a:solidFill>
              </a:rPr>
              <a:t>improves</a:t>
            </a:r>
            <a:r>
              <a:rPr lang="sv-SE" sz="1400" b="1" dirty="0">
                <a:solidFill>
                  <a:srgbClr val="FF0000"/>
                </a:solidFill>
              </a:rPr>
              <a:t> resolution (</a:t>
            </a:r>
            <a:r>
              <a:rPr lang="sv-SE" sz="1400" b="1" dirty="0" err="1">
                <a:solidFill>
                  <a:srgbClr val="FF0000"/>
                </a:solidFill>
              </a:rPr>
              <a:t>currently</a:t>
            </a:r>
            <a:r>
              <a:rPr lang="sv-SE" sz="1400" b="1" dirty="0">
                <a:solidFill>
                  <a:srgbClr val="FF0000"/>
                </a:solidFill>
              </a:rPr>
              <a:t> 20x20 µm</a:t>
            </a:r>
            <a:r>
              <a:rPr lang="sv-SE" sz="1400" b="1" baseline="30000" dirty="0">
                <a:solidFill>
                  <a:srgbClr val="FF0000"/>
                </a:solidFill>
              </a:rPr>
              <a:t>2</a:t>
            </a:r>
            <a:r>
              <a:rPr lang="sv-SE" sz="1400" b="1" dirty="0">
                <a:solidFill>
                  <a:srgbClr val="FF0000"/>
                </a:solidFill>
              </a:rPr>
              <a:t> or </a:t>
            </a:r>
            <a:r>
              <a:rPr lang="sv-SE" sz="1400" b="1" dirty="0" err="1">
                <a:solidFill>
                  <a:srgbClr val="FF0000"/>
                </a:solidFill>
              </a:rPr>
              <a:t>smaller</a:t>
            </a:r>
            <a:r>
              <a:rPr lang="sv-SE" sz="1400" b="1" dirty="0">
                <a:solidFill>
                  <a:srgbClr val="FF0000"/>
                </a:solidFill>
              </a:rPr>
              <a:t> </a:t>
            </a:r>
            <a:r>
              <a:rPr lang="sv-SE" sz="1400" b="1" dirty="0" err="1">
                <a:solidFill>
                  <a:srgbClr val="FF0000"/>
                </a:solidFill>
              </a:rPr>
              <a:t>considered</a:t>
            </a:r>
            <a:r>
              <a:rPr lang="sv-SE" sz="1400" b="1" dirty="0">
                <a:solidFill>
                  <a:srgbClr val="FF0000"/>
                </a:solidFill>
              </a:rPr>
              <a:t> optimal)</a:t>
            </a:r>
          </a:p>
          <a:p>
            <a:pPr marL="285750" indent="-285750">
              <a:buFont typeface="Arial"/>
              <a:buChar char="•"/>
            </a:pPr>
            <a:r>
              <a:rPr lang="sv-SE" sz="1400" b="1" dirty="0" err="1">
                <a:solidFill>
                  <a:srgbClr val="FF0000"/>
                </a:solidFill>
              </a:rPr>
              <a:t>Two</a:t>
            </a:r>
            <a:r>
              <a:rPr lang="sv-SE" sz="1400" b="1" dirty="0">
                <a:solidFill>
                  <a:srgbClr val="FF0000"/>
                </a:solidFill>
              </a:rPr>
              <a:t> </a:t>
            </a:r>
            <a:r>
              <a:rPr lang="sv-SE" sz="1400" b="1" dirty="0" err="1">
                <a:solidFill>
                  <a:srgbClr val="FF0000"/>
                </a:solidFill>
              </a:rPr>
              <a:t>layers</a:t>
            </a:r>
            <a:r>
              <a:rPr lang="sv-SE" sz="1400" b="1" dirty="0">
                <a:solidFill>
                  <a:srgbClr val="FF0000"/>
                </a:solidFill>
              </a:rPr>
              <a:t> </a:t>
            </a:r>
            <a:r>
              <a:rPr lang="sv-SE" sz="1400" b="1" dirty="0" err="1">
                <a:solidFill>
                  <a:srgbClr val="FF0000"/>
                </a:solidFill>
              </a:rPr>
              <a:t>close</a:t>
            </a:r>
            <a:r>
              <a:rPr lang="sv-SE" sz="1400" b="1" dirty="0">
                <a:solidFill>
                  <a:srgbClr val="FF0000"/>
                </a:solidFill>
              </a:rPr>
              <a:t> </a:t>
            </a:r>
            <a:r>
              <a:rPr lang="sv-SE" sz="1400" b="1" dirty="0" err="1">
                <a:solidFill>
                  <a:srgbClr val="FF0000"/>
                </a:solidFill>
              </a:rPr>
              <a:t>to</a:t>
            </a:r>
            <a:r>
              <a:rPr lang="sv-SE" sz="1400" b="1" dirty="0">
                <a:solidFill>
                  <a:srgbClr val="FF0000"/>
                </a:solidFill>
              </a:rPr>
              <a:t> the </a:t>
            </a:r>
            <a:r>
              <a:rPr lang="sv-SE" sz="1400" b="1" dirty="0" err="1">
                <a:solidFill>
                  <a:srgbClr val="FF0000"/>
                </a:solidFill>
              </a:rPr>
              <a:t>beampipe</a:t>
            </a:r>
            <a:r>
              <a:rPr lang="sv-SE" sz="1400" b="1" dirty="0">
                <a:solidFill>
                  <a:srgbClr val="FF0000"/>
                </a:solidFill>
              </a:rPr>
              <a:t> </a:t>
            </a:r>
            <a:r>
              <a:rPr lang="sv-SE" sz="1400" b="1" dirty="0" err="1">
                <a:solidFill>
                  <a:srgbClr val="FF0000"/>
                </a:solidFill>
              </a:rPr>
              <a:t>are</a:t>
            </a:r>
            <a:r>
              <a:rPr lang="sv-SE" sz="1400" b="1" dirty="0">
                <a:solidFill>
                  <a:srgbClr val="FF0000"/>
                </a:solidFill>
              </a:rPr>
              <a:t> </a:t>
            </a:r>
            <a:r>
              <a:rPr lang="sv-SE" sz="1400" b="1" dirty="0" err="1">
                <a:solidFill>
                  <a:srgbClr val="FF0000"/>
                </a:solidFill>
              </a:rPr>
              <a:t>beneficial</a:t>
            </a:r>
            <a:endParaRPr lang="sv-SE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sv-SE" sz="1400" b="1" dirty="0">
                <a:solidFill>
                  <a:srgbClr val="FF0000"/>
                </a:solidFill>
              </a:rPr>
              <a:t>All-</a:t>
            </a:r>
            <a:r>
              <a:rPr lang="sv-SE" sz="1400" b="1" dirty="0" err="1">
                <a:solidFill>
                  <a:srgbClr val="FF0000"/>
                </a:solidFill>
              </a:rPr>
              <a:t>silicon</a:t>
            </a:r>
            <a:r>
              <a:rPr lang="sv-SE" sz="1400" b="1" dirty="0">
                <a:solidFill>
                  <a:srgbClr val="FF0000"/>
                </a:solidFill>
              </a:rPr>
              <a:t> </a:t>
            </a:r>
            <a:r>
              <a:rPr lang="sv-SE" sz="1400" b="1" dirty="0" err="1">
                <a:solidFill>
                  <a:srgbClr val="FF0000"/>
                </a:solidFill>
              </a:rPr>
              <a:t>prefered</a:t>
            </a:r>
            <a:r>
              <a:rPr lang="sv-SE" sz="1400" b="1" dirty="0">
                <a:solidFill>
                  <a:srgbClr val="FF0000"/>
                </a:solidFill>
              </a:rPr>
              <a:t> </a:t>
            </a:r>
            <a:r>
              <a:rPr lang="sv-SE" sz="1400" b="1" dirty="0" err="1">
                <a:solidFill>
                  <a:srgbClr val="FF0000"/>
                </a:solidFill>
              </a:rPr>
              <a:t>if</a:t>
            </a:r>
            <a:r>
              <a:rPr lang="sv-SE" sz="1400" b="1" dirty="0">
                <a:solidFill>
                  <a:srgbClr val="FF0000"/>
                </a:solidFill>
              </a:rPr>
              <a:t> </a:t>
            </a:r>
            <a:r>
              <a:rPr lang="sv-SE" sz="1400" b="1" dirty="0" err="1">
                <a:solidFill>
                  <a:srgbClr val="FF0000"/>
                </a:solidFill>
              </a:rPr>
              <a:t>more</a:t>
            </a:r>
            <a:r>
              <a:rPr lang="sv-SE" sz="1400" b="1" dirty="0">
                <a:solidFill>
                  <a:srgbClr val="FF0000"/>
                </a:solidFill>
              </a:rPr>
              <a:t> </a:t>
            </a:r>
            <a:r>
              <a:rPr lang="sv-SE" sz="1400" b="1" dirty="0" err="1">
                <a:solidFill>
                  <a:srgbClr val="FF0000"/>
                </a:solidFill>
              </a:rPr>
              <a:t>compact</a:t>
            </a:r>
            <a:r>
              <a:rPr lang="sv-SE" sz="1400" b="1" dirty="0">
                <a:solidFill>
                  <a:srgbClr val="FF0000"/>
                </a:solidFill>
              </a:rPr>
              <a:t> </a:t>
            </a:r>
            <a:r>
              <a:rPr lang="sv-SE" sz="1400" b="1" dirty="0" err="1">
                <a:solidFill>
                  <a:srgbClr val="FF0000"/>
                </a:solidFill>
              </a:rPr>
              <a:t>tracker</a:t>
            </a:r>
            <a:r>
              <a:rPr lang="sv-SE" sz="1400" b="1" dirty="0">
                <a:solidFill>
                  <a:srgbClr val="FF0000"/>
                </a:solidFill>
              </a:rPr>
              <a:t> </a:t>
            </a:r>
            <a:r>
              <a:rPr lang="sv-SE" sz="1400" b="1" dirty="0" err="1">
                <a:solidFill>
                  <a:srgbClr val="FF0000"/>
                </a:solidFill>
              </a:rPr>
              <a:t>desired</a:t>
            </a:r>
            <a:endParaRPr lang="sv-SE" sz="1400" b="1" dirty="0">
              <a:solidFill>
                <a:srgbClr val="FF0000"/>
              </a:solidFill>
            </a:endParaRPr>
          </a:p>
          <a:p>
            <a:r>
              <a:rPr lang="sv-SE" sz="1400" b="1" dirty="0">
                <a:solidFill>
                  <a:srgbClr val="008000"/>
                </a:solidFill>
              </a:rPr>
              <a:t>BVJ: all-Si </a:t>
            </a:r>
            <a:r>
              <a:rPr lang="sv-SE" sz="1400" b="1" dirty="0" err="1">
                <a:solidFill>
                  <a:srgbClr val="008000"/>
                </a:solidFill>
              </a:rPr>
              <a:t>outperforms</a:t>
            </a:r>
            <a:r>
              <a:rPr lang="sv-SE" sz="1400" b="1" dirty="0">
                <a:solidFill>
                  <a:srgbClr val="008000"/>
                </a:solidFill>
              </a:rPr>
              <a:t> TPC for p&gt;6 GeV/c</a:t>
            </a:r>
            <a:endParaRPr lang="en-GB" sz="14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1789" y="169940"/>
            <a:ext cx="50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008000"/>
                </a:solidFill>
              </a:rPr>
              <a:t>Birmingham Simulations: </a:t>
            </a:r>
          </a:p>
          <a:p>
            <a:pPr algn="r"/>
            <a:r>
              <a:rPr lang="en-US" i="1" dirty="0">
                <a:solidFill>
                  <a:srgbClr val="008000"/>
                </a:solidFill>
              </a:rPr>
              <a:t>1.5T field, R</a:t>
            </a:r>
            <a:r>
              <a:rPr lang="en-US" i="1" baseline="-25000" dirty="0">
                <a:solidFill>
                  <a:srgbClr val="008000"/>
                </a:solidFill>
              </a:rPr>
              <a:t>out</a:t>
            </a:r>
            <a:r>
              <a:rPr lang="en-US" i="1" dirty="0">
                <a:solidFill>
                  <a:srgbClr val="008000"/>
                </a:solidFill>
              </a:rPr>
              <a:t>=77.5cm, 10 layers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462997" y="5947924"/>
            <a:ext cx="246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7152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31" y="133350"/>
            <a:ext cx="7772400" cy="457200"/>
          </a:xfrm>
        </p:spPr>
        <p:txBody>
          <a:bodyPr/>
          <a:lstStyle/>
          <a:p>
            <a:r>
              <a:rPr lang="en-US" sz="2800" dirty="0"/>
              <a:t>Berkeley: 6 layers @ 2.3,4.7,14, 16, 34, 43 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3312" y="133350"/>
            <a:ext cx="127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 3T field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879" y="787089"/>
            <a:ext cx="853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Study transition region between barrel &amp; 6 layer </a:t>
            </a:r>
            <a:r>
              <a:rPr lang="en-US" i="1" dirty="0" err="1">
                <a:solidFill>
                  <a:srgbClr val="008000"/>
                </a:solidFill>
              </a:rPr>
              <a:t>endcaps</a:t>
            </a:r>
            <a:endParaRPr lang="en-US" i="1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079"/>
          <a:stretch/>
        </p:blipFill>
        <p:spPr>
          <a:xfrm>
            <a:off x="202832" y="1156423"/>
            <a:ext cx="4179671" cy="2089789"/>
          </a:xfrm>
          <a:prstGeom prst="rect">
            <a:avLst/>
          </a:prstGeom>
        </p:spPr>
      </p:pic>
      <p:pic>
        <p:nvPicPr>
          <p:cNvPr id="8" name="Picture 7" descr="res_vs_nhi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6" y="4158628"/>
            <a:ext cx="4349604" cy="238354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599241" y="5241297"/>
            <a:ext cx="3792206" cy="2683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122338" y="3530550"/>
            <a:ext cx="4643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support cone, services modeled as 5mm Al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924649" y="3094708"/>
            <a:ext cx="35776" cy="462674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960425" y="3899882"/>
            <a:ext cx="572762" cy="258746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766272" y="3630464"/>
            <a:ext cx="4075071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Fewer hits per track in transition region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Need &gt;3 hits for resolution &amp; reconstruction efficiency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      (~18% efficiency loss </a:t>
            </a:r>
            <a:r>
              <a:rPr lang="mr-IN" b="1" i="1" dirty="0">
                <a:solidFill>
                  <a:srgbClr val="FF0000"/>
                </a:solidFill>
              </a:rPr>
              <a:t>–</a:t>
            </a:r>
            <a:r>
              <a:rPr lang="en-US" b="1" i="1" dirty="0">
                <a:solidFill>
                  <a:srgbClr val="FF0000"/>
                </a:solidFill>
              </a:rPr>
              <a:t> OK?)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Resolution degrades at large </a:t>
            </a:r>
            <a:r>
              <a:rPr lang="en-US" b="1" i="1" dirty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en-US" b="1" i="1" dirty="0">
                <a:solidFill>
                  <a:srgbClr val="FF0000"/>
                </a:solidFill>
              </a:rPr>
              <a:t> due to insufficient </a:t>
            </a:r>
            <a:r>
              <a:rPr lang="en-US" b="1" i="1" dirty="0" err="1">
                <a:solidFill>
                  <a:srgbClr val="FF0000"/>
                </a:solidFill>
              </a:rPr>
              <a:t>Bdl</a:t>
            </a:r>
            <a:endParaRPr lang="en-US" b="1" i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Barrel z-extent is paramount for forward and backward </a:t>
            </a:r>
            <a:r>
              <a:rPr lang="en-US" b="1" i="1" dirty="0" err="1">
                <a:solidFill>
                  <a:srgbClr val="FF0000"/>
                </a:solidFill>
              </a:rPr>
              <a:t>dp</a:t>
            </a:r>
            <a:r>
              <a:rPr lang="en-US" b="1" i="1" dirty="0">
                <a:solidFill>
                  <a:srgbClr val="FF0000"/>
                </a:solidFill>
              </a:rPr>
              <a:t>/p</a:t>
            </a:r>
          </a:p>
        </p:txBody>
      </p:sp>
      <p:pic>
        <p:nvPicPr>
          <p:cNvPr id="20" name="event_all_si.png" descr="event_all_si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66272" y="1243928"/>
            <a:ext cx="4277423" cy="19220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1496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2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1280" y="152054"/>
            <a:ext cx="2412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Reconstructed di-jets</a:t>
            </a:r>
          </a:p>
          <a:p>
            <a:r>
              <a:rPr lang="en-US" i="1" dirty="0">
                <a:solidFill>
                  <a:schemeClr val="bg1"/>
                </a:solidFill>
              </a:rPr>
              <a:t>~ 0.5 &lt; </a:t>
            </a:r>
            <a:r>
              <a:rPr lang="en-US" i="1" dirty="0">
                <a:solidFill>
                  <a:schemeClr val="bg1"/>
                </a:solidFill>
                <a:latin typeface="Symbol" charset="2"/>
                <a:cs typeface="Symbol" charset="2"/>
              </a:rPr>
              <a:t> h</a:t>
            </a:r>
            <a:r>
              <a:rPr lang="en-US" i="1" dirty="0">
                <a:solidFill>
                  <a:schemeClr val="bg1"/>
                </a:solidFill>
              </a:rPr>
              <a:t> &lt; 2.0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882" y="6122408"/>
            <a:ext cx="40750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Compact all-Si matches </a:t>
            </a:r>
            <a:r>
              <a:rPr lang="en-US" b="1" i="1" dirty="0" err="1">
                <a:solidFill>
                  <a:srgbClr val="FF0000"/>
                </a:solidFill>
              </a:rPr>
              <a:t>Si+TPC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7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9CBA-6E0B-F048-86B4-1FAB4B06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579" y="84087"/>
            <a:ext cx="6400800" cy="1008991"/>
          </a:xfrm>
        </p:spPr>
        <p:txBody>
          <a:bodyPr>
            <a:normAutofit/>
          </a:bodyPr>
          <a:lstStyle/>
          <a:p>
            <a:r>
              <a:rPr lang="en-US" sz="3200" dirty="0"/>
              <a:t>LANL EIC tracking simulation status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08D3D-9A24-324F-AAB6-3F6EDD0F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Xuan Li (LANL)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AB5B4-8D54-A148-AD11-650B99BD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C65F3-B507-274A-9AA2-05F44F5A6D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2112579" cy="10930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BBCE0F-CE4B-8F40-B991-7BF400740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2" y="1018563"/>
            <a:ext cx="8490857" cy="19712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Initial detector design in fast simulation (LDT package):</a:t>
            </a:r>
          </a:p>
          <a:p>
            <a:pPr lvl="1"/>
            <a:r>
              <a:rPr lang="en-US" dirty="0"/>
              <a:t>Mid-rapidity silicon vertex detector: </a:t>
            </a:r>
            <a:r>
              <a:rPr lang="en-US" dirty="0">
                <a:solidFill>
                  <a:srgbClr val="2B34FF"/>
                </a:solidFill>
              </a:rPr>
              <a:t>3-barrel layers of Monolithic Active Pixel Sensor (MAPS) type detector.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Forward-rapidity silicon tracking detector (FST): </a:t>
            </a:r>
            <a:r>
              <a:rPr lang="en-US" dirty="0"/>
              <a:t>2-barrel layers of</a:t>
            </a:r>
            <a:r>
              <a:rPr lang="en-US" dirty="0">
                <a:solidFill>
                  <a:srgbClr val="003BCD"/>
                </a:solidFill>
              </a:rPr>
              <a:t> MAPS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other</a:t>
            </a:r>
            <a:r>
              <a:rPr lang="en-US" dirty="0"/>
              <a:t> silicon detector and 5 forward planes of </a:t>
            </a:r>
            <a:r>
              <a:rPr lang="en-US" dirty="0">
                <a:solidFill>
                  <a:srgbClr val="FF911A"/>
                </a:solidFill>
              </a:rPr>
              <a:t>MAPS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other</a:t>
            </a:r>
            <a:r>
              <a:rPr lang="en-US" dirty="0"/>
              <a:t> silicon detector.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FAB641-C4DC-3841-BACB-2CA44F6C6830}"/>
              </a:ext>
            </a:extLst>
          </p:cNvPr>
          <p:cNvGrpSpPr/>
          <p:nvPr/>
        </p:nvGrpSpPr>
        <p:grpSpPr>
          <a:xfrm>
            <a:off x="-22939" y="2839221"/>
            <a:ext cx="4232251" cy="2877159"/>
            <a:chOff x="-107020" y="2932865"/>
            <a:chExt cx="4232251" cy="28771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35EFD1-EC3E-8A4A-9FC6-FD81B218A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26814" y="2932865"/>
              <a:ext cx="3498417" cy="28233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AA9676-F3CB-4B43-9D78-A64A17D99495}"/>
                </a:ext>
              </a:extLst>
            </p:cNvPr>
            <p:cNvSpPr txBox="1"/>
            <p:nvPr/>
          </p:nvSpPr>
          <p:spPr>
            <a:xfrm>
              <a:off x="500691" y="5322776"/>
              <a:ext cx="1150676" cy="338554"/>
            </a:xfrm>
            <a:prstGeom prst="rect">
              <a:avLst/>
            </a:prstGeom>
            <a:noFill/>
            <a:scene3d>
              <a:camera prst="orthographicFront">
                <a:rot lat="0" lon="0" rev="19499999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X axis (mm)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810DB3-73A4-A744-8A98-6A7A72A36051}"/>
                </a:ext>
              </a:extLst>
            </p:cNvPr>
            <p:cNvSpPr txBox="1"/>
            <p:nvPr/>
          </p:nvSpPr>
          <p:spPr>
            <a:xfrm>
              <a:off x="-107020" y="3804785"/>
              <a:ext cx="1144163" cy="338554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Y axis (mm)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422B57-B72C-3D4A-8EDA-FE4331EC1D41}"/>
                </a:ext>
              </a:extLst>
            </p:cNvPr>
            <p:cNvSpPr txBox="1"/>
            <p:nvPr/>
          </p:nvSpPr>
          <p:spPr>
            <a:xfrm>
              <a:off x="2617857" y="5471470"/>
              <a:ext cx="1140256" cy="338554"/>
            </a:xfrm>
            <a:prstGeom prst="rect">
              <a:avLst/>
            </a:prstGeom>
            <a:noFill/>
            <a:scene3d>
              <a:camera prst="orthographicFront">
                <a:rot lat="0" lon="0" rev="9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Z axis (mm)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F0E335-7261-B243-87F3-B91E097261CA}"/>
                </a:ext>
              </a:extLst>
            </p:cNvPr>
            <p:cNvSpPr txBox="1"/>
            <p:nvPr/>
          </p:nvSpPr>
          <p:spPr>
            <a:xfrm>
              <a:off x="1924389" y="4972193"/>
              <a:ext cx="1817625" cy="369332"/>
            </a:xfrm>
            <a:prstGeom prst="rect">
              <a:avLst/>
            </a:prstGeom>
            <a:noFill/>
            <a:scene3d>
              <a:camera prst="orthographicFront">
                <a:rot lat="0" lon="0" rev="9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alibri"/>
                </a:rPr>
                <a:t>Work in progress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FFF3788-1F62-0747-AAFE-A2C9CF4BFA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58095" y="3035466"/>
            <a:ext cx="4006233" cy="2677560"/>
          </a:xfrm>
          <a:prstGeom prst="rect">
            <a:avLst/>
          </a:prstGeom>
          <a:ln w="34925">
            <a:solidFill>
              <a:srgbClr val="FF911A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BFAC67-DDE5-644B-96C1-CA2271D7EC8E}"/>
              </a:ext>
            </a:extLst>
          </p:cNvPr>
          <p:cNvSpPr txBox="1"/>
          <p:nvPr/>
        </p:nvSpPr>
        <p:spPr>
          <a:xfrm>
            <a:off x="5229657" y="4733216"/>
            <a:ext cx="1896907" cy="369332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</a:rPr>
              <a:t>Work in progress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C9E6A16-B100-104A-8A5C-4A6D3FA693C8}"/>
              </a:ext>
            </a:extLst>
          </p:cNvPr>
          <p:cNvSpPr txBox="1">
            <a:spLocks/>
          </p:cNvSpPr>
          <p:nvPr/>
        </p:nvSpPr>
        <p:spPr>
          <a:xfrm>
            <a:off x="312789" y="5839440"/>
            <a:ext cx="8565931" cy="856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Tracking performances are better than or consistent with the forward tracking requirements from the EIC detector handbook.</a:t>
            </a:r>
            <a:endParaRPr lang="en-US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CDCAEE-6EB8-7C49-B4BD-2EC0F041AB7C}"/>
              </a:ext>
            </a:extLst>
          </p:cNvPr>
          <p:cNvSpPr txBox="1"/>
          <p:nvPr/>
        </p:nvSpPr>
        <p:spPr>
          <a:xfrm>
            <a:off x="5829893" y="2640157"/>
            <a:ext cx="187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arXiv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2002.05880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43419" y="5379470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≠p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93312" y="133350"/>
            <a:ext cx="127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 3T field</a:t>
            </a:r>
          </a:p>
        </p:txBody>
      </p:sp>
    </p:spTree>
    <p:extLst>
      <p:ext uri="{BB962C8B-B14F-4D97-AF65-F5344CB8AC3E}">
        <p14:creationId xmlns:p14="http://schemas.microsoft.com/office/powerpoint/2010/main" val="1296212488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42DFA"/>
      </a:accent2>
      <a:accent3>
        <a:srgbClr val="FFFFFF"/>
      </a:accent3>
      <a:accent4>
        <a:srgbClr val="000000"/>
      </a:accent4>
      <a:accent5>
        <a:srgbClr val="DCDCDC"/>
      </a:accent5>
      <a:accent6>
        <a:srgbClr val="0328E3"/>
      </a:accent6>
      <a:hlink>
        <a:srgbClr val="F50320"/>
      </a:hlink>
      <a:folHlink>
        <a:srgbClr val="04F41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5000"/>
          <a:buFont typeface="Monotype Sorts" charset="2"/>
          <a:buChar char="l"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5000"/>
          <a:buFont typeface="Monotype Sorts" charset="2"/>
          <a:buChar char="l"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42DFA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328E3"/>
        </a:accent6>
        <a:hlink>
          <a:srgbClr val="F50320"/>
        </a:hlink>
        <a:folHlink>
          <a:srgbClr val="04F4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eme1">
  <a:themeElements>
    <a:clrScheme name="Custom 2">
      <a:dk1>
        <a:srgbClr val="91C8E1"/>
      </a:dk1>
      <a:lt1>
        <a:srgbClr val="ECECEC"/>
      </a:lt1>
      <a:dk2>
        <a:srgbClr val="000000"/>
      </a:dk2>
      <a:lt2>
        <a:srgbClr val="91C8E1"/>
      </a:lt2>
      <a:accent1>
        <a:srgbClr val="000000"/>
      </a:accent1>
      <a:accent2>
        <a:srgbClr val="ECECEC"/>
      </a:accent2>
      <a:accent3>
        <a:srgbClr val="AAAAAA"/>
      </a:accent3>
      <a:accent4>
        <a:srgbClr val="C9C9C9"/>
      </a:accent4>
      <a:accent5>
        <a:srgbClr val="AAAAAA"/>
      </a:accent5>
      <a:accent6>
        <a:srgbClr val="D6D6D6"/>
      </a:accent6>
      <a:hlink>
        <a:srgbClr val="91C8E1"/>
      </a:hlink>
      <a:folHlink>
        <a:srgbClr val="91C8E1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301506BE-9379-47D6-A465-39509B3A674A}" vid="{BBEF70B6-4161-4FDE-A91A-EEBD13025B23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聚合">
  <a:themeElements>
    <a:clrScheme name="Custom 1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006600"/>
      </a:hlink>
      <a:folHlink>
        <a:srgbClr val="00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23C6102-883A-6D4C-B8F2-A4DB50290A74}" vid="{E41A7B9C-7B8A-3F4C-A5CC-3285996E7132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1674</Words>
  <Application>Microsoft Office PowerPoint</Application>
  <PresentationFormat>On-screen Show (4:3)</PresentationFormat>
  <Paragraphs>250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Georgia</vt:lpstr>
      <vt:lpstr>Helvetica</vt:lpstr>
      <vt:lpstr>Monotype Sorts</vt:lpstr>
      <vt:lpstr>Symbol</vt:lpstr>
      <vt:lpstr>Times New Roman</vt:lpstr>
      <vt:lpstr>Verdana</vt:lpstr>
      <vt:lpstr>Wingdings</vt:lpstr>
      <vt:lpstr>Wingdings 2</vt:lpstr>
      <vt:lpstr>Wingdings 3</vt:lpstr>
      <vt:lpstr>Default Design</vt:lpstr>
      <vt:lpstr>Tema di Office</vt:lpstr>
      <vt:lpstr>Theme1</vt:lpstr>
      <vt:lpstr>Office Theme</vt:lpstr>
      <vt:lpstr>聚合</vt:lpstr>
      <vt:lpstr>1_Office Theme</vt:lpstr>
      <vt:lpstr>2_Office Theme</vt:lpstr>
      <vt:lpstr>Summary of tracking simulations</vt:lpstr>
      <vt:lpstr>First, a few caveats</vt:lpstr>
      <vt:lpstr>Gas tracker simulations</vt:lpstr>
      <vt:lpstr>All- silicon tracker studies</vt:lpstr>
      <vt:lpstr>PowerPoint Presentation</vt:lpstr>
      <vt:lpstr>Simulation examples</vt:lpstr>
      <vt:lpstr>Berkeley: 6 layers @ 2.3,4.7,14, 16, 34, 43 cm</vt:lpstr>
      <vt:lpstr>PowerPoint Presentation</vt:lpstr>
      <vt:lpstr>LANL EIC tracking simulation status</vt:lpstr>
      <vt:lpstr>Full chain simulation and reconstruction</vt:lpstr>
      <vt:lpstr>PowerPoint Presentation</vt:lpstr>
      <vt:lpstr>PowerPoint Presentation</vt:lpstr>
      <vt:lpstr>PowerPoint Presentation</vt:lpstr>
      <vt:lpstr>We now know</vt:lpstr>
      <vt:lpstr>Questions driving next steps</vt:lpstr>
      <vt:lpstr>Plans by groups (coming into the workshop)</vt:lpstr>
      <vt:lpstr>To enable splitting up the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tracking simulations</dc:title>
  <dc:creator>Barbara Jacak</dc:creator>
  <cp:lastModifiedBy>Kondo Gnanvo</cp:lastModifiedBy>
  <cp:revision>53</cp:revision>
  <dcterms:created xsi:type="dcterms:W3CDTF">2020-03-19T06:33:43Z</dcterms:created>
  <dcterms:modified xsi:type="dcterms:W3CDTF">2020-03-19T18:57:42Z</dcterms:modified>
</cp:coreProperties>
</file>