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56" r:id="rId3"/>
    <p:sldId id="257" r:id="rId4"/>
    <p:sldId id="258"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1" autoAdjust="0"/>
    <p:restoredTop sz="94660"/>
  </p:normalViewPr>
  <p:slideViewPr>
    <p:cSldViewPr snapToGrid="0">
      <p:cViewPr varScale="1">
        <p:scale>
          <a:sx n="120" d="100"/>
          <a:sy n="120" d="100"/>
        </p:scale>
        <p:origin x="12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E7927-A0E0-406B-87A6-99E48D054BBE}" type="datetimeFigureOut">
              <a:rPr lang="en-US" smtClean="0"/>
              <a:t>3/16/2020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97F68-9A7E-4E54-B65E-21C16A30CE72}" type="slidenum">
              <a:rPr lang="en-US" smtClean="0"/>
              <a:t>‹#›</a:t>
            </a:fld>
            <a:endParaRPr lang="en-US"/>
          </a:p>
        </p:txBody>
      </p:sp>
    </p:spTree>
    <p:extLst>
      <p:ext uri="{BB962C8B-B14F-4D97-AF65-F5344CB8AC3E}">
        <p14:creationId xmlns:p14="http://schemas.microsoft.com/office/powerpoint/2010/main" val="83605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E5F842-0CE4-4506-B6DC-33AA0802E8DF}" type="datetime1">
              <a:rPr lang="en-US" smtClean="0"/>
              <a:t>3/16/2020</a:t>
            </a:fld>
            <a:endParaRPr lang="en-US"/>
          </a:p>
        </p:txBody>
      </p:sp>
      <p:sp>
        <p:nvSpPr>
          <p:cNvPr id="5" name="Footer Placeholder 4"/>
          <p:cNvSpPr>
            <a:spLocks noGrp="1"/>
          </p:cNvSpPr>
          <p:nvPr>
            <p:ph type="ftr" sz="quarter" idx="11"/>
          </p:nvPr>
        </p:nvSpPr>
        <p:spPr/>
        <p:txBody>
          <a:bodyPr/>
          <a:lstStyle/>
          <a:p>
            <a:r>
              <a:rPr lang="en-US" smtClean="0"/>
              <a:t>2020_03_16  LG DRAFT</a:t>
            </a:r>
            <a:endParaRPr lang="en-US"/>
          </a:p>
        </p:txBody>
      </p:sp>
      <p:sp>
        <p:nvSpPr>
          <p:cNvPr id="6" name="Slide Number Placeholder 5"/>
          <p:cNvSpPr>
            <a:spLocks noGrp="1"/>
          </p:cNvSpPr>
          <p:nvPr>
            <p:ph type="sldNum" sz="quarter" idx="12"/>
          </p:nvPr>
        </p:nvSpPr>
        <p:spPr/>
        <p:txBody>
          <a:bodyPr/>
          <a:lstStyle/>
          <a:p>
            <a:fld id="{0A2A3BD0-BC56-4F91-9AEE-79142C97EB0F}" type="slidenum">
              <a:rPr lang="en-US" smtClean="0"/>
              <a:t>‹#›</a:t>
            </a:fld>
            <a:endParaRPr lang="en-US"/>
          </a:p>
        </p:txBody>
      </p:sp>
    </p:spTree>
    <p:extLst>
      <p:ext uri="{BB962C8B-B14F-4D97-AF65-F5344CB8AC3E}">
        <p14:creationId xmlns:p14="http://schemas.microsoft.com/office/powerpoint/2010/main" val="427720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F606D-E7A6-4ECA-9A0B-F8743B3C78D9}" type="datetime1">
              <a:rPr lang="en-US" smtClean="0"/>
              <a:t>3/16/2020</a:t>
            </a:fld>
            <a:endParaRPr lang="en-US"/>
          </a:p>
        </p:txBody>
      </p:sp>
      <p:sp>
        <p:nvSpPr>
          <p:cNvPr id="5" name="Footer Placeholder 4"/>
          <p:cNvSpPr>
            <a:spLocks noGrp="1"/>
          </p:cNvSpPr>
          <p:nvPr>
            <p:ph type="ftr" sz="quarter" idx="11"/>
          </p:nvPr>
        </p:nvSpPr>
        <p:spPr/>
        <p:txBody>
          <a:bodyPr/>
          <a:lstStyle/>
          <a:p>
            <a:r>
              <a:rPr lang="en-US" smtClean="0"/>
              <a:t>2020_03_16  LG DRAFT</a:t>
            </a:r>
            <a:endParaRPr lang="en-US"/>
          </a:p>
        </p:txBody>
      </p:sp>
      <p:sp>
        <p:nvSpPr>
          <p:cNvPr id="6" name="Slide Number Placeholder 5"/>
          <p:cNvSpPr>
            <a:spLocks noGrp="1"/>
          </p:cNvSpPr>
          <p:nvPr>
            <p:ph type="sldNum" sz="quarter" idx="12"/>
          </p:nvPr>
        </p:nvSpPr>
        <p:spPr/>
        <p:txBody>
          <a:bodyPr/>
          <a:lstStyle/>
          <a:p>
            <a:fld id="{0A2A3BD0-BC56-4F91-9AEE-79142C97EB0F}" type="slidenum">
              <a:rPr lang="en-US" smtClean="0"/>
              <a:t>‹#›</a:t>
            </a:fld>
            <a:endParaRPr lang="en-US"/>
          </a:p>
        </p:txBody>
      </p:sp>
    </p:spTree>
    <p:extLst>
      <p:ext uri="{BB962C8B-B14F-4D97-AF65-F5344CB8AC3E}">
        <p14:creationId xmlns:p14="http://schemas.microsoft.com/office/powerpoint/2010/main" val="2440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3C08B-402B-48AC-8D27-1D780C3B5F7A}" type="datetime1">
              <a:rPr lang="en-US" smtClean="0"/>
              <a:t>3/16/2020</a:t>
            </a:fld>
            <a:endParaRPr lang="en-US"/>
          </a:p>
        </p:txBody>
      </p:sp>
      <p:sp>
        <p:nvSpPr>
          <p:cNvPr id="5" name="Footer Placeholder 4"/>
          <p:cNvSpPr>
            <a:spLocks noGrp="1"/>
          </p:cNvSpPr>
          <p:nvPr>
            <p:ph type="ftr" sz="quarter" idx="11"/>
          </p:nvPr>
        </p:nvSpPr>
        <p:spPr/>
        <p:txBody>
          <a:bodyPr/>
          <a:lstStyle/>
          <a:p>
            <a:r>
              <a:rPr lang="en-US" smtClean="0"/>
              <a:t>2020_03_16  LG DRAFT</a:t>
            </a:r>
            <a:endParaRPr lang="en-US"/>
          </a:p>
        </p:txBody>
      </p:sp>
      <p:sp>
        <p:nvSpPr>
          <p:cNvPr id="6" name="Slide Number Placeholder 5"/>
          <p:cNvSpPr>
            <a:spLocks noGrp="1"/>
          </p:cNvSpPr>
          <p:nvPr>
            <p:ph type="sldNum" sz="quarter" idx="12"/>
          </p:nvPr>
        </p:nvSpPr>
        <p:spPr/>
        <p:txBody>
          <a:bodyPr/>
          <a:lstStyle/>
          <a:p>
            <a:fld id="{0A2A3BD0-BC56-4F91-9AEE-79142C97EB0F}" type="slidenum">
              <a:rPr lang="en-US" smtClean="0"/>
              <a:t>‹#›</a:t>
            </a:fld>
            <a:endParaRPr lang="en-US"/>
          </a:p>
        </p:txBody>
      </p:sp>
    </p:spTree>
    <p:extLst>
      <p:ext uri="{BB962C8B-B14F-4D97-AF65-F5344CB8AC3E}">
        <p14:creationId xmlns:p14="http://schemas.microsoft.com/office/powerpoint/2010/main" val="336530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F1A49-6927-4EE2-9DEF-2916108BF269}" type="datetime1">
              <a:rPr lang="en-US" smtClean="0"/>
              <a:t>3/16/2020</a:t>
            </a:fld>
            <a:endParaRPr lang="en-US"/>
          </a:p>
        </p:txBody>
      </p:sp>
      <p:sp>
        <p:nvSpPr>
          <p:cNvPr id="5" name="Footer Placeholder 4"/>
          <p:cNvSpPr>
            <a:spLocks noGrp="1"/>
          </p:cNvSpPr>
          <p:nvPr>
            <p:ph type="ftr" sz="quarter" idx="11"/>
          </p:nvPr>
        </p:nvSpPr>
        <p:spPr/>
        <p:txBody>
          <a:bodyPr/>
          <a:lstStyle/>
          <a:p>
            <a:r>
              <a:rPr lang="en-US" smtClean="0"/>
              <a:t>2020_03_16  LG DRAFT</a:t>
            </a:r>
            <a:endParaRPr lang="en-US"/>
          </a:p>
        </p:txBody>
      </p:sp>
      <p:sp>
        <p:nvSpPr>
          <p:cNvPr id="6" name="Slide Number Placeholder 5"/>
          <p:cNvSpPr>
            <a:spLocks noGrp="1"/>
          </p:cNvSpPr>
          <p:nvPr>
            <p:ph type="sldNum" sz="quarter" idx="12"/>
          </p:nvPr>
        </p:nvSpPr>
        <p:spPr/>
        <p:txBody>
          <a:bodyPr/>
          <a:lstStyle/>
          <a:p>
            <a:fld id="{0A2A3BD0-BC56-4F91-9AEE-79142C97EB0F}" type="slidenum">
              <a:rPr lang="en-US" smtClean="0"/>
              <a:t>‹#›</a:t>
            </a:fld>
            <a:endParaRPr lang="en-US"/>
          </a:p>
        </p:txBody>
      </p:sp>
    </p:spTree>
    <p:extLst>
      <p:ext uri="{BB962C8B-B14F-4D97-AF65-F5344CB8AC3E}">
        <p14:creationId xmlns:p14="http://schemas.microsoft.com/office/powerpoint/2010/main" val="192909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94D969-DC9F-4799-B872-8F5ED4142284}" type="datetime1">
              <a:rPr lang="en-US" smtClean="0"/>
              <a:t>3/16/2020</a:t>
            </a:fld>
            <a:endParaRPr lang="en-US"/>
          </a:p>
        </p:txBody>
      </p:sp>
      <p:sp>
        <p:nvSpPr>
          <p:cNvPr id="5" name="Footer Placeholder 4"/>
          <p:cNvSpPr>
            <a:spLocks noGrp="1"/>
          </p:cNvSpPr>
          <p:nvPr>
            <p:ph type="ftr" sz="quarter" idx="11"/>
          </p:nvPr>
        </p:nvSpPr>
        <p:spPr/>
        <p:txBody>
          <a:bodyPr/>
          <a:lstStyle/>
          <a:p>
            <a:r>
              <a:rPr lang="en-US" smtClean="0"/>
              <a:t>2020_03_16  LG DRAFT</a:t>
            </a:r>
            <a:endParaRPr lang="en-US"/>
          </a:p>
        </p:txBody>
      </p:sp>
      <p:sp>
        <p:nvSpPr>
          <p:cNvPr id="6" name="Slide Number Placeholder 5"/>
          <p:cNvSpPr>
            <a:spLocks noGrp="1"/>
          </p:cNvSpPr>
          <p:nvPr>
            <p:ph type="sldNum" sz="quarter" idx="12"/>
          </p:nvPr>
        </p:nvSpPr>
        <p:spPr/>
        <p:txBody>
          <a:bodyPr/>
          <a:lstStyle/>
          <a:p>
            <a:fld id="{0A2A3BD0-BC56-4F91-9AEE-79142C97EB0F}" type="slidenum">
              <a:rPr lang="en-US" smtClean="0"/>
              <a:t>‹#›</a:t>
            </a:fld>
            <a:endParaRPr lang="en-US"/>
          </a:p>
        </p:txBody>
      </p:sp>
    </p:spTree>
    <p:extLst>
      <p:ext uri="{BB962C8B-B14F-4D97-AF65-F5344CB8AC3E}">
        <p14:creationId xmlns:p14="http://schemas.microsoft.com/office/powerpoint/2010/main" val="338701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D93E03-7AF0-4857-A7D6-ABA1AB7892C2}" type="datetime1">
              <a:rPr lang="en-US" smtClean="0"/>
              <a:t>3/16/2020</a:t>
            </a:fld>
            <a:endParaRPr lang="en-US"/>
          </a:p>
        </p:txBody>
      </p:sp>
      <p:sp>
        <p:nvSpPr>
          <p:cNvPr id="6" name="Footer Placeholder 5"/>
          <p:cNvSpPr>
            <a:spLocks noGrp="1"/>
          </p:cNvSpPr>
          <p:nvPr>
            <p:ph type="ftr" sz="quarter" idx="11"/>
          </p:nvPr>
        </p:nvSpPr>
        <p:spPr/>
        <p:txBody>
          <a:bodyPr/>
          <a:lstStyle/>
          <a:p>
            <a:r>
              <a:rPr lang="en-US" smtClean="0"/>
              <a:t>2020_03_16  LG DRAFT</a:t>
            </a:r>
            <a:endParaRPr lang="en-US"/>
          </a:p>
        </p:txBody>
      </p:sp>
      <p:sp>
        <p:nvSpPr>
          <p:cNvPr id="7" name="Slide Number Placeholder 6"/>
          <p:cNvSpPr>
            <a:spLocks noGrp="1"/>
          </p:cNvSpPr>
          <p:nvPr>
            <p:ph type="sldNum" sz="quarter" idx="12"/>
          </p:nvPr>
        </p:nvSpPr>
        <p:spPr/>
        <p:txBody>
          <a:bodyPr/>
          <a:lstStyle/>
          <a:p>
            <a:fld id="{0A2A3BD0-BC56-4F91-9AEE-79142C97EB0F}" type="slidenum">
              <a:rPr lang="en-US" smtClean="0"/>
              <a:t>‹#›</a:t>
            </a:fld>
            <a:endParaRPr lang="en-US"/>
          </a:p>
        </p:txBody>
      </p:sp>
    </p:spTree>
    <p:extLst>
      <p:ext uri="{BB962C8B-B14F-4D97-AF65-F5344CB8AC3E}">
        <p14:creationId xmlns:p14="http://schemas.microsoft.com/office/powerpoint/2010/main" val="230959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85E333-13FB-4972-9865-0A35ED80941C}" type="datetime1">
              <a:rPr lang="en-US" smtClean="0"/>
              <a:t>3/16/2020</a:t>
            </a:fld>
            <a:endParaRPr lang="en-US"/>
          </a:p>
        </p:txBody>
      </p:sp>
      <p:sp>
        <p:nvSpPr>
          <p:cNvPr id="8" name="Footer Placeholder 7"/>
          <p:cNvSpPr>
            <a:spLocks noGrp="1"/>
          </p:cNvSpPr>
          <p:nvPr>
            <p:ph type="ftr" sz="quarter" idx="11"/>
          </p:nvPr>
        </p:nvSpPr>
        <p:spPr/>
        <p:txBody>
          <a:bodyPr/>
          <a:lstStyle/>
          <a:p>
            <a:r>
              <a:rPr lang="en-US" smtClean="0"/>
              <a:t>2020_03_16  LG DRAFT</a:t>
            </a:r>
            <a:endParaRPr lang="en-US"/>
          </a:p>
        </p:txBody>
      </p:sp>
      <p:sp>
        <p:nvSpPr>
          <p:cNvPr id="9" name="Slide Number Placeholder 8"/>
          <p:cNvSpPr>
            <a:spLocks noGrp="1"/>
          </p:cNvSpPr>
          <p:nvPr>
            <p:ph type="sldNum" sz="quarter" idx="12"/>
          </p:nvPr>
        </p:nvSpPr>
        <p:spPr/>
        <p:txBody>
          <a:bodyPr/>
          <a:lstStyle/>
          <a:p>
            <a:fld id="{0A2A3BD0-BC56-4F91-9AEE-79142C97EB0F}" type="slidenum">
              <a:rPr lang="en-US" smtClean="0"/>
              <a:t>‹#›</a:t>
            </a:fld>
            <a:endParaRPr lang="en-US"/>
          </a:p>
        </p:txBody>
      </p:sp>
    </p:spTree>
    <p:extLst>
      <p:ext uri="{BB962C8B-B14F-4D97-AF65-F5344CB8AC3E}">
        <p14:creationId xmlns:p14="http://schemas.microsoft.com/office/powerpoint/2010/main" val="215289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C0A96D-0BE5-4E40-A757-EBD54EE54180}" type="datetime1">
              <a:rPr lang="en-US" smtClean="0"/>
              <a:t>3/16/2020</a:t>
            </a:fld>
            <a:endParaRPr lang="en-US"/>
          </a:p>
        </p:txBody>
      </p:sp>
      <p:sp>
        <p:nvSpPr>
          <p:cNvPr id="4" name="Footer Placeholder 3"/>
          <p:cNvSpPr>
            <a:spLocks noGrp="1"/>
          </p:cNvSpPr>
          <p:nvPr>
            <p:ph type="ftr" sz="quarter" idx="11"/>
          </p:nvPr>
        </p:nvSpPr>
        <p:spPr/>
        <p:txBody>
          <a:bodyPr/>
          <a:lstStyle/>
          <a:p>
            <a:r>
              <a:rPr lang="en-US" smtClean="0"/>
              <a:t>2020_03_16  LG DRAFT</a:t>
            </a:r>
            <a:endParaRPr lang="en-US"/>
          </a:p>
        </p:txBody>
      </p:sp>
      <p:sp>
        <p:nvSpPr>
          <p:cNvPr id="5" name="Slide Number Placeholder 4"/>
          <p:cNvSpPr>
            <a:spLocks noGrp="1"/>
          </p:cNvSpPr>
          <p:nvPr>
            <p:ph type="sldNum" sz="quarter" idx="12"/>
          </p:nvPr>
        </p:nvSpPr>
        <p:spPr/>
        <p:txBody>
          <a:bodyPr/>
          <a:lstStyle/>
          <a:p>
            <a:fld id="{0A2A3BD0-BC56-4F91-9AEE-79142C97EB0F}" type="slidenum">
              <a:rPr lang="en-US" smtClean="0"/>
              <a:t>‹#›</a:t>
            </a:fld>
            <a:endParaRPr lang="en-US"/>
          </a:p>
        </p:txBody>
      </p:sp>
    </p:spTree>
    <p:extLst>
      <p:ext uri="{BB962C8B-B14F-4D97-AF65-F5344CB8AC3E}">
        <p14:creationId xmlns:p14="http://schemas.microsoft.com/office/powerpoint/2010/main" val="140780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2D36F-34E1-4C8B-BD1C-0FA9FF3C7EBA}" type="datetime1">
              <a:rPr lang="en-US" smtClean="0"/>
              <a:t>3/16/2020</a:t>
            </a:fld>
            <a:endParaRPr lang="en-US"/>
          </a:p>
        </p:txBody>
      </p:sp>
      <p:sp>
        <p:nvSpPr>
          <p:cNvPr id="3" name="Footer Placeholder 2"/>
          <p:cNvSpPr>
            <a:spLocks noGrp="1"/>
          </p:cNvSpPr>
          <p:nvPr>
            <p:ph type="ftr" sz="quarter" idx="11"/>
          </p:nvPr>
        </p:nvSpPr>
        <p:spPr/>
        <p:txBody>
          <a:bodyPr/>
          <a:lstStyle/>
          <a:p>
            <a:r>
              <a:rPr lang="en-US" smtClean="0"/>
              <a:t>2020_03_16  LG DRAFT</a:t>
            </a:r>
            <a:endParaRPr lang="en-US"/>
          </a:p>
        </p:txBody>
      </p:sp>
      <p:sp>
        <p:nvSpPr>
          <p:cNvPr id="4" name="Slide Number Placeholder 3"/>
          <p:cNvSpPr>
            <a:spLocks noGrp="1"/>
          </p:cNvSpPr>
          <p:nvPr>
            <p:ph type="sldNum" sz="quarter" idx="12"/>
          </p:nvPr>
        </p:nvSpPr>
        <p:spPr/>
        <p:txBody>
          <a:bodyPr/>
          <a:lstStyle/>
          <a:p>
            <a:fld id="{0A2A3BD0-BC56-4F91-9AEE-79142C97EB0F}" type="slidenum">
              <a:rPr lang="en-US" smtClean="0"/>
              <a:t>‹#›</a:t>
            </a:fld>
            <a:endParaRPr lang="en-US"/>
          </a:p>
        </p:txBody>
      </p:sp>
    </p:spTree>
    <p:extLst>
      <p:ext uri="{BB962C8B-B14F-4D97-AF65-F5344CB8AC3E}">
        <p14:creationId xmlns:p14="http://schemas.microsoft.com/office/powerpoint/2010/main" val="990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B40D68-B265-4C1F-8EFB-424E0CA42517}" type="datetime1">
              <a:rPr lang="en-US" smtClean="0"/>
              <a:t>3/16/2020</a:t>
            </a:fld>
            <a:endParaRPr lang="en-US"/>
          </a:p>
        </p:txBody>
      </p:sp>
      <p:sp>
        <p:nvSpPr>
          <p:cNvPr id="6" name="Footer Placeholder 5"/>
          <p:cNvSpPr>
            <a:spLocks noGrp="1"/>
          </p:cNvSpPr>
          <p:nvPr>
            <p:ph type="ftr" sz="quarter" idx="11"/>
          </p:nvPr>
        </p:nvSpPr>
        <p:spPr/>
        <p:txBody>
          <a:bodyPr/>
          <a:lstStyle/>
          <a:p>
            <a:r>
              <a:rPr lang="en-US" smtClean="0"/>
              <a:t>2020_03_16  LG DRAFT</a:t>
            </a:r>
            <a:endParaRPr lang="en-US"/>
          </a:p>
        </p:txBody>
      </p:sp>
      <p:sp>
        <p:nvSpPr>
          <p:cNvPr id="7" name="Slide Number Placeholder 6"/>
          <p:cNvSpPr>
            <a:spLocks noGrp="1"/>
          </p:cNvSpPr>
          <p:nvPr>
            <p:ph type="sldNum" sz="quarter" idx="12"/>
          </p:nvPr>
        </p:nvSpPr>
        <p:spPr/>
        <p:txBody>
          <a:bodyPr/>
          <a:lstStyle/>
          <a:p>
            <a:fld id="{0A2A3BD0-BC56-4F91-9AEE-79142C97EB0F}" type="slidenum">
              <a:rPr lang="en-US" smtClean="0"/>
              <a:t>‹#›</a:t>
            </a:fld>
            <a:endParaRPr lang="en-US"/>
          </a:p>
        </p:txBody>
      </p:sp>
    </p:spTree>
    <p:extLst>
      <p:ext uri="{BB962C8B-B14F-4D97-AF65-F5344CB8AC3E}">
        <p14:creationId xmlns:p14="http://schemas.microsoft.com/office/powerpoint/2010/main" val="62899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0E51BE-2FA3-4858-8BB9-87C2471335FE}" type="datetime1">
              <a:rPr lang="en-US" smtClean="0"/>
              <a:t>3/16/2020</a:t>
            </a:fld>
            <a:endParaRPr lang="en-US"/>
          </a:p>
        </p:txBody>
      </p:sp>
      <p:sp>
        <p:nvSpPr>
          <p:cNvPr id="6" name="Footer Placeholder 5"/>
          <p:cNvSpPr>
            <a:spLocks noGrp="1"/>
          </p:cNvSpPr>
          <p:nvPr>
            <p:ph type="ftr" sz="quarter" idx="11"/>
          </p:nvPr>
        </p:nvSpPr>
        <p:spPr/>
        <p:txBody>
          <a:bodyPr/>
          <a:lstStyle/>
          <a:p>
            <a:r>
              <a:rPr lang="en-US" smtClean="0"/>
              <a:t>2020_03_16  LG DRAFT</a:t>
            </a:r>
            <a:endParaRPr lang="en-US"/>
          </a:p>
        </p:txBody>
      </p:sp>
      <p:sp>
        <p:nvSpPr>
          <p:cNvPr id="7" name="Slide Number Placeholder 6"/>
          <p:cNvSpPr>
            <a:spLocks noGrp="1"/>
          </p:cNvSpPr>
          <p:nvPr>
            <p:ph type="sldNum" sz="quarter" idx="12"/>
          </p:nvPr>
        </p:nvSpPr>
        <p:spPr/>
        <p:txBody>
          <a:bodyPr/>
          <a:lstStyle/>
          <a:p>
            <a:fld id="{0A2A3BD0-BC56-4F91-9AEE-79142C97EB0F}" type="slidenum">
              <a:rPr lang="en-US" smtClean="0"/>
              <a:t>‹#›</a:t>
            </a:fld>
            <a:endParaRPr lang="en-US"/>
          </a:p>
        </p:txBody>
      </p:sp>
    </p:spTree>
    <p:extLst>
      <p:ext uri="{BB962C8B-B14F-4D97-AF65-F5344CB8AC3E}">
        <p14:creationId xmlns:p14="http://schemas.microsoft.com/office/powerpoint/2010/main" val="7803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3F077-6372-4833-880D-9988C64AED0B}" type="datetime1">
              <a:rPr lang="en-US" smtClean="0"/>
              <a:t>3/16/2020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2020_03_16  LG DRAFT</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A3BD0-BC56-4F91-9AEE-79142C97EB0F}" type="slidenum">
              <a:rPr lang="en-US" smtClean="0"/>
              <a:t>‹#›</a:t>
            </a:fld>
            <a:endParaRPr lang="en-US"/>
          </a:p>
        </p:txBody>
      </p:sp>
    </p:spTree>
    <p:extLst>
      <p:ext uri="{BB962C8B-B14F-4D97-AF65-F5344CB8AC3E}">
        <p14:creationId xmlns:p14="http://schemas.microsoft.com/office/powerpoint/2010/main" val="3185089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1429" y="1294852"/>
            <a:ext cx="9093708"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Services (power, signal, configuration, cooling, etc.) </a:t>
            </a:r>
            <a:r>
              <a:rPr lang="en-US" smtClean="0"/>
              <a:t>are </a:t>
            </a:r>
            <a:r>
              <a:rPr lang="en-US" smtClean="0"/>
              <a:t>expected </a:t>
            </a:r>
            <a:r>
              <a:rPr lang="en-US" dirty="0" smtClean="0"/>
              <a:t>to be a dominant part of the material in the large acceptance of the EIC central detector region.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Unlike the support pieces, which need to change according to the detector configuration and would be difficult to parametrize, the services load can be scaled with reasonable accuracy to the silicon surface area.</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parameters of this then method can then be adjusted to different sensor technologies showing performance differences from the services load standpoint.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physical volumes required at the end of staves/discs can also be added to the simulation models to allow for more realistic geometries.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en-US" smtClean="0"/>
              <a:t>2020_03_16  LG DRAFT</a:t>
            </a:r>
            <a:endParaRPr lang="en-US"/>
          </a:p>
        </p:txBody>
      </p:sp>
      <p:sp>
        <p:nvSpPr>
          <p:cNvPr id="6" name="Slide Number Placeholder 5"/>
          <p:cNvSpPr>
            <a:spLocks noGrp="1"/>
          </p:cNvSpPr>
          <p:nvPr>
            <p:ph type="sldNum" sz="quarter" idx="12"/>
          </p:nvPr>
        </p:nvSpPr>
        <p:spPr/>
        <p:txBody>
          <a:bodyPr/>
          <a:lstStyle/>
          <a:p>
            <a:fld id="{0A2A3BD0-BC56-4F91-9AEE-79142C97EB0F}" type="slidenum">
              <a:rPr lang="en-US" smtClean="0"/>
              <a:t>1</a:t>
            </a:fld>
            <a:endParaRPr lang="en-US"/>
          </a:p>
        </p:txBody>
      </p:sp>
      <p:pic>
        <p:nvPicPr>
          <p:cNvPr id="7" name="Picture 6"/>
          <p:cNvPicPr>
            <a:picLocks noChangeAspect="1"/>
          </p:cNvPicPr>
          <p:nvPr/>
        </p:nvPicPr>
        <p:blipFill>
          <a:blip r:embed="rId2"/>
          <a:stretch>
            <a:fillRect/>
          </a:stretch>
        </p:blipFill>
        <p:spPr>
          <a:xfrm>
            <a:off x="117296" y="38533"/>
            <a:ext cx="1019317" cy="981212"/>
          </a:xfrm>
          <a:prstGeom prst="rect">
            <a:avLst/>
          </a:prstGeom>
        </p:spPr>
      </p:pic>
      <p:pic>
        <p:nvPicPr>
          <p:cNvPr id="8" name="Picture 20" descr="LBNL_Alt_Logo_HorzRight_Fin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28241" y="278296"/>
            <a:ext cx="6401753" cy="369332"/>
          </a:xfrm>
          <a:prstGeom prst="rect">
            <a:avLst/>
          </a:prstGeom>
          <a:noFill/>
        </p:spPr>
        <p:txBody>
          <a:bodyPr wrap="none" rtlCol="0">
            <a:spAutoFit/>
          </a:bodyPr>
          <a:lstStyle/>
          <a:p>
            <a:r>
              <a:rPr lang="en-US" b="1" dirty="0" smtClean="0"/>
              <a:t>A possible method for adding services load to the EIC simulations</a:t>
            </a:r>
            <a:endParaRPr lang="en-US" b="1" dirty="0"/>
          </a:p>
        </p:txBody>
      </p:sp>
    </p:spTree>
    <p:extLst>
      <p:ext uri="{BB962C8B-B14F-4D97-AF65-F5344CB8AC3E}">
        <p14:creationId xmlns:p14="http://schemas.microsoft.com/office/powerpoint/2010/main" val="114246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4500" y="1113028"/>
            <a:ext cx="6299200" cy="4724400"/>
          </a:xfrm>
          <a:prstGeom prst="rect">
            <a:avLst/>
          </a:prstGeom>
        </p:spPr>
      </p:pic>
      <p:pic>
        <p:nvPicPr>
          <p:cNvPr id="5" name="Picture 4"/>
          <p:cNvPicPr>
            <a:picLocks noChangeAspect="1"/>
          </p:cNvPicPr>
          <p:nvPr/>
        </p:nvPicPr>
        <p:blipFill>
          <a:blip r:embed="rId3"/>
          <a:stretch>
            <a:fillRect/>
          </a:stretch>
        </p:blipFill>
        <p:spPr>
          <a:xfrm>
            <a:off x="8424721" y="1345010"/>
            <a:ext cx="2049375" cy="2558476"/>
          </a:xfrm>
          <a:prstGeom prst="rect">
            <a:avLst/>
          </a:prstGeom>
        </p:spPr>
      </p:pic>
      <p:sp>
        <p:nvSpPr>
          <p:cNvPr id="6" name="TextBox 5"/>
          <p:cNvSpPr txBox="1"/>
          <p:nvPr/>
        </p:nvSpPr>
        <p:spPr>
          <a:xfrm>
            <a:off x="5208966" y="108235"/>
            <a:ext cx="4456890" cy="923330"/>
          </a:xfrm>
          <a:prstGeom prst="rect">
            <a:avLst/>
          </a:prstGeom>
          <a:noFill/>
        </p:spPr>
        <p:txBody>
          <a:bodyPr wrap="square" rtlCol="0">
            <a:spAutoFit/>
          </a:bodyPr>
          <a:lstStyle/>
          <a:p>
            <a:r>
              <a:rPr lang="en-US" b="1" dirty="0" smtClean="0"/>
              <a:t>Example: Services for existing technology (ALPIDE sensor) in ALICE ITS upgrade services for outer half-barrel layers</a:t>
            </a:r>
            <a:endParaRPr lang="en-US" b="1" dirty="0"/>
          </a:p>
        </p:txBody>
      </p:sp>
      <p:sp>
        <p:nvSpPr>
          <p:cNvPr id="7" name="Oval 6"/>
          <p:cNvSpPr/>
          <p:nvPr/>
        </p:nvSpPr>
        <p:spPr>
          <a:xfrm>
            <a:off x="3506724" y="603504"/>
            <a:ext cx="1092708" cy="6126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480000">
            <a:off x="1119883" y="1109609"/>
            <a:ext cx="3703834" cy="41302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
            <a:off x="438547" y="4678457"/>
            <a:ext cx="4808306" cy="15222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5" idx="1"/>
            <a:endCxn id="7" idx="6"/>
          </p:cNvCxnSpPr>
          <p:nvPr/>
        </p:nvCxnSpPr>
        <p:spPr>
          <a:xfrm flipH="1" flipV="1">
            <a:off x="4599432" y="909828"/>
            <a:ext cx="3825289" cy="17144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13402" y="3993243"/>
            <a:ext cx="2909194" cy="369332"/>
          </a:xfrm>
          <a:prstGeom prst="rect">
            <a:avLst/>
          </a:prstGeom>
          <a:noFill/>
        </p:spPr>
        <p:txBody>
          <a:bodyPr wrap="none" rtlCol="0">
            <a:spAutoFit/>
          </a:bodyPr>
          <a:lstStyle/>
          <a:p>
            <a:r>
              <a:rPr lang="en-US" dirty="0" smtClean="0"/>
              <a:t>Material at end of each stave</a:t>
            </a:r>
            <a:endParaRPr lang="en-US" dirty="0"/>
          </a:p>
        </p:txBody>
      </p:sp>
      <p:sp>
        <p:nvSpPr>
          <p:cNvPr id="13" name="TextBox 12"/>
          <p:cNvSpPr txBox="1"/>
          <p:nvPr/>
        </p:nvSpPr>
        <p:spPr>
          <a:xfrm>
            <a:off x="8178230" y="5712431"/>
            <a:ext cx="3365024" cy="646331"/>
          </a:xfrm>
          <a:prstGeom prst="rect">
            <a:avLst/>
          </a:prstGeom>
          <a:noFill/>
        </p:spPr>
        <p:txBody>
          <a:bodyPr wrap="none" rtlCol="0">
            <a:spAutoFit/>
          </a:bodyPr>
          <a:lstStyle/>
          <a:p>
            <a:r>
              <a:rPr lang="en-US" dirty="0" smtClean="0"/>
              <a:t>Patch panel</a:t>
            </a:r>
          </a:p>
          <a:p>
            <a:r>
              <a:rPr lang="en-US" dirty="0" smtClean="0"/>
              <a:t>(usually required for all detectors)</a:t>
            </a:r>
            <a:endParaRPr lang="en-US" dirty="0"/>
          </a:p>
        </p:txBody>
      </p:sp>
      <p:cxnSp>
        <p:nvCxnSpPr>
          <p:cNvPr id="14" name="Straight Arrow Connector 13"/>
          <p:cNvCxnSpPr>
            <a:stCxn id="13" idx="1"/>
            <a:endCxn id="9" idx="6"/>
          </p:cNvCxnSpPr>
          <p:nvPr/>
        </p:nvCxnSpPr>
        <p:spPr>
          <a:xfrm flipH="1" flipV="1">
            <a:off x="5217254" y="5815693"/>
            <a:ext cx="2960976" cy="2199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53400" y="5004136"/>
            <a:ext cx="2192780" cy="369332"/>
          </a:xfrm>
          <a:prstGeom prst="rect">
            <a:avLst/>
          </a:prstGeom>
          <a:noFill/>
        </p:spPr>
        <p:txBody>
          <a:bodyPr wrap="none" rtlCol="0">
            <a:spAutoFit/>
          </a:bodyPr>
          <a:lstStyle/>
          <a:p>
            <a:r>
              <a:rPr lang="en-US" dirty="0" smtClean="0"/>
              <a:t>Power, signal, cooling</a:t>
            </a:r>
            <a:endParaRPr lang="en-US" dirty="0"/>
          </a:p>
        </p:txBody>
      </p:sp>
      <p:cxnSp>
        <p:nvCxnSpPr>
          <p:cNvPr id="18" name="Straight Arrow Connector 17"/>
          <p:cNvCxnSpPr>
            <a:stCxn id="17" idx="1"/>
          </p:cNvCxnSpPr>
          <p:nvPr/>
        </p:nvCxnSpPr>
        <p:spPr>
          <a:xfrm flipH="1" flipV="1">
            <a:off x="4828487" y="3564174"/>
            <a:ext cx="3324913" cy="16246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2020_03_16  LG DRAFT</a:t>
            </a:r>
            <a:endParaRPr lang="en-US"/>
          </a:p>
        </p:txBody>
      </p:sp>
      <p:sp>
        <p:nvSpPr>
          <p:cNvPr id="3" name="Slide Number Placeholder 2"/>
          <p:cNvSpPr>
            <a:spLocks noGrp="1"/>
          </p:cNvSpPr>
          <p:nvPr>
            <p:ph type="sldNum" sz="quarter" idx="12"/>
          </p:nvPr>
        </p:nvSpPr>
        <p:spPr/>
        <p:txBody>
          <a:bodyPr/>
          <a:lstStyle/>
          <a:p>
            <a:fld id="{0A2A3BD0-BC56-4F91-9AEE-79142C97EB0F}" type="slidenum">
              <a:rPr lang="en-US" smtClean="0"/>
              <a:t>2</a:t>
            </a:fld>
            <a:endParaRPr lang="en-US"/>
          </a:p>
        </p:txBody>
      </p:sp>
      <p:pic>
        <p:nvPicPr>
          <p:cNvPr id="16" name="Picture 15"/>
          <p:cNvPicPr>
            <a:picLocks noChangeAspect="1"/>
          </p:cNvPicPr>
          <p:nvPr/>
        </p:nvPicPr>
        <p:blipFill>
          <a:blip r:embed="rId4"/>
          <a:stretch>
            <a:fillRect/>
          </a:stretch>
        </p:blipFill>
        <p:spPr>
          <a:xfrm>
            <a:off x="117296" y="38533"/>
            <a:ext cx="1019317" cy="981212"/>
          </a:xfrm>
          <a:prstGeom prst="rect">
            <a:avLst/>
          </a:prstGeom>
        </p:spPr>
      </p:pic>
      <p:pic>
        <p:nvPicPr>
          <p:cNvPr id="19" name="Picture 20" descr="LBNL_Alt_Logo_HorzRight_Fina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19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152" y="2183258"/>
            <a:ext cx="909262" cy="85275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Stave</a:t>
            </a:r>
          </a:p>
          <a:p>
            <a:pPr algn="ctr"/>
            <a:r>
              <a:rPr lang="en-US" sz="1400" dirty="0" smtClean="0"/>
              <a:t>transition</a:t>
            </a:r>
            <a:endParaRPr lang="en-US" sz="1400" dirty="0"/>
          </a:p>
        </p:txBody>
      </p:sp>
      <p:sp>
        <p:nvSpPr>
          <p:cNvPr id="6" name="Rectangle 5"/>
          <p:cNvSpPr/>
          <p:nvPr/>
        </p:nvSpPr>
        <p:spPr>
          <a:xfrm>
            <a:off x="1109609" y="3030876"/>
            <a:ext cx="210620" cy="237846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services</a:t>
            </a:r>
            <a:endParaRPr lang="en-US" dirty="0"/>
          </a:p>
        </p:txBody>
      </p:sp>
      <p:sp>
        <p:nvSpPr>
          <p:cNvPr id="7" name="Rectangle 6"/>
          <p:cNvSpPr/>
          <p:nvPr/>
        </p:nvSpPr>
        <p:spPr>
          <a:xfrm>
            <a:off x="392986" y="5409344"/>
            <a:ext cx="1633591" cy="76028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Patch panel</a:t>
            </a:r>
            <a:endParaRPr lang="en-US" dirty="0"/>
          </a:p>
        </p:txBody>
      </p:sp>
      <p:sp>
        <p:nvSpPr>
          <p:cNvPr id="8" name="TextBox 7"/>
          <p:cNvSpPr txBox="1"/>
          <p:nvPr/>
        </p:nvSpPr>
        <p:spPr>
          <a:xfrm>
            <a:off x="1751743" y="1133195"/>
            <a:ext cx="4736387" cy="646331"/>
          </a:xfrm>
          <a:prstGeom prst="rect">
            <a:avLst/>
          </a:prstGeom>
          <a:noFill/>
        </p:spPr>
        <p:txBody>
          <a:bodyPr wrap="square" rtlCol="0">
            <a:spAutoFit/>
          </a:bodyPr>
          <a:lstStyle/>
          <a:p>
            <a:r>
              <a:rPr lang="en-US" dirty="0" smtClean="0"/>
              <a:t>Usually with the average radiation length of the layer implemented in the stave model</a:t>
            </a:r>
            <a:endParaRPr lang="en-US" dirty="0"/>
          </a:p>
        </p:txBody>
      </p:sp>
      <p:sp>
        <p:nvSpPr>
          <p:cNvPr id="9" name="TextBox 8"/>
          <p:cNvSpPr txBox="1"/>
          <p:nvPr/>
        </p:nvSpPr>
        <p:spPr>
          <a:xfrm>
            <a:off x="1751743" y="2286469"/>
            <a:ext cx="4772347" cy="646331"/>
          </a:xfrm>
          <a:prstGeom prst="rect">
            <a:avLst/>
          </a:prstGeom>
          <a:noFill/>
        </p:spPr>
        <p:txBody>
          <a:bodyPr wrap="square" rtlCol="0">
            <a:spAutoFit/>
          </a:bodyPr>
          <a:lstStyle/>
          <a:p>
            <a:r>
              <a:rPr lang="en-US" dirty="0" smtClean="0"/>
              <a:t>Parametrized as a block of particular dimensions and averaged X/X0</a:t>
            </a:r>
            <a:endParaRPr lang="en-US" dirty="0"/>
          </a:p>
        </p:txBody>
      </p:sp>
      <p:sp>
        <p:nvSpPr>
          <p:cNvPr id="10" name="TextBox 9"/>
          <p:cNvSpPr txBox="1"/>
          <p:nvPr/>
        </p:nvSpPr>
        <p:spPr>
          <a:xfrm>
            <a:off x="1751744" y="3899513"/>
            <a:ext cx="5046324" cy="646331"/>
          </a:xfrm>
          <a:prstGeom prst="rect">
            <a:avLst/>
          </a:prstGeom>
          <a:noFill/>
        </p:spPr>
        <p:txBody>
          <a:bodyPr wrap="square" rtlCol="0">
            <a:spAutoFit/>
          </a:bodyPr>
          <a:lstStyle/>
          <a:p>
            <a:r>
              <a:rPr lang="en-US" dirty="0" smtClean="0"/>
              <a:t>Parametrized as a square tube with particular dimensions and averaged X/X0</a:t>
            </a:r>
            <a:endParaRPr lang="en-US" dirty="0"/>
          </a:p>
        </p:txBody>
      </p:sp>
      <p:sp>
        <p:nvSpPr>
          <p:cNvPr id="11" name="TextBox 10"/>
          <p:cNvSpPr txBox="1"/>
          <p:nvPr/>
        </p:nvSpPr>
        <p:spPr>
          <a:xfrm>
            <a:off x="2140449" y="5327822"/>
            <a:ext cx="4772347" cy="923330"/>
          </a:xfrm>
          <a:prstGeom prst="rect">
            <a:avLst/>
          </a:prstGeom>
          <a:noFill/>
        </p:spPr>
        <p:txBody>
          <a:bodyPr wrap="square" rtlCol="0">
            <a:spAutoFit/>
          </a:bodyPr>
          <a:lstStyle/>
          <a:p>
            <a:r>
              <a:rPr lang="en-US" dirty="0" smtClean="0"/>
              <a:t>Parametrized as a block of particular dimensions and averaged X/X0 (usually arranged to be out of the acceptance)</a:t>
            </a:r>
            <a:endParaRPr lang="en-US" dirty="0"/>
          </a:p>
        </p:txBody>
      </p:sp>
      <p:sp>
        <p:nvSpPr>
          <p:cNvPr id="12" name="Right Brace 11"/>
          <p:cNvSpPr/>
          <p:nvPr/>
        </p:nvSpPr>
        <p:spPr>
          <a:xfrm>
            <a:off x="6735139" y="2286469"/>
            <a:ext cx="353602" cy="3964683"/>
          </a:xfrm>
          <a:prstGeom prst="rightBrace">
            <a:avLst>
              <a:gd name="adj1" fmla="val 8333"/>
              <a:gd name="adj2" fmla="val 50519"/>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6735139" y="1193982"/>
            <a:ext cx="264988" cy="621017"/>
          </a:xfrm>
          <a:prstGeom prst="rightBrace">
            <a:avLst>
              <a:gd name="adj1" fmla="val 8333"/>
              <a:gd name="adj2" fmla="val 50519"/>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561781" y="1168668"/>
            <a:ext cx="3339100" cy="646331"/>
          </a:xfrm>
          <a:prstGeom prst="rect">
            <a:avLst/>
          </a:prstGeom>
          <a:noFill/>
        </p:spPr>
        <p:txBody>
          <a:bodyPr wrap="square" rtlCol="0">
            <a:spAutoFit/>
          </a:bodyPr>
          <a:lstStyle/>
          <a:p>
            <a:r>
              <a:rPr lang="en-US" dirty="0" smtClean="0"/>
              <a:t>Easiest attribute to work with is surface area</a:t>
            </a:r>
            <a:endParaRPr lang="en-US" dirty="0"/>
          </a:p>
        </p:txBody>
      </p:sp>
      <p:sp>
        <p:nvSpPr>
          <p:cNvPr id="15" name="TextBox 14"/>
          <p:cNvSpPr txBox="1"/>
          <p:nvPr/>
        </p:nvSpPr>
        <p:spPr>
          <a:xfrm>
            <a:off x="7510409" y="3668645"/>
            <a:ext cx="3801437" cy="1200329"/>
          </a:xfrm>
          <a:prstGeom prst="rect">
            <a:avLst/>
          </a:prstGeom>
          <a:noFill/>
        </p:spPr>
        <p:txBody>
          <a:bodyPr wrap="square" rtlCol="0">
            <a:spAutoFit/>
          </a:bodyPr>
          <a:lstStyle/>
          <a:p>
            <a:r>
              <a:rPr lang="en-US" dirty="0" smtClean="0"/>
              <a:t>These blocks should be represented as a function of silicon surface area in stave with different values based on technology/configuration</a:t>
            </a:r>
            <a:endParaRPr lang="en-US" dirty="0"/>
          </a:p>
        </p:txBody>
      </p:sp>
      <p:sp>
        <p:nvSpPr>
          <p:cNvPr id="2" name="Footer Placeholder 1"/>
          <p:cNvSpPr>
            <a:spLocks noGrp="1"/>
          </p:cNvSpPr>
          <p:nvPr>
            <p:ph type="ftr" sz="quarter" idx="11"/>
          </p:nvPr>
        </p:nvSpPr>
        <p:spPr/>
        <p:txBody>
          <a:bodyPr/>
          <a:lstStyle/>
          <a:p>
            <a:r>
              <a:rPr lang="en-US" smtClean="0"/>
              <a:t>2020_03_16  LG DRAFT</a:t>
            </a:r>
            <a:endParaRPr lang="en-US"/>
          </a:p>
        </p:txBody>
      </p:sp>
      <p:sp>
        <p:nvSpPr>
          <p:cNvPr id="3" name="Slide Number Placeholder 2"/>
          <p:cNvSpPr>
            <a:spLocks noGrp="1"/>
          </p:cNvSpPr>
          <p:nvPr>
            <p:ph type="sldNum" sz="quarter" idx="12"/>
          </p:nvPr>
        </p:nvSpPr>
        <p:spPr/>
        <p:txBody>
          <a:bodyPr/>
          <a:lstStyle/>
          <a:p>
            <a:fld id="{0A2A3BD0-BC56-4F91-9AEE-79142C97EB0F}" type="slidenum">
              <a:rPr lang="en-US" smtClean="0"/>
              <a:t>3</a:t>
            </a:fld>
            <a:endParaRPr lang="en-US"/>
          </a:p>
        </p:txBody>
      </p:sp>
      <p:pic>
        <p:nvPicPr>
          <p:cNvPr id="16" name="Picture 15"/>
          <p:cNvPicPr>
            <a:picLocks noChangeAspect="1"/>
          </p:cNvPicPr>
          <p:nvPr/>
        </p:nvPicPr>
        <p:blipFill>
          <a:blip r:embed="rId2"/>
          <a:stretch>
            <a:fillRect/>
          </a:stretch>
        </p:blipFill>
        <p:spPr>
          <a:xfrm>
            <a:off x="117296" y="38533"/>
            <a:ext cx="1019317" cy="981212"/>
          </a:xfrm>
          <a:prstGeom prst="rect">
            <a:avLst/>
          </a:prstGeom>
        </p:spPr>
      </p:pic>
      <p:pic>
        <p:nvPicPr>
          <p:cNvPr id="17" name="Picture 20" descr="LBNL_Alt_Logo_HorzRight_Fin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55151" y="729465"/>
            <a:ext cx="909262" cy="145379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stave</a:t>
            </a:r>
            <a:endParaRPr lang="en-US" dirty="0"/>
          </a:p>
        </p:txBody>
      </p:sp>
      <p:sp>
        <p:nvSpPr>
          <p:cNvPr id="18" name="TextBox 17"/>
          <p:cNvSpPr txBox="1"/>
          <p:nvPr/>
        </p:nvSpPr>
        <p:spPr>
          <a:xfrm>
            <a:off x="2703443" y="145816"/>
            <a:ext cx="5390065" cy="369332"/>
          </a:xfrm>
          <a:prstGeom prst="rect">
            <a:avLst/>
          </a:prstGeom>
          <a:noFill/>
        </p:spPr>
        <p:txBody>
          <a:bodyPr wrap="none" rtlCol="0">
            <a:spAutoFit/>
          </a:bodyPr>
          <a:lstStyle/>
          <a:p>
            <a:r>
              <a:rPr lang="en-US" b="1" dirty="0" smtClean="0"/>
              <a:t>Approach to separate pieces of parameterized services</a:t>
            </a:r>
            <a:endParaRPr lang="en-US" b="1" dirty="0"/>
          </a:p>
        </p:txBody>
      </p:sp>
    </p:spTree>
    <p:extLst>
      <p:ext uri="{BB962C8B-B14F-4D97-AF65-F5344CB8AC3E}">
        <p14:creationId xmlns:p14="http://schemas.microsoft.com/office/powerpoint/2010/main" val="118301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288" y="1475078"/>
            <a:ext cx="2895664" cy="923330"/>
          </a:xfrm>
          <a:prstGeom prst="rect">
            <a:avLst/>
          </a:prstGeom>
          <a:noFill/>
        </p:spPr>
        <p:txBody>
          <a:bodyPr wrap="none" rtlCol="0">
            <a:spAutoFit/>
          </a:bodyPr>
          <a:lstStyle/>
          <a:p>
            <a:r>
              <a:rPr lang="en-US" dirty="0" smtClean="0"/>
              <a:t>Example: </a:t>
            </a:r>
          </a:p>
          <a:p>
            <a:r>
              <a:rPr lang="en-US" dirty="0" smtClean="0"/>
              <a:t>ITS ALPIDE staves (layers 3-6)</a:t>
            </a:r>
          </a:p>
          <a:p>
            <a:endParaRPr lang="en-US" dirty="0"/>
          </a:p>
        </p:txBody>
      </p:sp>
      <p:sp>
        <p:nvSpPr>
          <p:cNvPr id="3" name="TextBox 2"/>
          <p:cNvSpPr txBox="1"/>
          <p:nvPr/>
        </p:nvSpPr>
        <p:spPr>
          <a:xfrm>
            <a:off x="1266624" y="463141"/>
            <a:ext cx="10510464" cy="1200329"/>
          </a:xfrm>
          <a:prstGeom prst="rect">
            <a:avLst/>
          </a:prstGeom>
          <a:noFill/>
        </p:spPr>
        <p:txBody>
          <a:bodyPr wrap="square" rtlCol="0">
            <a:spAutoFit/>
          </a:bodyPr>
          <a:lstStyle/>
          <a:p>
            <a:r>
              <a:rPr lang="en-US" dirty="0" smtClean="0"/>
              <a:t>Method – </a:t>
            </a:r>
          </a:p>
          <a:p>
            <a:pPr marL="285750" indent="-285750">
              <a:buFont typeface="Arial" panose="020B0604020202020204" pitchFamily="34" charset="0"/>
              <a:buChar char="•"/>
            </a:pPr>
            <a:r>
              <a:rPr lang="en-US" dirty="0" smtClean="0"/>
              <a:t>Sum the material composition and homogenize to average X/X0 for given mechanical cross section. </a:t>
            </a:r>
          </a:p>
          <a:p>
            <a:pPr marL="285750" indent="-285750">
              <a:buFont typeface="Arial" panose="020B0604020202020204" pitchFamily="34" charset="0"/>
              <a:buChar char="•"/>
            </a:pPr>
            <a:r>
              <a:rPr lang="en-US" dirty="0" smtClean="0"/>
              <a:t>Check that the specified sizes make mechanical sense and scale appropriately. This allows for reasonable mechanical integration in simulation.</a:t>
            </a:r>
            <a:endParaRPr lang="en-US" dirty="0"/>
          </a:p>
        </p:txBody>
      </p:sp>
      <p:sp>
        <p:nvSpPr>
          <p:cNvPr id="5" name="Footer Placeholder 4"/>
          <p:cNvSpPr>
            <a:spLocks noGrp="1"/>
          </p:cNvSpPr>
          <p:nvPr>
            <p:ph type="ftr" sz="quarter" idx="11"/>
          </p:nvPr>
        </p:nvSpPr>
        <p:spPr/>
        <p:txBody>
          <a:bodyPr/>
          <a:lstStyle/>
          <a:p>
            <a:r>
              <a:rPr lang="en-US" smtClean="0"/>
              <a:t>2020_03_16  LG DRAFT</a:t>
            </a:r>
            <a:endParaRPr lang="en-US"/>
          </a:p>
        </p:txBody>
      </p:sp>
      <p:sp>
        <p:nvSpPr>
          <p:cNvPr id="6" name="Slide Number Placeholder 5"/>
          <p:cNvSpPr>
            <a:spLocks noGrp="1"/>
          </p:cNvSpPr>
          <p:nvPr>
            <p:ph type="sldNum" sz="quarter" idx="12"/>
          </p:nvPr>
        </p:nvSpPr>
        <p:spPr/>
        <p:txBody>
          <a:bodyPr/>
          <a:lstStyle/>
          <a:p>
            <a:fld id="{0A2A3BD0-BC56-4F91-9AEE-79142C97EB0F}" type="slidenum">
              <a:rPr lang="en-US" smtClean="0"/>
              <a:t>4</a:t>
            </a:fld>
            <a:endParaRPr lang="en-US"/>
          </a:p>
        </p:txBody>
      </p:sp>
      <p:sp>
        <p:nvSpPr>
          <p:cNvPr id="7" name="Rectangle 6"/>
          <p:cNvSpPr/>
          <p:nvPr/>
        </p:nvSpPr>
        <p:spPr>
          <a:xfrm>
            <a:off x="426687" y="2143802"/>
            <a:ext cx="909262" cy="85275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Stave</a:t>
            </a:r>
          </a:p>
          <a:p>
            <a:pPr algn="ctr"/>
            <a:r>
              <a:rPr lang="en-US" sz="1400" dirty="0" smtClean="0"/>
              <a:t>transition</a:t>
            </a:r>
            <a:endParaRPr lang="en-US" sz="1400" dirty="0"/>
          </a:p>
        </p:txBody>
      </p:sp>
      <p:sp>
        <p:nvSpPr>
          <p:cNvPr id="8" name="TextBox 7"/>
          <p:cNvSpPr txBox="1"/>
          <p:nvPr/>
        </p:nvSpPr>
        <p:spPr>
          <a:xfrm>
            <a:off x="1423278" y="2247013"/>
            <a:ext cx="4772347" cy="646331"/>
          </a:xfrm>
          <a:prstGeom prst="rect">
            <a:avLst/>
          </a:prstGeom>
          <a:noFill/>
        </p:spPr>
        <p:txBody>
          <a:bodyPr wrap="square" rtlCol="0">
            <a:spAutoFit/>
          </a:bodyPr>
          <a:lstStyle/>
          <a:p>
            <a:r>
              <a:rPr lang="en-US" dirty="0" smtClean="0"/>
              <a:t>Parametrized as a block of particular dimensions and averaged X/X0</a:t>
            </a:r>
            <a:endParaRPr lang="en-US" dirty="0"/>
          </a:p>
        </p:txBody>
      </p:sp>
      <p:pic>
        <p:nvPicPr>
          <p:cNvPr id="11" name="Picture 10"/>
          <p:cNvPicPr>
            <a:picLocks noChangeAspect="1"/>
          </p:cNvPicPr>
          <p:nvPr/>
        </p:nvPicPr>
        <p:blipFill>
          <a:blip r:embed="rId2"/>
          <a:stretch>
            <a:fillRect/>
          </a:stretch>
        </p:blipFill>
        <p:spPr>
          <a:xfrm>
            <a:off x="2295217" y="3171686"/>
            <a:ext cx="7368509" cy="2332705"/>
          </a:xfrm>
          <a:prstGeom prst="rect">
            <a:avLst/>
          </a:prstGeom>
          <a:ln>
            <a:solidFill>
              <a:schemeClr val="accent1"/>
            </a:solidFill>
          </a:ln>
        </p:spPr>
      </p:pic>
      <p:pic>
        <p:nvPicPr>
          <p:cNvPr id="12" name="Picture 11"/>
          <p:cNvPicPr>
            <a:picLocks noChangeAspect="1"/>
          </p:cNvPicPr>
          <p:nvPr/>
        </p:nvPicPr>
        <p:blipFill>
          <a:blip r:embed="rId3"/>
          <a:stretch>
            <a:fillRect/>
          </a:stretch>
        </p:blipFill>
        <p:spPr>
          <a:xfrm>
            <a:off x="426687" y="3165204"/>
            <a:ext cx="1868530" cy="2332705"/>
          </a:xfrm>
          <a:prstGeom prst="rect">
            <a:avLst/>
          </a:prstGeom>
          <a:ln>
            <a:solidFill>
              <a:schemeClr val="accent1"/>
            </a:solidFill>
          </a:ln>
        </p:spPr>
      </p:pic>
      <p:sp>
        <p:nvSpPr>
          <p:cNvPr id="13" name="TextBox 12"/>
          <p:cNvSpPr txBox="1"/>
          <p:nvPr/>
        </p:nvSpPr>
        <p:spPr>
          <a:xfrm>
            <a:off x="4038600" y="2844608"/>
            <a:ext cx="1880836" cy="369332"/>
          </a:xfrm>
          <a:prstGeom prst="rect">
            <a:avLst/>
          </a:prstGeom>
          <a:noFill/>
        </p:spPr>
        <p:txBody>
          <a:bodyPr wrap="none" rtlCol="0">
            <a:spAutoFit/>
          </a:bodyPr>
          <a:lstStyle/>
          <a:p>
            <a:r>
              <a:rPr lang="en-US" dirty="0"/>
              <a:t>E</a:t>
            </a:r>
            <a:r>
              <a:rPr lang="en-US" dirty="0" smtClean="0"/>
              <a:t>xcel Spreadsheet</a:t>
            </a:r>
            <a:endParaRPr lang="en-US" dirty="0"/>
          </a:p>
        </p:txBody>
      </p:sp>
      <p:sp>
        <p:nvSpPr>
          <p:cNvPr id="14" name="TextBox 13"/>
          <p:cNvSpPr txBox="1"/>
          <p:nvPr/>
        </p:nvSpPr>
        <p:spPr>
          <a:xfrm>
            <a:off x="348936" y="5561038"/>
            <a:ext cx="7587205"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Combine to get averaged radiation length </a:t>
            </a:r>
          </a:p>
          <a:p>
            <a:pPr marL="285750" indent="-285750">
              <a:buFont typeface="Arial" panose="020B0604020202020204" pitchFamily="34" charset="0"/>
              <a:buChar char="•"/>
            </a:pPr>
            <a:r>
              <a:rPr lang="en-US" dirty="0" smtClean="0"/>
              <a:t>Combine with known physical size and scale radiation length to new volume</a:t>
            </a:r>
            <a:endParaRPr lang="en-US" dirty="0"/>
          </a:p>
        </p:txBody>
      </p:sp>
      <p:pic>
        <p:nvPicPr>
          <p:cNvPr id="15" name="Picture 14"/>
          <p:cNvPicPr>
            <a:picLocks noChangeAspect="1"/>
          </p:cNvPicPr>
          <p:nvPr/>
        </p:nvPicPr>
        <p:blipFill>
          <a:blip r:embed="rId4"/>
          <a:stretch>
            <a:fillRect/>
          </a:stretch>
        </p:blipFill>
        <p:spPr>
          <a:xfrm>
            <a:off x="117296" y="38533"/>
            <a:ext cx="1019317" cy="981212"/>
          </a:xfrm>
          <a:prstGeom prst="rect">
            <a:avLst/>
          </a:prstGeom>
        </p:spPr>
      </p:pic>
      <p:pic>
        <p:nvPicPr>
          <p:cNvPr id="16" name="Picture 20" descr="LBNL_Alt_Logo_HorzRight_Fina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703443" y="145816"/>
            <a:ext cx="5390065" cy="369332"/>
          </a:xfrm>
          <a:prstGeom prst="rect">
            <a:avLst/>
          </a:prstGeom>
          <a:noFill/>
        </p:spPr>
        <p:txBody>
          <a:bodyPr wrap="none" rtlCol="0">
            <a:spAutoFit/>
          </a:bodyPr>
          <a:lstStyle/>
          <a:p>
            <a:r>
              <a:rPr lang="en-US" b="1" dirty="0" smtClean="0"/>
              <a:t>Approach to separate pieces of parameterized services</a:t>
            </a:r>
            <a:endParaRPr lang="en-US" b="1" dirty="0"/>
          </a:p>
        </p:txBody>
      </p:sp>
    </p:spTree>
    <p:extLst>
      <p:ext uri="{BB962C8B-B14F-4D97-AF65-F5344CB8AC3E}">
        <p14:creationId xmlns:p14="http://schemas.microsoft.com/office/powerpoint/2010/main" val="133083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151" y="729465"/>
            <a:ext cx="909262" cy="145379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stave</a:t>
            </a:r>
            <a:endParaRPr lang="en-US" dirty="0"/>
          </a:p>
        </p:txBody>
      </p:sp>
      <p:sp>
        <p:nvSpPr>
          <p:cNvPr id="5" name="Rectangle 4"/>
          <p:cNvSpPr/>
          <p:nvPr/>
        </p:nvSpPr>
        <p:spPr>
          <a:xfrm>
            <a:off x="755152" y="2183258"/>
            <a:ext cx="909262" cy="85275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Stave</a:t>
            </a:r>
          </a:p>
          <a:p>
            <a:pPr algn="ctr"/>
            <a:r>
              <a:rPr lang="en-US" sz="1400" dirty="0" smtClean="0"/>
              <a:t>transition</a:t>
            </a:r>
            <a:endParaRPr lang="en-US" sz="1400" dirty="0"/>
          </a:p>
        </p:txBody>
      </p:sp>
      <p:sp>
        <p:nvSpPr>
          <p:cNvPr id="6" name="Rectangle 5"/>
          <p:cNvSpPr/>
          <p:nvPr/>
        </p:nvSpPr>
        <p:spPr>
          <a:xfrm>
            <a:off x="1109609" y="3030876"/>
            <a:ext cx="210620" cy="237846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services</a:t>
            </a:r>
            <a:endParaRPr lang="en-US" dirty="0"/>
          </a:p>
        </p:txBody>
      </p:sp>
      <p:sp>
        <p:nvSpPr>
          <p:cNvPr id="7" name="Rectangle 6"/>
          <p:cNvSpPr/>
          <p:nvPr/>
        </p:nvSpPr>
        <p:spPr>
          <a:xfrm>
            <a:off x="392986" y="5409344"/>
            <a:ext cx="1633591" cy="76028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Patch panel</a:t>
            </a:r>
            <a:endParaRPr lang="en-US" dirty="0"/>
          </a:p>
        </p:txBody>
      </p:sp>
      <p:sp>
        <p:nvSpPr>
          <p:cNvPr id="8" name="TextBox 7"/>
          <p:cNvSpPr txBox="1"/>
          <p:nvPr/>
        </p:nvSpPr>
        <p:spPr>
          <a:xfrm>
            <a:off x="1751743" y="1133195"/>
            <a:ext cx="4736387" cy="369332"/>
          </a:xfrm>
          <a:prstGeom prst="rect">
            <a:avLst/>
          </a:prstGeom>
          <a:noFill/>
        </p:spPr>
        <p:txBody>
          <a:bodyPr wrap="square" rtlCol="0">
            <a:spAutoFit/>
          </a:bodyPr>
          <a:lstStyle/>
          <a:p>
            <a:r>
              <a:rPr lang="en-US" dirty="0" smtClean="0"/>
              <a:t>Average of 0.7-0.8 % X/X0 in simulation</a:t>
            </a:r>
            <a:endParaRPr lang="en-US" dirty="0"/>
          </a:p>
        </p:txBody>
      </p:sp>
      <p:sp>
        <p:nvSpPr>
          <p:cNvPr id="2" name="Rectangle 1"/>
          <p:cNvSpPr/>
          <p:nvPr/>
        </p:nvSpPr>
        <p:spPr>
          <a:xfrm>
            <a:off x="1846778" y="2286469"/>
            <a:ext cx="6362273" cy="646331"/>
          </a:xfrm>
          <a:prstGeom prst="rect">
            <a:avLst/>
          </a:prstGeom>
        </p:spPr>
        <p:txBody>
          <a:bodyPr wrap="square">
            <a:spAutoFit/>
          </a:bodyPr>
          <a:lstStyle/>
          <a:p>
            <a:r>
              <a:rPr lang="en-US" dirty="0" smtClean="0"/>
              <a:t>Area of (63 </a:t>
            </a:r>
            <a:r>
              <a:rPr lang="en-US" dirty="0"/>
              <a:t>cm^2</a:t>
            </a:r>
            <a:r>
              <a:rPr lang="en-US" dirty="0" smtClean="0"/>
              <a:t>) of sensor </a:t>
            </a:r>
            <a:r>
              <a:rPr lang="en-US" dirty="0"/>
              <a:t>requires </a:t>
            </a:r>
            <a:r>
              <a:rPr lang="en-US" dirty="0" smtClean="0"/>
              <a:t>3 </a:t>
            </a:r>
            <a:r>
              <a:rPr lang="en-US" dirty="0"/>
              <a:t>cm^3 </a:t>
            </a:r>
            <a:r>
              <a:rPr lang="en-US" dirty="0" smtClean="0"/>
              <a:t>material with an X/X0 of 0.0383 per traversed cm.</a:t>
            </a:r>
            <a:endParaRPr lang="en-US" dirty="0"/>
          </a:p>
        </p:txBody>
      </p:sp>
      <p:sp>
        <p:nvSpPr>
          <p:cNvPr id="3" name="TextBox 2"/>
          <p:cNvSpPr txBox="1"/>
          <p:nvPr/>
        </p:nvSpPr>
        <p:spPr>
          <a:xfrm>
            <a:off x="2272301" y="639505"/>
            <a:ext cx="7002558" cy="369332"/>
          </a:xfrm>
          <a:prstGeom prst="rect">
            <a:avLst/>
          </a:prstGeom>
          <a:noFill/>
        </p:spPr>
        <p:txBody>
          <a:bodyPr wrap="none" rtlCol="0">
            <a:spAutoFit/>
          </a:bodyPr>
          <a:lstStyle/>
          <a:p>
            <a:r>
              <a:rPr lang="en-US" u="sng" dirty="0" smtClean="0"/>
              <a:t>If we use ALPIDE (existing technology) we can estimate services as below</a:t>
            </a:r>
            <a:endParaRPr lang="en-US" u="sng" dirty="0"/>
          </a:p>
        </p:txBody>
      </p:sp>
      <p:sp>
        <p:nvSpPr>
          <p:cNvPr id="16" name="Rectangle 15"/>
          <p:cNvSpPr/>
          <p:nvPr/>
        </p:nvSpPr>
        <p:spPr>
          <a:xfrm>
            <a:off x="2272301" y="3763381"/>
            <a:ext cx="6096000" cy="646331"/>
          </a:xfrm>
          <a:prstGeom prst="rect">
            <a:avLst/>
          </a:prstGeom>
        </p:spPr>
        <p:txBody>
          <a:bodyPr>
            <a:spAutoFit/>
          </a:bodyPr>
          <a:lstStyle/>
          <a:p>
            <a:r>
              <a:rPr lang="en-US" dirty="0"/>
              <a:t>Area of (63 cm^2) of sensor </a:t>
            </a:r>
            <a:r>
              <a:rPr lang="en-US" dirty="0" smtClean="0"/>
              <a:t>requires a cross section of 1 cm^2 with a X/X0 of 0.007861 per traversed cm of length.</a:t>
            </a:r>
            <a:endParaRPr lang="en-US" dirty="0"/>
          </a:p>
        </p:txBody>
      </p:sp>
      <p:sp>
        <p:nvSpPr>
          <p:cNvPr id="17" name="Rectangle 16"/>
          <p:cNvSpPr/>
          <p:nvPr/>
        </p:nvSpPr>
        <p:spPr>
          <a:xfrm>
            <a:off x="2272301" y="5427795"/>
            <a:ext cx="6096000" cy="646331"/>
          </a:xfrm>
          <a:prstGeom prst="rect">
            <a:avLst/>
          </a:prstGeom>
        </p:spPr>
        <p:txBody>
          <a:bodyPr>
            <a:spAutoFit/>
          </a:bodyPr>
          <a:lstStyle/>
          <a:p>
            <a:r>
              <a:rPr lang="en-US" dirty="0"/>
              <a:t>Area of (63 cm^2) of sensor </a:t>
            </a:r>
            <a:r>
              <a:rPr lang="en-US" dirty="0" smtClean="0"/>
              <a:t>requires </a:t>
            </a:r>
            <a:r>
              <a:rPr lang="en-US" dirty="0"/>
              <a:t>a block of 2cm x 1 cm x 1 cm with 0.03423 </a:t>
            </a:r>
            <a:r>
              <a:rPr lang="en-US" dirty="0" smtClean="0"/>
              <a:t>X/X0 per </a:t>
            </a:r>
            <a:r>
              <a:rPr lang="en-US" smtClean="0"/>
              <a:t>traversed cm.</a:t>
            </a:r>
            <a:endParaRPr lang="en-US" dirty="0"/>
          </a:p>
        </p:txBody>
      </p:sp>
      <p:sp>
        <p:nvSpPr>
          <p:cNvPr id="18" name="TextBox 17"/>
          <p:cNvSpPr txBox="1"/>
          <p:nvPr/>
        </p:nvSpPr>
        <p:spPr>
          <a:xfrm>
            <a:off x="8584057" y="3121247"/>
            <a:ext cx="3079113" cy="369332"/>
          </a:xfrm>
          <a:prstGeom prst="rect">
            <a:avLst/>
          </a:prstGeom>
          <a:noFill/>
          <a:ln w="19050">
            <a:solidFill>
              <a:schemeClr val="accent1"/>
            </a:solidFill>
          </a:ln>
        </p:spPr>
        <p:txBody>
          <a:bodyPr wrap="none" rtlCol="0">
            <a:spAutoFit/>
          </a:bodyPr>
          <a:lstStyle/>
          <a:p>
            <a:r>
              <a:rPr lang="en-US" b="1" dirty="0" smtClean="0"/>
              <a:t>This should also work for discs</a:t>
            </a:r>
            <a:endParaRPr lang="en-US" b="1" dirty="0"/>
          </a:p>
        </p:txBody>
      </p:sp>
      <p:sp>
        <p:nvSpPr>
          <p:cNvPr id="19" name="Footer Placeholder 18"/>
          <p:cNvSpPr>
            <a:spLocks noGrp="1"/>
          </p:cNvSpPr>
          <p:nvPr>
            <p:ph type="ftr" sz="quarter" idx="11"/>
          </p:nvPr>
        </p:nvSpPr>
        <p:spPr/>
        <p:txBody>
          <a:bodyPr/>
          <a:lstStyle/>
          <a:p>
            <a:r>
              <a:rPr lang="en-US" smtClean="0"/>
              <a:t>2020_03_16  LG DRAFT</a:t>
            </a:r>
            <a:endParaRPr lang="en-US"/>
          </a:p>
        </p:txBody>
      </p:sp>
      <p:sp>
        <p:nvSpPr>
          <p:cNvPr id="20" name="Slide Number Placeholder 19"/>
          <p:cNvSpPr>
            <a:spLocks noGrp="1"/>
          </p:cNvSpPr>
          <p:nvPr>
            <p:ph type="sldNum" sz="quarter" idx="12"/>
          </p:nvPr>
        </p:nvSpPr>
        <p:spPr/>
        <p:txBody>
          <a:bodyPr/>
          <a:lstStyle/>
          <a:p>
            <a:fld id="{0A2A3BD0-BC56-4F91-9AEE-79142C97EB0F}" type="slidenum">
              <a:rPr lang="en-US" smtClean="0"/>
              <a:t>5</a:t>
            </a:fld>
            <a:endParaRPr lang="en-US"/>
          </a:p>
        </p:txBody>
      </p:sp>
      <p:pic>
        <p:nvPicPr>
          <p:cNvPr id="14" name="Picture 13"/>
          <p:cNvPicPr>
            <a:picLocks noChangeAspect="1"/>
          </p:cNvPicPr>
          <p:nvPr/>
        </p:nvPicPr>
        <p:blipFill>
          <a:blip r:embed="rId2"/>
          <a:stretch>
            <a:fillRect/>
          </a:stretch>
        </p:blipFill>
        <p:spPr>
          <a:xfrm>
            <a:off x="117296" y="38533"/>
            <a:ext cx="1019317" cy="981212"/>
          </a:xfrm>
          <a:prstGeom prst="rect">
            <a:avLst/>
          </a:prstGeom>
        </p:spPr>
      </p:pic>
      <p:pic>
        <p:nvPicPr>
          <p:cNvPr id="15" name="Picture 20" descr="LBNL_Alt_Logo_HorzRight_Fin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703443" y="145816"/>
            <a:ext cx="5390065" cy="369332"/>
          </a:xfrm>
          <a:prstGeom prst="rect">
            <a:avLst/>
          </a:prstGeom>
          <a:noFill/>
        </p:spPr>
        <p:txBody>
          <a:bodyPr wrap="none" rtlCol="0">
            <a:spAutoFit/>
          </a:bodyPr>
          <a:lstStyle/>
          <a:p>
            <a:r>
              <a:rPr lang="en-US" b="1" dirty="0" smtClean="0"/>
              <a:t>Approach to separate pieces of parameterized services</a:t>
            </a:r>
            <a:endParaRPr lang="en-US" b="1" dirty="0"/>
          </a:p>
        </p:txBody>
      </p:sp>
    </p:spTree>
    <p:extLst>
      <p:ext uri="{BB962C8B-B14F-4D97-AF65-F5344CB8AC3E}">
        <p14:creationId xmlns:p14="http://schemas.microsoft.com/office/powerpoint/2010/main" val="242272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2020_03_16  LG DRAFT</a:t>
            </a:r>
            <a:endParaRPr lang="en-US"/>
          </a:p>
        </p:txBody>
      </p:sp>
      <p:sp>
        <p:nvSpPr>
          <p:cNvPr id="5" name="Slide Number Placeholder 4"/>
          <p:cNvSpPr>
            <a:spLocks noGrp="1"/>
          </p:cNvSpPr>
          <p:nvPr>
            <p:ph type="sldNum" sz="quarter" idx="12"/>
          </p:nvPr>
        </p:nvSpPr>
        <p:spPr/>
        <p:txBody>
          <a:bodyPr/>
          <a:lstStyle/>
          <a:p>
            <a:fld id="{0A2A3BD0-BC56-4F91-9AEE-79142C97EB0F}" type="slidenum">
              <a:rPr lang="en-US" smtClean="0"/>
              <a:t>6</a:t>
            </a:fld>
            <a:endParaRPr lang="en-US"/>
          </a:p>
        </p:txBody>
      </p:sp>
      <p:pic>
        <p:nvPicPr>
          <p:cNvPr id="6" name="Picture 5"/>
          <p:cNvPicPr>
            <a:picLocks noChangeAspect="1"/>
          </p:cNvPicPr>
          <p:nvPr/>
        </p:nvPicPr>
        <p:blipFill>
          <a:blip r:embed="rId2"/>
          <a:stretch>
            <a:fillRect/>
          </a:stretch>
        </p:blipFill>
        <p:spPr>
          <a:xfrm>
            <a:off x="117296" y="38533"/>
            <a:ext cx="1019317" cy="981212"/>
          </a:xfrm>
          <a:prstGeom prst="rect">
            <a:avLst/>
          </a:prstGeom>
        </p:spPr>
      </p:pic>
      <p:pic>
        <p:nvPicPr>
          <p:cNvPr id="7" name="Picture 20" descr="LBNL_Alt_Logo_HorzRight_Fin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1657" y="143875"/>
            <a:ext cx="2087459" cy="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959137" y="246305"/>
            <a:ext cx="1801583" cy="369332"/>
          </a:xfrm>
          <a:prstGeom prst="rect">
            <a:avLst/>
          </a:prstGeom>
          <a:noFill/>
        </p:spPr>
        <p:txBody>
          <a:bodyPr wrap="none" rtlCol="0">
            <a:spAutoFit/>
          </a:bodyPr>
          <a:lstStyle/>
          <a:p>
            <a:r>
              <a:rPr lang="en-US" b="1" dirty="0" smtClean="0"/>
              <a:t>Some Comments</a:t>
            </a:r>
            <a:endParaRPr lang="en-US" b="1" dirty="0"/>
          </a:p>
        </p:txBody>
      </p:sp>
      <p:sp>
        <p:nvSpPr>
          <p:cNvPr id="9" name="Rectangle 8"/>
          <p:cNvSpPr/>
          <p:nvPr/>
        </p:nvSpPr>
        <p:spPr>
          <a:xfrm>
            <a:off x="1009816" y="854504"/>
            <a:ext cx="10710407" cy="5078313"/>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222222"/>
                </a:solidFill>
              </a:rPr>
              <a:t>The starting </a:t>
            </a:r>
            <a:r>
              <a:rPr lang="en-US" dirty="0">
                <a:solidFill>
                  <a:srgbClr val="222222"/>
                </a:solidFill>
              </a:rPr>
              <a:t>point of this exercise is </a:t>
            </a:r>
            <a:r>
              <a:rPr lang="en-US" dirty="0" smtClean="0">
                <a:solidFill>
                  <a:srgbClr val="222222"/>
                </a:solidFill>
              </a:rPr>
              <a:t>an ALPIDE like sensor as </a:t>
            </a:r>
            <a:r>
              <a:rPr lang="en-US" dirty="0">
                <a:solidFill>
                  <a:srgbClr val="222222"/>
                </a:solidFill>
              </a:rPr>
              <a:t>this is what is </a:t>
            </a:r>
            <a:r>
              <a:rPr lang="en-US" dirty="0" smtClean="0">
                <a:solidFill>
                  <a:srgbClr val="222222"/>
                </a:solidFill>
              </a:rPr>
              <a:t>often used </a:t>
            </a:r>
            <a:r>
              <a:rPr lang="en-US" dirty="0">
                <a:solidFill>
                  <a:srgbClr val="222222"/>
                </a:solidFill>
              </a:rPr>
              <a:t>in </a:t>
            </a:r>
            <a:r>
              <a:rPr lang="en-US" dirty="0" smtClean="0">
                <a:solidFill>
                  <a:srgbClr val="222222"/>
                </a:solidFill>
              </a:rPr>
              <a:t>the simulations.</a:t>
            </a:r>
          </a:p>
          <a:p>
            <a:pPr marL="285750" indent="-285750">
              <a:buFont typeface="Arial" panose="020B0604020202020204" pitchFamily="34" charset="0"/>
              <a:buChar char="•"/>
            </a:pPr>
            <a:endParaRPr lang="en-US" dirty="0" smtClean="0">
              <a:solidFill>
                <a:srgbClr val="222222"/>
              </a:solidFill>
            </a:endParaRPr>
          </a:p>
          <a:p>
            <a:pPr marL="285750" indent="-285750">
              <a:buFont typeface="Arial" panose="020B0604020202020204" pitchFamily="34" charset="0"/>
              <a:buChar char="•"/>
            </a:pPr>
            <a:r>
              <a:rPr lang="en-US" dirty="0" smtClean="0">
                <a:solidFill>
                  <a:srgbClr val="222222"/>
                </a:solidFill>
              </a:rPr>
              <a:t>This approach allows us to integrate the radiation length and the services volume and to add then to the simulation.</a:t>
            </a:r>
          </a:p>
          <a:p>
            <a:pPr marL="285750" indent="-285750">
              <a:buFont typeface="Arial" panose="020B0604020202020204" pitchFamily="34" charset="0"/>
              <a:buChar char="•"/>
            </a:pPr>
            <a:endParaRPr lang="en-US" dirty="0" smtClean="0">
              <a:solidFill>
                <a:srgbClr val="222222"/>
              </a:solidFill>
            </a:endParaRPr>
          </a:p>
          <a:p>
            <a:pPr marL="285750" indent="-285750">
              <a:buFont typeface="Arial" panose="020B0604020202020204" pitchFamily="34" charset="0"/>
              <a:buChar char="•"/>
            </a:pPr>
            <a:r>
              <a:rPr lang="en-US" dirty="0" smtClean="0">
                <a:solidFill>
                  <a:srgbClr val="222222"/>
                </a:solidFill>
              </a:rPr>
              <a:t>In the ITS upgrade, we did not make heroic measures to minimize the services mass as it was mostly out of the tracking acceptance. This will be less true for the EIC.</a:t>
            </a:r>
          </a:p>
          <a:p>
            <a:pPr marL="285750" indent="-285750">
              <a:buFont typeface="Arial" panose="020B0604020202020204" pitchFamily="34" charset="0"/>
              <a:buChar char="•"/>
            </a:pPr>
            <a:endParaRPr lang="en-US" dirty="0" smtClean="0">
              <a:solidFill>
                <a:srgbClr val="222222"/>
              </a:solidFill>
            </a:endParaRPr>
          </a:p>
          <a:p>
            <a:pPr marL="285750" indent="-285750">
              <a:buFont typeface="Arial" panose="020B0604020202020204" pitchFamily="34" charset="0"/>
              <a:buChar char="•"/>
            </a:pPr>
            <a:r>
              <a:rPr lang="en-US" dirty="0" smtClean="0">
                <a:solidFill>
                  <a:srgbClr val="222222"/>
                </a:solidFill>
              </a:rPr>
              <a:t>This method may be used as a starting point to assess the effect on the physics of using an ALICE ITS services load.</a:t>
            </a:r>
          </a:p>
          <a:p>
            <a:pPr marL="285750" indent="-285750">
              <a:buFont typeface="Arial" panose="020B0604020202020204" pitchFamily="34" charset="0"/>
              <a:buChar char="•"/>
            </a:pPr>
            <a:endParaRPr lang="en-US" dirty="0" smtClean="0">
              <a:solidFill>
                <a:srgbClr val="222222"/>
              </a:solidFill>
            </a:endParaRPr>
          </a:p>
          <a:p>
            <a:pPr marL="285750" indent="-285750">
              <a:buFont typeface="Arial" panose="020B0604020202020204" pitchFamily="34" charset="0"/>
              <a:buChar char="•"/>
            </a:pPr>
            <a:r>
              <a:rPr lang="en-US" dirty="0" smtClean="0">
                <a:solidFill>
                  <a:srgbClr val="222222"/>
                </a:solidFill>
              </a:rPr>
              <a:t>If this is found to unacceptably affect the physics (I suspect it will) we can then attempt to ameliorate this by:</a:t>
            </a:r>
          </a:p>
          <a:p>
            <a:pPr marL="742950" lvl="1" indent="-285750">
              <a:buFont typeface="Arial" panose="020B0604020202020204" pitchFamily="34" charset="0"/>
              <a:buChar char="•"/>
            </a:pPr>
            <a:r>
              <a:rPr lang="en-US" dirty="0" smtClean="0">
                <a:solidFill>
                  <a:srgbClr val="222222"/>
                </a:solidFill>
              </a:rPr>
              <a:t>moving to an ITS3 type sensor that has inherently lower service requirements</a:t>
            </a:r>
          </a:p>
          <a:p>
            <a:pPr marL="742950" lvl="1" indent="-285750">
              <a:buFont typeface="Arial" panose="020B0604020202020204" pitchFamily="34" charset="0"/>
              <a:buChar char="•"/>
            </a:pPr>
            <a:r>
              <a:rPr lang="en-US" dirty="0" smtClean="0">
                <a:solidFill>
                  <a:srgbClr val="222222"/>
                </a:solidFill>
              </a:rPr>
              <a:t>targeted R&amp;D to minimize services</a:t>
            </a:r>
          </a:p>
          <a:p>
            <a:pPr marL="742950" lvl="1" indent="-285750">
              <a:buFont typeface="Arial" panose="020B0604020202020204" pitchFamily="34" charset="0"/>
              <a:buChar char="•"/>
            </a:pPr>
            <a:r>
              <a:rPr lang="en-US" dirty="0" smtClean="0">
                <a:solidFill>
                  <a:srgbClr val="222222"/>
                </a:solidFill>
              </a:rPr>
              <a:t>ideally we do both.</a:t>
            </a:r>
          </a:p>
          <a:p>
            <a:pPr marL="742950" lvl="1" indent="-285750">
              <a:buFont typeface="Arial" panose="020B0604020202020204" pitchFamily="34" charset="0"/>
              <a:buChar char="•"/>
            </a:pPr>
            <a:endParaRPr lang="en-US" dirty="0" smtClean="0">
              <a:solidFill>
                <a:srgbClr val="222222"/>
              </a:solidFill>
            </a:endParaRPr>
          </a:p>
          <a:p>
            <a:pPr marL="285750" indent="-285750">
              <a:buFont typeface="Arial" panose="020B0604020202020204" pitchFamily="34" charset="0"/>
              <a:buChar char="•"/>
            </a:pPr>
            <a:r>
              <a:rPr lang="en-US" dirty="0" smtClean="0">
                <a:solidFill>
                  <a:srgbClr val="222222"/>
                </a:solidFill>
              </a:rPr>
              <a:t>This estimate is also valid for discs. I will work on parameterizations for the inner vertex layers and an estimate for what can be expected for an ITS3 type sensor.</a:t>
            </a:r>
            <a:endParaRPr lang="en-US" dirty="0">
              <a:solidFill>
                <a:srgbClr val="222222"/>
              </a:solidFill>
            </a:endParaRPr>
          </a:p>
        </p:txBody>
      </p:sp>
    </p:spTree>
    <p:extLst>
      <p:ext uri="{BB962C8B-B14F-4D97-AF65-F5344CB8AC3E}">
        <p14:creationId xmlns:p14="http://schemas.microsoft.com/office/powerpoint/2010/main" val="1067433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TotalTime>
  <Words>667</Words>
  <Application>Microsoft Office PowerPoint</Application>
  <PresentationFormat>Widescreen</PresentationFormat>
  <Paragraphs>76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 greiner</dc:creator>
  <cp:lastModifiedBy>leo</cp:lastModifiedBy>
  <cp:revision>28</cp:revision>
  <dcterms:created xsi:type="dcterms:W3CDTF">2020-03-02T20:01:48Z</dcterms:created>
  <dcterms:modified xsi:type="dcterms:W3CDTF">2020-03-17T03:36:15Z</dcterms:modified>
</cp:coreProperties>
</file>