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9" r:id="rId2"/>
    <p:sldId id="1350" r:id="rId3"/>
    <p:sldId id="1298" r:id="rId4"/>
    <p:sldId id="1351" r:id="rId5"/>
    <p:sldId id="1352" r:id="rId6"/>
    <p:sldId id="270" r:id="rId7"/>
    <p:sldId id="272" r:id="rId8"/>
    <p:sldId id="273" r:id="rId9"/>
    <p:sldId id="274" r:id="rId10"/>
    <p:sldId id="1349" r:id="rId11"/>
    <p:sldId id="1294" r:id="rId12"/>
    <p:sldId id="1296" r:id="rId13"/>
    <p:sldId id="1353" r:id="rId14"/>
    <p:sldId id="1355" r:id="rId15"/>
    <p:sldId id="1354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000"/>
    <a:srgbClr val="1200B4"/>
    <a:srgbClr val="FF8000"/>
    <a:srgbClr val="1D1EA8"/>
    <a:srgbClr val="000080"/>
    <a:srgbClr val="00FF00"/>
    <a:srgbClr val="4EA5DB"/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33"/>
    <p:restoredTop sz="94646"/>
  </p:normalViewPr>
  <p:slideViewPr>
    <p:cSldViewPr snapToGrid="0" snapToObjects="1">
      <p:cViewPr varScale="1">
        <p:scale>
          <a:sx n="107" d="100"/>
          <a:sy n="107" d="100"/>
        </p:scale>
        <p:origin x="168" y="528"/>
      </p:cViewPr>
      <p:guideLst>
        <p:guide orient="horz" pos="393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00080"/>
              </a:buClr>
              <a:buFont typeface="Wingdings" charset="2"/>
              <a:buChar char="q"/>
              <a:defRPr sz="1800">
                <a:latin typeface="Comic Sans MS"/>
                <a:ea typeface="Arial" charset="0"/>
                <a:cs typeface="Comic Sans MS"/>
              </a:defRPr>
            </a:lvl1pPr>
            <a:lvl2pPr marL="685800" indent="-228600">
              <a:buClr>
                <a:srgbClr val="000080"/>
              </a:buClr>
              <a:buFont typeface="Wingdings" charset="2"/>
              <a:buChar char="Ø"/>
              <a:defRPr sz="1600">
                <a:latin typeface="Comic Sans MS"/>
                <a:ea typeface="Arial" charset="0"/>
                <a:cs typeface="Comic Sans MS"/>
              </a:defRPr>
            </a:lvl2pPr>
            <a:lvl3pPr marL="1143000" indent="-228600">
              <a:buClr>
                <a:srgbClr val="000080"/>
              </a:buClr>
              <a:buFont typeface="Arial"/>
              <a:buChar char="•"/>
              <a:defRPr sz="1400">
                <a:latin typeface="Comic Sans MS"/>
                <a:ea typeface="Arial" charset="0"/>
                <a:cs typeface="Comic Sans MS"/>
              </a:defRPr>
            </a:lvl3pPr>
            <a:lvl4pPr marL="1600200" indent="-228600">
              <a:buClr>
                <a:srgbClr val="000080"/>
              </a:buClr>
              <a:buFont typeface="Wingdings" charset="2"/>
              <a:buChar char="ü"/>
              <a:defRPr sz="1200">
                <a:latin typeface="Comic Sans MS"/>
                <a:ea typeface="Arial" charset="0"/>
                <a:cs typeface="Comic Sans MS"/>
              </a:defRPr>
            </a:lvl4pPr>
            <a:lvl5pPr marL="2057400" indent="-228600">
              <a:buClr>
                <a:srgbClr val="000080"/>
              </a:buClr>
              <a:buFont typeface="Wingdings" charset="2"/>
              <a:buChar char="§"/>
              <a:defRPr sz="1000">
                <a:latin typeface="Comic Sans MS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484415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4415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YR SIDIS-WG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4415"/>
            <a:ext cx="2057400" cy="365125"/>
          </a:xfrm>
        </p:spPr>
        <p:txBody>
          <a:bodyPr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619009"/>
            <a:ext cx="2057400" cy="226740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619009"/>
            <a:ext cx="3086100" cy="230531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YR SIDIS-WG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779" y="6612409"/>
            <a:ext cx="2057400" cy="255982"/>
          </a:xfrm>
        </p:spPr>
        <p:txBody>
          <a:bodyPr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55427" y="6536651"/>
            <a:ext cx="2057400" cy="365125"/>
          </a:xfrm>
        </p:spPr>
        <p:txBody>
          <a:bodyPr/>
          <a:lstStyle>
            <a:lvl1pPr algn="r">
              <a:defRPr sz="800">
                <a:latin typeface="Comic Sans MS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46761"/>
            <a:ext cx="3086100" cy="365125"/>
          </a:xfrm>
        </p:spPr>
        <p:txBody>
          <a:bodyPr/>
          <a:lstStyle>
            <a:lvl1pPr>
              <a:defRPr sz="800">
                <a:latin typeface="Comic Sans MS"/>
                <a:cs typeface="Comic Sans MS"/>
              </a:defRPr>
            </a:lvl1pPr>
          </a:lstStyle>
          <a:p>
            <a:r>
              <a:rPr lang="en-US"/>
              <a:t>YR SIDIS-WG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36651"/>
            <a:ext cx="2057400" cy="365125"/>
          </a:xfrm>
        </p:spPr>
        <p:txBody>
          <a:bodyPr/>
          <a:lstStyle>
            <a:lvl1pPr algn="l">
              <a:defRPr sz="1200"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YR SIDIS-WG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3.emf"/><Relationship Id="rId3" Type="http://schemas.openxmlformats.org/officeDocument/2006/relationships/image" Target="../media/image26.emf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27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1.png"/><Relationship Id="rId7" Type="http://schemas.openxmlformats.org/officeDocument/2006/relationships/image" Target="../media/image28.emf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3.emf"/><Relationship Id="rId10" Type="http://schemas.openxmlformats.org/officeDocument/2006/relationships/hyperlink" Target="http://arxiv.org/pdf/1309.5327.pdf" TargetMode="External"/><Relationship Id="rId4" Type="http://schemas.openxmlformats.org/officeDocument/2006/relationships/image" Target="../media/image32.emf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4553"/>
            <a:ext cx="9144000" cy="1481368"/>
          </a:xfrm>
        </p:spPr>
        <p:txBody>
          <a:bodyPr>
            <a:normAutofit/>
          </a:bodyPr>
          <a:lstStyle/>
          <a:p>
            <a:r>
              <a:rPr lang="en-US" dirty="0"/>
              <a:t>Work on SIDIS for EIC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722" y="4074440"/>
            <a:ext cx="6537278" cy="716332"/>
          </a:xfrm>
        </p:spPr>
        <p:txBody>
          <a:bodyPr>
            <a:noAutofit/>
          </a:bodyPr>
          <a:lstStyle/>
          <a:p>
            <a:r>
              <a:rPr lang="en-US" sz="1200" b="1" dirty="0">
                <a:latin typeface="Comic Sans MS" panose="030F0902030302020204" pitchFamily="66" charset="0"/>
              </a:rPr>
              <a:t>Relevant Papers all published in PRD:</a:t>
            </a:r>
          </a:p>
          <a:p>
            <a:r>
              <a:rPr lang="en-US" sz="1200" dirty="0">
                <a:latin typeface="Comic Sans MS" panose="030F0902030302020204" pitchFamily="66" charset="0"/>
              </a:rPr>
              <a:t>Helicity PDFs:  arXiv:1206.6014 CC: arXiv:1309.5327</a:t>
            </a:r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6221676"/>
            <a:ext cx="1006765" cy="37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42804" r="31578" b="42693"/>
          <a:stretch/>
        </p:blipFill>
        <p:spPr>
          <a:xfrm>
            <a:off x="7291756" y="6247856"/>
            <a:ext cx="1289538" cy="264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0750" y="5554530"/>
            <a:ext cx="56832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b="1" dirty="0">
                <a:solidFill>
                  <a:srgbClr val="4EA5DB"/>
                </a:solidFill>
                <a:latin typeface="Comic Sans MS"/>
                <a:ea typeface="Arial" charset="0"/>
                <a:cs typeface="Comic Sans MS"/>
              </a:rPr>
              <a:t>Electron Ion Collider</a:t>
            </a:r>
          </a:p>
        </p:txBody>
      </p:sp>
    </p:spTree>
    <p:extLst>
      <p:ext uri="{BB962C8B-B14F-4D97-AF65-F5344CB8AC3E}">
        <p14:creationId xmlns:p14="http://schemas.microsoft.com/office/powerpoint/2010/main" val="25171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B1FB85-98FF-EC4F-AFDC-6D448194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CFCF0-EFEA-7B4B-9D83-BF56E022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BE84-D28A-E240-B2DC-0F785647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7E2CD8-C2A5-D945-81D0-87CB2044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the Flavor Structure: SIDIS </a:t>
            </a:r>
          </a:p>
        </p:txBody>
      </p:sp>
      <p:pic>
        <p:nvPicPr>
          <p:cNvPr id="6" name="Picture 5" descr="Unknown.jpg">
            <a:extLst>
              <a:ext uri="{FF2B5EF4-FFF2-40B4-BE49-F238E27FC236}">
                <a16:creationId xmlns:a16="http://schemas.microsoft.com/office/drawing/2014/main" id="{09CFB36B-1974-714E-AE7F-9367F72A9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"/>
          <a:stretch/>
        </p:blipFill>
        <p:spPr>
          <a:xfrm>
            <a:off x="8240" y="559584"/>
            <a:ext cx="5260291" cy="2804102"/>
          </a:xfrm>
          <a:prstGeom prst="rect">
            <a:avLst/>
          </a:prstGeom>
        </p:spPr>
      </p:pic>
      <p:pic>
        <p:nvPicPr>
          <p:cNvPr id="7" name="Picture 6" descr="sidis-diagram.eps">
            <a:extLst>
              <a:ext uri="{FF2B5EF4-FFF2-40B4-BE49-F238E27FC236}">
                <a16:creationId xmlns:a16="http://schemas.microsoft.com/office/drawing/2014/main" id="{30FD5081-FC5A-FD41-934F-427E355B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22" y="3091541"/>
            <a:ext cx="5027257" cy="33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8" y="1313004"/>
            <a:ext cx="5538026" cy="518900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92785" y="2198490"/>
            <a:ext cx="23439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includes data for 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 √s=45 GeV &amp; 70 GeV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74383" y="4855703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anose="030F0902030302020204" pitchFamily="66" charset="0"/>
              </a:rPr>
              <a:t>“issues”: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656285" y="5235668"/>
            <a:ext cx="296106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(SI)DIS @ EIC limited by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 </a:t>
            </a:r>
            <a:r>
              <a:rPr lang="en-US" sz="1600" b="1" dirty="0">
                <a:latin typeface="Comic Sans MS" panose="030F0902030302020204" pitchFamily="66" charset="0"/>
              </a:rPr>
              <a:t>systematic uncertainties</a:t>
            </a:r>
          </a:p>
          <a:p>
            <a:r>
              <a:rPr lang="en-US" sz="1400" dirty="0">
                <a:latin typeface="Comic Sans MS" panose="030F0902030302020204" pitchFamily="66" charset="0"/>
              </a:rPr>
              <a:t>   need to control rel. </a:t>
            </a:r>
            <a:r>
              <a:rPr lang="en-US" sz="1400" dirty="0" err="1">
                <a:latin typeface="Comic Sans MS" panose="030F0902030302020204" pitchFamily="66" charset="0"/>
              </a:rPr>
              <a:t>lumi</a:t>
            </a:r>
            <a:r>
              <a:rPr lang="en-US" sz="1400" dirty="0">
                <a:latin typeface="Comic Sans MS" panose="030F0902030302020204" pitchFamily="66" charset="0"/>
              </a:rPr>
              <a:t>, </a:t>
            </a:r>
          </a:p>
          <a:p>
            <a:r>
              <a:rPr lang="en-US" sz="1400" dirty="0">
                <a:latin typeface="Comic Sans MS" panose="030F0902030302020204" pitchFamily="66" charset="0"/>
              </a:rPr>
              <a:t>   polarimetry, </a:t>
            </a:r>
            <a:r>
              <a:rPr lang="en-US" sz="1400" dirty="0">
                <a:solidFill>
                  <a:srgbClr val="0432FF"/>
                </a:solidFill>
                <a:latin typeface="Comic Sans MS" panose="030F0902030302020204" pitchFamily="66" charset="0"/>
              </a:rPr>
              <a:t>PID performance</a:t>
            </a:r>
            <a:r>
              <a:rPr lang="en-US" sz="1400" dirty="0">
                <a:latin typeface="Comic Sans MS" panose="030F0902030302020204" pitchFamily="66" charset="0"/>
              </a:rPr>
              <a:t>, </a:t>
            </a:r>
          </a:p>
          <a:p>
            <a:r>
              <a:rPr lang="en-US" sz="1400" dirty="0">
                <a:latin typeface="Comic Sans MS" panose="030F0902030302020204" pitchFamily="66" charset="0"/>
              </a:rPr>
              <a:t>   … very well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78B1-1B8B-1E49-8C17-9FA8E63349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629125-A711-C24A-A4F9-E064841A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SIDIS@EIC: HELICITY PDFs</a:t>
            </a:r>
          </a:p>
        </p:txBody>
      </p:sp>
      <p:sp>
        <p:nvSpPr>
          <p:cNvPr id="16" name="Rectangle 24"/>
          <p:cNvSpPr>
            <a:spLocks/>
          </p:cNvSpPr>
          <p:nvPr/>
        </p:nvSpPr>
        <p:spPr bwMode="auto">
          <a:xfrm>
            <a:off x="5671575" y="1009799"/>
            <a:ext cx="3321422" cy="1077218"/>
          </a:xfrm>
          <a:prstGeom prst="rect">
            <a:avLst/>
          </a:prstGeom>
          <a:solidFill>
            <a:srgbClr val="FFF7CB"/>
          </a:solidFill>
          <a:ln w="25400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  <a:latin typeface="Comic Sans MS" panose="030F0902030302020204" pitchFamily="66" charset="0"/>
                <a:ea typeface="ＭＳ Ｐゴシック" charset="0"/>
                <a:cs typeface="Comic Sans MS"/>
                <a:sym typeface="Corbel Bold" charset="0"/>
              </a:rPr>
              <a:t>yet, small x behavior completely </a:t>
            </a:r>
          </a:p>
          <a:p>
            <a:pPr algn="ctr"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  <a:latin typeface="Comic Sans MS" panose="030F0902030302020204" pitchFamily="66" charset="0"/>
                <a:ea typeface="ＭＳ Ｐゴシック" charset="0"/>
                <a:cs typeface="Comic Sans MS"/>
                <a:sym typeface="Corbel Bold" charset="0"/>
              </a:rPr>
              <a:t>unconstrained  </a:t>
            </a:r>
            <a:endParaRPr lang="en-US" sz="1800" dirty="0">
              <a:solidFill>
                <a:schemeClr val="tx1"/>
              </a:solidFill>
              <a:latin typeface="Comic Sans MS" panose="030F0902030302020204" pitchFamily="66" charset="0"/>
              <a:ea typeface="ＭＳ Ｐゴシック" charset="0"/>
              <a:cs typeface="Comic Sans MS"/>
              <a:sym typeface="Corbel" charset="0"/>
            </a:endParaRPr>
          </a:p>
          <a:p>
            <a:pPr algn="ctr">
              <a:spcBef>
                <a:spcPts val="200"/>
              </a:spcBef>
            </a:pPr>
            <a:r>
              <a:rPr lang="en-US" sz="1400" dirty="0">
                <a:solidFill>
                  <a:srgbClr val="343434"/>
                </a:solidFill>
                <a:latin typeface="Comic Sans MS" panose="030F0902030302020204" pitchFamily="66" charset="0"/>
                <a:ea typeface="ＭＳ Ｐゴシック" charset="0"/>
                <a:cs typeface="Comic Sans MS"/>
                <a:sym typeface="Wingdings"/>
              </a:rPr>
              <a:t> </a:t>
            </a:r>
            <a:r>
              <a:rPr lang="en-US" sz="1400" dirty="0">
                <a:solidFill>
                  <a:srgbClr val="343434"/>
                </a:solidFill>
                <a:latin typeface="Comic Sans MS" panose="030F0902030302020204" pitchFamily="66" charset="0"/>
                <a:ea typeface="ＭＳ Ｐゴシック" charset="0"/>
                <a:cs typeface="Comic Sans MS"/>
                <a:sym typeface="Corbel Bold" charset="0"/>
              </a:rPr>
              <a:t>determines x-integral,</a:t>
            </a:r>
          </a:p>
          <a:p>
            <a:pPr algn="ctr">
              <a:spcBef>
                <a:spcPts val="200"/>
              </a:spcBef>
            </a:pPr>
            <a:r>
              <a:rPr lang="en-US" sz="1400" dirty="0">
                <a:solidFill>
                  <a:srgbClr val="343434"/>
                </a:solidFill>
                <a:latin typeface="Comic Sans MS" panose="030F0902030302020204" pitchFamily="66" charset="0"/>
                <a:ea typeface="ＭＳ Ｐゴシック" charset="0"/>
                <a:cs typeface="Comic Sans MS"/>
                <a:sym typeface="Corbel Bold" charset="0"/>
              </a:rPr>
              <a:t>which enters proton spin sum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667" y="613833"/>
            <a:ext cx="5551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Can cover the same kinematics for </a:t>
            </a: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g</a:t>
            </a:r>
            <a:r>
              <a:rPr lang="en-US" b="1" baseline="-25000" dirty="0">
                <a:solidFill>
                  <a:srgbClr val="0432FF"/>
                </a:solidFill>
                <a:latin typeface="Comic Sans MS" panose="030F0902030302020204" pitchFamily="66" charset="0"/>
              </a:rPr>
              <a:t>1</a:t>
            </a:r>
            <a:r>
              <a:rPr lang="en-US" b="1" baseline="30000" dirty="0">
                <a:solidFill>
                  <a:srgbClr val="0432FF"/>
                </a:solidFill>
                <a:latin typeface="Symbol" pitchFamily="2" charset="2"/>
                <a:cs typeface="Symbol" charset="2"/>
              </a:rPr>
              <a:t>p</a:t>
            </a:r>
            <a:r>
              <a:rPr lang="en-US" b="1" baseline="30000" dirty="0">
                <a:solidFill>
                  <a:srgbClr val="0432FF"/>
                </a:solidFill>
                <a:latin typeface="Comic Sans MS" panose="030F0902030302020204" pitchFamily="66" charset="0"/>
              </a:rPr>
              <a:t>,K</a:t>
            </a:r>
            <a:r>
              <a:rPr lang="en-US" baseline="30000" dirty="0">
                <a:latin typeface="Comic Sans MS" panose="030F0902030302020204" pitchFamily="66" charset="0"/>
              </a:rPr>
              <a:t>  </a:t>
            </a:r>
            <a:r>
              <a:rPr lang="en-US" dirty="0">
                <a:latin typeface="Comic Sans MS" panose="030F0902030302020204" pitchFamily="66" charset="0"/>
              </a:rPr>
              <a:t>as for g</a:t>
            </a:r>
            <a:r>
              <a:rPr lang="en-US" baseline="-25000" dirty="0">
                <a:latin typeface="Comic Sans MS" panose="030F0902030302020204" pitchFamily="66" charset="0"/>
              </a:rPr>
              <a:t>1</a:t>
            </a:r>
            <a:endParaRPr lang="en-US" dirty="0">
              <a:latin typeface="Comic Sans MS" panose="030F0902030302020204" pitchFamily="66" charset="0"/>
            </a:endParaRPr>
          </a:p>
          <a:p>
            <a:r>
              <a:rPr lang="en-US" dirty="0">
                <a:latin typeface="Comic Sans MS" panose="030F0902030302020204" pitchFamily="66" charset="0"/>
                <a:sym typeface="Wingdings"/>
              </a:rPr>
              <a:t> will constrain </a:t>
            </a:r>
            <a:r>
              <a:rPr lang="en-US" dirty="0" err="1">
                <a:latin typeface="Symbol" pitchFamily="2" charset="2"/>
                <a:cs typeface="Symbol" charset="2"/>
                <a:sym typeface="Wingdings"/>
              </a:rPr>
              <a:t>D</a:t>
            </a:r>
            <a:r>
              <a:rPr lang="en-US" dirty="0" err="1">
                <a:latin typeface="Comic Sans MS" panose="030F0902030302020204" pitchFamily="66" charset="0"/>
                <a:sym typeface="Wingdings"/>
              </a:rPr>
              <a:t>q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9FEAA8-B17E-FA42-A511-5C58C5339DD0}"/>
              </a:ext>
            </a:extLst>
          </p:cNvPr>
          <p:cNvSpPr/>
          <p:nvPr/>
        </p:nvSpPr>
        <p:spPr>
          <a:xfrm>
            <a:off x="393700" y="4711700"/>
            <a:ext cx="1066800" cy="6604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8">
            <a:extLst>
              <a:ext uri="{FF2B5EF4-FFF2-40B4-BE49-F238E27FC236}">
                <a16:creationId xmlns:a16="http://schemas.microsoft.com/office/drawing/2014/main" id="{90AFD417-6E49-1946-A28A-7822A19D13C2}"/>
              </a:ext>
            </a:extLst>
          </p:cNvPr>
          <p:cNvSpPr txBox="1"/>
          <p:nvPr/>
        </p:nvSpPr>
        <p:spPr>
          <a:xfrm>
            <a:off x="5592785" y="2828860"/>
            <a:ext cx="30796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can be pushed to x=10</a:t>
            </a:r>
            <a:r>
              <a:rPr lang="en-US" sz="1600" baseline="30000" dirty="0">
                <a:latin typeface="Comic Sans MS" panose="030F0902030302020204" pitchFamily="66" charset="0"/>
              </a:rPr>
              <a:t>-4  </a:t>
            </a:r>
            <a:r>
              <a:rPr lang="en-US" sz="1600" dirty="0">
                <a:latin typeface="Comic Sans MS" panose="030F0902030302020204" pitchFamily="66" charset="0"/>
              </a:rPr>
              <a:t>with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√s=140 GeV data 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Textfeld 8">
            <a:extLst>
              <a:ext uri="{FF2B5EF4-FFF2-40B4-BE49-F238E27FC236}">
                <a16:creationId xmlns:a16="http://schemas.microsoft.com/office/drawing/2014/main" id="{36064873-AC0F-6E4A-B573-FB82A0FB4E4E}"/>
              </a:ext>
            </a:extLst>
          </p:cNvPr>
          <p:cNvSpPr txBox="1"/>
          <p:nvPr/>
        </p:nvSpPr>
        <p:spPr>
          <a:xfrm>
            <a:off x="5643585" y="3641660"/>
            <a:ext cx="35493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Lox x-behavior for </a:t>
            </a:r>
            <a:r>
              <a:rPr lang="en-US" sz="1600" dirty="0">
                <a:latin typeface="Symbol" pitchFamily="2" charset="2"/>
              </a:rPr>
              <a:t>D</a:t>
            </a:r>
            <a:r>
              <a:rPr lang="en-US" sz="1600" dirty="0">
                <a:latin typeface="Comic Sans MS" panose="030F0902030302020204" pitchFamily="66" charset="0"/>
              </a:rPr>
              <a:t>s is artificial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due to constrains put in the fits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3F-D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  </a:t>
            </a: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 EIC can remove all constrains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692543"/>
            <a:ext cx="3708066" cy="923330"/>
            <a:chOff x="103218" y="5835543"/>
            <a:chExt cx="3708066" cy="923330"/>
          </a:xfrm>
        </p:grpSpPr>
        <p:sp>
          <p:nvSpPr>
            <p:cNvPr id="16" name="Textfeld 15"/>
            <p:cNvSpPr txBox="1"/>
            <p:nvPr/>
          </p:nvSpPr>
          <p:spPr>
            <a:xfrm>
              <a:off x="103218" y="5835543"/>
              <a:ext cx="37080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0432FF"/>
                </a:buClr>
                <a:buFont typeface="Wingdings" pitchFamily="2" charset="2"/>
                <a:buChar char="q"/>
              </a:pPr>
              <a:r>
                <a:rPr lang="en-US" dirty="0">
                  <a:latin typeface="Comic Sans MS" panose="030F0902030302020204" pitchFamily="66" charset="0"/>
                </a:rPr>
                <a:t>can try to look into a possible</a:t>
              </a:r>
            </a:p>
            <a:p>
              <a:pPr>
                <a:buClr>
                  <a:srgbClr val="0432FF"/>
                </a:buClr>
              </a:pPr>
              <a:r>
                <a:rPr lang="en-US" dirty="0">
                  <a:latin typeface="Comic Sans MS" panose="030F0902030302020204" pitchFamily="66" charset="0"/>
                </a:rPr>
                <a:t>                                       </a:t>
              </a:r>
            </a:p>
            <a:p>
              <a:pPr>
                <a:buClr>
                  <a:srgbClr val="0432FF"/>
                </a:buClr>
              </a:pPr>
              <a:r>
                <a:rPr lang="en-US" dirty="0">
                  <a:latin typeface="Comic Sans MS" panose="030F0902030302020204" pitchFamily="66" charset="0"/>
                </a:rPr>
                <a:t>    with K</a:t>
              </a:r>
              <a:r>
                <a:rPr lang="en-US" baseline="30000" dirty="0">
                  <a:latin typeface="Comic Sans MS" panose="030F0902030302020204" pitchFamily="66" charset="0"/>
                </a:rPr>
                <a:t>+/-</a:t>
              </a:r>
              <a:r>
                <a:rPr lang="en-US" dirty="0">
                  <a:latin typeface="Comic Sans MS" panose="030F0902030302020204" pitchFamily="66" charset="0"/>
                </a:rPr>
                <a:t> SIDIS data</a:t>
              </a:r>
            </a:p>
          </p:txBody>
        </p:sp>
        <p:pic>
          <p:nvPicPr>
            <p:cNvPr id="15" name="Bild 14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178" y="6201951"/>
              <a:ext cx="1524000" cy="241300"/>
            </a:xfrm>
            <a:prstGeom prst="rect">
              <a:avLst/>
            </a:prstGeom>
          </p:spPr>
        </p:pic>
      </p:grp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l="3304" r="3709"/>
          <a:stretch/>
        </p:blipFill>
        <p:spPr>
          <a:xfrm>
            <a:off x="3810362" y="1621801"/>
            <a:ext cx="5302250" cy="50654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830" y="743206"/>
            <a:ext cx="900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 current SIDIS data not sensitive to                           </a:t>
            </a:r>
            <a:r>
              <a:rPr lang="en-US" sz="1200" dirty="0">
                <a:latin typeface="Comic Sans MS" panose="030F0902030302020204" pitchFamily="66" charset="0"/>
              </a:rPr>
              <a:t>(known to be sizable for </a:t>
            </a:r>
            <a:r>
              <a:rPr lang="en-US" sz="1200" dirty="0" err="1">
                <a:latin typeface="Comic Sans MS" panose="030F0902030302020204" pitchFamily="66" charset="0"/>
              </a:rPr>
              <a:t>unpol</a:t>
            </a:r>
            <a:r>
              <a:rPr lang="en-US" sz="1200" dirty="0">
                <a:latin typeface="Comic Sans MS" panose="030F0902030302020204" pitchFamily="66" charset="0"/>
              </a:rPr>
              <a:t>. </a:t>
            </a:r>
            <a:r>
              <a:rPr lang="en-US" sz="1200" dirty="0" err="1">
                <a:latin typeface="Comic Sans MS" panose="030F0902030302020204" pitchFamily="66" charset="0"/>
              </a:rPr>
              <a:t>PDFs</a:t>
            </a:r>
            <a:r>
              <a:rPr lang="en-US" sz="1200" dirty="0">
                <a:latin typeface="Comic Sans MS" panose="030F0902030302020204" pitchFamily="66" charset="0"/>
              </a:rPr>
              <a:t>)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1140038"/>
            <a:ext cx="91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 many models predict sizable asymmetry </a:t>
            </a:r>
            <a:r>
              <a:rPr lang="en-US" sz="1200" dirty="0">
                <a:latin typeface="Comic Sans MS" panose="030F0902030302020204" pitchFamily="66" charset="0"/>
              </a:rPr>
              <a:t>[large N</a:t>
            </a:r>
            <a:r>
              <a:rPr lang="en-US" sz="1200" baseline="-25000" dirty="0">
                <a:latin typeface="Comic Sans MS" panose="030F0902030302020204" pitchFamily="66" charset="0"/>
              </a:rPr>
              <a:t>C </a:t>
            </a:r>
            <a:r>
              <a:rPr lang="en-US" sz="1200" dirty="0">
                <a:latin typeface="Comic Sans MS" panose="030F0902030302020204" pitchFamily="66" charset="0"/>
              </a:rPr>
              <a:t>, </a:t>
            </a:r>
            <a:r>
              <a:rPr lang="en-US" sz="1200" dirty="0" err="1">
                <a:latin typeface="Comic Sans MS" panose="030F0902030302020204" pitchFamily="66" charset="0"/>
              </a:rPr>
              <a:t>chiral</a:t>
            </a:r>
            <a:r>
              <a:rPr lang="en-US" sz="1200" dirty="0">
                <a:latin typeface="Comic Sans MS" panose="030F0902030302020204" pitchFamily="66" charset="0"/>
              </a:rPr>
              <a:t> quark </a:t>
            </a:r>
            <a:r>
              <a:rPr lang="en-US" sz="1200" dirty="0" err="1">
                <a:latin typeface="Comic Sans MS" panose="030F0902030302020204" pitchFamily="66" charset="0"/>
              </a:rPr>
              <a:t>soliton</a:t>
            </a:r>
            <a:r>
              <a:rPr lang="en-US" sz="1200" dirty="0">
                <a:latin typeface="Comic Sans MS" panose="030F0902030302020204" pitchFamily="66" charset="0"/>
              </a:rPr>
              <a:t>, meson cloud, Pauli blocking] 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94258" y="-58255"/>
            <a:ext cx="8342917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10" name="Bild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279" y="787766"/>
            <a:ext cx="1790700" cy="292100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0719" y="2286000"/>
            <a:ext cx="1423356" cy="11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1555587"/>
            <a:ext cx="3534942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Thomas, Signal, Cao; </a:t>
            </a:r>
            <a:r>
              <a:rPr lang="en-US" sz="11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Holtmann</a:t>
            </a: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, </a:t>
            </a:r>
            <a:r>
              <a:rPr lang="en-US" sz="11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Speth</a:t>
            </a: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, </a:t>
            </a:r>
            <a:r>
              <a:rPr lang="en-US" sz="11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Fassler</a:t>
            </a: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Diakonov</a:t>
            </a: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, </a:t>
            </a:r>
            <a:r>
              <a:rPr lang="en-US" sz="11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Polyakov</a:t>
            </a: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, Weiss; Schafer, Fries; Kumano;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Wakamatsu; Gluck, </a:t>
            </a:r>
            <a:r>
              <a:rPr lang="en-US" sz="11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Reya</a:t>
            </a: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; </a:t>
            </a:r>
            <a:r>
              <a:rPr lang="en-US" sz="11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Bourrely</a:t>
            </a:r>
            <a:r>
              <a:rPr lang="en-US" sz="11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, </a:t>
            </a:r>
            <a:r>
              <a:rPr lang="en-US" sz="11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Soffer</a:t>
            </a:r>
            <a:r>
              <a:rPr lang="en-US" sz="14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, …</a:t>
            </a:r>
            <a:endParaRPr lang="de-DE" sz="1400" dirty="0">
              <a:solidFill>
                <a:srgbClr val="0000FF"/>
              </a:solidFill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326432" y="2219200"/>
            <a:ext cx="652825" cy="499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14622" y="3557921"/>
            <a:ext cx="43877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b="1" dirty="0">
                <a:latin typeface="Comic Sans MS" panose="030F0902030302020204" pitchFamily="66" charset="0"/>
              </a:rPr>
              <a:t>can be easily studied at an EIC</a:t>
            </a:r>
          </a:p>
          <a:p>
            <a:pPr>
              <a:buClr>
                <a:srgbClr val="0432FF"/>
              </a:buClr>
            </a:pPr>
            <a:r>
              <a:rPr lang="en-US" sz="2000" dirty="0">
                <a:latin typeface="Comic Sans MS" panose="030F0902030302020204" pitchFamily="66" charset="0"/>
              </a:rPr>
              <a:t>    </a:t>
            </a:r>
            <a:r>
              <a:rPr lang="en-US" sz="1400" dirty="0">
                <a:latin typeface="Comic Sans MS" panose="030F0902030302020204" pitchFamily="66" charset="0"/>
              </a:rPr>
              <a:t>main effect expected to be at not too small x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      can test x dependence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78B1-1B8B-1E49-8C17-9FA8E63349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probing a possible asymmetry in the polarized sea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1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BCBCA-84E4-4A4E-BA6E-16C99860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C3F86-613A-D54F-B56B-17942E4F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8D43-92DB-1342-8296-A854DAD1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065C22-097F-7A4D-9D8A-426A0836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80251-5564-F548-B18D-E7F84E1C5B3F}"/>
              </a:ext>
            </a:extLst>
          </p:cNvPr>
          <p:cNvSpPr txBox="1"/>
          <p:nvPr/>
        </p:nvSpPr>
        <p:spPr>
          <a:xfrm>
            <a:off x="10274" y="597226"/>
            <a:ext cx="891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Recent results based on NC: 5 GeV x 100 GeV and 5 GeV x 250 GeV and 20 GeV x 250 GeV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2AF3F-1F6A-FF49-8E0C-AB66E1F66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" y="935780"/>
            <a:ext cx="5219272" cy="3917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16655-8FAF-FC40-9F07-351416068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45" y="3828711"/>
            <a:ext cx="4019809" cy="30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BCBCA-84E4-4A4E-BA6E-16C99860C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C3F86-613A-D54F-B56B-17942E4F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68D43-92DB-1342-8296-A854DAD1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065C22-097F-7A4D-9D8A-426A0836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recent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80251-5564-F548-B18D-E7F84E1C5B3F}"/>
              </a:ext>
            </a:extLst>
          </p:cNvPr>
          <p:cNvSpPr txBox="1"/>
          <p:nvPr/>
        </p:nvSpPr>
        <p:spPr>
          <a:xfrm>
            <a:off x="10274" y="597226"/>
            <a:ext cx="891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902030302020204" pitchFamily="66" charset="0"/>
              </a:rPr>
              <a:t>Recent results based on NC: 5 GeV x 100 GeV and 5 GeV x 250 GeV and 20 GeV x 250 GeV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DCB0DD-BCA4-8A4D-9D65-7B55DE52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1" y="995858"/>
            <a:ext cx="2927350" cy="2197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24B4DB-B528-EA44-920B-401CB277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51" y="3665042"/>
            <a:ext cx="2927350" cy="2197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3A6810-64C9-B24D-8F8D-FD5CD4FE9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924" y="1228166"/>
            <a:ext cx="2927350" cy="2197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20CF13-03C2-FC4E-81B2-DFEFF3EE5BEB}"/>
              </a:ext>
            </a:extLst>
          </p:cNvPr>
          <p:cNvSpPr txBox="1"/>
          <p:nvPr/>
        </p:nvSpPr>
        <p:spPr>
          <a:xfrm>
            <a:off x="3681924" y="3780695"/>
            <a:ext cx="50690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AutoNum type="arabicPlain" startAt="20"/>
            </a:pPr>
            <a:r>
              <a:rPr lang="en-US" sz="1600" dirty="0">
                <a:latin typeface="Comic Sans MS" panose="030F0902030302020204" pitchFamily="66" charset="0"/>
              </a:rPr>
              <a:t>x 250 Data have large impact</a:t>
            </a:r>
          </a:p>
          <a:p>
            <a:pPr marL="342900" indent="-342900" algn="l">
              <a:buAutoNum type="arabicPlain" startAt="20"/>
            </a:pPr>
            <a:endParaRPr lang="en-US" sz="1600" dirty="0">
              <a:latin typeface="Comic Sans MS" panose="030F0902030302020204" pitchFamily="66" charset="0"/>
            </a:endParaRP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Need to include neutron data</a:t>
            </a: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compare impact difference between D and He-3</a:t>
            </a:r>
          </a:p>
          <a:p>
            <a:pPr marL="285750" indent="-285750" algn="l">
              <a:buFont typeface="Wingdings" pitchFamily="2" charset="2"/>
              <a:buChar char="à"/>
            </a:pPr>
            <a:endParaRPr lang="en-US" sz="1600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285750" indent="-285750" algn="l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study can we release 3F-D assumption</a:t>
            </a:r>
            <a:r>
              <a:rPr lang="en-US" sz="1600" dirty="0"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8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EFD9C-F92F-4244-AEB0-FFEC49E85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432FF"/>
              </a:buClr>
            </a:pPr>
            <a:r>
              <a:rPr lang="en-US" dirty="0"/>
              <a:t> Need to study detector effects, can be done using the smearing generator</a:t>
            </a:r>
          </a:p>
          <a:p>
            <a:pPr lvl="1">
              <a:buClr>
                <a:srgbClr val="0432FF"/>
              </a:buClr>
            </a:pPr>
            <a:r>
              <a:rPr lang="en-US" dirty="0"/>
              <a:t>but need consistent parametrization for tracking and PID</a:t>
            </a:r>
          </a:p>
          <a:p>
            <a:pPr lvl="1">
              <a:buClr>
                <a:srgbClr val="0432FF"/>
              </a:buClr>
            </a:pPr>
            <a:endParaRPr lang="en-US" dirty="0"/>
          </a:p>
          <a:p>
            <a:pPr>
              <a:buClr>
                <a:srgbClr val="0432FF"/>
              </a:buClr>
            </a:pPr>
            <a:r>
              <a:rPr lang="en-US" dirty="0"/>
              <a:t> Next Steps:</a:t>
            </a:r>
          </a:p>
          <a:p>
            <a:pPr lvl="1">
              <a:buClr>
                <a:srgbClr val="0432FF"/>
              </a:buClr>
            </a:pPr>
            <a:r>
              <a:rPr lang="en-US" dirty="0"/>
              <a:t> finalize MC samples</a:t>
            </a:r>
          </a:p>
          <a:p>
            <a:pPr lvl="1">
              <a:buClr>
                <a:srgbClr val="0432FF"/>
              </a:buClr>
            </a:pPr>
            <a:r>
              <a:rPr lang="en-US" dirty="0"/>
              <a:t>adjust cuts to our recent understanding </a:t>
            </a:r>
          </a:p>
          <a:p>
            <a:pPr lvl="1">
              <a:buClr>
                <a:srgbClr val="0432FF"/>
              </a:buClr>
            </a:pPr>
            <a:r>
              <a:rPr lang="en-US" dirty="0"/>
              <a:t>do analysis of data with and without detector effect</a:t>
            </a:r>
          </a:p>
          <a:p>
            <a:pPr lvl="1">
              <a:buClr>
                <a:srgbClr val="0432FF"/>
              </a:buClr>
            </a:pPr>
            <a:r>
              <a:rPr lang="en-US" dirty="0"/>
              <a:t> hand information to Rodolfo et al. and do impact fits</a:t>
            </a:r>
          </a:p>
          <a:p>
            <a:pPr lvl="2">
              <a:buClr>
                <a:srgbClr val="0432FF"/>
              </a:buClr>
            </a:pPr>
            <a:r>
              <a:rPr lang="en-US" dirty="0"/>
              <a:t>and yes, I love to continue my successful and fun 20+ year collaboration with my friends from DSSV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3A7F3A-6469-1643-B025-EDE15668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AB0F0-8EA6-0C47-B162-30FF985E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DE7C9-4D93-F844-9480-A2AACED5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041B75-32CB-9548-9FA8-DB4F7A78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missing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1884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2A6C71-B910-0C4A-B81D-B168B52D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2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6815F-BA0C-534E-A860-0A543906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Review of the physics goal, 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Unravel the polarized flavor structure of nuclei 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Gluon and quark contributions to the spin of the proton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progress and current status of simulation;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Some important details including kinematical coverage and integrated luminosity   as well the software and generator, </a:t>
            </a:r>
            <a:r>
              <a:rPr lang="en-US" dirty="0" err="1"/>
              <a:t>etc</a:t>
            </a:r>
            <a:r>
              <a:rPr lang="en-US" dirty="0"/>
              <a:t>;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Money plots which can be shown in the YR;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Detector requirements;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Current issues (challenges if there are any) and plans for the next step.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5CE5A-E7D3-604D-8F42-83FAD99B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329EA-2BAD-F347-9BD2-E0F197CD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506C6-11AF-514C-934D-3CB0C21E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A28658-086D-A947-9A2B-EF950DC1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4324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0C5BC-E7ED-7949-AD15-9DD914AE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3CA3-F006-CB43-93EE-3D49A2A3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E1E83-F3FD-CB41-AC91-156BE256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C22037-9347-6344-9F4F-DCBB6DBAC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separating quark flavors important?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B3BF3-6623-D841-AD67-75F13C6EB61E}"/>
              </a:ext>
            </a:extLst>
          </p:cNvPr>
          <p:cNvSpPr txBox="1"/>
          <p:nvPr/>
        </p:nvSpPr>
        <p:spPr>
          <a:xfrm>
            <a:off x="407661" y="717780"/>
            <a:ext cx="67288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400" dirty="0">
                <a:solidFill>
                  <a:srgbClr val="0000FF"/>
                </a:solidFill>
                <a:latin typeface="Comic Sans MS"/>
                <a:cs typeface="Comic Sans MS"/>
              </a:rPr>
              <a:t>Why is separating quark flavors important?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  <a:sym typeface="Wingdings"/>
              </a:rPr>
              <a:t>nuclear structure is encoded in </a:t>
            </a:r>
            <a:r>
              <a:rPr lang="en-US" sz="1400" dirty="0" err="1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  <a:sym typeface="Wingdings"/>
              </a:rPr>
              <a:t>parton</a:t>
            </a: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  <a:sym typeface="Wingdings"/>
              </a:rPr>
              <a:t> distribution functions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  <a:sym typeface="Wingdings"/>
              </a:rPr>
              <a:t>understand </a:t>
            </a:r>
            <a:r>
              <a:rPr lang="en-US" sz="1400" dirty="0">
                <a:effectLst/>
                <a:latin typeface="Comic Sans MS" panose="030F0902030302020204" pitchFamily="66" charset="0"/>
              </a:rPr>
              <a:t>dynamics of the quark-antiquark fluctuations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400" dirty="0">
                <a:effectLst/>
                <a:latin typeface="Comic Sans MS" panose="030F0902030302020204" pitchFamily="66" charset="0"/>
              </a:rPr>
              <a:t>flavor asymmetry in the light quark sea in the proton</a:t>
            </a:r>
          </a:p>
          <a:p>
            <a:pPr>
              <a:buClr>
                <a:srgbClr val="0000FF"/>
              </a:buClr>
            </a:pPr>
            <a:r>
              <a:rPr lang="en-US" sz="1400" dirty="0">
                <a:solidFill>
                  <a:srgbClr val="322F31"/>
                </a:solidFill>
                <a:effectLst/>
                <a:latin typeface="Comic Sans MS" panose="030F0902030302020204" pitchFamily="66" charset="0"/>
                <a:cs typeface="Comic Sans MS"/>
              </a:rPr>
              <a:t>   </a:t>
            </a:r>
            <a:r>
              <a:rPr lang="en-US" sz="1400" dirty="0">
                <a:solidFill>
                  <a:srgbClr val="0000FF"/>
                </a:solidFill>
                <a:effectLst/>
                <a:latin typeface="Comic Sans MS" panose="030F0902030302020204" pitchFamily="66" charset="0"/>
                <a:cs typeface="Comic Sans MS"/>
              </a:rPr>
              <a:t>unpolarized:</a:t>
            </a:r>
            <a:r>
              <a:rPr lang="en-US" sz="1400" dirty="0">
                <a:solidFill>
                  <a:srgbClr val="322F31"/>
                </a:solidFill>
                <a:effectLst/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sz="1400" dirty="0" err="1">
                <a:solidFill>
                  <a:srgbClr val="322F31"/>
                </a:solidFill>
                <a:effectLst/>
                <a:latin typeface="Comic Sans MS" panose="030F0902030302020204" pitchFamily="66" charset="0"/>
                <a:cs typeface="Comic Sans MS"/>
              </a:rPr>
              <a:t>ubar</a:t>
            </a:r>
            <a:r>
              <a:rPr lang="en-US" sz="1400" dirty="0">
                <a:solidFill>
                  <a:srgbClr val="322F31"/>
                </a:solidFill>
                <a:effectLst/>
                <a:latin typeface="Comic Sans MS" panose="030F0902030302020204" pitchFamily="66" charset="0"/>
                <a:cs typeface="Comic Sans MS"/>
              </a:rPr>
              <a:t> &lt; </a:t>
            </a:r>
            <a:r>
              <a:rPr lang="en-US" sz="1400" dirty="0" err="1">
                <a:solidFill>
                  <a:srgbClr val="322F31"/>
                </a:solidFill>
                <a:effectLst/>
                <a:latin typeface="Comic Sans MS" panose="030F0902030302020204" pitchFamily="66" charset="0"/>
                <a:cs typeface="Comic Sans MS"/>
              </a:rPr>
              <a:t>dbar</a:t>
            </a: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sz="1400" dirty="0">
                <a:solidFill>
                  <a:srgbClr val="FF00FF"/>
                </a:solidFill>
                <a:effectLst/>
                <a:latin typeface="Comic Sans MS" panose="030F0902030302020204" pitchFamily="66" charset="0"/>
                <a:cs typeface="Comic Sans MS"/>
              </a:rPr>
              <a:t>Helicity: </a:t>
            </a:r>
            <a:r>
              <a:rPr lang="en-US" sz="1400" dirty="0" err="1">
                <a:solidFill>
                  <a:srgbClr val="FF00FF"/>
                </a:solidFill>
                <a:effectLst/>
                <a:latin typeface="Symbol" pitchFamily="2" charset="2"/>
                <a:cs typeface="Comic Sans MS"/>
              </a:rPr>
              <a:t>D</a:t>
            </a:r>
            <a:r>
              <a:rPr lang="en-US" sz="1400" dirty="0" err="1">
                <a:solidFill>
                  <a:srgbClr val="FF00FF"/>
                </a:solidFill>
                <a:effectLst/>
                <a:latin typeface="Comic Sans MS" panose="030F0902030302020204" pitchFamily="66" charset="0"/>
                <a:cs typeface="Comic Sans MS"/>
              </a:rPr>
              <a:t>ubar</a:t>
            </a:r>
            <a:r>
              <a:rPr lang="en-US" sz="1400" dirty="0">
                <a:solidFill>
                  <a:srgbClr val="FF00FF"/>
                </a:solidFill>
                <a:effectLst/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sz="1400" dirty="0">
                <a:solidFill>
                  <a:srgbClr val="FF00FF"/>
                </a:solidFill>
                <a:latin typeface="Comic Sans MS" panose="030F0902030302020204" pitchFamily="66" charset="0"/>
                <a:cs typeface="Comic Sans MS"/>
              </a:rPr>
              <a:t>&gt; </a:t>
            </a:r>
            <a:r>
              <a:rPr lang="en-US" sz="1400" dirty="0" err="1">
                <a:solidFill>
                  <a:srgbClr val="FF00FF"/>
                </a:solidFill>
                <a:latin typeface="Symbol" pitchFamily="2" charset="2"/>
                <a:cs typeface="Comic Sans MS"/>
              </a:rPr>
              <a:t>D</a:t>
            </a:r>
            <a:r>
              <a:rPr lang="en-US" sz="1400" dirty="0" err="1">
                <a:solidFill>
                  <a:srgbClr val="FF00FF"/>
                </a:solidFill>
                <a:latin typeface="Comic Sans MS" panose="030F0902030302020204" pitchFamily="66" charset="0"/>
                <a:cs typeface="Comic Sans MS"/>
              </a:rPr>
              <a:t>dbar</a:t>
            </a:r>
            <a:r>
              <a:rPr lang="en-US" sz="1400" dirty="0">
                <a:solidFill>
                  <a:srgbClr val="FF00FF"/>
                </a:solidFill>
                <a:latin typeface="Comic Sans MS" panose="030F0902030302020204" pitchFamily="66" charset="0"/>
                <a:cs typeface="Comic Sans MS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Comic Sans MS" panose="030F0902030302020204" pitchFamily="66" charset="0"/>
                <a:cs typeface="Comic Sans MS"/>
              </a:rPr>
              <a:t>TMDs: ?????</a:t>
            </a:r>
            <a:endParaRPr lang="en-US" sz="1400" dirty="0">
              <a:solidFill>
                <a:srgbClr val="00B050"/>
              </a:solidFill>
              <a:effectLst/>
              <a:latin typeface="Comic Sans MS" panose="030F0902030302020204" pitchFamily="66" charset="0"/>
              <a:cs typeface="Comic Sans MS"/>
            </a:endParaRPr>
          </a:p>
          <a:p>
            <a:pPr marL="285750" indent="-285750" algn="ctr">
              <a:buClr>
                <a:srgbClr val="0000FF"/>
              </a:buClr>
              <a:buFont typeface="Wingdings" charset="2"/>
              <a:buChar char="Ø"/>
            </a:pPr>
            <a:r>
              <a:rPr lang="en-US" sz="1400" dirty="0">
                <a:solidFill>
                  <a:srgbClr val="322F31"/>
                </a:solidFill>
                <a:latin typeface="Comic Sans MS" panose="030F0902030302020204" pitchFamily="66" charset="0"/>
                <a:cs typeface="Comic Sans MS"/>
              </a:rPr>
              <a:t>shape of polarized sea-quark PDFs critical for quark contribution to spin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E11C65-6DAA-5440-8709-82A70A84194C}"/>
              </a:ext>
            </a:extLst>
          </p:cNvPr>
          <p:cNvGrpSpPr/>
          <p:nvPr/>
        </p:nvGrpSpPr>
        <p:grpSpPr>
          <a:xfrm>
            <a:off x="438112" y="2221968"/>
            <a:ext cx="2832029" cy="2628776"/>
            <a:chOff x="223931" y="2529886"/>
            <a:chExt cx="2867220" cy="2744783"/>
          </a:xfrm>
        </p:grpSpPr>
        <p:pic>
          <p:nvPicPr>
            <p:cNvPr id="20" name="Picture 19" descr="running-deltas-band.eps">
              <a:extLst>
                <a:ext uri="{FF2B5EF4-FFF2-40B4-BE49-F238E27FC236}">
                  <a16:creationId xmlns:a16="http://schemas.microsoft.com/office/drawing/2014/main" id="{75C84F14-5B1A-1B4A-AF9B-5060BAF03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82" r="12511" b="3065"/>
            <a:stretch/>
          </p:blipFill>
          <p:spPr>
            <a:xfrm>
              <a:off x="223931" y="2529886"/>
              <a:ext cx="2867220" cy="2744783"/>
            </a:xfrm>
            <a:prstGeom prst="rect">
              <a:avLst/>
            </a:prstGeom>
          </p:spPr>
        </p:pic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A8284832-D87A-D044-912E-AB58958100F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51011" y="2642678"/>
            <a:ext cx="1288962" cy="354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6" name="Equation" r:id="rId4" imgW="3276600" imgH="901700" progId="Equation.DSMT4">
                    <p:embed/>
                  </p:oleObj>
                </mc:Choice>
                <mc:Fallback>
                  <p:oleObj name="Equation" r:id="rId4" imgW="3276600" imgH="901700" progId="Equation.DSMT4">
                    <p:embed/>
                    <p:pic>
                      <p:nvPicPr>
                        <p:cNvPr id="21" name="Object 2">
                          <a:extLst>
                            <a:ext uri="{FF2B5EF4-FFF2-40B4-BE49-F238E27FC236}">
                              <a16:creationId xmlns:a16="http://schemas.microsoft.com/office/drawing/2014/main" id="{A8284832-D87A-D044-912E-AB58958100F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1011" y="2642678"/>
                          <a:ext cx="1288962" cy="35436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140FC3F-4FCD-2548-A367-51ACEA6B6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602384"/>
              </p:ext>
            </p:extLst>
          </p:nvPr>
        </p:nvGraphicFramePr>
        <p:xfrm>
          <a:off x="843902" y="4783369"/>
          <a:ext cx="23971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" name="Equation" r:id="rId6" imgW="1917700" imgH="355600" progId="Equation.DSMT4">
                  <p:embed/>
                </p:oleObj>
              </mc:Choice>
              <mc:Fallback>
                <p:oleObj name="Equation" r:id="rId6" imgW="1917700" imgH="355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140FC3F-4FCD-2548-A367-51ACEA6B6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3902" y="4783369"/>
                        <a:ext cx="23971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21AC004-6814-1643-9941-7C29CBE88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59970"/>
              </p:ext>
            </p:extLst>
          </p:nvPr>
        </p:nvGraphicFramePr>
        <p:xfrm>
          <a:off x="1054123" y="5259516"/>
          <a:ext cx="18891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" name="Equation" r:id="rId8" imgW="1511300" imgH="355600" progId="Equation.DSMT4">
                  <p:embed/>
                </p:oleObj>
              </mc:Choice>
              <mc:Fallback>
                <p:oleObj name="Equation" r:id="rId8" imgW="1511300" imgH="355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21AC004-6814-1643-9941-7C29CBE88F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4123" y="5259516"/>
                        <a:ext cx="188912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49">
            <a:extLst>
              <a:ext uri="{FF2B5EF4-FFF2-40B4-BE49-F238E27FC236}">
                <a16:creationId xmlns:a16="http://schemas.microsoft.com/office/drawing/2014/main" id="{63E31FC6-C2D1-6045-8E19-B6B33187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53" y="5150806"/>
            <a:ext cx="482646" cy="22179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0432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normAutofit fontScale="55000" lnSpcReduction="20000"/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C64028-15CD-B245-BEC1-521A4A963ED6}"/>
              </a:ext>
            </a:extLst>
          </p:cNvPr>
          <p:cNvSpPr txBox="1"/>
          <p:nvPr/>
        </p:nvSpPr>
        <p:spPr>
          <a:xfrm>
            <a:off x="4493093" y="2629275"/>
            <a:ext cx="43014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DS</a:t>
            </a:r>
            <a:r>
              <a:rPr lang="en-US" sz="1400" dirty="0">
                <a:latin typeface="Comic Sans MS" panose="030F0902030302020204" pitchFamily="66" charset="0"/>
              </a:rPr>
              <a:t> does not converge at low x </a:t>
            </a:r>
            <a:endParaRPr lang="en-US" sz="1400" dirty="0">
              <a:solidFill>
                <a:srgbClr val="FFFF00"/>
              </a:solidFill>
              <a:latin typeface="Comic Sans MS" panose="030F0902030302020204" pitchFamily="66" charset="0"/>
              <a:sym typeface="Wingdings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due to current constrains put in the fits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ea typeface="Comic Sans MS" charset="0"/>
                <a:cs typeface="Comic Sans MS" charset="0"/>
              </a:rPr>
              <a:t>strangeness was identified to be one of the least known quantities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200" dirty="0">
                <a:latin typeface="Comic Sans MS" panose="030F0902030302020204" pitchFamily="66" charset="0"/>
                <a:ea typeface="Comic Sans MS" charset="0"/>
                <a:cs typeface="Comic Sans MS" charset="0"/>
              </a:rPr>
              <a:t>both unpolarized and polarized</a:t>
            </a:r>
            <a:endParaRPr lang="en-US" sz="14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Ø"/>
            </a:pPr>
            <a:endParaRPr lang="en-US" sz="1400" dirty="0">
              <a:latin typeface="Comic Sans MS" panose="030F0902030302020204" pitchFamily="66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2AB5E4-DABD-A94A-8A14-8B0DB9E3AA23}"/>
              </a:ext>
            </a:extLst>
          </p:cNvPr>
          <p:cNvGrpSpPr/>
          <p:nvPr/>
        </p:nvGrpSpPr>
        <p:grpSpPr>
          <a:xfrm>
            <a:off x="3655488" y="3742367"/>
            <a:ext cx="4960311" cy="2550225"/>
            <a:chOff x="3655488" y="3963079"/>
            <a:chExt cx="4960311" cy="255022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80F1BD5-1650-0B4A-A6A7-6AA79A7E9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628" t="12196"/>
            <a:stretch/>
          </p:blipFill>
          <p:spPr>
            <a:xfrm>
              <a:off x="4724781" y="3963079"/>
              <a:ext cx="3891018" cy="2550225"/>
            </a:xfrm>
            <a:prstGeom prst="rect">
              <a:avLst/>
            </a:prstGeom>
          </p:spPr>
        </p:pic>
        <p:pic>
          <p:nvPicPr>
            <p:cNvPr id="27" name="Bild 9" descr="latex-image-1.pdf">
              <a:extLst>
                <a:ext uri="{FF2B5EF4-FFF2-40B4-BE49-F238E27FC236}">
                  <a16:creationId xmlns:a16="http://schemas.microsoft.com/office/drawing/2014/main" id="{6F55B80C-FA2C-6747-8704-5A0ACE5FB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026368" y="4084397"/>
              <a:ext cx="1249680" cy="172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Gerade Verbindung 13">
              <a:extLst>
                <a:ext uri="{FF2B5EF4-FFF2-40B4-BE49-F238E27FC236}">
                  <a16:creationId xmlns:a16="http://schemas.microsoft.com/office/drawing/2014/main" id="{4E454099-403C-E44D-AB6D-BB377331914B}"/>
                </a:ext>
              </a:extLst>
            </p:cNvPr>
            <p:cNvCxnSpPr/>
            <p:nvPr/>
          </p:nvCxnSpPr>
          <p:spPr bwMode="auto">
            <a:xfrm flipH="1" flipV="1">
              <a:off x="6076994" y="4692092"/>
              <a:ext cx="12673" cy="157932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15">
              <a:extLst>
                <a:ext uri="{FF2B5EF4-FFF2-40B4-BE49-F238E27FC236}">
                  <a16:creationId xmlns:a16="http://schemas.microsoft.com/office/drawing/2014/main" id="{8928672A-6939-AC49-BD68-2D37E79B7613}"/>
                </a:ext>
              </a:extLst>
            </p:cNvPr>
            <p:cNvCxnSpPr/>
            <p:nvPr/>
          </p:nvCxnSpPr>
          <p:spPr bwMode="auto">
            <a:xfrm>
              <a:off x="6089666" y="5252725"/>
              <a:ext cx="571500" cy="15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6">
              <a:extLst>
                <a:ext uri="{FF2B5EF4-FFF2-40B4-BE49-F238E27FC236}">
                  <a16:creationId xmlns:a16="http://schemas.microsoft.com/office/drawing/2014/main" id="{184A1DC9-B71A-EF43-B43E-B2DC728D5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7431" y="4736016"/>
              <a:ext cx="6772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latin typeface="Comic Sans MS" charset="0"/>
                  <a:ea typeface="Comic Sans MS" charset="0"/>
                  <a:cs typeface="Comic Sans MS" charset="0"/>
                </a:rPr>
                <a:t>SIDIS</a:t>
              </a:r>
            </a:p>
            <a:p>
              <a:pPr algn="ctr"/>
              <a:r>
                <a:rPr lang="en-US" sz="1200" dirty="0">
                  <a:latin typeface="Comic Sans MS" charset="0"/>
                  <a:ea typeface="Comic Sans MS" charset="0"/>
                  <a:cs typeface="Comic Sans MS" charset="0"/>
                </a:rPr>
                <a:t>data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3562686-CB74-9040-96C9-708718ECE1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78291" y="4563578"/>
              <a:ext cx="526791" cy="27523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8D120B-A0F7-5C45-AEA7-2D701FC66E7A}"/>
                </a:ext>
              </a:extLst>
            </p:cNvPr>
            <p:cNvSpPr txBox="1"/>
            <p:nvPr/>
          </p:nvSpPr>
          <p:spPr>
            <a:xfrm>
              <a:off x="7722408" y="4223115"/>
              <a:ext cx="6767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from 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SIDIS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K-data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DE32319-F8D1-3C49-BF22-3F52F9FED2B5}"/>
                </a:ext>
              </a:extLst>
            </p:cNvPr>
            <p:cNvCxnSpPr/>
            <p:nvPr/>
          </p:nvCxnSpPr>
          <p:spPr bwMode="auto">
            <a:xfrm>
              <a:off x="7457910" y="5592657"/>
              <a:ext cx="528996" cy="17683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4B3518A-6377-694F-9939-987CEBE65071}"/>
                </a:ext>
              </a:extLst>
            </p:cNvPr>
            <p:cNvSpPr txBox="1"/>
            <p:nvPr/>
          </p:nvSpPr>
          <p:spPr>
            <a:xfrm>
              <a:off x="7730152" y="5428981"/>
              <a:ext cx="86914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mic Sans MS" panose="030F0902030302020204" pitchFamily="66" charset="0"/>
                </a:rPr>
                <a:t>indirect 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mic Sans MS" panose="030F0902030302020204" pitchFamily="66" charset="0"/>
                </a:rPr>
                <a:t>from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mic Sans MS" panose="030F0902030302020204" pitchFamily="66" charset="0"/>
                </a:rPr>
                <a:t>inclusive 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Comic Sans MS" panose="030F0902030302020204" pitchFamily="66" charset="0"/>
                </a:rPr>
                <a:t>DIS-data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4A8AFE2-7BB8-E442-8316-2B6D4857492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646648" y="5405460"/>
              <a:ext cx="675691" cy="4622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8D7C79-1720-484D-B680-052962820FC0}"/>
                </a:ext>
              </a:extLst>
            </p:cNvPr>
            <p:cNvSpPr txBox="1"/>
            <p:nvPr/>
          </p:nvSpPr>
          <p:spPr>
            <a:xfrm>
              <a:off x="3787580" y="5582153"/>
              <a:ext cx="1067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omic Sans MS" panose="030F0902030302020204" pitchFamily="66" charset="0"/>
                </a:rPr>
                <a:t>1</a:t>
              </a:r>
              <a:r>
                <a:rPr lang="en-US" sz="1200" baseline="30000" dirty="0">
                  <a:latin typeface="Comic Sans MS" panose="030F0902030302020204" pitchFamily="66" charset="0"/>
                </a:rPr>
                <a:t>st</a:t>
              </a:r>
              <a:r>
                <a:rPr lang="en-US" sz="1200" dirty="0">
                  <a:latin typeface="Comic Sans MS" panose="030F0902030302020204" pitchFamily="66" charset="0"/>
                </a:rPr>
                <a:t> moment</a:t>
              </a:r>
            </a:p>
            <a:p>
              <a:pPr algn="ctr"/>
              <a:r>
                <a:rPr lang="en-US" sz="1200" dirty="0">
                  <a:latin typeface="Comic Sans MS" panose="030F0902030302020204" pitchFamily="66" charset="0"/>
                </a:rPr>
                <a:t>constrained </a:t>
              </a:r>
            </a:p>
            <a:p>
              <a:pPr algn="ctr"/>
              <a:r>
                <a:rPr lang="en-US" sz="1200" dirty="0">
                  <a:latin typeface="Comic Sans MS" panose="030F0902030302020204" pitchFamily="66" charset="0"/>
                </a:rPr>
                <a:t>by 3F-D</a:t>
              </a:r>
            </a:p>
          </p:txBody>
        </p:sp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3C379266-9650-AB44-993A-56463E6925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55488" y="6157116"/>
            <a:ext cx="1346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69" name="Equation" r:id="rId12" imgW="1346200" imgH="228600" progId="Equation.DSMT4">
                    <p:embed/>
                  </p:oleObj>
                </mc:Choice>
                <mc:Fallback>
                  <p:oleObj name="Equation" r:id="rId12" imgW="1346200" imgH="228600" progId="Equation.DSMT4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3C379266-9650-AB44-993A-56463E6925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655488" y="6157116"/>
                          <a:ext cx="1346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333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BE094E-F6E1-9540-BF0C-A416D528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432FF"/>
              </a:buClr>
            </a:pPr>
            <a:r>
              <a:rPr lang="en-US" dirty="0"/>
              <a:t>Available polarized generators: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PEPSI: NC proton and neutron, D and He-3 needs a bit of work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 err="1"/>
              <a:t>Djangoh</a:t>
            </a:r>
            <a:r>
              <a:rPr lang="en-US" dirty="0"/>
              <a:t>: NC and CC proton and neutron including radiative corrections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endParaRPr lang="en-US" dirty="0"/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Following PEPSI Data are available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Proton: NC: 5 GeV x 100 GeV and 20 GeV x 250 GeV  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Neutron: NC simulate effective neutron beam either from Deuterium or He-3</a:t>
            </a:r>
          </a:p>
          <a:p>
            <a:pPr marL="457200" lvl="1" indent="0">
              <a:buClr>
                <a:srgbClr val="0432FF"/>
              </a:buClr>
              <a:buNone/>
            </a:pPr>
            <a:r>
              <a:rPr lang="en-US" dirty="0"/>
              <a:t>                   does the different kinematic coverage make a difference</a:t>
            </a:r>
          </a:p>
          <a:p>
            <a:pPr marL="457200" lvl="1" indent="0">
              <a:buClr>
                <a:srgbClr val="0432FF"/>
              </a:buClr>
              <a:buNone/>
            </a:pPr>
            <a:r>
              <a:rPr lang="en-US" dirty="0"/>
              <a:t>    He-3: 20 GeV x 166 GeV miss 5 GeV x 100 GeV </a:t>
            </a:r>
          </a:p>
          <a:p>
            <a:pPr marL="457200" lvl="1" indent="0">
              <a:buClr>
                <a:srgbClr val="0432FF"/>
              </a:buClr>
              <a:buNone/>
            </a:pPr>
            <a:r>
              <a:rPr lang="en-US" dirty="0"/>
              <a:t>    D: missing 20 GeV x 135 GeV and 5 GeV x 100 GeV </a:t>
            </a:r>
          </a:p>
          <a:p>
            <a:pPr marL="457200" lvl="1" indent="0">
              <a:buClr>
                <a:srgbClr val="0432FF"/>
              </a:buClr>
              <a:buNone/>
            </a:pPr>
            <a:r>
              <a:rPr lang="en-US" dirty="0"/>
              <a:t>    want to finalize this next week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Following DJANGOH Data are available</a:t>
            </a:r>
          </a:p>
          <a:p>
            <a:pPr lvl="1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/>
              <a:t>Proton and Neutron: CC 20 GeV x 250 GeV 20 x 166 GeV should be adapted to current energies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all plots ever done are for an integrated </a:t>
            </a:r>
            <a:r>
              <a:rPr lang="en-US" dirty="0" err="1"/>
              <a:t>Lumi</a:t>
            </a:r>
            <a:r>
              <a:rPr lang="en-US" dirty="0"/>
              <a:t> of 10 fb</a:t>
            </a:r>
            <a:r>
              <a:rPr lang="en-US" baseline="30000" dirty="0"/>
              <a:t>-1 </a:t>
            </a:r>
            <a:r>
              <a:rPr lang="en-US" dirty="0"/>
              <a:t>and a Polarization of 100% account for it in analysis</a:t>
            </a:r>
          </a:p>
          <a:p>
            <a:pPr marL="457200" lvl="1" indent="0">
              <a:buClr>
                <a:srgbClr val="0432FF"/>
              </a:buClr>
              <a:buNone/>
            </a:pPr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99F5E-EB10-0341-AA6F-01A9CA1D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021AC-7915-6748-B654-20A40D70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1570F-1DEF-754B-8728-F5F2F55D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76A774-4767-6E40-9762-C9616D18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and current status of simulation</a:t>
            </a:r>
          </a:p>
        </p:txBody>
      </p:sp>
    </p:spTree>
    <p:extLst>
      <p:ext uri="{BB962C8B-B14F-4D97-AF65-F5344CB8AC3E}">
        <p14:creationId xmlns:p14="http://schemas.microsoft.com/office/powerpoint/2010/main" val="32392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DA513-85C1-4B4E-8F6E-A9973F84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0432FF"/>
              </a:buClr>
              <a:buNone/>
            </a:pPr>
            <a:r>
              <a:rPr lang="en-US" dirty="0">
                <a:solidFill>
                  <a:srgbClr val="0432FF"/>
                </a:solidFill>
              </a:rPr>
              <a:t>Kinematics:</a:t>
            </a:r>
          </a:p>
          <a:p>
            <a:pPr>
              <a:buClr>
                <a:srgbClr val="0432FF"/>
              </a:buClr>
            </a:pPr>
            <a:r>
              <a:rPr lang="en-US" dirty="0"/>
              <a:t> Rapidity coverage: -4 to 4</a:t>
            </a:r>
          </a:p>
          <a:p>
            <a:pPr>
              <a:buClr>
                <a:srgbClr val="0432FF"/>
              </a:buClr>
            </a:pPr>
            <a:r>
              <a:rPr lang="en-US" dirty="0"/>
              <a:t> Binning: 5 bins per decade in x and 4 bins per decade in Q</a:t>
            </a:r>
            <a:r>
              <a:rPr lang="en-US" baseline="30000" dirty="0"/>
              <a:t>2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/>
              <a:t> Cuts: W</a:t>
            </a:r>
            <a:r>
              <a:rPr lang="en-US" baseline="30000" dirty="0"/>
              <a:t>2</a:t>
            </a:r>
            <a:r>
              <a:rPr lang="en-US" dirty="0"/>
              <a:t>&gt;10 GeV    </a:t>
            </a:r>
            <a:r>
              <a:rPr lang="en-US" dirty="0" err="1"/>
              <a:t>Depol</a:t>
            </a:r>
            <a:r>
              <a:rPr lang="en-US" dirty="0"/>
              <a:t>&gt; 0.1     0.01 &lt; y &lt; 0.95    0.2 &lt; z &lt; 0.8       p&gt; 1 GeV  </a:t>
            </a:r>
          </a:p>
          <a:p>
            <a:pPr>
              <a:buClr>
                <a:srgbClr val="0432FF"/>
              </a:buClr>
              <a:buFont typeface="Wingdings" pitchFamily="2" charset="2"/>
              <a:buChar char="q"/>
            </a:pPr>
            <a:endParaRPr lang="en-US" dirty="0">
              <a:solidFill>
                <a:srgbClr val="0432FF"/>
              </a:solidFill>
            </a:endParaRPr>
          </a:p>
          <a:p>
            <a:pPr marL="0" indent="0">
              <a:buClr>
                <a:srgbClr val="0432FF"/>
              </a:buClr>
              <a:buNone/>
            </a:pPr>
            <a:r>
              <a:rPr lang="en-US" dirty="0">
                <a:solidFill>
                  <a:srgbClr val="0432FF"/>
                </a:solidFill>
              </a:rPr>
              <a:t>Method:</a:t>
            </a:r>
          </a:p>
          <a:p>
            <a:pPr marL="0" indent="0">
              <a:buClr>
                <a:srgbClr val="0432FF"/>
              </a:buClr>
              <a:buNone/>
            </a:pPr>
            <a:r>
              <a:rPr lang="en-US" dirty="0"/>
              <a:t>analyze simulated events to get A</a:t>
            </a:r>
            <a:r>
              <a:rPr lang="en-US" baseline="-25000" dirty="0"/>
              <a:t>||</a:t>
            </a:r>
            <a:r>
              <a:rPr lang="en-US" dirty="0"/>
              <a:t> and its statistical uncertainty</a:t>
            </a:r>
          </a:p>
          <a:p>
            <a:pPr>
              <a:buClr>
                <a:srgbClr val="0432FF"/>
              </a:buCl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 give this information to Rodolfo et al.</a:t>
            </a:r>
          </a:p>
          <a:p>
            <a:pPr>
              <a:buClr>
                <a:srgbClr val="0432FF"/>
              </a:buCl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 generate new pseudo data with central value according to DSSV NLO with fluctuations according to statistical uncertainty </a:t>
            </a:r>
          </a:p>
          <a:p>
            <a:pPr>
              <a:buClr>
                <a:srgbClr val="0432FF"/>
              </a:buClr>
              <a:buFont typeface="Wingdings" pitchFamily="2" charset="2"/>
              <a:buChar char="à"/>
            </a:pPr>
            <a:r>
              <a:rPr lang="en-US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d</a:t>
            </a:r>
            <a:r>
              <a:rPr lang="en-US" dirty="0" err="1"/>
              <a:t>A</a:t>
            </a:r>
            <a:r>
              <a:rPr lang="en-US" baseline="-25000" dirty="0"/>
              <a:t>||</a:t>
            </a:r>
            <a:r>
              <a:rPr lang="en-US" dirty="0"/>
              <a:t> same as from MC</a:t>
            </a:r>
          </a:p>
          <a:p>
            <a:pPr>
              <a:buClr>
                <a:srgbClr val="0432FF"/>
              </a:buClr>
              <a:buFont typeface="Wingdings" pitchFamily="2" charset="2"/>
              <a:buChar char="à"/>
            </a:pPr>
            <a:r>
              <a:rPr lang="en-US" dirty="0"/>
              <a:t> use these pseudo data in global fit</a:t>
            </a:r>
          </a:p>
          <a:p>
            <a:pPr marL="0" indent="0">
              <a:buClr>
                <a:srgbClr val="0432FF"/>
              </a:buClr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B909B-4529-CE49-A66A-9FCFD959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9835D-8A12-FA4B-B462-0EEABCB1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0EF5B-CCE3-754D-BF3C-4EA2E43F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B6A9D9-A562-AA4E-926E-AAA25A16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 and Method</a:t>
            </a:r>
          </a:p>
        </p:txBody>
      </p:sp>
    </p:spTree>
    <p:extLst>
      <p:ext uri="{BB962C8B-B14F-4D97-AF65-F5344CB8AC3E}">
        <p14:creationId xmlns:p14="http://schemas.microsoft.com/office/powerpoint/2010/main" val="34582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Observables: Charge Current in </a:t>
            </a:r>
            <a:r>
              <a:rPr lang="en-US" sz="2400" cap="none" dirty="0" err="1"/>
              <a:t>ep</a:t>
            </a:r>
            <a:r>
              <a:rPr lang="en-US" sz="2400" dirty="0"/>
              <a:t> and </a:t>
            </a:r>
            <a:r>
              <a:rPr lang="en-US" sz="2400" cap="none" dirty="0" err="1"/>
              <a:t>e</a:t>
            </a:r>
            <a:r>
              <a:rPr lang="en-US" sz="2400" dirty="0" err="1"/>
              <a:t>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779" y="693537"/>
            <a:ext cx="444683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W-exchange: </a:t>
            </a:r>
          </a:p>
          <a:p>
            <a:r>
              <a:rPr lang="en-US" dirty="0">
                <a:latin typeface="Comic Sans MS"/>
                <a:cs typeface="Comic Sans MS"/>
              </a:rPr>
              <a:t>direct access to the quark flavor </a:t>
            </a:r>
          </a:p>
          <a:p>
            <a:pPr marL="285750" indent="-285750">
              <a:buFont typeface="Wingdings" charset="0"/>
              <a:buChar char="à"/>
            </a:pPr>
            <a:endParaRPr lang="en-US" sz="1000" dirty="0">
              <a:latin typeface="Comic Sans MS"/>
              <a:cs typeface="Comic Sans MS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Comic Sans MS"/>
                <a:cs typeface="Comic Sans MS"/>
              </a:rPr>
              <a:t>Ws</a:t>
            </a:r>
            <a:r>
              <a:rPr lang="en-US" dirty="0">
                <a:latin typeface="Comic Sans MS"/>
                <a:cs typeface="Comic Sans MS"/>
              </a:rPr>
              <a:t> are maximally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parity violating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Ws</a:t>
            </a:r>
            <a:r>
              <a:rPr lang="en-US" dirty="0">
                <a:latin typeface="Comic Sans MS"/>
                <a:cs typeface="Comic Sans MS"/>
              </a:rPr>
              <a:t> couple only to one </a:t>
            </a:r>
            <a:r>
              <a:rPr lang="en-US" dirty="0" err="1">
                <a:latin typeface="Comic Sans MS"/>
                <a:cs typeface="Comic Sans MS"/>
              </a:rPr>
              <a:t>parton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helicity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" name="Picture 2" descr="Elektron-Proton-Kollision_DIS_neutral_und_geladen_RGB_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9849" r="8882" b="10648"/>
          <a:stretch/>
        </p:blipFill>
        <p:spPr>
          <a:xfrm>
            <a:off x="5101491" y="645182"/>
            <a:ext cx="4034367" cy="2289776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52538" y="2038366"/>
          <a:ext cx="19431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4" imgW="1676400" imgH="749300" progId="Equation.DSMT4">
                  <p:embed/>
                </p:oleObj>
              </mc:Choice>
              <mc:Fallback>
                <p:oleObj name="Equation" r:id="rId4" imgW="1676400" imgH="7493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2038366"/>
                        <a:ext cx="1943100" cy="86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0880" y="3058130"/>
            <a:ext cx="43939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Comic Sans MS"/>
                <a:cs typeface="Comic Sans MS"/>
              </a:rPr>
              <a:t>Complementary to SIDIS:</a:t>
            </a:r>
          </a:p>
          <a:p>
            <a:endParaRPr lang="en-US" sz="1000" u="sng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Comic Sans MS"/>
                <a:cs typeface="Comic Sans MS"/>
              </a:rPr>
              <a:t>high Q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-scale:  &gt; 100 GeV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Comic Sans MS"/>
                <a:cs typeface="Comic Sans MS"/>
              </a:rPr>
              <a:t>best way to measure at very high x</a:t>
            </a:r>
            <a:endParaRPr lang="en-US" baseline="300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Comic Sans MS"/>
                <a:cs typeface="Comic Sans MS"/>
              </a:rPr>
              <a:t>extremely clean theoretically 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Comic Sans MS"/>
                <a:cs typeface="Comic Sans MS"/>
              </a:rPr>
              <a:t>No Fragmentation function 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latin typeface="Comic Sans MS"/>
                <a:cs typeface="Comic Sans MS"/>
                <a:sym typeface="Wingdings"/>
              </a:rPr>
              <a:t>stringent test on theory </a:t>
            </a:r>
          </a:p>
          <a:p>
            <a:r>
              <a:rPr lang="en-US" dirty="0">
                <a:latin typeface="Comic Sans MS"/>
                <a:cs typeface="Comic Sans MS"/>
                <a:sym typeface="Wingdings"/>
              </a:rPr>
              <a:t>    approach for SIDIS</a:t>
            </a:r>
          </a:p>
          <a:p>
            <a:r>
              <a:rPr lang="en-US" dirty="0">
                <a:latin typeface="Comic Sans MS"/>
                <a:cs typeface="Comic Sans MS"/>
                <a:sym typeface="Wingdings"/>
              </a:rPr>
              <a:t>    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UNIVERSALITY of PDFs</a:t>
            </a:r>
          </a:p>
          <a:p>
            <a:endParaRPr lang="en-US" sz="1200" dirty="0">
              <a:solidFill>
                <a:srgbClr val="0000FF"/>
              </a:solidFill>
              <a:latin typeface="Comic Sans MS"/>
              <a:cs typeface="Comic Sans MS"/>
              <a:sym typeface="Wingdings"/>
            </a:endParaRP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EIC: </a:t>
            </a:r>
          </a:p>
          <a:p>
            <a:r>
              <a:rPr lang="en-US" dirty="0">
                <a:latin typeface="Comic Sans MS"/>
                <a:cs typeface="Comic Sans MS"/>
              </a:rPr>
              <a:t>first time charge current physics </a:t>
            </a:r>
          </a:p>
          <a:p>
            <a:r>
              <a:rPr lang="en-US" dirty="0">
                <a:latin typeface="Comic Sans MS"/>
                <a:cs typeface="Comic Sans MS"/>
              </a:rPr>
              <a:t>in polarized </a:t>
            </a:r>
            <a:r>
              <a:rPr lang="en-US" dirty="0" err="1">
                <a:latin typeface="Comic Sans MS"/>
                <a:cs typeface="Comic Sans MS"/>
              </a:rPr>
              <a:t>ep</a:t>
            </a:r>
            <a:r>
              <a:rPr lang="en-US" dirty="0">
                <a:latin typeface="Comic Sans MS"/>
                <a:cs typeface="Comic Sans MS"/>
              </a:rPr>
              <a:t> and </a:t>
            </a:r>
            <a:r>
              <a:rPr lang="en-US" dirty="0" err="1">
                <a:latin typeface="Comic Sans MS"/>
                <a:cs typeface="Comic Sans MS"/>
              </a:rPr>
              <a:t>eA</a:t>
            </a:r>
            <a:r>
              <a:rPr lang="en-US" dirty="0">
                <a:latin typeface="Comic Sans MS"/>
                <a:cs typeface="Comic Sans MS"/>
              </a:rPr>
              <a:t> collisions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7682" y="3330204"/>
            <a:ext cx="449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effective neutron target:</a:t>
            </a:r>
          </a:p>
          <a:p>
            <a:r>
              <a:rPr lang="en-US" dirty="0">
                <a:latin typeface="Comic Sans MS"/>
                <a:cs typeface="Comic Sans MS"/>
              </a:rPr>
              <a:t>(un)polarized Deuterium or /and He-3</a:t>
            </a:r>
          </a:p>
          <a:p>
            <a:r>
              <a:rPr lang="en-US" dirty="0">
                <a:latin typeface="Comic Sans MS"/>
                <a:cs typeface="Comic Sans MS"/>
              </a:rPr>
              <a:t>through tagging the spectator proton(s)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0DA5F-AA25-C04E-8070-290E52DA044F}"/>
              </a:ext>
            </a:extLst>
          </p:cNvPr>
          <p:cNvSpPr txBox="1"/>
          <p:nvPr/>
        </p:nvSpPr>
        <p:spPr>
          <a:xfrm>
            <a:off x="4839128" y="4648780"/>
            <a:ext cx="3881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omic Sans MS" panose="030F0902030302020204" pitchFamily="66" charset="0"/>
              </a:rPr>
              <a:t>85% acceptance for spectator protons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for details see A. Jentsch talk in</a:t>
            </a:r>
          </a:p>
          <a:p>
            <a:pPr algn="l"/>
            <a:r>
              <a:rPr lang="en-US" sz="1600" dirty="0">
                <a:latin typeface="Comic Sans MS" panose="030F0902030302020204" pitchFamily="66" charset="0"/>
              </a:rPr>
              <a:t>IR WG </a:t>
            </a:r>
          </a:p>
        </p:txBody>
      </p:sp>
    </p:spTree>
    <p:extLst>
      <p:ext uri="{BB962C8B-B14F-4D97-AF65-F5344CB8AC3E}">
        <p14:creationId xmlns:p14="http://schemas.microsoft.com/office/powerpoint/2010/main" val="8110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Observables: Charge Current in </a:t>
            </a:r>
            <a:r>
              <a:rPr lang="en-US" sz="2400" cap="none" dirty="0" err="1"/>
              <a:t>ep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r="43313"/>
          <a:stretch/>
        </p:blipFill>
        <p:spPr>
          <a:xfrm>
            <a:off x="0" y="440865"/>
            <a:ext cx="5097517" cy="3625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8661" r="8929" b="1756"/>
          <a:stretch/>
        </p:blipFill>
        <p:spPr>
          <a:xfrm>
            <a:off x="4991652" y="2352264"/>
            <a:ext cx="3953652" cy="40616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0532" y="4272287"/>
            <a:ext cx="4408754" cy="646331"/>
            <a:chOff x="85771" y="4089767"/>
            <a:chExt cx="4870174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85771" y="4089767"/>
              <a:ext cx="48701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mic Sans MS"/>
                  <a:cs typeface="Comic Sans MS"/>
                </a:rPr>
                <a:t>EIC has a large kinematic coverage for charge current events (    )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046414" y="4491634"/>
              <a:ext cx="154609" cy="14356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ea typeface="ＭＳ Ｐゴシック" pitchFamily="-112" charset="-128"/>
                <a:cs typeface="Comic Sans MS"/>
              </a:endParaRPr>
            </a:p>
          </p:txBody>
        </p:sp>
      </p:grpSp>
      <p:pic>
        <p:nvPicPr>
          <p:cNvPr id="3" name="Picture 2" descr="Elektron-Proton-Kollision_DIS_neutral_und_geladen_RGB_E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9849" r="8882" b="10648"/>
          <a:stretch/>
        </p:blipFill>
        <p:spPr>
          <a:xfrm>
            <a:off x="5626100" y="622300"/>
            <a:ext cx="3073400" cy="17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Observables: Charge Current in polarized </a:t>
            </a:r>
            <a:r>
              <a:rPr lang="en-US" dirty="0" err="1"/>
              <a:t>ep</a:t>
            </a:r>
            <a:endParaRPr lang="en-US" dirty="0"/>
          </a:p>
        </p:txBody>
      </p:sp>
      <p:pic>
        <p:nvPicPr>
          <p:cNvPr id="6" name="Picture 5" descr="cc-dis-dsigma-dq2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9535" r="9525"/>
          <a:stretch/>
        </p:blipFill>
        <p:spPr>
          <a:xfrm>
            <a:off x="1419498" y="986577"/>
            <a:ext cx="3052827" cy="3222680"/>
          </a:xfrm>
          <a:prstGeom prst="rect">
            <a:avLst/>
          </a:prstGeom>
        </p:spPr>
      </p:pic>
      <p:pic>
        <p:nvPicPr>
          <p:cNvPr id="7" name="Picture 6" descr="cc-dis-dsigma-dx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9261" r="9388"/>
          <a:stretch/>
        </p:blipFill>
        <p:spPr>
          <a:xfrm>
            <a:off x="4582551" y="976816"/>
            <a:ext cx="3052827" cy="3232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2906" y="635006"/>
            <a:ext cx="312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Polarized CC cross section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690" y="4209257"/>
            <a:ext cx="609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Approximate behavior of the LO single spin asymmetry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35600" y="48768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1" name="Equation" r:id="rId5" imgW="114300" imgH="177800" progId="Equation.DSMT4">
                  <p:embed/>
                </p:oleObj>
              </mc:Choice>
              <mc:Fallback>
                <p:oleObj name="Equation" r:id="rId5" imgW="114300" imgH="177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5600" y="48768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1658" y="4967887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" name="Equation" r:id="rId7" imgW="723900" imgH="393700" progId="Equation.DSMT4">
                  <p:embed/>
                </p:oleObj>
              </mc:Choice>
              <mc:Fallback>
                <p:oleObj name="Equation" r:id="rId7" imgW="723900" imgH="3937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658" y="4967887"/>
                        <a:ext cx="723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28301" y="5643563"/>
          <a:ext cx="71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" name="Equation" r:id="rId9" imgW="711200" imgH="381000" progId="Equation.DSMT4">
                  <p:embed/>
                </p:oleObj>
              </mc:Choice>
              <mc:Fallback>
                <p:oleObj name="Equation" r:id="rId9" imgW="711200" imgH="3810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301" y="5643563"/>
                        <a:ext cx="711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91499" y="4959305"/>
          <a:ext cx="1206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4" name="Equation" r:id="rId11" imgW="1206500" imgH="520700" progId="Equation.DSMT4">
                  <p:embed/>
                </p:oleObj>
              </mc:Choice>
              <mc:Fallback>
                <p:oleObj name="Equation" r:id="rId11" imgW="1206500" imgH="5207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1499" y="4959305"/>
                        <a:ext cx="12065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44960" y="4961537"/>
          <a:ext cx="1308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5" name="Equation" r:id="rId13" imgW="1308100" imgH="520700" progId="Equation.DSMT4">
                  <p:embed/>
                </p:oleObj>
              </mc:Choice>
              <mc:Fallback>
                <p:oleObj name="Equation" r:id="rId13" imgW="1308100" imgH="5207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44960" y="4961537"/>
                        <a:ext cx="13081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094163" y="4986937"/>
          <a:ext cx="55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6" name="Equation" r:id="rId15" imgW="558800" imgH="469900" progId="Equation.DSMT4">
                  <p:embed/>
                </p:oleObj>
              </mc:Choice>
              <mc:Fallback>
                <p:oleObj name="Equation" r:id="rId15" imgW="558800" imgH="4699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94163" y="4986937"/>
                        <a:ext cx="558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029735" y="5573713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7" name="Equation" r:id="rId17" imgW="1206500" imgH="469900" progId="Equation.DSMT4">
                  <p:embed/>
                </p:oleObj>
              </mc:Choice>
              <mc:Fallback>
                <p:oleObj name="Equation" r:id="rId17" imgW="1206500" imgH="4699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29735" y="5573713"/>
                        <a:ext cx="1206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410424" y="5573713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" name="Equation" r:id="rId19" imgW="1308100" imgH="469900" progId="Equation.DSMT4">
                  <p:embed/>
                </p:oleObj>
              </mc:Choice>
              <mc:Fallback>
                <p:oleObj name="Equation" r:id="rId19" imgW="1308100" imgH="4699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10424" y="5573713"/>
                        <a:ext cx="1308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081463" y="5580332"/>
          <a:ext cx="57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" name="Equation" r:id="rId21" imgW="571500" imgH="469900" progId="Equation.DSMT4">
                  <p:embed/>
                </p:oleObj>
              </mc:Choice>
              <mc:Fallback>
                <p:oleObj name="Equation" r:id="rId21" imgW="571500" imgH="4699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81463" y="5580332"/>
                        <a:ext cx="571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54518" y="4578589"/>
            <a:ext cx="80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0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83458" y="4571912"/>
            <a:ext cx="92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= 1/2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0581" y="4592205"/>
            <a:ext cx="7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1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Curved Right Arrow 21"/>
          <p:cNvSpPr/>
          <p:nvPr/>
        </p:nvSpPr>
        <p:spPr bwMode="auto">
          <a:xfrm>
            <a:off x="4783374" y="5249403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5600" y="5320397"/>
            <a:ext cx="3266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similar to what is seen in </a:t>
            </a:r>
          </a:p>
          <a:p>
            <a:r>
              <a:rPr lang="en-US" dirty="0">
                <a:latin typeface="Comic Sans MS"/>
                <a:cs typeface="Comic Sans MS"/>
              </a:rPr>
              <a:t>W production in polarized </a:t>
            </a:r>
            <a:r>
              <a:rPr lang="en-US" dirty="0" err="1">
                <a:latin typeface="Comic Sans MS"/>
                <a:cs typeface="Comic Sans MS"/>
              </a:rPr>
              <a:t>pp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82AA62-2CB7-7246-8C73-D760D9CA975C}"/>
              </a:ext>
            </a:extLst>
          </p:cNvPr>
          <p:cNvSpPr txBox="1"/>
          <p:nvPr/>
        </p:nvSpPr>
        <p:spPr>
          <a:xfrm>
            <a:off x="105508" y="6178061"/>
            <a:ext cx="7935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432FF"/>
                </a:solidFill>
                <a:latin typeface="Comic Sans MS" panose="030F0902030302020204" pitchFamily="66" charset="0"/>
              </a:rPr>
              <a:t>Details: </a:t>
            </a:r>
            <a:r>
              <a:rPr lang="en-US" sz="1200" dirty="0">
                <a:latin typeface="Comic Sans MS" panose="030F0902030302020204" pitchFamily="66" charset="0"/>
              </a:rPr>
              <a:t>Th. Burton, T. Martini, H. </a:t>
            </a:r>
            <a:r>
              <a:rPr lang="en-US" sz="1200" dirty="0" err="1">
                <a:latin typeface="Comic Sans MS" panose="030F0902030302020204" pitchFamily="66" charset="0"/>
              </a:rPr>
              <a:t>Spiesberger</a:t>
            </a:r>
            <a:r>
              <a:rPr lang="en-US" sz="1200" dirty="0">
                <a:latin typeface="Comic Sans MS" panose="030F0902030302020204" pitchFamily="66" charset="0"/>
              </a:rPr>
              <a:t>, M. </a:t>
            </a:r>
            <a:r>
              <a:rPr lang="en-US" sz="1200" dirty="0" err="1">
                <a:latin typeface="Comic Sans MS" panose="030F0902030302020204" pitchFamily="66" charset="0"/>
              </a:rPr>
              <a:t>Stratmann</a:t>
            </a:r>
            <a:r>
              <a:rPr lang="en-US" sz="1200" dirty="0">
                <a:latin typeface="Comic Sans MS" panose="030F0902030302020204" pitchFamily="66" charset="0"/>
              </a:rPr>
              <a:t>, ECA, arXiv:13095327 PRD 88 (2013) 114025</a:t>
            </a:r>
          </a:p>
        </p:txBody>
      </p:sp>
    </p:spTree>
    <p:extLst>
      <p:ext uri="{BB962C8B-B14F-4D97-AF65-F5344CB8AC3E}">
        <p14:creationId xmlns:p14="http://schemas.microsoft.com/office/powerpoint/2010/main" val="12270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YR SIDIS-WG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EW PHYSICS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232" y="-105752"/>
            <a:ext cx="1797395" cy="1693134"/>
            <a:chOff x="13473" y="188198"/>
            <a:chExt cx="1797395" cy="1693134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73" y="188198"/>
              <a:ext cx="1796894" cy="1693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940710" y="670219"/>
              <a:ext cx="870158" cy="388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/>
                  <a:ea typeface="ＭＳ Ｐゴシック" pitchFamily="-112" charset="-128"/>
                  <a:cs typeface="Comic Sans MS"/>
                </a:rPr>
                <a:t>W</a:t>
              </a:r>
              <a:r>
                <a:rPr kumimoji="0" lang="en-US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/>
                  <a:ea typeface="ＭＳ Ｐゴシック" pitchFamily="-112" charset="-128"/>
                  <a:cs typeface="Comic Sans MS"/>
                </a:rPr>
                <a:t>+/-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7696" y="587913"/>
              <a:ext cx="313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9800" y="19943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n</a:t>
              </a:r>
            </a:p>
          </p:txBody>
        </p:sp>
      </p:grpSp>
      <p:pic>
        <p:nvPicPr>
          <p:cNvPr id="10" name="Picture 9" descr="asym-cc-dis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7715" r="8348"/>
          <a:stretch/>
        </p:blipFill>
        <p:spPr>
          <a:xfrm>
            <a:off x="-1" y="1371110"/>
            <a:ext cx="3899789" cy="5119381"/>
          </a:xfrm>
          <a:prstGeom prst="rect">
            <a:avLst/>
          </a:prstGeom>
        </p:spPr>
      </p:pic>
      <p:pic>
        <p:nvPicPr>
          <p:cNvPr id="12" name="Picture 11" descr="impact-profiles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/>
          <a:stretch/>
        </p:blipFill>
        <p:spPr>
          <a:xfrm>
            <a:off x="4287844" y="1895687"/>
            <a:ext cx="4856158" cy="44894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29369" y="872970"/>
          <a:ext cx="243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name="Equation" r:id="rId6" imgW="2438400" imgH="558800" progId="Equation.DSMT4">
                  <p:embed/>
                </p:oleObj>
              </mc:Choice>
              <mc:Fallback>
                <p:oleObj name="Equation" r:id="rId6" imgW="2438400" imgH="5588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9369" y="872970"/>
                        <a:ext cx="2438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983561" y="808454"/>
          <a:ext cx="369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name="Equation" r:id="rId8" imgW="3695700" imgH="342900" progId="Equation.DSMT4">
                  <p:embed/>
                </p:oleObj>
              </mc:Choice>
              <mc:Fallback>
                <p:oleObj name="Equation" r:id="rId8" imgW="3695700" imgH="3429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3561" y="808454"/>
                        <a:ext cx="369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800907" y="3278492"/>
            <a:ext cx="771093" cy="924560"/>
            <a:chOff x="3430482" y="2997200"/>
            <a:chExt cx="771093" cy="924560"/>
          </a:xfrm>
        </p:grpSpPr>
        <p:sp>
          <p:nvSpPr>
            <p:cNvPr id="19" name="AutoShape 49"/>
            <p:cNvSpPr>
              <a:spLocks noChangeArrowheads="1"/>
            </p:cNvSpPr>
            <p:nvPr/>
          </p:nvSpPr>
          <p:spPr bwMode="auto">
            <a:xfrm>
              <a:off x="3430482" y="3069416"/>
              <a:ext cx="733425" cy="852344"/>
            </a:xfrm>
            <a:prstGeom prst="curvedRightArrow">
              <a:avLst>
                <a:gd name="adj1" fmla="val 24848"/>
                <a:gd name="adj2" fmla="val 49697"/>
                <a:gd name="adj3" fmla="val 3333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5200" y="2997200"/>
              <a:ext cx="696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QCD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200" y="3495040"/>
              <a:ext cx="475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fit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65735" y="1618688"/>
            <a:ext cx="2550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mic Sans MS"/>
                <a:cs typeface="Comic Sans MS"/>
              </a:rPr>
              <a:t>More Details: arXiv:</a:t>
            </a:r>
            <a:r>
              <a:rPr lang="en-US" sz="1200" b="1" dirty="0">
                <a:latin typeface="Comic Sans MS"/>
                <a:cs typeface="Comic Sans MS"/>
                <a:hlinkClick r:id="rId10"/>
              </a:rPr>
              <a:t>1309.5327 </a:t>
            </a:r>
            <a:endParaRPr lang="en-US" sz="1200" b="1" dirty="0">
              <a:latin typeface="Comic Sans MS"/>
              <a:cs typeface="Comic Sans MS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996941" y="1213539"/>
          <a:ext cx="3581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Equation" r:id="rId11" imgW="3581400" imgH="330200" progId="Equation.DSMT4">
                  <p:embed/>
                </p:oleObj>
              </mc:Choice>
              <mc:Fallback>
                <p:oleObj name="Equation" r:id="rId11" imgW="3581400" imgH="3302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96941" y="1213539"/>
                        <a:ext cx="3581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4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err="1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5511</TotalTime>
  <Words>1231</Words>
  <Application>Microsoft Macintosh PowerPoint</Application>
  <PresentationFormat>On-screen Show (4:3)</PresentationFormat>
  <Paragraphs>206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Equation</vt:lpstr>
      <vt:lpstr>Work on SIDIS for EIC</vt:lpstr>
      <vt:lpstr>Outlook</vt:lpstr>
      <vt:lpstr>Why is separating quark flavors important?</vt:lpstr>
      <vt:lpstr>progress and current status of simulation</vt:lpstr>
      <vt:lpstr>Kinematics and Method</vt:lpstr>
      <vt:lpstr>Observables: Charge Current in ep and eA</vt:lpstr>
      <vt:lpstr>Observables: Charge Current in ep</vt:lpstr>
      <vt:lpstr>Observables: Charge Current in polarized ep</vt:lpstr>
      <vt:lpstr>Polarized EW PHYSICS</vt:lpstr>
      <vt:lpstr>Access the Flavor Structure: SIDIS </vt:lpstr>
      <vt:lpstr>SIDIS@EIC: HELICITY PDFs</vt:lpstr>
      <vt:lpstr>probing a possible asymmetry in the polarized sea</vt:lpstr>
      <vt:lpstr>Most recent Results</vt:lpstr>
      <vt:lpstr>Most recent Results</vt:lpstr>
      <vt:lpstr>What is missing and 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Elke-Caroline Aschenauer</cp:lastModifiedBy>
  <cp:revision>397</cp:revision>
  <dcterms:created xsi:type="dcterms:W3CDTF">2017-08-30T13:34:31Z</dcterms:created>
  <dcterms:modified xsi:type="dcterms:W3CDTF">2020-03-20T03:43:31Z</dcterms:modified>
</cp:coreProperties>
</file>