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2" r:id="rId2"/>
    <p:sldId id="263" r:id="rId3"/>
    <p:sldId id="260" r:id="rId4"/>
    <p:sldId id="259" r:id="rId5"/>
    <p:sldId id="453" r:id="rId6"/>
    <p:sldId id="256" r:id="rId7"/>
    <p:sldId id="452" r:id="rId8"/>
    <p:sldId id="45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4906"/>
  </p:normalViewPr>
  <p:slideViewPr>
    <p:cSldViewPr snapToGrid="0" snapToObjects="1">
      <p:cViewPr varScale="1">
        <p:scale>
          <a:sx n="178" d="100"/>
          <a:sy n="178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AB7A-6224-A544-A0EA-89EF6EB73DF6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7FCB1-E746-A043-8AF8-DBAEAF1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7FCB1-E746-A043-8AF8-DBAEAF158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17756"/>
          </a:xfrm>
        </p:spPr>
        <p:txBody>
          <a:bodyPr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4034"/>
            <a:ext cx="7886700" cy="526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TU workshop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 TU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BFD0-2864-5342-8826-5B6B6350B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055AA-136F-45A9-AF7B-20457346D142}"/>
              </a:ext>
            </a:extLst>
          </p:cNvPr>
          <p:cNvSpPr txBox="1"/>
          <p:nvPr/>
        </p:nvSpPr>
        <p:spPr>
          <a:xfrm>
            <a:off x="313266" y="783504"/>
            <a:ext cx="814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Heavy Quark Measurements &amp; </a:t>
            </a:r>
            <a:r>
              <a:rPr lang="en-US" sz="3200" dirty="0">
                <a:solidFill>
                  <a:srgbClr val="0070C0"/>
                </a:solidFill>
              </a:rPr>
              <a:t>Physics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6D8CD-88B2-4C9D-9701-74C9A6B27AEC}"/>
              </a:ext>
            </a:extLst>
          </p:cNvPr>
          <p:cNvSpPr txBox="1"/>
          <p:nvPr/>
        </p:nvSpPr>
        <p:spPr>
          <a:xfrm>
            <a:off x="313266" y="1487211"/>
            <a:ext cx="79502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Quark probes are an essential part of the core EIC physics program; charm structure functions; deeply-virtual J/psi production, diffractive J/psi production, and hadronization and transport / ”energy loss” in electron-nucleon collisions.</a:t>
            </a:r>
          </a:p>
          <a:p>
            <a:endParaRPr lang="en-US" dirty="0"/>
          </a:p>
          <a:p>
            <a:r>
              <a:rPr lang="en-US" dirty="0"/>
              <a:t>Several measurement categories, in parts overlapping, and physics goals (not exhaustive, c.f. proposed table of ”Golden” and “Silver” JHQ measurements):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Production cross-sections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baseline="30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/>
            <a:endParaRPr lang="en-US" baseline="-25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Production (double-)ratios; </a:t>
            </a:r>
            <a:r>
              <a:rPr lang="en-US" sz="2000" dirty="0" err="1">
                <a:solidFill>
                  <a:srgbClr val="FF0000"/>
                </a:solidFill>
              </a:rPr>
              <a:t>e+A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e+N</a:t>
            </a:r>
            <a:endParaRPr lang="en-US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fragmentation </a:t>
            </a:r>
            <a:r>
              <a:rPr lang="en-US" i="1" dirty="0"/>
              <a:t>z</a:t>
            </a:r>
            <a:r>
              <a:rPr lang="en-US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Q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ν</a:t>
            </a:r>
            <a:r>
              <a:rPr lang="en-US" dirty="0"/>
              <a:t>, and </a:t>
            </a:r>
            <a:r>
              <a:rPr lang="en-US" i="1" dirty="0" err="1"/>
              <a:t>k</a:t>
            </a:r>
            <a:r>
              <a:rPr lang="en-US" baseline="-25000" dirty="0" err="1"/>
              <a:t>T</a:t>
            </a:r>
            <a:endParaRPr lang="en-US" baseline="30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HQ in jets and HQ-tagged jets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</a:rPr>
              <a:t>Quarkonia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37433-D058-42C0-9CBC-2BF12D8147A7}"/>
              </a:ext>
            </a:extLst>
          </p:cNvPr>
          <p:cNvSpPr txBox="1"/>
          <p:nvPr/>
        </p:nvSpPr>
        <p:spPr>
          <a:xfrm>
            <a:off x="5129217" y="3877439"/>
            <a:ext cx="3818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(Spin) structure functions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Gluon PDFs, (- GPDs)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Fragmentation / Hadronization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Cold-Nuclear-Matter 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Transport / “energy loss”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324A0-A6ED-4449-B623-D66BC6E758DD}"/>
              </a:ext>
            </a:extLst>
          </p:cNvPr>
          <p:cNvSpPr txBox="1"/>
          <p:nvPr/>
        </p:nvSpPr>
        <p:spPr>
          <a:xfrm>
            <a:off x="2350294" y="141352"/>
            <a:ext cx="50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Jets and Heavy Flavor WG </a:t>
            </a:r>
          </a:p>
        </p:txBody>
      </p:sp>
    </p:spTree>
    <p:extLst>
      <p:ext uri="{BB962C8B-B14F-4D97-AF65-F5344CB8AC3E}">
        <p14:creationId xmlns:p14="http://schemas.microsoft.com/office/powerpoint/2010/main" val="167601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3F4CB-438A-4381-9297-8EBEBBE441AD}"/>
              </a:ext>
            </a:extLst>
          </p:cNvPr>
          <p:cNvSpPr txBox="1"/>
          <p:nvPr/>
        </p:nvSpPr>
        <p:spPr>
          <a:xfrm>
            <a:off x="313266" y="42333"/>
            <a:ext cx="733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Detector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15D23-2DB7-4F10-8395-950369E3C90C}"/>
              </a:ext>
            </a:extLst>
          </p:cNvPr>
          <p:cNvSpPr txBox="1"/>
          <p:nvPr/>
        </p:nvSpPr>
        <p:spPr>
          <a:xfrm>
            <a:off x="313266" y="728128"/>
            <a:ext cx="8094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Although we do not yet have detailed performance requirements driven by physics goals, some general considerations and needs can be stated: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charm to DIS cross-section, for example, is 2—3% at </a:t>
            </a:r>
            <a:r>
              <a:rPr lang="en-US" dirty="0" err="1"/>
              <a:t>Bjorken</a:t>
            </a:r>
            <a:r>
              <a:rPr lang="en-US" dirty="0"/>
              <a:t>-</a:t>
            </a:r>
            <a:r>
              <a:rPr lang="en-US" i="1" dirty="0"/>
              <a:t>x</a:t>
            </a:r>
            <a:r>
              <a:rPr lang="en-US" dirty="0"/>
              <a:t> ~0.1,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heavy-quark decay channels are multi-particle;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Low measurement thresholds (typically at least decay-particle is “soft”)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Minimize acceptance gaps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(PID purity)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Wide charged particle tracking acceptance -4 &lt; </a:t>
            </a:r>
            <a:r>
              <a:rPr lang="el-GR" i="1" dirty="0"/>
              <a:t>η</a:t>
            </a:r>
            <a:r>
              <a:rPr lang="en-US" dirty="0"/>
              <a:t> &lt;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Positive and robust PID; </a:t>
            </a:r>
            <a:r>
              <a:rPr lang="el-GR" i="1" dirty="0"/>
              <a:t>η</a:t>
            </a:r>
            <a:r>
              <a:rPr lang="en-US" i="1" dirty="0"/>
              <a:t> </a:t>
            </a:r>
            <a:r>
              <a:rPr lang="en-US" dirty="0"/>
              <a:t>&gt; </a:t>
            </a:r>
            <a:r>
              <a:rPr lang="en-US" b="1" dirty="0"/>
              <a:t>- </a:t>
            </a:r>
            <a:r>
              <a:rPr lang="en-US" dirty="0"/>
              <a:t>1, wide 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Precision vertexing up to 2.5—3.5 in </a:t>
            </a:r>
            <a:r>
              <a:rPr lang="el-GR" i="1" dirty="0"/>
              <a:t>η</a:t>
            </a:r>
            <a:r>
              <a:rPr lang="en-US" dirty="0"/>
              <a:t>; 20x20 µm pixels appear reasonable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Spin measurements, in particular, suffer from background subtractions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 few points on vertexing: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Displacements can be 2-dimensional or 3-dimensional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a beam-line constraint or reconstructed primary vertex</a:t>
            </a:r>
            <a:endParaRPr lang="en-US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Some questions / discussion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Trade-offs between measurement thresholds and momentum resolution (B)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Trade-offs between innermost barrel-length and disk positions,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PID in higher density particle environment(s), e.g. forward </a:t>
            </a:r>
            <a:r>
              <a:rPr lang="en-US" dirty="0" err="1"/>
              <a:t>e+A</a:t>
            </a:r>
            <a:r>
              <a:rPr lang="en-US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Muon chambers (?)</a:t>
            </a:r>
          </a:p>
        </p:txBody>
      </p:sp>
    </p:spTree>
    <p:extLst>
      <p:ext uri="{BB962C8B-B14F-4D97-AF65-F5344CB8AC3E}">
        <p14:creationId xmlns:p14="http://schemas.microsoft.com/office/powerpoint/2010/main" val="207678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ACE7C-9359-41C9-A718-0CB8992FD3DC}"/>
              </a:ext>
            </a:extLst>
          </p:cNvPr>
          <p:cNvSpPr txBox="1"/>
          <p:nvPr/>
        </p:nvSpPr>
        <p:spPr>
          <a:xfrm>
            <a:off x="313266" y="82037"/>
            <a:ext cx="733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Jet Measurements -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80CD8-3828-4C64-9EA0-E31AA6EB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5" y="773944"/>
            <a:ext cx="3901778" cy="196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5C7E4-EA4B-4BC1-8DBF-1C1041EE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1" y="3680159"/>
            <a:ext cx="4894122" cy="2037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84BD8-94B5-4FED-A990-FC4A83556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20" y="912150"/>
            <a:ext cx="4529625" cy="24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C02FF-C07F-4372-9EDB-B5CB6BAF9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144" y="4534375"/>
            <a:ext cx="3084375" cy="194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50F4E-3E25-470A-B028-1D9BC5877EB7}"/>
              </a:ext>
            </a:extLst>
          </p:cNvPr>
          <p:cNvSpPr txBox="1"/>
          <p:nvPr/>
        </p:nvSpPr>
        <p:spPr>
          <a:xfrm>
            <a:off x="795867" y="2734656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Hadron-in-Jet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D7A51-9632-4A54-BD5D-00586BCF9B40}"/>
              </a:ext>
            </a:extLst>
          </p:cNvPr>
          <p:cNvSpPr txBox="1"/>
          <p:nvPr/>
        </p:nvSpPr>
        <p:spPr>
          <a:xfrm>
            <a:off x="4986867" y="330948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Dijet A</a:t>
            </a:r>
            <a:r>
              <a:rPr lang="en-US" sz="2000" b="1" baseline="-25000" dirty="0"/>
              <a:t>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F6394-154D-497A-8C9C-3E2A20B38424}"/>
              </a:ext>
            </a:extLst>
          </p:cNvPr>
          <p:cNvSpPr txBox="1"/>
          <p:nvPr/>
        </p:nvSpPr>
        <p:spPr>
          <a:xfrm>
            <a:off x="5953319" y="3852256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Lepton-Jet Correlations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A8D3-6CF5-444D-A409-0D7DBB17E194}"/>
              </a:ext>
            </a:extLst>
          </p:cNvPr>
          <p:cNvSpPr txBox="1"/>
          <p:nvPr/>
        </p:nvSpPr>
        <p:spPr>
          <a:xfrm>
            <a:off x="1169272" y="5884001"/>
            <a:ext cx="28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Jet Substructure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433B0-8C5F-4A01-B940-68918D0248A2}"/>
              </a:ext>
            </a:extLst>
          </p:cNvPr>
          <p:cNvSpPr/>
          <p:nvPr/>
        </p:nvSpPr>
        <p:spPr>
          <a:xfrm>
            <a:off x="7281331" y="1968641"/>
            <a:ext cx="1785114" cy="103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055AA-136F-45A9-AF7B-20457346D142}"/>
              </a:ext>
            </a:extLst>
          </p:cNvPr>
          <p:cNvSpPr txBox="1"/>
          <p:nvPr/>
        </p:nvSpPr>
        <p:spPr>
          <a:xfrm>
            <a:off x="313266" y="226743"/>
            <a:ext cx="733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Jet Measurements &amp; </a:t>
            </a:r>
            <a:r>
              <a:rPr lang="en-US" sz="3200" dirty="0">
                <a:solidFill>
                  <a:srgbClr val="0070C0"/>
                </a:solidFill>
              </a:rPr>
              <a:t>Physics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6D8CD-88B2-4C9D-9701-74C9A6B27AEC}"/>
              </a:ext>
            </a:extLst>
          </p:cNvPr>
          <p:cNvSpPr txBox="1"/>
          <p:nvPr/>
        </p:nvSpPr>
        <p:spPr>
          <a:xfrm>
            <a:off x="313266" y="965197"/>
            <a:ext cx="795020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Jets have the potential to address a wide range of physics topics, often in ways complimentary to inclusive or SIDIS based approaches</a:t>
            </a:r>
          </a:p>
          <a:p>
            <a:endParaRPr lang="en-US" dirty="0"/>
          </a:p>
          <a:p>
            <a:r>
              <a:rPr lang="en-US" dirty="0"/>
              <a:t>Several categories of measurements roughly organized by increasing demands on detector and some associated physics goals (not exhaustive – see Table of Measurements for more detail)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Inclusive measures: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Cross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Spin Asymmetries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Correlation measures: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Dijet Azimuthal Correlations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Lepton-Jet Azimuthal Correlations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Energy Distributions: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Hadron-in-Jet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37433-D058-42C0-9CBC-2BF12D8147A7}"/>
              </a:ext>
            </a:extLst>
          </p:cNvPr>
          <p:cNvSpPr txBox="1"/>
          <p:nvPr/>
        </p:nvSpPr>
        <p:spPr>
          <a:xfrm>
            <a:off x="5029204" y="2937938"/>
            <a:ext cx="3818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Helicity Distributions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PDFs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TMDs – Quark / Gluon </a:t>
            </a:r>
            <a:r>
              <a:rPr lang="en-US" dirty="0" err="1">
                <a:solidFill>
                  <a:srgbClr val="0070C0"/>
                </a:solidFill>
              </a:rPr>
              <a:t>Sivers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Nuclear Broadening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Fragmentation / Hadronization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CNM 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Collins Fragmentation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Transversity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7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3F4CB-438A-4381-9297-8EBEBBE441AD}"/>
              </a:ext>
            </a:extLst>
          </p:cNvPr>
          <p:cNvSpPr txBox="1"/>
          <p:nvPr/>
        </p:nvSpPr>
        <p:spPr>
          <a:xfrm>
            <a:off x="313266" y="42333"/>
            <a:ext cx="733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Detector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15D23-2DB7-4F10-8395-950369E3C90C}"/>
              </a:ext>
            </a:extLst>
          </p:cNvPr>
          <p:cNvSpPr txBox="1"/>
          <p:nvPr/>
        </p:nvSpPr>
        <p:spPr>
          <a:xfrm>
            <a:off x="313266" y="728128"/>
            <a:ext cx="79502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Although we do not yet have detailed performance requirements driven by physics goals, some general needs can be stated: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Tracking and calorimeter (electromagnetic and hadronic) coverage in range -4 &lt; </a:t>
            </a:r>
            <a:r>
              <a:rPr lang="el-GR" dirty="0"/>
              <a:t>η</a:t>
            </a:r>
            <a:r>
              <a:rPr lang="en-US" dirty="0"/>
              <a:t> &lt;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Minimize acceptance gaps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Robust PID for particles in 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There are a number of points to keep in mind about jets at an EIC: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will be low momentum/energy objects – tracking resolution will always be superior to hadron calorimetry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Jets will be relatively sparse, containing roughly 10-12 particles in R=1.0 at highest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Some questions / discussion starters for the detector experts: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 tradeoff between B-field strength (low momentum particle acceptance) and momentum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kind of position resolution is achievable in calorimeters and how does that relate to granularity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realistic resolutions for hadron calorimeters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level of PID (degree of separation between pion, kaon, proton) is achievable in jet environment</a:t>
            </a:r>
          </a:p>
        </p:txBody>
      </p:sp>
    </p:spTree>
    <p:extLst>
      <p:ext uri="{BB962C8B-B14F-4D97-AF65-F5344CB8AC3E}">
        <p14:creationId xmlns:p14="http://schemas.microsoft.com/office/powerpoint/2010/main" val="354066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4320-AEFA-3147-9257-A599CB205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285766"/>
            <a:ext cx="7772400" cy="1632641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+mn-lt"/>
              </a:rPr>
              <a:t>Example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C1A1-164B-3844-9DF5-D5D033FF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FD0-2864-5342-8826-5B6B6350BDDF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5EAEB-BE78-0C4C-8D5C-73E910ED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57" y="1503023"/>
            <a:ext cx="2979463" cy="33544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E09E47-323A-444F-8868-168D550EF919}"/>
              </a:ext>
            </a:extLst>
          </p:cNvPr>
          <p:cNvSpPr txBox="1">
            <a:spLocks/>
          </p:cNvSpPr>
          <p:nvPr/>
        </p:nvSpPr>
        <p:spPr>
          <a:xfrm>
            <a:off x="85725" y="1655942"/>
            <a:ext cx="5705773" cy="290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Start with a  physics question: </a:t>
            </a:r>
            <a:r>
              <a:rPr lang="en-US" dirty="0"/>
              <a:t>differentiate between   hadronization inside nuclear matter (dashed lines) and energy loss of </a:t>
            </a:r>
            <a:r>
              <a:rPr lang="en-US" dirty="0" err="1"/>
              <a:t>partons</a:t>
            </a:r>
            <a:r>
              <a:rPr lang="en-US" dirty="0"/>
              <a:t>, hadronization outside (solid lines). Constrain the transport properties of large nuclei 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Theory framework and phenomenological studies </a:t>
            </a:r>
            <a:r>
              <a:rPr lang="en-US" dirty="0"/>
              <a:t>– the right observable, cm energy, kinematic coverage, sensitivity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Not discussed here, for the example  see talk by Z. Liu in the  joint J&amp;HF and SIDIS session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A60B5-A00B-954C-AEC1-B3EC3DBBE4AC}"/>
              </a:ext>
            </a:extLst>
          </p:cNvPr>
          <p:cNvSpPr txBox="1"/>
          <p:nvPr/>
        </p:nvSpPr>
        <p:spPr>
          <a:xfrm>
            <a:off x="578643" y="972717"/>
            <a:ext cx="112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Workflow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69FAC-6CEA-9640-9CEF-0251C9D5EBA1}"/>
              </a:ext>
            </a:extLst>
          </p:cNvPr>
          <p:cNvSpPr txBox="1"/>
          <p:nvPr/>
        </p:nvSpPr>
        <p:spPr>
          <a:xfrm>
            <a:off x="6500638" y="84554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arXiv:2002.05880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E8093-B5DF-0645-B89B-9E59859C54C2}"/>
              </a:ext>
            </a:extLst>
          </p:cNvPr>
          <p:cNvSpPr txBox="1"/>
          <p:nvPr/>
        </p:nvSpPr>
        <p:spPr>
          <a:xfrm>
            <a:off x="5705773" y="545845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&gt; 25 GeV</a:t>
            </a:r>
            <a:r>
              <a:rPr lang="en-US" baseline="30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BB100-DEEB-E944-A79C-6B569A7A098B}"/>
              </a:ext>
            </a:extLst>
          </p:cNvPr>
          <p:cNvSpPr txBox="1"/>
          <p:nvPr/>
        </p:nvSpPr>
        <p:spPr>
          <a:xfrm>
            <a:off x="7103913" y="545845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1&lt;</a:t>
            </a:r>
            <a:r>
              <a:rPr lang="en-US" dirty="0" err="1"/>
              <a:t>η</a:t>
            </a:r>
            <a:r>
              <a:rPr lang="en-US" dirty="0"/>
              <a:t>&lt;4</a:t>
            </a:r>
            <a:endParaRPr lang="en-US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D0149-ADB4-CC4C-90DA-76F2DB5F527F}"/>
              </a:ext>
            </a:extLst>
          </p:cNvPr>
          <p:cNvSpPr txBox="1"/>
          <p:nvPr/>
        </p:nvSpPr>
        <p:spPr>
          <a:xfrm>
            <a:off x="5705773" y="5771326"/>
            <a:ext cx="3439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stand-alone detector</a:t>
            </a:r>
          </a:p>
          <a:p>
            <a:endParaRPr lang="en-US" sz="800" dirty="0"/>
          </a:p>
          <a:p>
            <a:r>
              <a:rPr lang="en-US" dirty="0"/>
              <a:t>CM energy 69 GeV (slightly higher)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0A2ECE-287A-C347-966B-00D6EAAFA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82"/>
          <a:stretch/>
        </p:blipFill>
        <p:spPr>
          <a:xfrm>
            <a:off x="252080" y="5107695"/>
            <a:ext cx="2855452" cy="12689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5EA1F-820E-A848-AC7E-64D0B2B7D970}"/>
              </a:ext>
            </a:extLst>
          </p:cNvPr>
          <p:cNvSpPr txBox="1">
            <a:spLocks/>
          </p:cNvSpPr>
          <p:nvPr/>
        </p:nvSpPr>
        <p:spPr>
          <a:xfrm>
            <a:off x="-329390" y="4566683"/>
            <a:ext cx="4503528" cy="105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Focus on D-mesons 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ADDDD2-55F9-7C4A-92CC-A801B4F159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40"/>
          <a:stretch/>
        </p:blipFill>
        <p:spPr>
          <a:xfrm>
            <a:off x="3174791" y="4432440"/>
            <a:ext cx="2507003" cy="22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4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5F53-495D-2347-ABAC-992C4498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23603"/>
            <a:ext cx="8152482" cy="719136"/>
          </a:xfrm>
        </p:spPr>
        <p:txBody>
          <a:bodyPr/>
          <a:lstStyle/>
          <a:p>
            <a:r>
              <a:rPr lang="en-US" dirty="0">
                <a:latin typeface="+mn-lt"/>
              </a:rPr>
              <a:t>Identifying and reconstructing the final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8AAB6-19EB-8B43-AEAE-2CAAEF60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4B35-25BD-164B-A3F4-5E376300E821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0B7DF0-216A-F643-9B2A-D8C4D91BD4F3}"/>
              </a:ext>
            </a:extLst>
          </p:cNvPr>
          <p:cNvSpPr txBox="1">
            <a:spLocks/>
          </p:cNvSpPr>
          <p:nvPr/>
        </p:nvSpPr>
        <p:spPr>
          <a:xfrm>
            <a:off x="405768" y="3963510"/>
            <a:ext cx="4560566" cy="344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First have detector            concept to optimize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The full analysis framework which includes the event generation (PYTHIA8), detector response in fast simulation, beam remnant interaction background embedding, and hadron reconstruction have been set 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7B04AF-F770-8A4C-9561-57BFE0378E42}"/>
              </a:ext>
            </a:extLst>
          </p:cNvPr>
          <p:cNvSpPr txBox="1">
            <a:spLocks/>
          </p:cNvSpPr>
          <p:nvPr/>
        </p:nvSpPr>
        <p:spPr>
          <a:xfrm>
            <a:off x="0" y="742739"/>
            <a:ext cx="4181998" cy="126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Mass peak reconstruction –&gt; momentum resolution -&gt; material budget </a:t>
            </a:r>
          </a:p>
          <a:p>
            <a:pPr lvl="1"/>
            <a:r>
              <a:rPr lang="en-US" sz="1600" dirty="0"/>
              <a:t>Decay length -&gt; vertex resolution - &gt; pixel pitch size and detector design (# of layers)</a:t>
            </a:r>
          </a:p>
          <a:p>
            <a:pPr lvl="1"/>
            <a:r>
              <a:rPr lang="en-US" sz="1600" dirty="0"/>
              <a:t>Collision frequency -&gt; trigger integration times </a:t>
            </a:r>
          </a:p>
          <a:p>
            <a:pPr lvl="1"/>
            <a:r>
              <a:rPr lang="en-US" sz="1600" dirty="0"/>
              <a:t>Kinematic coverage optimized – hadronization and charm content of example, more forward rapidity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B5819F-3547-2149-B85B-E9BBE3B5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95" y="1003643"/>
            <a:ext cx="2408315" cy="2078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B6C41C-8D4D-774B-917D-63457BB0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0812" y="1020966"/>
            <a:ext cx="2335171" cy="2036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D0C93A-6FEC-424B-81E2-7E2DAEC2EAA0}"/>
              </a:ext>
            </a:extLst>
          </p:cNvPr>
          <p:cNvSpPr txBox="1"/>
          <p:nvPr/>
        </p:nvSpPr>
        <p:spPr>
          <a:xfrm>
            <a:off x="4288919" y="3212658"/>
            <a:ext cx="462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Material budget has larger effect than pixel size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F5F296-355C-B841-9E74-5F662250EE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5816" y="3645342"/>
            <a:ext cx="3737574" cy="2346696"/>
          </a:xfrm>
          <a:prstGeom prst="rect">
            <a:avLst/>
          </a:prstGeom>
          <a:ln w="3492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48AFE9-D6BE-8A4B-B52C-42FA162AEBDE}"/>
              </a:ext>
            </a:extLst>
          </p:cNvPr>
          <p:cNvSpPr txBox="1"/>
          <p:nvPr/>
        </p:nvSpPr>
        <p:spPr>
          <a:xfrm>
            <a:off x="5267674" y="6019674"/>
            <a:ext cx="387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~ 50 micron or better transverse resolution</a:t>
            </a:r>
          </a:p>
        </p:txBody>
      </p:sp>
    </p:spTree>
    <p:extLst>
      <p:ext uri="{BB962C8B-B14F-4D97-AF65-F5344CB8AC3E}">
        <p14:creationId xmlns:p14="http://schemas.microsoft.com/office/powerpoint/2010/main" val="330947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5F53-495D-2347-ABAC-992C4498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87666"/>
            <a:ext cx="8152482" cy="719136"/>
          </a:xfrm>
        </p:spPr>
        <p:txBody>
          <a:bodyPr/>
          <a:lstStyle/>
          <a:p>
            <a:r>
              <a:rPr lang="en-US" dirty="0">
                <a:latin typeface="+mn-lt"/>
              </a:rPr>
              <a:t>Full simulation /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1F3F-6771-2C45-8863-AB772FA8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651" y="869158"/>
            <a:ext cx="5184597" cy="210155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Full simulation: </a:t>
            </a:r>
            <a:r>
              <a:rPr lang="en-US" sz="2600" dirty="0"/>
              <a:t>example EICROOT, </a:t>
            </a:r>
            <a:r>
              <a:rPr lang="en-US" sz="2600" dirty="0">
                <a:ea typeface="Noto Sans CJK SC" pitchFamily="2"/>
                <a:cs typeface="Lohit Devanagari" pitchFamily="2"/>
              </a:rPr>
              <a:t>BABAR magnet configuration, BEAST integration forward detectors highlighted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sz="2200" dirty="0"/>
              <a:t>for our group we have to see what additional     requirements </a:t>
            </a:r>
            <a:r>
              <a:rPr lang="en-US" sz="2200" dirty="0" err="1"/>
              <a:t>e+A</a:t>
            </a:r>
            <a:r>
              <a:rPr lang="en-US" sz="2200" dirty="0"/>
              <a:t> might impose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8AAB6-19EB-8B43-AEAE-2CAAEF60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4B35-25BD-164B-A3F4-5E376300E821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CC901-5B16-1345-82FB-8E9E91EF5381}"/>
              </a:ext>
            </a:extLst>
          </p:cNvPr>
          <p:cNvSpPr txBox="1"/>
          <p:nvPr/>
        </p:nvSpPr>
        <p:spPr>
          <a:xfrm>
            <a:off x="1220348" y="818826"/>
            <a:ext cx="1824195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Electron-Cu event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42B1C7-D226-AF44-86BE-92F6B192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0536" y="1170960"/>
            <a:ext cx="3313569" cy="25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444D226-96CD-974F-BE26-96C71271362F}"/>
              </a:ext>
            </a:extLst>
          </p:cNvPr>
          <p:cNvSpPr txBox="1">
            <a:spLocks/>
          </p:cNvSpPr>
          <p:nvPr/>
        </p:nvSpPr>
        <p:spPr>
          <a:xfrm>
            <a:off x="400536" y="4261540"/>
            <a:ext cx="4510765" cy="210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ePythia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Electron (20 GeV), proton (250 GeV).</a:t>
            </a:r>
          </a:p>
          <a:p>
            <a:pPr lvl="1"/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&gt;0.8 GeV/c</a:t>
            </a:r>
            <a:r>
              <a:rPr lang="en-US" baseline="30000" dirty="0"/>
              <a:t>2 </a:t>
            </a:r>
            <a:r>
              <a:rPr lang="en-US" dirty="0"/>
              <a:t>, no radiative corrections.</a:t>
            </a:r>
          </a:p>
          <a:p>
            <a:r>
              <a:rPr lang="en-US" dirty="0" err="1"/>
              <a:t>DpmJetHybrid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Electron (10 GeV), proton (100 GeV).</a:t>
            </a:r>
          </a:p>
          <a:p>
            <a:pPr lvl="1"/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&gt;1 GeV/c</a:t>
            </a:r>
            <a:r>
              <a:rPr lang="en-US" baseline="30000" dirty="0"/>
              <a:t>2 </a:t>
            </a:r>
            <a:r>
              <a:rPr lang="en-US" dirty="0"/>
              <a:t>, no radiative corrections.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C3F423-51BF-6646-819C-C4D0F61EAB6E}"/>
              </a:ext>
            </a:extLst>
          </p:cNvPr>
          <p:cNvSpPr txBox="1">
            <a:spLocks/>
          </p:cNvSpPr>
          <p:nvPr/>
        </p:nvSpPr>
        <p:spPr>
          <a:xfrm>
            <a:off x="707232" y="6267618"/>
            <a:ext cx="7027722" cy="542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Full simulation: </a:t>
            </a:r>
            <a:r>
              <a:rPr lang="en-US" dirty="0"/>
              <a:t>feedback to fast simulation if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809F6-2198-6D42-9499-CBB80E4C7100}"/>
              </a:ext>
            </a:extLst>
          </p:cNvPr>
          <p:cNvSpPr txBox="1"/>
          <p:nvPr/>
        </p:nvSpPr>
        <p:spPr>
          <a:xfrm>
            <a:off x="845466" y="3827786"/>
            <a:ext cx="2934682" cy="32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LANL FST + GEMS +MAPS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D01A59-7F98-2346-9E1F-C1F8E4B0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r="2365"/>
          <a:stretch/>
        </p:blipFill>
        <p:spPr>
          <a:xfrm>
            <a:off x="4981085" y="3142322"/>
            <a:ext cx="3621379" cy="2474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83C6DC-C092-3A4D-A4E9-6AD721172A15}"/>
              </a:ext>
            </a:extLst>
          </p:cNvPr>
          <p:cNvSpPr txBox="1"/>
          <p:nvPr/>
        </p:nvSpPr>
        <p:spPr>
          <a:xfrm>
            <a:off x="4981085" y="5743575"/>
            <a:ext cx="4162915" cy="32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Get better that 1% momentum resolution</a:t>
            </a:r>
          </a:p>
        </p:txBody>
      </p:sp>
    </p:spTree>
    <p:extLst>
      <p:ext uri="{BB962C8B-B14F-4D97-AF65-F5344CB8AC3E}">
        <p14:creationId xmlns:p14="http://schemas.microsoft.com/office/powerpoint/2010/main" val="1800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9021</TotalTime>
  <Words>912</Words>
  <Application>Microsoft Macintosh PowerPoint</Application>
  <PresentationFormat>On-screen Show (4:3)</PresentationFormat>
  <Paragraphs>134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Liberation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Identifying and reconstructing the final states</vt:lpstr>
      <vt:lpstr>Full simulation / 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simulation -kinematic studies</dc:title>
  <dc:creator>Li, Xuan</dc:creator>
  <cp:lastModifiedBy>Microsoft Office User</cp:lastModifiedBy>
  <cp:revision>385</cp:revision>
  <cp:lastPrinted>2020-03-20T17:52:05Z</cp:lastPrinted>
  <dcterms:created xsi:type="dcterms:W3CDTF">2019-04-01T03:55:03Z</dcterms:created>
  <dcterms:modified xsi:type="dcterms:W3CDTF">2020-03-20T20:56:45Z</dcterms:modified>
</cp:coreProperties>
</file>