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  <p:sldMasterId id="2147483671" r:id="rId3"/>
  </p:sldMasterIdLst>
  <p:notesMasterIdLst>
    <p:notesMasterId r:id="rId13"/>
  </p:notesMasterIdLst>
  <p:sldIdLst>
    <p:sldId id="1419" r:id="rId4"/>
    <p:sldId id="1418" r:id="rId5"/>
    <p:sldId id="1420" r:id="rId6"/>
    <p:sldId id="257" r:id="rId7"/>
    <p:sldId id="258" r:id="rId8"/>
    <p:sldId id="260" r:id="rId9"/>
    <p:sldId id="261" r:id="rId10"/>
    <p:sldId id="262" r:id="rId11"/>
    <p:sldId id="259" r:id="rId1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>
        <p:scale>
          <a:sx n="100" d="100"/>
          <a:sy n="100" d="100"/>
        </p:scale>
        <p:origin x="990" y="28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viewProps" Target="viewProps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E37F9FE-3E8C-481F-904C-20CB011EA883}" type="datetimeFigureOut">
              <a:rPr lang="en-US" smtClean="0"/>
              <a:t>3/21/2020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6616658-6A0E-4EE5-BD74-F55495F4DE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958124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358670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BBF1341-3AFE-B447-A831-9671D6A7009B}" type="slidenum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367442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emf"/><Relationship Id="rId1" Type="http://schemas.openxmlformats.org/officeDocument/2006/relationships/slideMaster" Target="../slideMasters/slideMaster2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8961A7E-5881-4FDA-8551-C90CD5346EB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5684E3D-6C09-4D7E-8E1E-8105E765A14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672B629-1B76-4B30-9A7E-DE29D8EC96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FF7A30-65C2-49BF-B7E3-0FFF0587AD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4D4A22E-9EB6-4F2C-B5FA-A878222818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0237809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754C37-E58C-4E29-9DB0-223E63FE329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0E7D6E-E829-4418-AC67-49CCB3DF2E5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C1C1492-1AC6-461F-9C4F-87C1D47C83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100DA1-6DE7-4DE6-8C61-7C60E1DC2B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FF748F9-3B33-40C8-989D-A80DCA4013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201787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A64DEFF-D273-49D5-B374-4B3AE80EA922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C1ED76B-57E7-4636-AFF1-48F84C8ADA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B548EC9-9C3F-4BD7-B62A-15A43CF01F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94B19D-CE35-4888-89FA-016F8F9CE7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9BB9F3-5818-4F4D-9AB4-138F58C721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332075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1" y="505595"/>
            <a:ext cx="10583064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 dirty="0"/>
              <a:t>Title Here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443183" y="1720793"/>
            <a:ext cx="5402445" cy="3246671"/>
          </a:xfrm>
        </p:spPr>
        <p:txBody>
          <a:bodyPr>
            <a:normAutofit/>
          </a:bodyPr>
          <a:lstStyle>
            <a:lvl1pPr marL="0" indent="0" algn="l">
              <a:lnSpc>
                <a:spcPct val="100000"/>
              </a:lnSpc>
              <a:buNone/>
              <a:defRPr sz="2200" baseline="0">
                <a:solidFill>
                  <a:schemeClr val="accent1"/>
                </a:solidFill>
                <a:latin typeface="Arial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Subtitle Here</a:t>
            </a:r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443183" y="5126730"/>
            <a:ext cx="5402445" cy="42086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2200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44325" y="561132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Saturday, March 21, 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7032386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2" y="966055"/>
            <a:ext cx="11285837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8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78471754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/>
          <p:cNvSpPr>
            <a:spLocks noGrp="1"/>
          </p:cNvSpPr>
          <p:nvPr>
            <p:ph idx="13"/>
          </p:nvPr>
        </p:nvSpPr>
        <p:spPr>
          <a:xfrm>
            <a:off x="6248401" y="966055"/>
            <a:ext cx="5449329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5582009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5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731382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83117"/>
            <a:ext cx="5531708" cy="5364633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1155879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624840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624840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8199998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166022" y="966055"/>
            <a:ext cx="5531708" cy="5381694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4"/>
          </p:nvPr>
        </p:nvSpPr>
        <p:spPr>
          <a:xfrm>
            <a:off x="411891" y="3595166"/>
            <a:ext cx="5448300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88599458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Layout 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3439834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3439833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983116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35555347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A23D30D-C346-4B40-83A1-52BE17628E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497032-1FDD-4C26-9D58-718D247A34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854041-D984-4FF6-AF4C-05BDD52056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2C5351D-28DC-4E38-90AE-26319C2C15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B2E3424-1B46-4F21-9A9A-04BE09CB25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57166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Layout 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1892" y="240539"/>
            <a:ext cx="11285837" cy="487490"/>
          </a:xfrm>
        </p:spPr>
        <p:txBody>
          <a:bodyPr>
            <a:normAutofit/>
          </a:bodyPr>
          <a:lstStyle>
            <a:lvl1pPr>
              <a:defRPr sz="2400" b="1" cap="none" baseline="0">
                <a:latin typeface="Arial" charset="0"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1891" y="939513"/>
            <a:ext cx="5531708" cy="2907915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11893" y="6467336"/>
            <a:ext cx="5223851" cy="311322"/>
          </a:xfrm>
        </p:spPr>
        <p:txBody>
          <a:bodyPr/>
          <a:lstStyle>
            <a:lvl1pPr algn="l">
              <a:defRPr baseline="0">
                <a:solidFill>
                  <a:schemeClr val="tx1"/>
                </a:solidFill>
                <a:latin typeface="Arial" charset="0"/>
              </a:defRPr>
            </a:lvl1pPr>
          </a:lstStyle>
          <a:p>
            <a:r>
              <a:rPr lang="en-US" dirty="0"/>
              <a:t>Talk Title Here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635743" y="6467336"/>
            <a:ext cx="714877" cy="303364"/>
          </a:xfrm>
        </p:spPr>
        <p:txBody>
          <a:bodyPr/>
          <a:lstStyle>
            <a:lvl1pPr algn="ctr">
              <a:defRPr sz="1000" baseline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9267" y="6407801"/>
            <a:ext cx="1772067" cy="430392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-16475" y="735987"/>
            <a:ext cx="12208476" cy="0"/>
          </a:xfrm>
          <a:prstGeom prst="line">
            <a:avLst/>
          </a:prstGeom>
          <a:ln w="57150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cture Placeholder 9"/>
          <p:cNvSpPr>
            <a:spLocks noGrp="1"/>
          </p:cNvSpPr>
          <p:nvPr>
            <p:ph type="pic" sz="quarter" idx="13"/>
          </p:nvPr>
        </p:nvSpPr>
        <p:spPr>
          <a:xfrm>
            <a:off x="411891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  <p:sp>
        <p:nvSpPr>
          <p:cNvPr id="12" name="Content Placeholder 2"/>
          <p:cNvSpPr>
            <a:spLocks noGrp="1"/>
          </p:cNvSpPr>
          <p:nvPr>
            <p:ph idx="14"/>
          </p:nvPr>
        </p:nvSpPr>
        <p:spPr>
          <a:xfrm>
            <a:off x="6164993" y="939512"/>
            <a:ext cx="5531708" cy="2907916"/>
          </a:xfrm>
        </p:spPr>
        <p:txBody>
          <a:bodyPr/>
          <a:lstStyle>
            <a:lvl1pPr>
              <a:defRPr sz="2200" baseline="0">
                <a:solidFill>
                  <a:schemeClr val="tx1"/>
                </a:solidFill>
                <a:latin typeface="Arial" charset="0"/>
              </a:defRPr>
            </a:lvl1pPr>
            <a:lvl2pPr marL="685800" indent="-228600">
              <a:buFont typeface="PingFangSC-Regular" charset="-122"/>
              <a:buChar char="－"/>
              <a:defRPr sz="2000" baseline="0"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buFont typeface="Arial" charset="0"/>
              <a:buChar char="•"/>
              <a:defRPr sz="1800" baseline="0">
                <a:solidFill>
                  <a:schemeClr val="tx1"/>
                </a:solidFill>
                <a:latin typeface="Arial" charset="0"/>
              </a:defRPr>
            </a:lvl3pPr>
            <a:lvl4pPr marL="1657350" indent="-285750">
              <a:buFont typeface="PingFangSC-Regular" charset="-122"/>
              <a:buChar char="－"/>
              <a:defRPr sz="1600" baseline="0"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buFont typeface="Arial" charset="0"/>
              <a:buChar char="•"/>
              <a:defRPr sz="1400" baseline="0">
                <a:solidFill>
                  <a:schemeClr val="tx1"/>
                </a:solidFill>
                <a:latin typeface="Arial" charset="0"/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1" name="Picture Placeholder 9"/>
          <p:cNvSpPr>
            <a:spLocks noGrp="1"/>
          </p:cNvSpPr>
          <p:nvPr>
            <p:ph type="pic" sz="quarter" idx="15"/>
          </p:nvPr>
        </p:nvSpPr>
        <p:spPr>
          <a:xfrm>
            <a:off x="6164993" y="3966757"/>
            <a:ext cx="5531708" cy="2381250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</a:p>
        </p:txBody>
      </p:sp>
    </p:spTree>
    <p:extLst>
      <p:ext uri="{BB962C8B-B14F-4D97-AF65-F5344CB8AC3E}">
        <p14:creationId xmlns:p14="http://schemas.microsoft.com/office/powerpoint/2010/main" val="255850825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Questions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12827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04799" y="2941864"/>
            <a:ext cx="5678108" cy="4258581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3181" y="6232329"/>
            <a:ext cx="2293603" cy="55706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443182" y="505595"/>
            <a:ext cx="7699333" cy="617838"/>
          </a:xfrm>
        </p:spPr>
        <p:txBody>
          <a:bodyPr anchor="b">
            <a:noAutofit/>
          </a:bodyPr>
          <a:lstStyle>
            <a:lvl1pPr algn="l">
              <a:defRPr sz="3000" b="1" cap="none" baseline="0">
                <a:latin typeface="Arial" charset="0"/>
              </a:defRPr>
            </a:lvl1pPr>
          </a:lstStyle>
          <a:p>
            <a:r>
              <a:rPr lang="en-US"/>
              <a:t>Questions?</a:t>
            </a:r>
            <a:endParaRPr lang="en-US" dirty="0"/>
          </a:p>
        </p:txBody>
      </p:sp>
      <p:pic>
        <p:nvPicPr>
          <p:cNvPr id="27" name="Picture 26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63207" y="6459469"/>
            <a:ext cx="543044" cy="27353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 userDrawn="1"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23879" y="6450043"/>
            <a:ext cx="2172748" cy="273531"/>
          </a:xfrm>
          <a:prstGeom prst="rect">
            <a:avLst/>
          </a:prstGeom>
        </p:spPr>
      </p:pic>
      <p:sp>
        <p:nvSpPr>
          <p:cNvPr id="9" name="Picture Placeholder 8"/>
          <p:cNvSpPr>
            <a:spLocks noGrp="1"/>
          </p:cNvSpPr>
          <p:nvPr>
            <p:ph type="pic" sz="quarter" idx="13"/>
          </p:nvPr>
        </p:nvSpPr>
        <p:spPr>
          <a:xfrm>
            <a:off x="6008916" y="1725953"/>
            <a:ext cx="6174619" cy="3821639"/>
          </a:xfrm>
          <a:solidFill>
            <a:schemeClr val="accent2"/>
          </a:solidFill>
        </p:spPr>
        <p:txBody>
          <a:bodyPr/>
          <a:lstStyle/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14" hasCustomPrompt="1"/>
          </p:nvPr>
        </p:nvSpPr>
        <p:spPr>
          <a:xfrm>
            <a:off x="8142515" y="849093"/>
            <a:ext cx="3864428" cy="27758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200" b="0" baseline="0">
                <a:solidFill>
                  <a:srgbClr val="C00000"/>
                </a:solidFill>
              </a:defRPr>
            </a:lvl1pPr>
          </a:lstStyle>
          <a:p>
            <a:pPr lvl="0"/>
            <a:r>
              <a:rPr lang="en-US" dirty="0"/>
              <a:t>Contact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>
          <a:xfrm>
            <a:off x="4831268" y="6328297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BDC57488-3539-8349-95E7-E0E3D7B2EDB0}" type="datetime2">
              <a:rPr lang="en-US" smtClean="0"/>
              <a:pPr/>
              <a:t>Saturday, March 21, 2020</a:t>
            </a:fld>
            <a:endParaRPr lang="en-US" dirty="0"/>
          </a:p>
        </p:txBody>
      </p:sp>
      <p:sp>
        <p:nvSpPr>
          <p:cNvPr id="14" name="Text Placeholder 14"/>
          <p:cNvSpPr>
            <a:spLocks noGrp="1"/>
          </p:cNvSpPr>
          <p:nvPr>
            <p:ph type="body" sz="quarter" idx="16" hasCustomPrompt="1"/>
          </p:nvPr>
        </p:nvSpPr>
        <p:spPr>
          <a:xfrm>
            <a:off x="8142515" y="156701"/>
            <a:ext cx="3864428" cy="632002"/>
          </a:xfrm>
        </p:spPr>
        <p:txBody>
          <a:bodyPr>
            <a:normAutofit/>
          </a:bodyPr>
          <a:lstStyle>
            <a:lvl1pPr marL="0" indent="0">
              <a:buFontTx/>
              <a:buNone/>
              <a:defRPr sz="1400" b="1" baseline="0">
                <a:solidFill>
                  <a:schemeClr val="accent6"/>
                </a:solidFill>
              </a:defRPr>
            </a:lvl1pPr>
          </a:lstStyle>
          <a:p>
            <a:pPr lvl="0"/>
            <a:r>
              <a:rPr lang="en-US" dirty="0"/>
              <a:t>Author</a:t>
            </a:r>
          </a:p>
          <a:p>
            <a:pPr lvl="0"/>
            <a:r>
              <a:rPr lang="en-US" dirty="0"/>
              <a:t>Title</a:t>
            </a:r>
          </a:p>
        </p:txBody>
      </p:sp>
      <p:sp>
        <p:nvSpPr>
          <p:cNvPr id="16" name="Text Placeholder 6"/>
          <p:cNvSpPr>
            <a:spLocks noGrp="1"/>
          </p:cNvSpPr>
          <p:nvPr>
            <p:ph type="body" sz="quarter" idx="17" hasCustomPrompt="1"/>
          </p:nvPr>
        </p:nvSpPr>
        <p:spPr>
          <a:xfrm>
            <a:off x="424851" y="1726358"/>
            <a:ext cx="5464323" cy="3861333"/>
          </a:xfrm>
        </p:spPr>
        <p:txBody>
          <a:bodyPr>
            <a:normAutofit/>
          </a:bodyPr>
          <a:lstStyle>
            <a:lvl1pPr marL="342900" indent="-3429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1pPr>
            <a:lvl2pPr marL="6858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2pPr>
            <a:lvl3pPr marL="11430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3pPr>
            <a:lvl4pPr marL="1600200" indent="-228600">
              <a:buFont typeface=".PingFangSC-Regular" charset="-122"/>
              <a:buChar char="－"/>
              <a:defRPr sz="2200" baseline="0">
                <a:solidFill>
                  <a:schemeClr val="accent1"/>
                </a:solidFill>
              </a:defRPr>
            </a:lvl4pPr>
            <a:lvl5pPr marL="2057400" indent="-228600">
              <a:buFont typeface="Arial" charset="0"/>
              <a:buChar char="•"/>
              <a:defRPr sz="2200" baseline="0">
                <a:solidFill>
                  <a:schemeClr val="accent1"/>
                </a:solidFill>
              </a:defRPr>
            </a:lvl5pPr>
          </a:lstStyle>
          <a:p>
            <a:pPr lvl="0"/>
            <a:r>
              <a:rPr lang="en-US" dirty="0"/>
              <a:t>Agenda Topics Covered: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323901453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sp>
          <p:nvSpPr>
            <p:cNvPr id="15" name="Freeform 14"/>
            <p:cNvSpPr/>
            <p:nvPr/>
          </p:nvSpPr>
          <p:spPr>
            <a:xfrm>
              <a:off x="0" y="-7862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6444200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2448122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3458587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0481921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130089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00745812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037879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2563113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0E8C56-D82D-45EB-A6DF-CB6130CE66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7B6AE61-3918-431B-A033-D45D0BB095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99034D1-3FB0-4926-A4CC-06BE919DEF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631EAEC-ED0D-46EB-92B2-FCA009527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F889902-AD4F-450A-B1A1-7748928D17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45790174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4441290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01304920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36172578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11783893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9059510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62767502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9117615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400078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5AA0A6F-31AA-4929-B9A5-7DE22F8CFD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3F4BC5-F0A7-44CA-AF30-3F2DE5F454C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D3DB1B4-3896-4F3F-A5BC-1CF5118F07F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0B65943-C8D9-4050-8792-D8AF2C93BB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13BD9EB-3C79-4371-82F4-5BE18B7A29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A8666E-30F9-4889-9A4A-C29C770CE4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042427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CBA2EA-C1D0-403B-8B73-D1957E03AF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380D3F0-3ED2-4E0E-9054-E38DD77D5D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F4EC38A1-A99D-4195-8629-E56DA0FFD60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397614D-9860-4D4F-B2FF-6CA8DAC4AE6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EFA379A-FD0C-45BE-8322-78BEF996ABD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DA00A95-8261-4000-8762-803F8A48CC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E7263F7-BE07-4A9C-9E7A-39305F431A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8AC471DA-1CA0-4D38-A932-A8C04B36C3F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54950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B6C4C4E-0196-447C-84C0-5B52308ACD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015F8F6-3CDE-4C89-8BF7-BF1D9318B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BDE290C-26E1-4E9C-8482-B5EAA9C398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2611DA0-64D4-4166-96B7-D035C6C728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3448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BA5D682-1061-4654-8616-FA51EFA8257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7E78897-1D9A-4282-ABCF-3EDE2F802F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202DB48-0578-49D2-94DA-89FF97DA7C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7191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F1FBC6F-E805-45B3-AAB9-DDED1BA14D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D9F942C-5AAA-4D03-BC15-3E618FD479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9C7B3-E188-44D0-BBAC-9F34C6708E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E02008-0F00-4F4A-9AD0-1F432C961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85F0F8-655A-42E0-A418-C8FBD843DF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25A2201-2DD1-452A-9AD3-AC9FC6A03B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1171126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AEA8AD-9993-40D1-9125-0273975C938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DD3211F-8146-4117-905C-7C5A2C70C01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363730B-36BC-416C-8719-2D7C14D8172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4091E5F-FB2A-4CB5-A835-9020567D73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A18548C-F99A-42FB-A75A-D9B7AA12B7C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A9807E5-9DA2-478C-BC29-D02D70D557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74875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theme" Target="../theme/theme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9.xml"/><Relationship Id="rId13" Type="http://schemas.openxmlformats.org/officeDocument/2006/relationships/slideLayout" Target="../slideLayouts/slideLayout34.xml"/><Relationship Id="rId3" Type="http://schemas.openxmlformats.org/officeDocument/2006/relationships/slideLayout" Target="../slideLayouts/slideLayout24.xml"/><Relationship Id="rId7" Type="http://schemas.openxmlformats.org/officeDocument/2006/relationships/slideLayout" Target="../slideLayouts/slideLayout28.xml"/><Relationship Id="rId12" Type="http://schemas.openxmlformats.org/officeDocument/2006/relationships/slideLayout" Target="../slideLayouts/slideLayout33.xml"/><Relationship Id="rId17" Type="http://schemas.openxmlformats.org/officeDocument/2006/relationships/theme" Target="../theme/theme3.xml"/><Relationship Id="rId2" Type="http://schemas.openxmlformats.org/officeDocument/2006/relationships/slideLayout" Target="../slideLayouts/slideLayout23.xml"/><Relationship Id="rId16" Type="http://schemas.openxmlformats.org/officeDocument/2006/relationships/slideLayout" Target="../slideLayouts/slideLayout37.xml"/><Relationship Id="rId1" Type="http://schemas.openxmlformats.org/officeDocument/2006/relationships/slideLayout" Target="../slideLayouts/slideLayout22.xml"/><Relationship Id="rId6" Type="http://schemas.openxmlformats.org/officeDocument/2006/relationships/slideLayout" Target="../slideLayouts/slideLayout27.xml"/><Relationship Id="rId11" Type="http://schemas.openxmlformats.org/officeDocument/2006/relationships/slideLayout" Target="../slideLayouts/slideLayout32.xml"/><Relationship Id="rId5" Type="http://schemas.openxmlformats.org/officeDocument/2006/relationships/slideLayout" Target="../slideLayouts/slideLayout26.xml"/><Relationship Id="rId15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31.xml"/><Relationship Id="rId4" Type="http://schemas.openxmlformats.org/officeDocument/2006/relationships/slideLayout" Target="../slideLayouts/slideLayout25.xml"/><Relationship Id="rId9" Type="http://schemas.openxmlformats.org/officeDocument/2006/relationships/slideLayout" Target="../slideLayouts/slideLayout30.xml"/><Relationship Id="rId14" Type="http://schemas.openxmlformats.org/officeDocument/2006/relationships/slideLayout" Target="../slideLayouts/slideLayout3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CE4E118-F6EB-43A0-9F46-A67F063410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BD183C1-0DFD-4BC4-A0B4-3F54627EE85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779A46-E166-4FF1-AB0E-C13E4DC6090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BF8F1-58ED-44A3-94BC-F1F60A2E74E5}" type="datetimeFigureOut">
              <a:rPr lang="en-US" smtClean="0"/>
              <a:t>3/20/2020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CDF63-00C1-41C5-94A0-3DF60D4006E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0FCFA5-BC73-4974-A13D-D08CE6A0A3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F3FC1B-7997-4495-9D2A-1B859FF873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82814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7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BDC57488-3539-8349-95E7-E0E3D7B2EDB0}" type="datetime2">
              <a:rPr lang="en-US" smtClean="0"/>
              <a:pPr/>
              <a:t>Saturday, March 21, 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2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r>
              <a:rPr lang="en-US" dirty="0"/>
              <a:t>Jefferson Lab: Present and Future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2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07E1C93C-5050-FC42-8F10-D22D4F119D13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127937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4" name="Group 43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2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3/20/2020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0884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  <p:sldLayoutId id="2147483683" r:id="rId12"/>
    <p:sldLayoutId id="2147483684" r:id="rId13"/>
    <p:sldLayoutId id="2147483685" r:id="rId14"/>
    <p:sldLayoutId id="2147483686" r:id="rId15"/>
    <p:sldLayoutId id="2147483687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3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>
                <a:solidFill>
                  <a:srgbClr val="000000"/>
                </a:solidFill>
              </a:rPr>
              <a:pPr/>
              <a:t>1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90"/>
            <a:ext cx="12192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	        				     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T. </a:t>
            </a:r>
            <a:r>
              <a:rPr lang="en-US" sz="2800" b="0" dirty="0" err="1">
                <a:latin typeface="Avenir Roman" panose="02000503020000020003" pitchFamily="2" charset="0"/>
                <a:cs typeface="Avenir Black"/>
              </a:rPr>
              <a:t>Hemmick</a:t>
            </a:r>
            <a:r>
              <a:rPr lang="en-US" sz="2800" b="0" dirty="0">
                <a:latin typeface="Avenir Roman" panose="02000503020000020003" pitchFamily="2" charset="0"/>
                <a:cs typeface="Avenir Black"/>
              </a:rPr>
              <a:t> &amp; P. Rossi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861860" y="2008268"/>
            <a:ext cx="10293175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2)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Presentations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should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cover the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following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points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(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where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“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applicable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”)</a:t>
            </a:r>
          </a:p>
          <a:p>
            <a:endParaRPr lang="it-IT" sz="8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Technology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used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: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spell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out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clearly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any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risk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associated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,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if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any</a:t>
            </a:r>
            <a:endParaRPr lang="it-IT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Momentum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range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covered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: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versus theta  and 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Nsigma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vs.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</a:t>
            </a:r>
            <a:r>
              <a:rPr lang="it-IT" sz="2000" dirty="0">
                <a:solidFill>
                  <a:srgbClr val="0D36B6"/>
                </a:solidFill>
                <a:latin typeface="Avenir Book" panose="02000503020000020003" pitchFamily="2" charset="0"/>
              </a:rPr>
              <a:t> </a:t>
            </a: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Robustness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of the design (e.g.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sensitivity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to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magnetic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field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) and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has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a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prototype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been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built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? </a:t>
            </a: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Are the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electronics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considerations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clear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(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channel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count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, data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size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, rate, background)</a:t>
            </a: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Time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needed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to complete the R&amp;D  and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available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workforce</a:t>
            </a:r>
            <a:endParaRPr lang="it-IT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endParaRPr lang="it-IT" sz="400" dirty="0">
              <a:solidFill>
                <a:srgbClr val="0D36B6"/>
              </a:solidFill>
              <a:latin typeface="Avenir Book" panose="02000503020000020003" pitchFamily="2" charset="0"/>
            </a:endParaRPr>
          </a:p>
          <a:p>
            <a:pPr marL="285750" indent="-285750">
              <a:buFontTx/>
              <a:buChar char="-"/>
            </a:pP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Status of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Simulation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 and 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Reconstruction</a:t>
            </a:r>
            <a:endParaRPr lang="it-IT" dirty="0">
              <a:solidFill>
                <a:srgbClr val="0D36B6"/>
              </a:solidFill>
              <a:latin typeface="Avenir Book" panose="02000503020000020003" pitchFamily="2" charset="0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3029DF-07DD-154D-8EFE-F6819F3E28B6}"/>
              </a:ext>
            </a:extLst>
          </p:cNvPr>
          <p:cNvSpPr/>
          <p:nvPr/>
        </p:nvSpPr>
        <p:spPr>
          <a:xfrm>
            <a:off x="861860" y="1233301"/>
            <a:ext cx="1029317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1) Come to the meeting with a 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simple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performance code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implemented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and ready to share with 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colleagues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(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where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 “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applicable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”) [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https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://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indico.bnl.gov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/</a:t>
            </a:r>
            <a:r>
              <a:rPr lang="it-IT" dirty="0" err="1">
                <a:solidFill>
                  <a:srgbClr val="0D36B6"/>
                </a:solidFill>
                <a:latin typeface="Avenir Book" panose="02000503020000020003" pitchFamily="2" charset="0"/>
              </a:rPr>
              <a:t>event</a:t>
            </a:r>
            <a:r>
              <a:rPr lang="it-IT" dirty="0">
                <a:solidFill>
                  <a:srgbClr val="0D36B6"/>
                </a:solidFill>
                <a:latin typeface="Avenir Book" panose="02000503020000020003" pitchFamily="2" charset="0"/>
              </a:rPr>
              <a:t>/7792/]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08FF23E-A096-6345-A38F-EBB133281C2E}"/>
              </a:ext>
            </a:extLst>
          </p:cNvPr>
          <p:cNvSpPr/>
          <p:nvPr/>
        </p:nvSpPr>
        <p:spPr>
          <a:xfrm>
            <a:off x="962025" y="769595"/>
            <a:ext cx="959844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In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order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to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move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forward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on in a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coherent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and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effective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way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we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had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two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requests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for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meeting: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8432BB95-F7DA-0E42-A52C-4B17C8221C0D}"/>
              </a:ext>
            </a:extLst>
          </p:cNvPr>
          <p:cNvSpPr/>
          <p:nvPr/>
        </p:nvSpPr>
        <p:spPr>
          <a:xfrm>
            <a:off x="870823" y="4833080"/>
            <a:ext cx="10282952" cy="172354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What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we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want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to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achieve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at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the end of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this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meeting:</a:t>
            </a:r>
          </a:p>
          <a:p>
            <a:endParaRPr lang="it-IT" sz="8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arenR"/>
            </a:pP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Deliverables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for the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next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quarterly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meeting </a:t>
            </a:r>
          </a:p>
          <a:p>
            <a:pPr marL="342900" indent="-342900">
              <a:buFontTx/>
              <a:buAutoNum type="arabicParenR"/>
            </a:pPr>
            <a:endParaRPr lang="it-IT" sz="8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342900" indent="-342900">
              <a:buFontTx/>
              <a:buAutoNum type="arabicParenR"/>
            </a:pP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Meetings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schedule: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we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think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that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the “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quarterly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”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meetings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are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not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enough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to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track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the progress of the work.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It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might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be best to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have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monthly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(or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biweekly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?)  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meetings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between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the major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quarterly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A5A6"/>
                </a:solidFill>
                <a:latin typeface="Avenir Book" panose="02000503020000020003" pitchFamily="2" charset="0"/>
              </a:rPr>
              <a:t>ones</a:t>
            </a:r>
            <a:r>
              <a:rPr lang="it-IT" dirty="0">
                <a:solidFill>
                  <a:srgbClr val="00A5A6"/>
                </a:solidFill>
                <a:latin typeface="Avenir Book" panose="02000503020000020003" pitchFamily="2" charset="0"/>
              </a:rPr>
              <a:t>. </a:t>
            </a:r>
          </a:p>
          <a:p>
            <a:pPr marL="342900" indent="-342900">
              <a:buFontTx/>
              <a:buAutoNum type="arabicParenR"/>
            </a:pPr>
            <a:endParaRPr lang="it-IT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128796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6E9E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E1C93C-5050-FC42-8F10-D22D4F119D13}" type="slidenum">
              <a:rPr lang="en-US">
                <a:solidFill>
                  <a:srgbClr val="000000"/>
                </a:solidFill>
              </a:rPr>
              <a:pPr/>
              <a:t>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8" name="Title 1"/>
          <p:cNvSpPr>
            <a:spLocks noGrp="1"/>
          </p:cNvSpPr>
          <p:nvPr>
            <p:ph type="title"/>
          </p:nvPr>
        </p:nvSpPr>
        <p:spPr>
          <a:xfrm>
            <a:off x="0" y="28890"/>
            <a:ext cx="12192000" cy="740705"/>
          </a:xfrm>
        </p:spPr>
        <p:txBody>
          <a:bodyPr>
            <a:noAutofit/>
          </a:bodyPr>
          <a:lstStyle/>
          <a:p>
            <a:r>
              <a:rPr lang="en-US" sz="3800" b="0" dirty="0">
                <a:solidFill>
                  <a:schemeClr val="accent1"/>
                </a:solidFill>
                <a:latin typeface="Avenir Roman" panose="02000503020000020003" pitchFamily="2" charset="0"/>
                <a:cs typeface="Avenir Black"/>
              </a:rPr>
              <a:t>PID Working Group</a:t>
            </a:r>
            <a:endParaRPr lang="en-US" sz="3800" b="0" dirty="0">
              <a:solidFill>
                <a:srgbClr val="FFFFFF"/>
              </a:solidFill>
              <a:latin typeface="Avenir Roman" panose="02000503020000020003" pitchFamily="2" charset="0"/>
              <a:cs typeface="Avenir Black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4396EF5-70B5-3744-8F34-6AAE04F0BBD6}"/>
              </a:ext>
            </a:extLst>
          </p:cNvPr>
          <p:cNvSpPr txBox="1"/>
          <p:nvPr/>
        </p:nvSpPr>
        <p:spPr>
          <a:xfrm>
            <a:off x="1524000" y="4066679"/>
            <a:ext cx="2359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: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C2C4547-9571-1D47-8EFB-4E7AD1E43C59}"/>
              </a:ext>
            </a:extLst>
          </p:cNvPr>
          <p:cNvSpPr/>
          <p:nvPr/>
        </p:nvSpPr>
        <p:spPr>
          <a:xfrm>
            <a:off x="1138206" y="922032"/>
            <a:ext cx="10424828" cy="52937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it-IT" sz="2000" b="1" dirty="0" err="1">
                <a:solidFill>
                  <a:srgbClr val="0D36B6"/>
                </a:solidFill>
                <a:latin typeface="Avenir Book" panose="02000503020000020003" pitchFamily="2" charset="0"/>
              </a:rPr>
              <a:t>Thursday</a:t>
            </a:r>
            <a:r>
              <a:rPr lang="it-IT" sz="2000" b="1" dirty="0">
                <a:solidFill>
                  <a:srgbClr val="0D36B6"/>
                </a:solidFill>
                <a:latin typeface="Avenir Book" panose="02000503020000020003" pitchFamily="2" charset="0"/>
              </a:rPr>
              <a:t> 3/19: 14:30 -18:30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Avenir Book" panose="02000503020000020003" pitchFamily="2" charset="0"/>
              </a:rPr>
              <a:t>36 (29) </a:t>
            </a:r>
            <a:r>
              <a:rPr lang="it-IT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people</a:t>
            </a:r>
            <a:r>
              <a:rPr lang="it-IT" sz="2000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attended</a:t>
            </a:r>
            <a:endParaRPr lang="it-IT" sz="20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sz="2000" dirty="0">
                <a:solidFill>
                  <a:srgbClr val="000000"/>
                </a:solidFill>
                <a:latin typeface="Avenir Book" panose="02000503020000020003" pitchFamily="2" charset="0"/>
              </a:rPr>
              <a:t>9 </a:t>
            </a:r>
            <a:r>
              <a:rPr lang="it-IT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presentations</a:t>
            </a:r>
            <a:r>
              <a:rPr lang="it-IT" sz="2000" dirty="0">
                <a:solidFill>
                  <a:srgbClr val="000000"/>
                </a:solidFill>
                <a:latin typeface="Avenir Book" panose="02000503020000020003" pitchFamily="2" charset="0"/>
              </a:rPr>
              <a:t> in </a:t>
            </a:r>
            <a:r>
              <a:rPr lang="it-IT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total</a:t>
            </a:r>
            <a:r>
              <a:rPr lang="it-IT" sz="2000" dirty="0">
                <a:solidFill>
                  <a:srgbClr val="000000"/>
                </a:solidFill>
                <a:latin typeface="Avenir Book" panose="02000503020000020003" pitchFamily="2" charset="0"/>
              </a:rPr>
              <a:t> (7: 10+10 </a:t>
            </a:r>
            <a:r>
              <a:rPr lang="it-IT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min</a:t>
            </a:r>
            <a:r>
              <a:rPr lang="it-IT" sz="2000" dirty="0">
                <a:solidFill>
                  <a:srgbClr val="000000"/>
                </a:solidFill>
                <a:latin typeface="Avenir Book" panose="02000503020000020003" pitchFamily="2" charset="0"/>
              </a:rPr>
              <a:t> ;  2: 8+7 </a:t>
            </a:r>
            <a:r>
              <a:rPr lang="it-IT" sz="2000" dirty="0" err="1">
                <a:solidFill>
                  <a:srgbClr val="000000"/>
                </a:solidFill>
                <a:latin typeface="Avenir Book" panose="02000503020000020003" pitchFamily="2" charset="0"/>
              </a:rPr>
              <a:t>min</a:t>
            </a:r>
            <a:r>
              <a:rPr lang="it-IT" sz="2000" dirty="0">
                <a:solidFill>
                  <a:srgbClr val="000000"/>
                </a:solidFill>
                <a:latin typeface="Avenir Book" panose="02000503020000020003" pitchFamily="2" charset="0"/>
              </a:rPr>
              <a:t>))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it-IT" sz="10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AGENDA:</a:t>
            </a:r>
          </a:p>
          <a:p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Introduction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(T.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Hemmick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/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P.Rossi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 </a:t>
            </a:r>
          </a:p>
          <a:p>
            <a:endParaRPr lang="it-IT" sz="8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High-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Resolution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ps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TOF for PID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at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the EIC (M.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Chiu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 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Evaluation of small photo‐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sensors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in high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magnetic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fields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for EIC PID detectors (Y.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Ilieva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Development of MCP-PMT/LAPPD and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exploring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their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application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for PID (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J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Xie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A LGAD-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based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Time-of-Flight System for EIC -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leveraging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experience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from the HL-LHC upgrade (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W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. Li)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Dual Ring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Imaging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Cherenkov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status (E.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Cisbani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/M.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Contalbrigo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The high-performance DIRC detector for the EIC detector (G.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Kalicy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mRICH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for EIC -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past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,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present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and future (X. He)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Quintuple-GEM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Based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RICH Detector for EIC (K.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Dehmelt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High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Momentum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PID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at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EIC (in 10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years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from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now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)</a:t>
            </a:r>
          </a:p>
          <a:p>
            <a:pPr marL="342900" indent="-342900">
              <a:buFont typeface="+mj-lt"/>
              <a:buAutoNum type="arabicPeriod"/>
            </a:pPr>
            <a:endParaRPr lang="it-IT" sz="800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r>
              <a:rPr lang="it-IT" b="1" dirty="0" err="1">
                <a:solidFill>
                  <a:srgbClr val="0D36B6"/>
                </a:solidFill>
                <a:latin typeface="Avenir Book" panose="02000503020000020003" pitchFamily="2" charset="0"/>
              </a:rPr>
              <a:t>Friday</a:t>
            </a:r>
            <a:r>
              <a:rPr lang="it-IT" b="1" dirty="0">
                <a:solidFill>
                  <a:srgbClr val="0D36B6"/>
                </a:solidFill>
                <a:latin typeface="Avenir Book" panose="02000503020000020003" pitchFamily="2" charset="0"/>
              </a:rPr>
              <a:t> 3/20: 8:30 -10:30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25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people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attended</a:t>
            </a:r>
            <a:endParaRPr lang="it-IT" dirty="0">
              <a:solidFill>
                <a:srgbClr val="000000"/>
              </a:solidFill>
              <a:latin typeface="Avenir Book" panose="02000503020000020003" pitchFamily="2" charset="0"/>
            </a:endParaRPr>
          </a:p>
          <a:p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General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discussion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on the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working</a:t>
            </a:r>
            <a:r>
              <a:rPr lang="it-IT" dirty="0">
                <a:solidFill>
                  <a:srgbClr val="000000"/>
                </a:solidFill>
                <a:latin typeface="Avenir Book" panose="02000503020000020003" pitchFamily="2" charset="0"/>
              </a:rPr>
              <a:t> </a:t>
            </a:r>
            <a:r>
              <a:rPr lang="it-IT" dirty="0" err="1">
                <a:solidFill>
                  <a:srgbClr val="000000"/>
                </a:solidFill>
                <a:latin typeface="Avenir Book" panose="02000503020000020003" pitchFamily="2" charset="0"/>
              </a:rPr>
              <a:t>plan</a:t>
            </a:r>
            <a:endParaRPr lang="it-IT" dirty="0">
              <a:solidFill>
                <a:srgbClr val="000000"/>
              </a:solidFill>
              <a:latin typeface="Avenir Book" panose="0200050302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308523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7ACAA-E5C7-49DB-9A5E-6B6E076747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8596668" cy="84974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rgbClr val="FFC000"/>
                </a:solidFill>
              </a:rPr>
              <a:t>Needs vs. </a:t>
            </a:r>
            <a:r>
              <a:rPr lang="en-US" dirty="0">
                <a:solidFill>
                  <a:srgbClr val="7030A0"/>
                </a:solidFill>
              </a:rPr>
              <a:t>Performance: </a:t>
            </a:r>
            <a:r>
              <a:rPr lang="en-US" dirty="0">
                <a:solidFill>
                  <a:schemeClr val="tx1"/>
                </a:solidFill>
              </a:rPr>
              <a:t>Designed Workflow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CB23E1A-EE9F-4BB2-903C-3B02C20809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22182" y="4541673"/>
            <a:ext cx="8111350" cy="2453606"/>
          </a:xfrm>
        </p:spPr>
        <p:txBody>
          <a:bodyPr/>
          <a:lstStyle/>
          <a:p>
            <a:r>
              <a:rPr lang="en-US" dirty="0"/>
              <a:t>Workflow Designed for:</a:t>
            </a:r>
          </a:p>
          <a:p>
            <a:pPr lvl="1"/>
            <a:r>
              <a:rPr lang="en-US" dirty="0"/>
              <a:t>Interface between PWD and DWG.</a:t>
            </a:r>
          </a:p>
          <a:p>
            <a:pPr lvl="1"/>
            <a:r>
              <a:rPr lang="en-US" dirty="0"/>
              <a:t>Apples-to-apples among detector technologies.</a:t>
            </a:r>
          </a:p>
          <a:p>
            <a:r>
              <a:rPr lang="en-US" dirty="0"/>
              <a:t>Status:</a:t>
            </a:r>
          </a:p>
          <a:p>
            <a:pPr lvl="1"/>
            <a:r>
              <a:rPr lang="en-US" dirty="0"/>
              <a:t>Well received in joint session with PWG…clear achievable deliverable.</a:t>
            </a:r>
          </a:p>
          <a:p>
            <a:pPr lvl="1"/>
            <a:r>
              <a:rPr lang="en-US" dirty="0"/>
              <a:t>Implemented already in most cases for detector proponents.</a:t>
            </a:r>
          </a:p>
          <a:p>
            <a:pPr lvl="1"/>
            <a:endParaRPr lang="en-US" dirty="0"/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FB9ABD43-04F0-40F7-B9E0-3FF630E4C2DE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99531" y="869131"/>
            <a:ext cx="1918337" cy="1302158"/>
          </a:xfrm>
          <a:prstGeom prst="rect">
            <a:avLst/>
          </a:prstGeom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FC93A875-1111-4BC6-9CAB-5C9057C38DE3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871157" y="1354656"/>
            <a:ext cx="1918337" cy="1302158"/>
          </a:xfrm>
          <a:prstGeom prst="rect">
            <a:avLst/>
          </a:prstGeom>
        </p:spPr>
      </p:pic>
      <p:pic>
        <p:nvPicPr>
          <p:cNvPr id="28" name="Picture 27">
            <a:extLst>
              <a:ext uri="{FF2B5EF4-FFF2-40B4-BE49-F238E27FC236}">
                <a16:creationId xmlns:a16="http://schemas.microsoft.com/office/drawing/2014/main" id="{4F11D94D-4717-4C1A-8B3B-C762A34EF7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242783" y="1840181"/>
            <a:ext cx="1918337" cy="1302158"/>
          </a:xfrm>
          <a:prstGeom prst="rect">
            <a:avLst/>
          </a:prstGeom>
        </p:spPr>
      </p:pic>
      <p:pic>
        <p:nvPicPr>
          <p:cNvPr id="29" name="Picture 28">
            <a:extLst>
              <a:ext uri="{FF2B5EF4-FFF2-40B4-BE49-F238E27FC236}">
                <a16:creationId xmlns:a16="http://schemas.microsoft.com/office/drawing/2014/main" id="{ABF4ECBE-CCDA-4A13-A289-8160D1F311A7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14409" y="2325706"/>
            <a:ext cx="1918337" cy="1302158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C0DCFC61-6836-4118-8400-D1502CF984F1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986035" y="2811231"/>
            <a:ext cx="1918337" cy="1302158"/>
          </a:xfrm>
          <a:prstGeom prst="rect">
            <a:avLst/>
          </a:prstGeom>
        </p:spPr>
      </p:pic>
      <p:sp>
        <p:nvSpPr>
          <p:cNvPr id="31" name="Arrow: Right 30">
            <a:extLst>
              <a:ext uri="{FF2B5EF4-FFF2-40B4-BE49-F238E27FC236}">
                <a16:creationId xmlns:a16="http://schemas.microsoft.com/office/drawing/2014/main" id="{C43A5E73-6CE6-4C87-8C98-BDAC13ED0138}"/>
              </a:ext>
            </a:extLst>
          </p:cNvPr>
          <p:cNvSpPr/>
          <p:nvPr/>
        </p:nvSpPr>
        <p:spPr>
          <a:xfrm>
            <a:off x="7616377" y="2110154"/>
            <a:ext cx="906061" cy="64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combine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89D4757-2E68-48E9-9861-590CDAD1FE7B}"/>
              </a:ext>
            </a:extLst>
          </p:cNvPr>
          <p:cNvSpPr txBox="1"/>
          <p:nvPr/>
        </p:nvSpPr>
        <p:spPr>
          <a:xfrm>
            <a:off x="4777027" y="3403927"/>
            <a:ext cx="981359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Limits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(max p)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pic>
        <p:nvPicPr>
          <p:cNvPr id="48" name="Picture 47">
            <a:extLst>
              <a:ext uri="{FF2B5EF4-FFF2-40B4-BE49-F238E27FC236}">
                <a16:creationId xmlns:a16="http://schemas.microsoft.com/office/drawing/2014/main" id="{F12C6E1D-3062-45A6-8C09-E698C7C8173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62221" y="512172"/>
            <a:ext cx="3166164" cy="2126528"/>
          </a:xfrm>
          <a:prstGeom prst="rect">
            <a:avLst/>
          </a:prstGeom>
          <a:ln w="57150">
            <a:solidFill>
              <a:srgbClr val="FFC000"/>
            </a:solidFill>
          </a:ln>
        </p:spPr>
      </p:pic>
      <p:pic>
        <p:nvPicPr>
          <p:cNvPr id="50" name="Picture 49">
            <a:extLst>
              <a:ext uri="{FF2B5EF4-FFF2-40B4-BE49-F238E27FC236}">
                <a16:creationId xmlns:a16="http://schemas.microsoft.com/office/drawing/2014/main" id="{2F79DAE8-86A6-4945-BDB6-13605D424A3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92445" y="4219300"/>
            <a:ext cx="3166164" cy="2126528"/>
          </a:xfrm>
          <a:prstGeom prst="rect">
            <a:avLst/>
          </a:prstGeom>
          <a:ln w="57150">
            <a:solidFill>
              <a:srgbClr val="7030A0"/>
            </a:solidFill>
          </a:ln>
        </p:spPr>
      </p:pic>
      <p:cxnSp>
        <p:nvCxnSpPr>
          <p:cNvPr id="52" name="Straight Connector 51">
            <a:extLst>
              <a:ext uri="{FF2B5EF4-FFF2-40B4-BE49-F238E27FC236}">
                <a16:creationId xmlns:a16="http://schemas.microsoft.com/office/drawing/2014/main" id="{E7BE65FA-556B-4A4F-92CA-AC33EEDE42D6}"/>
              </a:ext>
            </a:extLst>
          </p:cNvPr>
          <p:cNvCxnSpPr/>
          <p:nvPr/>
        </p:nvCxnSpPr>
        <p:spPr>
          <a:xfrm>
            <a:off x="9794668" y="6027239"/>
            <a:ext cx="937718" cy="0"/>
          </a:xfrm>
          <a:prstGeom prst="line">
            <a:avLst/>
          </a:prstGeom>
          <a:ln w="381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D686893D-07D9-4ED4-B4AE-7FE43BD1A3DB}"/>
              </a:ext>
            </a:extLst>
          </p:cNvPr>
          <p:cNvCxnSpPr>
            <a:cxnSpLocks/>
          </p:cNvCxnSpPr>
          <p:nvPr/>
        </p:nvCxnSpPr>
        <p:spPr>
          <a:xfrm>
            <a:off x="10732386" y="5625723"/>
            <a:ext cx="401976" cy="0"/>
          </a:xfrm>
          <a:prstGeom prst="line">
            <a:avLst/>
          </a:prstGeom>
          <a:ln w="38100">
            <a:solidFill>
              <a:srgbClr val="00B05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FE058127-24C6-4343-9D40-3C2755F766B2}"/>
              </a:ext>
            </a:extLst>
          </p:cNvPr>
          <p:cNvCxnSpPr>
            <a:cxnSpLocks/>
          </p:cNvCxnSpPr>
          <p:nvPr/>
        </p:nvCxnSpPr>
        <p:spPr>
          <a:xfrm>
            <a:off x="11230489" y="4573576"/>
            <a:ext cx="401976" cy="0"/>
          </a:xfrm>
          <a:prstGeom prst="line">
            <a:avLst/>
          </a:prstGeom>
          <a:ln w="3810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34AB9741-7D7E-40F5-AFF8-A8D617FF1846}"/>
              </a:ext>
            </a:extLst>
          </p:cNvPr>
          <p:cNvCxnSpPr>
            <a:cxnSpLocks/>
          </p:cNvCxnSpPr>
          <p:nvPr/>
        </p:nvCxnSpPr>
        <p:spPr>
          <a:xfrm>
            <a:off x="8994184" y="5868975"/>
            <a:ext cx="800484" cy="0"/>
          </a:xfrm>
          <a:prstGeom prst="line">
            <a:avLst/>
          </a:prstGeom>
          <a:ln w="38100">
            <a:solidFill>
              <a:srgbClr val="FFC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9" name="Picture 18">
            <a:extLst>
              <a:ext uri="{FF2B5EF4-FFF2-40B4-BE49-F238E27FC236}">
                <a16:creationId xmlns:a16="http://schemas.microsoft.com/office/drawing/2014/main" id="{71C2E00C-CFD7-44EE-9BB7-90DE19EC93A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59535" y="894015"/>
            <a:ext cx="2074094" cy="1396626"/>
          </a:xfrm>
          <a:prstGeom prst="rect">
            <a:avLst/>
          </a:prstGeom>
          <a:noFill/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CA0B8EC0-ED5C-47B4-BAFE-98B1C9480C0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995592" y="1395572"/>
            <a:ext cx="2074094" cy="1396626"/>
          </a:xfrm>
          <a:prstGeom prst="rect">
            <a:avLst/>
          </a:prstGeom>
          <a:noFill/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F0A53B22-B24C-414A-9131-4591C12EF20A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431649" y="1897129"/>
            <a:ext cx="2074094" cy="1396626"/>
          </a:xfrm>
          <a:prstGeom prst="rect">
            <a:avLst/>
          </a:prstGeom>
          <a:noFill/>
        </p:spPr>
      </p:pic>
      <p:pic>
        <p:nvPicPr>
          <p:cNvPr id="22" name="Picture 21">
            <a:extLst>
              <a:ext uri="{FF2B5EF4-FFF2-40B4-BE49-F238E27FC236}">
                <a16:creationId xmlns:a16="http://schemas.microsoft.com/office/drawing/2014/main" id="{8AB6C1EF-CD08-4D53-97F2-70558BEC3EF9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67706" y="2398686"/>
            <a:ext cx="2074094" cy="1396626"/>
          </a:xfrm>
          <a:prstGeom prst="rect">
            <a:avLst/>
          </a:prstGeom>
          <a:noFill/>
        </p:spPr>
      </p:pic>
      <p:pic>
        <p:nvPicPr>
          <p:cNvPr id="23" name="Picture 22">
            <a:extLst>
              <a:ext uri="{FF2B5EF4-FFF2-40B4-BE49-F238E27FC236}">
                <a16:creationId xmlns:a16="http://schemas.microsoft.com/office/drawing/2014/main" id="{E14D4F23-8667-49A8-AB75-139092285BB7}"/>
              </a:ext>
            </a:extLst>
          </p:cNvPr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303763" y="2900241"/>
            <a:ext cx="2074094" cy="1396626"/>
          </a:xfrm>
          <a:prstGeom prst="rect">
            <a:avLst/>
          </a:prstGeom>
          <a:noFill/>
        </p:spPr>
      </p:pic>
      <p:sp>
        <p:nvSpPr>
          <p:cNvPr id="24" name="Arrow: Right 23">
            <a:extLst>
              <a:ext uri="{FF2B5EF4-FFF2-40B4-BE49-F238E27FC236}">
                <a16:creationId xmlns:a16="http://schemas.microsoft.com/office/drawing/2014/main" id="{D38D3D87-87BD-48D7-8D09-404DF0DF5D1F}"/>
              </a:ext>
            </a:extLst>
          </p:cNvPr>
          <p:cNvSpPr/>
          <p:nvPr/>
        </p:nvSpPr>
        <p:spPr>
          <a:xfrm>
            <a:off x="4040955" y="2171289"/>
            <a:ext cx="906061" cy="64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reduce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12CA5D-33C6-46B3-88F3-E04DA33A78E1}"/>
              </a:ext>
            </a:extLst>
          </p:cNvPr>
          <p:cNvSpPr txBox="1"/>
          <p:nvPr/>
        </p:nvSpPr>
        <p:spPr>
          <a:xfrm>
            <a:off x="209920" y="3426033"/>
            <a:ext cx="2093843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Yields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>
                <a:solidFill>
                  <a:prstClr val="black"/>
                </a:solidFill>
                <a:latin typeface="Trebuchet MS" panose="020B0603020202020204"/>
              </a:rPr>
              <a:t>(subset of physics)</a:t>
            </a: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rebuchet MS" panose="020B0603020202020204"/>
              <a:ea typeface="+mn-ea"/>
              <a:cs typeface="+mn-cs"/>
            </a:endParaRPr>
          </a:p>
        </p:txBody>
      </p:sp>
      <p:sp>
        <p:nvSpPr>
          <p:cNvPr id="35" name="Arrow: Right 34">
            <a:extLst>
              <a:ext uri="{FF2B5EF4-FFF2-40B4-BE49-F238E27FC236}">
                <a16:creationId xmlns:a16="http://schemas.microsoft.com/office/drawing/2014/main" id="{B6C5613A-66FD-444F-BCB1-439E9F367F68}"/>
              </a:ext>
            </a:extLst>
          </p:cNvPr>
          <p:cNvSpPr/>
          <p:nvPr/>
        </p:nvSpPr>
        <p:spPr>
          <a:xfrm rot="5400000">
            <a:off x="9694383" y="3170454"/>
            <a:ext cx="906061" cy="648584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Trebuchet MS" panose="020B0603020202020204"/>
                <a:ea typeface="+mn-ea"/>
                <a:cs typeface="+mn-cs"/>
              </a:rPr>
              <a:t>compare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6A9BB151-FAED-43EA-B2A5-15BDC0840B3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9471" y="3301417"/>
            <a:ext cx="1319871" cy="93328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1D261971-4889-4EE5-83DD-47D03563A44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440960" y="4229255"/>
            <a:ext cx="4170940" cy="1056983"/>
          </a:xfrm>
          <a:prstGeom prst="rect">
            <a:avLst/>
          </a:prstGeom>
          <a:solidFill>
            <a:srgbClr val="FFFF00"/>
          </a:solidFill>
        </p:spPr>
      </p:pic>
    </p:spTree>
    <p:extLst>
      <p:ext uri="{BB962C8B-B14F-4D97-AF65-F5344CB8AC3E}">
        <p14:creationId xmlns:p14="http://schemas.microsoft.com/office/powerpoint/2010/main" val="29257419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BE68FB-3AA7-452A-8885-32A23D12254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748672"/>
          </a:xfrm>
        </p:spPr>
        <p:txBody>
          <a:bodyPr/>
          <a:lstStyle/>
          <a:p>
            <a:r>
              <a:rPr lang="en-US" dirty="0"/>
              <a:t>TOF Discussion  (High Momentum)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6F6DD35-7F7D-4A7A-A63E-69317180ED0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8745" y="758079"/>
            <a:ext cx="5235171" cy="323640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866845C-9385-4E92-9272-4D20011D827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96000" y="1032995"/>
            <a:ext cx="1549748" cy="168019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D1FAA31F-40D0-4C19-92F9-826B6AFC921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975473" y="1031719"/>
            <a:ext cx="2736121" cy="1629533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029E0D46-DCB2-4339-A2F7-CC0752E40A1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064988" y="2938969"/>
            <a:ext cx="3149966" cy="1923317"/>
          </a:xfrm>
          <a:prstGeom prst="rect">
            <a:avLst/>
          </a:prstGeom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A08C4AE3-9AF4-456E-855E-148406E3A76D}"/>
              </a:ext>
            </a:extLst>
          </p:cNvPr>
          <p:cNvSpPr/>
          <p:nvPr/>
        </p:nvSpPr>
        <p:spPr>
          <a:xfrm>
            <a:off x="9058458" y="2932515"/>
            <a:ext cx="2277208" cy="745008"/>
          </a:xfrm>
          <a:prstGeom prst="ellipse">
            <a:avLst/>
          </a:prstGeom>
          <a:noFill/>
          <a:ln w="381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0EB0BC21-8469-497E-AE96-6E6108C329D6}"/>
              </a:ext>
            </a:extLst>
          </p:cNvPr>
          <p:cNvSpPr txBox="1"/>
          <p:nvPr/>
        </p:nvSpPr>
        <p:spPr>
          <a:xfrm>
            <a:off x="389858" y="4644517"/>
            <a:ext cx="76751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Simple to encode PI performance since this measure is less coupled </a:t>
            </a:r>
            <a:br>
              <a:rPr lang="en-US" dirty="0"/>
            </a:br>
            <a:r>
              <a:rPr lang="en-US" dirty="0"/>
              <a:t>to other detector deliverables.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Options in some cases are limited by sensitivity to magnetic field orientation.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664477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>
            <a:extLst>
              <a:ext uri="{FF2B5EF4-FFF2-40B4-BE49-F238E27FC236}">
                <a16:creationId xmlns:a16="http://schemas.microsoft.com/office/drawing/2014/main" id="{CE5A26A2-5E5B-4C20-9B5F-D6D93001B8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281" y="981188"/>
            <a:ext cx="3977729" cy="2457484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0363672E-56D3-4BA3-AA56-13B9D4221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927344"/>
          </a:xfrm>
        </p:spPr>
        <p:txBody>
          <a:bodyPr/>
          <a:lstStyle/>
          <a:p>
            <a:r>
              <a:rPr lang="en-US" dirty="0"/>
              <a:t>Cherenkov Plots (high p and very high p)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CC0084C-9A23-401F-88B6-60DC6CA4B23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99839" y="3725302"/>
            <a:ext cx="4342537" cy="2573092"/>
          </a:xfrm>
        </p:spPr>
        <p:txBody>
          <a:bodyPr>
            <a:normAutofit fontScale="92500" lnSpcReduction="10000"/>
          </a:bodyPr>
          <a:lstStyle/>
          <a:p>
            <a:r>
              <a:rPr lang="en-US" dirty="0"/>
              <a:t>High and Very High P</a:t>
            </a:r>
          </a:p>
          <a:p>
            <a:r>
              <a:rPr lang="en-US" dirty="0">
                <a:solidFill>
                  <a:srgbClr val="FF0000"/>
                </a:solidFill>
              </a:rPr>
              <a:t>Valid concern:</a:t>
            </a:r>
          </a:p>
          <a:p>
            <a:pPr lvl="1"/>
            <a:r>
              <a:rPr lang="en-US" dirty="0"/>
              <a:t>Gas RICH must be sensitive to future </a:t>
            </a:r>
            <a:r>
              <a:rPr lang="en-US" dirty="0" err="1"/>
              <a:t>environmantal</a:t>
            </a:r>
            <a:r>
              <a:rPr lang="en-US" dirty="0"/>
              <a:t> Limits</a:t>
            </a:r>
          </a:p>
          <a:p>
            <a:pPr lvl="1"/>
            <a:r>
              <a:rPr lang="en-US" dirty="0" err="1"/>
              <a:t>C</a:t>
            </a:r>
            <a:r>
              <a:rPr lang="en-US" baseline="-25000" dirty="0" err="1"/>
              <a:t>n</a:t>
            </a:r>
            <a:r>
              <a:rPr lang="en-US" dirty="0" err="1"/>
              <a:t>F</a:t>
            </a:r>
            <a:r>
              <a:rPr lang="en-US" baseline="-25000" dirty="0" err="1"/>
              <a:t>m</a:t>
            </a:r>
            <a:r>
              <a:rPr lang="en-US" dirty="0"/>
              <a:t> </a:t>
            </a:r>
            <a:r>
              <a:rPr lang="en-US" dirty="0">
                <a:sym typeface="Wingdings" panose="05000000000000000000" pitchFamily="2" charset="2"/>
              </a:rPr>
              <a:t> high pressure gas</a:t>
            </a:r>
            <a:endParaRPr lang="en-US" dirty="0"/>
          </a:p>
          <a:p>
            <a:r>
              <a:rPr lang="en-US" dirty="0"/>
              <a:t>Developing photon det choices.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710356A-77AB-411E-810F-C477A727BBD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44316" y="952172"/>
            <a:ext cx="3151076" cy="2476828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96C382F6-E7C3-41FA-A0F0-D631C60D60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2907" y="4075584"/>
            <a:ext cx="6722818" cy="2476828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8674360E-14BC-4FB2-8484-15C05BB2EF7C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99839" y="1582981"/>
            <a:ext cx="4180742" cy="1587989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2DD86F-573E-4055-B2A1-4D6A81AB33CF}"/>
              </a:ext>
            </a:extLst>
          </p:cNvPr>
          <p:cNvSpPr txBox="1"/>
          <p:nvPr/>
        </p:nvSpPr>
        <p:spPr>
          <a:xfrm>
            <a:off x="2602981" y="2672506"/>
            <a:ext cx="6314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DIRC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E80A0A1-DE43-4821-8336-03C77D44E7A9}"/>
              </a:ext>
            </a:extLst>
          </p:cNvPr>
          <p:cNvSpPr txBox="1"/>
          <p:nvPr/>
        </p:nvSpPr>
        <p:spPr>
          <a:xfrm>
            <a:off x="4466529" y="1112010"/>
            <a:ext cx="109517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dual RICH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7C8B2607-7BC8-4760-8F33-37AB0C836927}"/>
              </a:ext>
            </a:extLst>
          </p:cNvPr>
          <p:cNvSpPr txBox="1"/>
          <p:nvPr/>
        </p:nvSpPr>
        <p:spPr>
          <a:xfrm>
            <a:off x="8550367" y="1213649"/>
            <a:ext cx="14814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modular RICH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30088B7-8E1C-406C-9F10-431ED8FD56C4}"/>
              </a:ext>
            </a:extLst>
          </p:cNvPr>
          <p:cNvSpPr txBox="1"/>
          <p:nvPr/>
        </p:nvSpPr>
        <p:spPr>
          <a:xfrm>
            <a:off x="3129518" y="3706252"/>
            <a:ext cx="97815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CF</a:t>
            </a:r>
            <a:r>
              <a:rPr lang="en-US" baseline="-25000" dirty="0"/>
              <a:t>4 </a:t>
            </a:r>
            <a:r>
              <a:rPr lang="en-US" dirty="0"/>
              <a:t>RICH</a:t>
            </a:r>
          </a:p>
        </p:txBody>
      </p:sp>
    </p:spTree>
    <p:extLst>
      <p:ext uri="{BB962C8B-B14F-4D97-AF65-F5344CB8AC3E}">
        <p14:creationId xmlns:p14="http://schemas.microsoft.com/office/powerpoint/2010/main" val="28591295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1763F8-855E-46DF-B3A5-63DE3F18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3383"/>
          </a:xfrm>
        </p:spPr>
        <p:txBody>
          <a:bodyPr/>
          <a:lstStyle/>
          <a:p>
            <a:r>
              <a:rPr lang="en-US" dirty="0"/>
              <a:t>Sketches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A87DB-3F44-4A62-B338-C577276D92F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8370" y="4932818"/>
            <a:ext cx="10515600" cy="1620369"/>
          </a:xfrm>
        </p:spPr>
        <p:txBody>
          <a:bodyPr/>
          <a:lstStyle/>
          <a:p>
            <a:r>
              <a:rPr lang="en-US" dirty="0"/>
              <a:t>Arrows indicate competing options.</a:t>
            </a:r>
          </a:p>
          <a:p>
            <a:r>
              <a:rPr lang="en-US" dirty="0"/>
              <a:t>Some readout options can intrinsically contain TOF capability.</a:t>
            </a:r>
          </a:p>
          <a:p>
            <a:endParaRPr lang="en-US" dirty="0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57D0F3A-340D-4E50-8F87-39F05122429C}"/>
              </a:ext>
            </a:extLst>
          </p:cNvPr>
          <p:cNvSpPr/>
          <p:nvPr/>
        </p:nvSpPr>
        <p:spPr>
          <a:xfrm>
            <a:off x="2224451" y="1846385"/>
            <a:ext cx="4756639" cy="26376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B-tolerant TOF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090EC87-51BC-4D4D-8F57-46F035C36A8C}"/>
              </a:ext>
            </a:extLst>
          </p:cNvPr>
          <p:cNvSpPr/>
          <p:nvPr/>
        </p:nvSpPr>
        <p:spPr>
          <a:xfrm>
            <a:off x="2224451" y="1503485"/>
            <a:ext cx="4756639" cy="263769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DIRC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3FC67C9-ED26-4CD8-906F-E52658AC5A75}"/>
              </a:ext>
            </a:extLst>
          </p:cNvPr>
          <p:cNvSpPr/>
          <p:nvPr/>
        </p:nvSpPr>
        <p:spPr>
          <a:xfrm>
            <a:off x="6255723" y="2503839"/>
            <a:ext cx="606669" cy="1899138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TOF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2B333D49-0046-4DA3-965F-BAFB484E8AEF}"/>
              </a:ext>
            </a:extLst>
          </p:cNvPr>
          <p:cNvSpPr/>
          <p:nvPr/>
        </p:nvSpPr>
        <p:spPr>
          <a:xfrm>
            <a:off x="7139351" y="2156542"/>
            <a:ext cx="896816" cy="2365131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mRICH</a:t>
            </a:r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BB1747A-307D-4C73-A478-13666F1D050F}"/>
              </a:ext>
            </a:extLst>
          </p:cNvPr>
          <p:cNvSpPr/>
          <p:nvPr/>
        </p:nvSpPr>
        <p:spPr>
          <a:xfrm>
            <a:off x="8115297" y="1708135"/>
            <a:ext cx="1503485" cy="2813538"/>
          </a:xfrm>
          <a:prstGeom prst="rect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Dual RICH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C6DAA95-1144-45D7-BAA8-641B3E5DA5B6}"/>
              </a:ext>
            </a:extLst>
          </p:cNvPr>
          <p:cNvSpPr/>
          <p:nvPr/>
        </p:nvSpPr>
        <p:spPr>
          <a:xfrm>
            <a:off x="9847382" y="1708135"/>
            <a:ext cx="1301262" cy="2813538"/>
          </a:xfrm>
          <a:prstGeom prst="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Gas RICH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43517027-F5F3-4796-8DDA-848C1156F267}"/>
              </a:ext>
            </a:extLst>
          </p:cNvPr>
          <p:cNvSpPr/>
          <p:nvPr/>
        </p:nvSpPr>
        <p:spPr>
          <a:xfrm>
            <a:off x="238855" y="2426678"/>
            <a:ext cx="968621" cy="1960684"/>
          </a:xfrm>
          <a:prstGeom prst="roundRect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mRICH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D6C5C040-122D-42AF-998E-C917180E6B88}"/>
              </a:ext>
            </a:extLst>
          </p:cNvPr>
          <p:cNvCxnSpPr/>
          <p:nvPr/>
        </p:nvCxnSpPr>
        <p:spPr>
          <a:xfrm>
            <a:off x="7543797" y="2640119"/>
            <a:ext cx="98473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99D81EE-76AB-4C13-80AE-3AE7F4976DE8}"/>
              </a:ext>
            </a:extLst>
          </p:cNvPr>
          <p:cNvCxnSpPr/>
          <p:nvPr/>
        </p:nvCxnSpPr>
        <p:spPr>
          <a:xfrm>
            <a:off x="9226059" y="2640119"/>
            <a:ext cx="98473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F1412160-A7AC-49BF-9D3D-9DC01F7C28EA}"/>
              </a:ext>
            </a:extLst>
          </p:cNvPr>
          <p:cNvCxnSpPr/>
          <p:nvPr/>
        </p:nvCxnSpPr>
        <p:spPr>
          <a:xfrm>
            <a:off x="6559058" y="2851135"/>
            <a:ext cx="984739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55AB4C48-7616-4B45-AEEF-B9A7DCF73393}"/>
              </a:ext>
            </a:extLst>
          </p:cNvPr>
          <p:cNvCxnSpPr>
            <a:cxnSpLocks/>
          </p:cNvCxnSpPr>
          <p:nvPr/>
        </p:nvCxnSpPr>
        <p:spPr>
          <a:xfrm flipV="1">
            <a:off x="5756026" y="1503485"/>
            <a:ext cx="0" cy="545123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C5867DCD-B050-426D-A84A-03AA358C6508}"/>
              </a:ext>
            </a:extLst>
          </p:cNvPr>
          <p:cNvSpPr/>
          <p:nvPr/>
        </p:nvSpPr>
        <p:spPr>
          <a:xfrm>
            <a:off x="1664674" y="2426678"/>
            <a:ext cx="896815" cy="1960684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e-pi</a:t>
            </a:r>
          </a:p>
          <a:p>
            <a:pPr algn="ctr"/>
            <a:r>
              <a:rPr lang="en-US" dirty="0"/>
              <a:t>(HBD)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F8AE2FAB-31FA-4012-AF03-7BA271DE35A7}"/>
              </a:ext>
            </a:extLst>
          </p:cNvPr>
          <p:cNvSpPr/>
          <p:nvPr/>
        </p:nvSpPr>
        <p:spPr>
          <a:xfrm>
            <a:off x="1251438" y="2426678"/>
            <a:ext cx="369276" cy="1960684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TOF</a:t>
            </a:r>
          </a:p>
        </p:txBody>
      </p:sp>
      <p:cxnSp>
        <p:nvCxnSpPr>
          <p:cNvPr id="21" name="Straight Arrow Connector 20">
            <a:extLst>
              <a:ext uri="{FF2B5EF4-FFF2-40B4-BE49-F238E27FC236}">
                <a16:creationId xmlns:a16="http://schemas.microsoft.com/office/drawing/2014/main" id="{57E80CFC-AA43-4876-A4D6-89C5000A5A45}"/>
              </a:ext>
            </a:extLst>
          </p:cNvPr>
          <p:cNvCxnSpPr>
            <a:cxnSpLocks/>
          </p:cNvCxnSpPr>
          <p:nvPr/>
        </p:nvCxnSpPr>
        <p:spPr>
          <a:xfrm>
            <a:off x="936378" y="2593731"/>
            <a:ext cx="542195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Rectangle 22">
            <a:extLst>
              <a:ext uri="{FF2B5EF4-FFF2-40B4-BE49-F238E27FC236}">
                <a16:creationId xmlns:a16="http://schemas.microsoft.com/office/drawing/2014/main" id="{BB3B5B7B-F58F-4880-97E4-23775C1FFFA9}"/>
              </a:ext>
            </a:extLst>
          </p:cNvPr>
          <p:cNvSpPr/>
          <p:nvPr/>
        </p:nvSpPr>
        <p:spPr>
          <a:xfrm>
            <a:off x="11303970" y="1708135"/>
            <a:ext cx="624258" cy="2813538"/>
          </a:xfrm>
          <a:prstGeom prst="rect">
            <a:avLst/>
          </a:prstGeom>
          <a:solidFill>
            <a:schemeClr val="accent2">
              <a:lumMod val="7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TRD</a:t>
            </a:r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1FB52338-7915-4080-8FB8-0E8D3B3DFC91}"/>
              </a:ext>
            </a:extLst>
          </p:cNvPr>
          <p:cNvCxnSpPr>
            <a:cxnSpLocks/>
          </p:cNvCxnSpPr>
          <p:nvPr/>
        </p:nvCxnSpPr>
        <p:spPr>
          <a:xfrm>
            <a:off x="878969" y="4135660"/>
            <a:ext cx="1120160" cy="0"/>
          </a:xfrm>
          <a:prstGeom prst="straightConnector1">
            <a:avLst/>
          </a:prstGeom>
          <a:ln w="57150">
            <a:solidFill>
              <a:srgbClr val="FFFF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8ED1557-46BE-4F6A-890F-1B25560987A6}"/>
              </a:ext>
            </a:extLst>
          </p:cNvPr>
          <p:cNvSpPr txBox="1"/>
          <p:nvPr/>
        </p:nvSpPr>
        <p:spPr>
          <a:xfrm>
            <a:off x="10437401" y="5108302"/>
            <a:ext cx="1754600" cy="923330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(Actually </a:t>
            </a:r>
            <a:r>
              <a:rPr lang="en-US" dirty="0" err="1">
                <a:solidFill>
                  <a:schemeClr val="accent2">
                    <a:lumMod val="75000"/>
                  </a:schemeClr>
                </a:solidFill>
              </a:rPr>
              <a:t>eID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Spatial tension with gas RICH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40D192E-22C6-4D4B-B9C7-3A9A55D961A4}"/>
              </a:ext>
            </a:extLst>
          </p:cNvPr>
          <p:cNvCxnSpPr>
            <a:cxnSpLocks/>
            <a:stCxn id="26" idx="0"/>
            <a:endCxn id="23" idx="2"/>
          </p:cNvCxnSpPr>
          <p:nvPr/>
        </p:nvCxnSpPr>
        <p:spPr>
          <a:xfrm flipV="1">
            <a:off x="11314701" y="4521673"/>
            <a:ext cx="301398" cy="586629"/>
          </a:xfrm>
          <a:prstGeom prst="straightConnector1">
            <a:avLst/>
          </a:prstGeom>
          <a:ln w="38100">
            <a:solidFill>
              <a:schemeClr val="accent2">
                <a:lumMod val="7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50925E9C-952A-4222-AEF7-9BDEDECB9F2F}"/>
              </a:ext>
            </a:extLst>
          </p:cNvPr>
          <p:cNvCxnSpPr/>
          <p:nvPr/>
        </p:nvCxnSpPr>
        <p:spPr>
          <a:xfrm>
            <a:off x="10667343" y="4095332"/>
            <a:ext cx="984739" cy="0"/>
          </a:xfrm>
          <a:prstGeom prst="straightConnector1">
            <a:avLst/>
          </a:prstGeom>
          <a:ln w="57150">
            <a:solidFill>
              <a:srgbClr val="FF0000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2" name="Rectangle: Rounded Corners 31">
            <a:extLst>
              <a:ext uri="{FF2B5EF4-FFF2-40B4-BE49-F238E27FC236}">
                <a16:creationId xmlns:a16="http://schemas.microsoft.com/office/drawing/2014/main" id="{427ACF36-CDDA-4912-A401-AD4967632171}"/>
              </a:ext>
            </a:extLst>
          </p:cNvPr>
          <p:cNvSpPr/>
          <p:nvPr/>
        </p:nvSpPr>
        <p:spPr>
          <a:xfrm>
            <a:off x="2892552" y="2564411"/>
            <a:ext cx="3174136" cy="16507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(</a:t>
            </a:r>
            <a:r>
              <a:rPr lang="en-US" dirty="0" err="1">
                <a:solidFill>
                  <a:srgbClr val="FF0000"/>
                </a:solidFill>
              </a:rPr>
              <a:t>dE</a:t>
            </a:r>
            <a:r>
              <a:rPr lang="en-US" dirty="0">
                <a:solidFill>
                  <a:srgbClr val="FF0000"/>
                </a:solidFill>
              </a:rPr>
              <a:t>/dx from tracking)</a:t>
            </a:r>
          </a:p>
          <a:p>
            <a:pPr algn="ctr"/>
            <a:r>
              <a:rPr lang="en-US" dirty="0">
                <a:solidFill>
                  <a:srgbClr val="FF0000"/>
                </a:solidFill>
              </a:rPr>
              <a:t>principally assists barrel</a:t>
            </a:r>
          </a:p>
        </p:txBody>
      </p:sp>
    </p:spTree>
    <p:extLst>
      <p:ext uri="{BB962C8B-B14F-4D97-AF65-F5344CB8AC3E}">
        <p14:creationId xmlns:p14="http://schemas.microsoft.com/office/powerpoint/2010/main" val="143878751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" name="Picture 48">
            <a:extLst>
              <a:ext uri="{FF2B5EF4-FFF2-40B4-BE49-F238E27FC236}">
                <a16:creationId xmlns:a16="http://schemas.microsoft.com/office/drawing/2014/main" id="{83CD0F09-0C4E-44CB-B580-FB2A7A9A67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88" y="3233563"/>
            <a:ext cx="8624712" cy="2517145"/>
          </a:xfrm>
          <a:prstGeom prst="rect">
            <a:avLst/>
          </a:prstGeom>
        </p:spPr>
      </p:pic>
      <p:pic>
        <p:nvPicPr>
          <p:cNvPr id="48" name="Picture 47">
            <a:extLst>
              <a:ext uri="{FF2B5EF4-FFF2-40B4-BE49-F238E27FC236}">
                <a16:creationId xmlns:a16="http://schemas.microsoft.com/office/drawing/2014/main" id="{334A85CA-50B0-4C1B-B863-38B671A0708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90888" y="658150"/>
            <a:ext cx="8624712" cy="2517145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581763F8-855E-46DF-B3A5-63DE3F18CA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83383"/>
          </a:xfrm>
        </p:spPr>
        <p:txBody>
          <a:bodyPr/>
          <a:lstStyle/>
          <a:p>
            <a:r>
              <a:rPr lang="en-US" dirty="0"/>
              <a:t>The Game: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87DB-3F44-4A62-B338-C577276D92F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958361" y="5833391"/>
                <a:ext cx="10515600" cy="1226894"/>
              </a:xfrm>
            </p:spPr>
            <p:txBody>
              <a:bodyPr>
                <a:normAutofit fontScale="92500"/>
              </a:bodyPr>
              <a:lstStyle/>
              <a:p>
                <a:r>
                  <a:rPr lang="en-US" dirty="0"/>
                  <a:t>Stars indicate </a:t>
                </a:r>
                <a:r>
                  <a:rPr lang="en-US" strike="sngStrike" dirty="0"/>
                  <a:t>choices</a:t>
                </a:r>
                <a:r>
                  <a:rPr lang="en-US" dirty="0"/>
                  <a:t>  </a:t>
                </a:r>
                <a:r>
                  <a:rPr lang="en-US" u="sng" dirty="0"/>
                  <a:t>possibilities</a:t>
                </a:r>
                <a:r>
                  <a:rPr lang="en-US" dirty="0"/>
                  <a:t>.</a:t>
                </a:r>
              </a:p>
              <a:p>
                <a:r>
                  <a:rPr lang="en-US" dirty="0"/>
                  <a:t>This game depends directly upon “xxx/</a:t>
                </a:r>
                <a:r>
                  <a:rPr lang="en-US" dirty="0" err="1"/>
                  <a:t>yyy</a:t>
                </a:r>
                <a:r>
                  <a:rPr lang="en-US" dirty="0"/>
                  <a:t>” (time scale; </a:t>
                </a:r>
                <a14:m>
                  <m:oMath xmlns:m="http://schemas.openxmlformats.org/officeDocument/2006/math">
                    <m:rad>
                      <m:radPr>
                        <m:degHide m:val="on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𝑠</m:t>
                        </m:r>
                      </m:e>
                    </m:rad>
                  </m:oMath>
                </a14:m>
                <a:r>
                  <a:rPr lang="en-US" dirty="0"/>
                  <a:t>; rate; physics…)</a:t>
                </a:r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336A87DB-3F44-4A62-B338-C577276D92F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958361" y="5833391"/>
                <a:ext cx="10515600" cy="1226894"/>
              </a:xfrm>
              <a:blipFill>
                <a:blip r:embed="rId3"/>
                <a:stretch>
                  <a:fillRect l="-870" t="-746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2" name="Star: 4 Points 11">
            <a:extLst>
              <a:ext uri="{FF2B5EF4-FFF2-40B4-BE49-F238E27FC236}">
                <a16:creationId xmlns:a16="http://schemas.microsoft.com/office/drawing/2014/main" id="{0B802A7D-244F-4AFB-971E-DFA0FCFCE256}"/>
              </a:ext>
            </a:extLst>
          </p:cNvPr>
          <p:cNvSpPr/>
          <p:nvPr/>
        </p:nvSpPr>
        <p:spPr>
          <a:xfrm>
            <a:off x="4049671" y="3495507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Star: 4 Points 16">
            <a:extLst>
              <a:ext uri="{FF2B5EF4-FFF2-40B4-BE49-F238E27FC236}">
                <a16:creationId xmlns:a16="http://schemas.microsoft.com/office/drawing/2014/main" id="{F1CFF456-5BA2-4EDB-9EFF-11DBE10E0BB2}"/>
              </a:ext>
            </a:extLst>
          </p:cNvPr>
          <p:cNvSpPr/>
          <p:nvPr/>
        </p:nvSpPr>
        <p:spPr>
          <a:xfrm>
            <a:off x="2050970" y="4230039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Star: 4 Points 17">
            <a:extLst>
              <a:ext uri="{FF2B5EF4-FFF2-40B4-BE49-F238E27FC236}">
                <a16:creationId xmlns:a16="http://schemas.microsoft.com/office/drawing/2014/main" id="{0C407EF2-4B1E-40D2-AE4A-B086C1A0CCE0}"/>
              </a:ext>
            </a:extLst>
          </p:cNvPr>
          <p:cNvSpPr/>
          <p:nvPr/>
        </p:nvSpPr>
        <p:spPr>
          <a:xfrm>
            <a:off x="171093" y="3341371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Star: 4 Points 19">
            <a:extLst>
              <a:ext uri="{FF2B5EF4-FFF2-40B4-BE49-F238E27FC236}">
                <a16:creationId xmlns:a16="http://schemas.microsoft.com/office/drawing/2014/main" id="{D47FE0D2-FED0-4ACF-B8A2-86334BE26210}"/>
              </a:ext>
            </a:extLst>
          </p:cNvPr>
          <p:cNvSpPr/>
          <p:nvPr/>
        </p:nvSpPr>
        <p:spPr>
          <a:xfrm>
            <a:off x="7448253" y="4997191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Star: 4 Points 20">
            <a:extLst>
              <a:ext uri="{FF2B5EF4-FFF2-40B4-BE49-F238E27FC236}">
                <a16:creationId xmlns:a16="http://schemas.microsoft.com/office/drawing/2014/main" id="{0BC0FF78-7E56-4F9B-B62B-175144A134D6}"/>
              </a:ext>
            </a:extLst>
          </p:cNvPr>
          <p:cNvSpPr/>
          <p:nvPr/>
        </p:nvSpPr>
        <p:spPr>
          <a:xfrm>
            <a:off x="9840438" y="4991479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Star: 4 Points 21">
            <a:extLst>
              <a:ext uri="{FF2B5EF4-FFF2-40B4-BE49-F238E27FC236}">
                <a16:creationId xmlns:a16="http://schemas.microsoft.com/office/drawing/2014/main" id="{24E05538-A858-4E12-8546-C4399E40A8D2}"/>
              </a:ext>
            </a:extLst>
          </p:cNvPr>
          <p:cNvSpPr/>
          <p:nvPr/>
        </p:nvSpPr>
        <p:spPr>
          <a:xfrm>
            <a:off x="179886" y="4073153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397B2E60-609F-4AA1-A7B0-924EEAC0ADD0}"/>
              </a:ext>
            </a:extLst>
          </p:cNvPr>
          <p:cNvSpPr txBox="1"/>
          <p:nvPr/>
        </p:nvSpPr>
        <p:spPr>
          <a:xfrm>
            <a:off x="179886" y="4770892"/>
            <a:ext cx="936737" cy="923330"/>
          </a:xfrm>
          <a:prstGeom prst="rect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>
                <a:solidFill>
                  <a:srgbClr val="FF0000"/>
                </a:solidFill>
              </a:rPr>
              <a:t>Move the stars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76DF9C5-C9A9-4A23-A848-3F31F6EE7142}"/>
              </a:ext>
            </a:extLst>
          </p:cNvPr>
          <p:cNvSpPr txBox="1"/>
          <p:nvPr/>
        </p:nvSpPr>
        <p:spPr>
          <a:xfrm>
            <a:off x="6985210" y="204561"/>
            <a:ext cx="3530390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Detector #1:  The “</a:t>
            </a:r>
            <a:r>
              <a:rPr lang="en-US" dirty="0" err="1"/>
              <a:t>xxxxxx</a:t>
            </a:r>
            <a:r>
              <a:rPr lang="en-US" dirty="0"/>
              <a:t>” Detector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4686FDE4-BBD2-479B-B111-354A391857B7}"/>
              </a:ext>
            </a:extLst>
          </p:cNvPr>
          <p:cNvSpPr txBox="1"/>
          <p:nvPr/>
        </p:nvSpPr>
        <p:spPr>
          <a:xfrm>
            <a:off x="6734879" y="5750708"/>
            <a:ext cx="3566233" cy="369332"/>
          </a:xfrm>
          <a:prstGeom prst="rect">
            <a:avLst/>
          </a:prstGeom>
          <a:solidFill>
            <a:srgbClr val="FFFF00"/>
          </a:solidFill>
        </p:spPr>
        <p:txBody>
          <a:bodyPr wrap="none" rtlCol="0">
            <a:spAutoFit/>
          </a:bodyPr>
          <a:lstStyle/>
          <a:p>
            <a:r>
              <a:rPr lang="en-US" dirty="0"/>
              <a:t>Detector #2:  The “</a:t>
            </a:r>
            <a:r>
              <a:rPr lang="en-US" dirty="0" err="1"/>
              <a:t>yyyyyy</a:t>
            </a:r>
            <a:r>
              <a:rPr lang="en-US" dirty="0"/>
              <a:t>” Detector</a:t>
            </a:r>
          </a:p>
        </p:txBody>
      </p:sp>
      <p:sp>
        <p:nvSpPr>
          <p:cNvPr id="42" name="Star: 4 Points 41">
            <a:extLst>
              <a:ext uri="{FF2B5EF4-FFF2-40B4-BE49-F238E27FC236}">
                <a16:creationId xmlns:a16="http://schemas.microsoft.com/office/drawing/2014/main" id="{7E3C59AD-E148-460A-AAA2-D7F8BE9361DB}"/>
              </a:ext>
            </a:extLst>
          </p:cNvPr>
          <p:cNvSpPr/>
          <p:nvPr/>
        </p:nvSpPr>
        <p:spPr>
          <a:xfrm>
            <a:off x="4049671" y="632508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3" name="Star: 4 Points 42">
            <a:extLst>
              <a:ext uri="{FF2B5EF4-FFF2-40B4-BE49-F238E27FC236}">
                <a16:creationId xmlns:a16="http://schemas.microsoft.com/office/drawing/2014/main" id="{FC9671AF-1D7B-4C0D-923A-C2AD72DF179A}"/>
              </a:ext>
            </a:extLst>
          </p:cNvPr>
          <p:cNvSpPr/>
          <p:nvPr/>
        </p:nvSpPr>
        <p:spPr>
          <a:xfrm>
            <a:off x="6664958" y="4991479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4" name="Star: 4 Points 43">
            <a:extLst>
              <a:ext uri="{FF2B5EF4-FFF2-40B4-BE49-F238E27FC236}">
                <a16:creationId xmlns:a16="http://schemas.microsoft.com/office/drawing/2014/main" id="{CEDF6FEE-C6F6-4EA4-8305-CA6BFAA6E830}"/>
              </a:ext>
            </a:extLst>
          </p:cNvPr>
          <p:cNvSpPr/>
          <p:nvPr/>
        </p:nvSpPr>
        <p:spPr>
          <a:xfrm>
            <a:off x="2073307" y="2438015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5" name="Star: 4 Points 44">
            <a:extLst>
              <a:ext uri="{FF2B5EF4-FFF2-40B4-BE49-F238E27FC236}">
                <a16:creationId xmlns:a16="http://schemas.microsoft.com/office/drawing/2014/main" id="{77B4799D-D63B-4ABA-B54C-2D75BB08200B}"/>
              </a:ext>
            </a:extLst>
          </p:cNvPr>
          <p:cNvSpPr/>
          <p:nvPr/>
        </p:nvSpPr>
        <p:spPr>
          <a:xfrm>
            <a:off x="8517283" y="1215535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ar: 4 Points 45">
            <a:extLst>
              <a:ext uri="{FF2B5EF4-FFF2-40B4-BE49-F238E27FC236}">
                <a16:creationId xmlns:a16="http://schemas.microsoft.com/office/drawing/2014/main" id="{BB658B2A-ACD4-4EA1-A709-64482CA31EC4}"/>
              </a:ext>
            </a:extLst>
          </p:cNvPr>
          <p:cNvSpPr/>
          <p:nvPr/>
        </p:nvSpPr>
        <p:spPr>
          <a:xfrm>
            <a:off x="6664958" y="2520093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ectangle: Rounded Corners 49">
            <a:extLst>
              <a:ext uri="{FF2B5EF4-FFF2-40B4-BE49-F238E27FC236}">
                <a16:creationId xmlns:a16="http://schemas.microsoft.com/office/drawing/2014/main" id="{F7CC1C9C-2D15-4AAB-9FDC-422EF6B7D41E}"/>
              </a:ext>
            </a:extLst>
          </p:cNvPr>
          <p:cNvSpPr/>
          <p:nvPr/>
        </p:nvSpPr>
        <p:spPr>
          <a:xfrm>
            <a:off x="4295856" y="1471691"/>
            <a:ext cx="1907388" cy="16507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dE</a:t>
            </a:r>
            <a:r>
              <a:rPr lang="en-US" dirty="0">
                <a:solidFill>
                  <a:srgbClr val="FF0000"/>
                </a:solidFill>
              </a:rPr>
              <a:t>/dx from tracking</a:t>
            </a:r>
          </a:p>
        </p:txBody>
      </p:sp>
      <p:sp>
        <p:nvSpPr>
          <p:cNvPr id="47" name="Star: 4 Points 46">
            <a:extLst>
              <a:ext uri="{FF2B5EF4-FFF2-40B4-BE49-F238E27FC236}">
                <a16:creationId xmlns:a16="http://schemas.microsoft.com/office/drawing/2014/main" id="{026DF27E-4392-4695-8B31-0D086F564027}"/>
              </a:ext>
            </a:extLst>
          </p:cNvPr>
          <p:cNvSpPr/>
          <p:nvPr/>
        </p:nvSpPr>
        <p:spPr>
          <a:xfrm>
            <a:off x="799388" y="4073153"/>
            <a:ext cx="439616" cy="474784"/>
          </a:xfrm>
          <a:prstGeom prst="star4">
            <a:avLst/>
          </a:prstGeom>
          <a:solidFill>
            <a:srgbClr val="FFFF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ectangle: Rounded Corners 50">
            <a:extLst>
              <a:ext uri="{FF2B5EF4-FFF2-40B4-BE49-F238E27FC236}">
                <a16:creationId xmlns:a16="http://schemas.microsoft.com/office/drawing/2014/main" id="{EEC9003C-6B98-4BBD-B112-E3C448E979D6}"/>
              </a:ext>
            </a:extLst>
          </p:cNvPr>
          <p:cNvSpPr/>
          <p:nvPr/>
        </p:nvSpPr>
        <p:spPr>
          <a:xfrm>
            <a:off x="4269479" y="4039875"/>
            <a:ext cx="1907388" cy="1650703"/>
          </a:xfrm>
          <a:prstGeom prst="roundRect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>
                <a:solidFill>
                  <a:srgbClr val="FF0000"/>
                </a:solidFill>
              </a:rPr>
              <a:t>dE</a:t>
            </a:r>
            <a:r>
              <a:rPr lang="en-US" dirty="0">
                <a:solidFill>
                  <a:srgbClr val="FF0000"/>
                </a:solidFill>
              </a:rPr>
              <a:t>/dx from tracking</a:t>
            </a:r>
          </a:p>
        </p:txBody>
      </p:sp>
    </p:spTree>
    <p:extLst>
      <p:ext uri="{BB962C8B-B14F-4D97-AF65-F5344CB8AC3E}">
        <p14:creationId xmlns:p14="http://schemas.microsoft.com/office/powerpoint/2010/main" val="41666860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A067EA-9DD9-4C40-B441-3C542F2E104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11653"/>
            <a:ext cx="10515600" cy="936380"/>
          </a:xfrm>
        </p:spPr>
        <p:txBody>
          <a:bodyPr/>
          <a:lstStyle/>
          <a:p>
            <a:r>
              <a:rPr lang="en-US" dirty="0"/>
              <a:t>Comparison Matrices (in progress)</a:t>
            </a:r>
          </a:p>
        </p:txBody>
      </p:sp>
      <p:graphicFrame>
        <p:nvGraphicFramePr>
          <p:cNvPr id="5" name="Table 5">
            <a:extLst>
              <a:ext uri="{FF2B5EF4-FFF2-40B4-BE49-F238E27FC236}">
                <a16:creationId xmlns:a16="http://schemas.microsoft.com/office/drawing/2014/main" id="{1B2D92AE-5244-4B4D-8313-085CCF42ADAE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751593"/>
              </p:ext>
            </p:extLst>
          </p:nvPr>
        </p:nvGraphicFramePr>
        <p:xfrm>
          <a:off x="179214" y="1884413"/>
          <a:ext cx="5211936" cy="148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84">
                  <a:extLst>
                    <a:ext uri="{9D8B030D-6E8A-4147-A177-3AD203B41FA5}">
                      <a16:colId xmlns:a16="http://schemas.microsoft.com/office/drawing/2014/main" val="430248809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267080748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851391063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4163055437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DIRC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B-tolerant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9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Both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9647"/>
                  </a:ext>
                </a:extLst>
              </a:tr>
            </a:tbl>
          </a:graphicData>
        </a:graphic>
      </p:graphicFrame>
      <p:pic>
        <p:nvPicPr>
          <p:cNvPr id="4" name="Picture 3">
            <a:extLst>
              <a:ext uri="{FF2B5EF4-FFF2-40B4-BE49-F238E27FC236}">
                <a16:creationId xmlns:a16="http://schemas.microsoft.com/office/drawing/2014/main" id="{5B5036B6-FAAB-4835-829A-174E44D6C51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9214" y="948033"/>
            <a:ext cx="4767485" cy="920576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B7C7E1F0-ED92-44E8-96A5-ADFC47D72D8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986" y="3484610"/>
            <a:ext cx="1619864" cy="1370329"/>
          </a:xfrm>
          <a:prstGeom prst="rect">
            <a:avLst/>
          </a:prstGeom>
        </p:spPr>
      </p:pic>
      <p:graphicFrame>
        <p:nvGraphicFramePr>
          <p:cNvPr id="8" name="Table 5">
            <a:extLst>
              <a:ext uri="{FF2B5EF4-FFF2-40B4-BE49-F238E27FC236}">
                <a16:creationId xmlns:a16="http://schemas.microsoft.com/office/drawing/2014/main" id="{13283F57-CE11-46EB-931D-4A022D7D536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72600279"/>
              </p:ext>
            </p:extLst>
          </p:nvPr>
        </p:nvGraphicFramePr>
        <p:xfrm>
          <a:off x="227986" y="5056238"/>
          <a:ext cx="5211936" cy="148897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02984">
                  <a:extLst>
                    <a:ext uri="{9D8B030D-6E8A-4147-A177-3AD203B41FA5}">
                      <a16:colId xmlns:a16="http://schemas.microsoft.com/office/drawing/2014/main" val="430248809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267080748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3851391063"/>
                    </a:ext>
                  </a:extLst>
                </a:gridCol>
                <a:gridCol w="1302984">
                  <a:extLst>
                    <a:ext uri="{9D8B030D-6E8A-4147-A177-3AD203B41FA5}">
                      <a16:colId xmlns:a16="http://schemas.microsoft.com/office/drawing/2014/main" val="4163055437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mRICH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9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/>
                        <a:t>HBD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9647"/>
                  </a:ext>
                </a:extLst>
              </a:tr>
            </a:tbl>
          </a:graphicData>
        </a:graphic>
      </p:graphicFrame>
      <p:pic>
        <p:nvPicPr>
          <p:cNvPr id="10" name="Picture 9">
            <a:extLst>
              <a:ext uri="{FF2B5EF4-FFF2-40B4-BE49-F238E27FC236}">
                <a16:creationId xmlns:a16="http://schemas.microsoft.com/office/drawing/2014/main" id="{EE987418-659A-459E-8BA8-137B8C89BE8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13717"/>
          <a:stretch/>
        </p:blipFill>
        <p:spPr>
          <a:xfrm>
            <a:off x="6800851" y="948033"/>
            <a:ext cx="4349487" cy="2480967"/>
          </a:xfrm>
          <a:prstGeom prst="rect">
            <a:avLst/>
          </a:prstGeom>
        </p:spPr>
      </p:pic>
      <p:graphicFrame>
        <p:nvGraphicFramePr>
          <p:cNvPr id="11" name="Table 5">
            <a:extLst>
              <a:ext uri="{FF2B5EF4-FFF2-40B4-BE49-F238E27FC236}">
                <a16:creationId xmlns:a16="http://schemas.microsoft.com/office/drawing/2014/main" id="{CBC56AE4-42A5-4F38-A648-731FC0CB285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28651773"/>
              </p:ext>
            </p:extLst>
          </p:nvPr>
        </p:nvGraphicFramePr>
        <p:xfrm>
          <a:off x="6419236" y="3884663"/>
          <a:ext cx="5544780" cy="260149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6195">
                  <a:extLst>
                    <a:ext uri="{9D8B030D-6E8A-4147-A177-3AD203B41FA5}">
                      <a16:colId xmlns:a16="http://schemas.microsoft.com/office/drawing/2014/main" val="430248809"/>
                    </a:ext>
                  </a:extLst>
                </a:gridCol>
                <a:gridCol w="1386195">
                  <a:extLst>
                    <a:ext uri="{9D8B030D-6E8A-4147-A177-3AD203B41FA5}">
                      <a16:colId xmlns:a16="http://schemas.microsoft.com/office/drawing/2014/main" val="3267080748"/>
                    </a:ext>
                  </a:extLst>
                </a:gridCol>
                <a:gridCol w="1386195">
                  <a:extLst>
                    <a:ext uri="{9D8B030D-6E8A-4147-A177-3AD203B41FA5}">
                      <a16:colId xmlns:a16="http://schemas.microsoft.com/office/drawing/2014/main" val="3851391063"/>
                    </a:ext>
                  </a:extLst>
                </a:gridCol>
                <a:gridCol w="1386195">
                  <a:extLst>
                    <a:ext uri="{9D8B030D-6E8A-4147-A177-3AD203B41FA5}">
                      <a16:colId xmlns:a16="http://schemas.microsoft.com/office/drawing/2014/main" val="4163055437"/>
                    </a:ext>
                  </a:extLst>
                </a:gridCol>
              </a:tblGrid>
              <a:tr h="376458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Pro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Con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Comment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5915611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dRICH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857147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 err="1"/>
                        <a:t>dRICH</a:t>
                      </a:r>
                      <a:r>
                        <a:rPr lang="en-US" dirty="0"/>
                        <a:t> &amp; TOF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9909452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mRICH &amp;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9096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TOF &amp; gas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8782168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dirty="0"/>
                        <a:t>More…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248417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23913122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2971523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A3E007-3BBC-45D7-8EA7-2E912FBF84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0"/>
            <a:ext cx="10515600" cy="821837"/>
          </a:xfrm>
        </p:spPr>
        <p:txBody>
          <a:bodyPr/>
          <a:lstStyle/>
          <a:p>
            <a:r>
              <a:rPr lang="en-US" dirty="0"/>
              <a:t>Moving Forward (less diagonal, more real)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1DFE321-83ED-4341-A478-1ABA9E183F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52474" y="726586"/>
            <a:ext cx="10868025" cy="6036163"/>
          </a:xfrm>
        </p:spPr>
        <p:txBody>
          <a:bodyPr>
            <a:normAutofit fontScale="62500" lnSpcReduction="20000"/>
          </a:bodyPr>
          <a:lstStyle/>
          <a:p>
            <a:r>
              <a:rPr lang="en-US" dirty="0"/>
              <a:t>Interaction region assumptions?</a:t>
            </a:r>
          </a:p>
          <a:p>
            <a:pPr lvl="1"/>
            <a:r>
              <a:rPr lang="en-US" dirty="0"/>
              <a:t>Real Estate, crossing angle, background radiation levels.</a:t>
            </a:r>
          </a:p>
          <a:p>
            <a:pPr lvl="1"/>
            <a:r>
              <a:rPr lang="en-US" dirty="0"/>
              <a:t>Can we shift the collision point (more room for Cherenkov and HCAL) and how much?</a:t>
            </a:r>
          </a:p>
          <a:p>
            <a:pPr lvl="1"/>
            <a:r>
              <a:rPr lang="en-US" dirty="0"/>
              <a:t>Luminosity target (full white paper…true for both “complementary” detectors).</a:t>
            </a:r>
          </a:p>
          <a:p>
            <a:r>
              <a:rPr lang="en-US" dirty="0"/>
              <a:t>B-field limits (reused magnets?)</a:t>
            </a:r>
          </a:p>
          <a:p>
            <a:r>
              <a:rPr lang="en-US" dirty="0"/>
              <a:t>Space required.</a:t>
            </a:r>
          </a:p>
          <a:p>
            <a:r>
              <a:rPr lang="en-US" dirty="0"/>
              <a:t>Internal performance assumptions</a:t>
            </a:r>
          </a:p>
          <a:p>
            <a:pPr lvl="1"/>
            <a:r>
              <a:rPr lang="en-US" dirty="0"/>
              <a:t>Response to high particle density.</a:t>
            </a:r>
          </a:p>
          <a:p>
            <a:r>
              <a:rPr lang="en-US" dirty="0"/>
              <a:t>External performance assumptions</a:t>
            </a:r>
          </a:p>
          <a:p>
            <a:pPr lvl="1"/>
            <a:r>
              <a:rPr lang="en-US" dirty="0"/>
              <a:t>Momentum resolution.</a:t>
            </a:r>
          </a:p>
          <a:p>
            <a:pPr lvl="1"/>
            <a:r>
              <a:rPr lang="en-US" dirty="0"/>
              <a:t>Material budget</a:t>
            </a:r>
          </a:p>
          <a:p>
            <a:pPr lvl="1"/>
            <a:r>
              <a:rPr lang="en-US" dirty="0"/>
              <a:t>Can we make a standard or request/requirement?</a:t>
            </a:r>
          </a:p>
          <a:p>
            <a:pPr lvl="1"/>
            <a:r>
              <a:rPr lang="en-US" dirty="0"/>
              <a:t>Space used by external systems (magnet/tracking/asymmetry)</a:t>
            </a:r>
          </a:p>
          <a:p>
            <a:r>
              <a:rPr lang="en-US" dirty="0"/>
              <a:t>Time for completely new ideas?</a:t>
            </a:r>
          </a:p>
          <a:p>
            <a:pPr lvl="1"/>
            <a:r>
              <a:rPr lang="en-US" dirty="0"/>
              <a:t>CD1 and Yellow Report:</a:t>
            </a:r>
          </a:p>
          <a:p>
            <a:pPr lvl="2"/>
            <a:r>
              <a:rPr lang="en-US" dirty="0"/>
              <a:t>Show plausible options using existing or close tech.</a:t>
            </a:r>
          </a:p>
          <a:p>
            <a:pPr lvl="2"/>
            <a:r>
              <a:rPr lang="en-US" dirty="0"/>
              <a:t>Include further reaching ideas shown as options to enhance/improve baseline.</a:t>
            </a:r>
          </a:p>
          <a:p>
            <a:r>
              <a:rPr lang="en-US" dirty="0"/>
              <a:t>Response from PID to 1 vs. 2 interaction regions (crossing angle differences)</a:t>
            </a:r>
          </a:p>
          <a:p>
            <a:r>
              <a:rPr lang="en-US" dirty="0"/>
              <a:t>Information required from other working groups made as specific requests.</a:t>
            </a:r>
          </a:p>
          <a:p>
            <a:r>
              <a:rPr lang="en-US" dirty="0"/>
              <a:t>Performance requirements “harvested” from the physics groups.</a:t>
            </a:r>
          </a:p>
          <a:p>
            <a:r>
              <a:rPr lang="en-US" dirty="0"/>
              <a:t>Re-coupling discussions between now and the next YR meeting.</a:t>
            </a:r>
          </a:p>
          <a:p>
            <a:r>
              <a:rPr lang="en-US" dirty="0"/>
              <a:t>Considerations about providing a trigger.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7062773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Office Theme">
  <a:themeElements>
    <a:clrScheme name="JLab Colors">
      <a:dk1>
        <a:srgbClr val="000000"/>
      </a:dk1>
      <a:lt1>
        <a:srgbClr val="FFFFFF"/>
      </a:lt1>
      <a:dk2>
        <a:srgbClr val="5E5E5E"/>
      </a:dk2>
      <a:lt2>
        <a:srgbClr val="EAEAEA"/>
      </a:lt2>
      <a:accent1>
        <a:srgbClr val="BE1D1D"/>
      </a:accent1>
      <a:accent2>
        <a:srgbClr val="D5D5D5"/>
      </a:accent2>
      <a:accent3>
        <a:srgbClr val="C0C0C0"/>
      </a:accent3>
      <a:accent4>
        <a:srgbClr val="A9A9A9"/>
      </a:accent4>
      <a:accent5>
        <a:srgbClr val="929292"/>
      </a:accent5>
      <a:accent6>
        <a:srgbClr val="919191"/>
      </a:accent6>
      <a:hlink>
        <a:srgbClr val="941100"/>
      </a:hlink>
      <a:folHlink>
        <a:srgbClr val="C81B00"/>
      </a:folHlink>
    </a:clrScheme>
    <a:fontScheme name="Office Them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LabStandardPPTTemplate" id="{A76DDB89-9485-FD4D-98A9-DF1C06249F3D}" vid="{808B238C-84FF-B441-8654-84F07F73F6B9}"/>
    </a:ext>
  </a:extLst>
</a:theme>
</file>

<file path=ppt/theme/theme3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5FCBEF"/>
      </a:accent1>
      <a:accent2>
        <a:srgbClr val="2E83C3"/>
      </a:accent2>
      <a:accent3>
        <a:srgbClr val="42D0A2"/>
      </a:accent3>
      <a:accent4>
        <a:srgbClr val="2E946B"/>
      </a:accent4>
      <a:accent5>
        <a:srgbClr val="42B051"/>
      </a:accent5>
      <a:accent6>
        <a:srgbClr val="96D141"/>
      </a:accent6>
      <a:hlink>
        <a:srgbClr val="3FCDE7"/>
      </a:hlink>
      <a:folHlink>
        <a:srgbClr val="A9D3E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0B5AB586-D108-4FC1-8368-649FE654B894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1570</TotalTime>
  <Words>785</Words>
  <Application>Microsoft Office PowerPoint</Application>
  <PresentationFormat>Widescreen</PresentationFormat>
  <Paragraphs>144</Paragraphs>
  <Slides>9</Slides>
  <Notes>2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9</vt:i4>
      </vt:variant>
    </vt:vector>
  </HeadingPairs>
  <TitlesOfParts>
    <vt:vector size="22" baseType="lpstr">
      <vt:lpstr>.PingFangSC-Regular</vt:lpstr>
      <vt:lpstr>Arial</vt:lpstr>
      <vt:lpstr>Avenir Book</vt:lpstr>
      <vt:lpstr>Avenir Roman</vt:lpstr>
      <vt:lpstr>Calibri</vt:lpstr>
      <vt:lpstr>Calibri Light</vt:lpstr>
      <vt:lpstr>Cambria Math</vt:lpstr>
      <vt:lpstr>PingFangSC-Regular</vt:lpstr>
      <vt:lpstr>Trebuchet MS</vt:lpstr>
      <vt:lpstr>Wingdings 3</vt:lpstr>
      <vt:lpstr>Office Theme</vt:lpstr>
      <vt:lpstr>1_Office Theme</vt:lpstr>
      <vt:lpstr>Facet</vt:lpstr>
      <vt:lpstr>PID Working Group                  T. Hemmick &amp; P. Rossi</vt:lpstr>
      <vt:lpstr>PID Working Group</vt:lpstr>
      <vt:lpstr>Needs vs. Performance: Designed Workflow</vt:lpstr>
      <vt:lpstr>TOF Discussion  (High Momentum)</vt:lpstr>
      <vt:lpstr>Cherenkov Plots (high p and very high p)</vt:lpstr>
      <vt:lpstr>Sketches</vt:lpstr>
      <vt:lpstr>The Game:</vt:lpstr>
      <vt:lpstr>Comparison Matrices (in progress)</vt:lpstr>
      <vt:lpstr>Moving Forward (less diagonal, more real)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Thomas Hemmick</dc:creator>
  <cp:lastModifiedBy>Thomas Hemmick</cp:lastModifiedBy>
  <cp:revision>23</cp:revision>
  <dcterms:created xsi:type="dcterms:W3CDTF">2020-03-20T11:08:19Z</dcterms:created>
  <dcterms:modified xsi:type="dcterms:W3CDTF">2020-03-21T13:18:24Z</dcterms:modified>
</cp:coreProperties>
</file>