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404" r:id="rId2"/>
    <p:sldId id="411" r:id="rId3"/>
    <p:sldId id="413" r:id="rId4"/>
    <p:sldId id="409" r:id="rId5"/>
    <p:sldId id="405" r:id="rId6"/>
    <p:sldId id="410" r:id="rId7"/>
    <p:sldId id="421" r:id="rId8"/>
    <p:sldId id="407" r:id="rId9"/>
    <p:sldId id="406" r:id="rId10"/>
    <p:sldId id="415" r:id="rId11"/>
    <p:sldId id="416" r:id="rId12"/>
    <p:sldId id="417" r:id="rId13"/>
    <p:sldId id="418" r:id="rId14"/>
    <p:sldId id="420" r:id="rId15"/>
    <p:sldId id="422" r:id="rId16"/>
    <p:sldId id="408" r:id="rId17"/>
    <p:sldId id="423" r:id="rId18"/>
    <p:sldId id="414" r:id="rId19"/>
    <p:sldId id="419" r:id="rId20"/>
    <p:sldId id="412" r:id="rId2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40" userDrawn="1">
          <p15:clr>
            <a:srgbClr val="A4A3A4"/>
          </p15:clr>
        </p15:guide>
        <p15:guide id="2" pos="21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DDCA2F"/>
    <a:srgbClr val="DDD9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26"/>
    <p:restoredTop sz="91977"/>
  </p:normalViewPr>
  <p:slideViewPr>
    <p:cSldViewPr snapToGrid="0" snapToObjects="1">
      <p:cViewPr>
        <p:scale>
          <a:sx n="135" d="100"/>
          <a:sy n="135" d="100"/>
        </p:scale>
        <p:origin x="1200" y="128"/>
      </p:cViewPr>
      <p:guideLst>
        <p:guide orient="horz" pos="3840"/>
        <p:guide pos="21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82CFCFB8-19E1-D440-8F21-A4E51023AA7E}" type="datetime1">
              <a:rPr lang="en-US" altLang="en-US"/>
              <a:pPr/>
              <a:t>3/19/20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F2A68DD9-05A0-A647-A67F-C8197AC8956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617773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FE2F72BF-316F-C44B-B00B-A219922F40B9}" type="datetime1">
              <a:rPr lang="en-US" altLang="en-US"/>
              <a:pPr/>
              <a:t>3/19/20</a:t>
            </a:fld>
            <a:endParaRPr lang="en-US" alt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C4E10018-832E-C744-9D01-1CEECABBFE1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633145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10018-832E-C744-9D01-1CEECABBFE1C}" type="slidenum">
              <a:rPr lang="en-US" altLang="en-US" smtClean="0"/>
              <a:pPr/>
              <a:t>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05834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C29EB6-13B2-1D49-8154-1AD01033F33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41111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1896310" y="-846890"/>
            <a:ext cx="5255127" cy="887930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B22C25-211E-FA41-B994-FD3DBE48A2E1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8410074" y="6112043"/>
            <a:ext cx="733926" cy="7459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809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itolo Testo"/>
          <p:cNvSpPr txBox="1">
            <a:spLocks noGrp="1"/>
          </p:cNvSpPr>
          <p:nvPr>
            <p:ph type="title"/>
          </p:nvPr>
        </p:nvSpPr>
        <p:spPr>
          <a:xfrm>
            <a:off x="53578" y="-84763"/>
            <a:ext cx="7804547" cy="756373"/>
          </a:xfrm>
          <a:prstGeom prst="rect">
            <a:avLst/>
          </a:prstGeom>
        </p:spPr>
        <p:txBody>
          <a:bodyPr/>
          <a:lstStyle>
            <a:lvl1pPr algn="l">
              <a:defRPr sz="4219" b="1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Titolo Testo</a:t>
            </a:r>
          </a:p>
        </p:txBody>
      </p:sp>
      <p:sp>
        <p:nvSpPr>
          <p:cNvPr id="121" name="Michael Murray"/>
          <p:cNvSpPr txBox="1"/>
          <p:nvPr/>
        </p:nvSpPr>
        <p:spPr>
          <a:xfrm>
            <a:off x="294224" y="6598621"/>
            <a:ext cx="1086837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>
            <a:spAutoFit/>
          </a:bodyPr>
          <a:lstStyle>
            <a:lvl1pPr>
              <a:defRPr sz="16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125" dirty="0"/>
              <a:t>Michael Murray</a:t>
            </a:r>
          </a:p>
        </p:txBody>
      </p:sp>
      <p:sp>
        <p:nvSpPr>
          <p:cNvPr id="122" name="09/05/2019"/>
          <p:cNvSpPr txBox="1"/>
          <p:nvPr/>
        </p:nvSpPr>
        <p:spPr>
          <a:xfrm>
            <a:off x="7800930" y="6596549"/>
            <a:ext cx="844783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>
            <a:spAutoFit/>
          </a:bodyPr>
          <a:lstStyle>
            <a:lvl1pPr>
              <a:defRPr sz="16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125" dirty="0"/>
              <a:t>09/05/2019</a:t>
            </a:r>
          </a:p>
        </p:txBody>
      </p:sp>
    </p:spTree>
    <p:extLst>
      <p:ext uri="{BB962C8B-B14F-4D97-AF65-F5344CB8AC3E}">
        <p14:creationId xmlns:p14="http://schemas.microsoft.com/office/powerpoint/2010/main" val="300041216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65201"/>
            <a:ext cx="9035716" cy="51468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7AA5C3-DCDD-AE4A-B584-7ACB644E96F9}"/>
              </a:ext>
            </a:extLst>
          </p:cNvPr>
          <p:cNvSpPr txBox="1"/>
          <p:nvPr userDrawn="1"/>
        </p:nvSpPr>
        <p:spPr>
          <a:xfrm>
            <a:off x="8456859" y="6291486"/>
            <a:ext cx="630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KU</a:t>
            </a:r>
          </a:p>
        </p:txBody>
      </p:sp>
    </p:spTree>
    <p:extLst>
      <p:ext uri="{BB962C8B-B14F-4D97-AF65-F5344CB8AC3E}">
        <p14:creationId xmlns:p14="http://schemas.microsoft.com/office/powerpoint/2010/main" val="1818708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307A8D-4336-E04B-A9DF-3D2B3E03C241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8410074" y="6112043"/>
            <a:ext cx="733926" cy="7459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683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9CDD36-D365-F648-8B06-6AFAF82B908C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8410074" y="6112043"/>
            <a:ext cx="733926" cy="7459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979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E29075-AC1A-044B-B361-2B01E560E195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8410074" y="6112043"/>
            <a:ext cx="733926" cy="7459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420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D5C48E-F0C0-B94B-AF8D-68A5A531A9AD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FE18FB-41C2-7C4D-A8D3-E13678B3FA77}"/>
              </a:ext>
            </a:extLst>
          </p:cNvPr>
          <p:cNvSpPr txBox="1"/>
          <p:nvPr userDrawn="1"/>
        </p:nvSpPr>
        <p:spPr>
          <a:xfrm>
            <a:off x="8456859" y="6291486"/>
            <a:ext cx="630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KU</a:t>
            </a:r>
          </a:p>
        </p:txBody>
      </p:sp>
    </p:spTree>
    <p:extLst>
      <p:ext uri="{BB962C8B-B14F-4D97-AF65-F5344CB8AC3E}">
        <p14:creationId xmlns:p14="http://schemas.microsoft.com/office/powerpoint/2010/main" val="1379913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B63CF1-E0E2-7242-A176-B03C314B0BB0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8410074" y="6112043"/>
            <a:ext cx="733926" cy="7459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702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16D8C3-9945-F448-A654-C8D8FB6717EF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8410074" y="6112043"/>
            <a:ext cx="733926" cy="7459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783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974475-50DE-8944-BCCB-892635D1EC2A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8410074" y="6112043"/>
            <a:ext cx="733926" cy="7459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47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9652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0" y="965200"/>
            <a:ext cx="9144000" cy="575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356350"/>
            <a:ext cx="72866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rgbClr val="FF0000"/>
                </a:solidFill>
              </a:defRPr>
            </a:lvl1pPr>
          </a:lstStyle>
          <a:p>
            <a:fld id="{069E0028-0BB0-8A44-8647-5AA28307A7F0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1031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900" y="6184900"/>
            <a:ext cx="6731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8410074" y="6112043"/>
            <a:ext cx="733926" cy="7459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Arial"/>
          <a:ea typeface="ＭＳ Ｐゴシック" charset="-128"/>
          <a:cs typeface="Arial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000000"/>
          </a:solidFill>
          <a:latin typeface="Arial"/>
          <a:ea typeface="ＭＳ Ｐゴシック" charset="-128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000000"/>
          </a:solidFill>
          <a:latin typeface="Arial"/>
          <a:ea typeface="ＭＳ Ｐゴシック" charset="-128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000000"/>
          </a:solidFill>
          <a:latin typeface="Arial"/>
          <a:ea typeface="ＭＳ Ｐゴシック" charset="-128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00"/>
          </a:solidFill>
          <a:latin typeface="Arial"/>
          <a:ea typeface="ＭＳ Ｐゴシック" charset="-128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00000"/>
          </a:solidFill>
          <a:latin typeface="Arial"/>
          <a:ea typeface="ＭＳ Ｐゴシック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AEA99-0D60-5C42-9A0A-1DA50CA43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Roman Pots at the LHC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5C460F0-FF83-7046-BDB1-0A481B2906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6118178"/>
            <a:ext cx="2884660" cy="783666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BC52DC-13E7-1E44-B16D-74513FF9E23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728663" cy="365125"/>
          </a:xfrm>
        </p:spPr>
        <p:txBody>
          <a:bodyPr/>
          <a:lstStyle/>
          <a:p>
            <a:fld id="{CBD5C48E-F0C0-B94B-AF8D-68A5A531A9AD}" type="slidenum">
              <a:rPr lang="en-US" altLang="en-US" smtClean="0"/>
              <a:pPr/>
              <a:t>1</a:t>
            </a:fld>
            <a:endParaRPr lang="en-US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00C38C-F005-3940-BB56-878AD906F27E}"/>
              </a:ext>
            </a:extLst>
          </p:cNvPr>
          <p:cNvSpPr txBox="1"/>
          <p:nvPr/>
        </p:nvSpPr>
        <p:spPr>
          <a:xfrm>
            <a:off x="2684684" y="6054040"/>
            <a:ext cx="4191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EIC Temple Meeting </a:t>
            </a:r>
          </a:p>
          <a:p>
            <a:pPr algn="ctr"/>
            <a:r>
              <a:rPr lang="en-US" b="1" dirty="0">
                <a:solidFill>
                  <a:srgbClr val="FFFF00"/>
                </a:solidFill>
              </a:rPr>
              <a:t>Michael Murray 20</a:t>
            </a:r>
            <a:r>
              <a:rPr lang="en-US" b="1" baseline="30000" dirty="0">
                <a:solidFill>
                  <a:srgbClr val="FFFF00"/>
                </a:solidFill>
              </a:rPr>
              <a:t>th</a:t>
            </a:r>
            <a:r>
              <a:rPr lang="en-US" b="1" dirty="0">
                <a:solidFill>
                  <a:srgbClr val="FFFF00"/>
                </a:solidFill>
              </a:rPr>
              <a:t> March 2020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8B07DE-AC36-BE4E-A5C7-667E11DB5221}"/>
              </a:ext>
            </a:extLst>
          </p:cNvPr>
          <p:cNvSpPr txBox="1"/>
          <p:nvPr/>
        </p:nvSpPr>
        <p:spPr>
          <a:xfrm>
            <a:off x="433633" y="1234910"/>
            <a:ext cx="814475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Roman pots have been used at the LHC by the TOTEM and AFP groups to study QCD physics such as total cross section and searches for exotic states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The PPS and AFP efforts within CMS and ATLAS are using diffraction to search for physics beyond the standard model at both low and high mass.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These efforts exploit the fact that if one can reconstruct the scattered protons the initial kinematics are very well constrained and one can make a background free measurement of rare processes.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Such programs require complete integration into the experiments and fast timing to reject pileup</a:t>
            </a:r>
          </a:p>
        </p:txBody>
      </p:sp>
    </p:spTree>
    <p:extLst>
      <p:ext uri="{BB962C8B-B14F-4D97-AF65-F5344CB8AC3E}">
        <p14:creationId xmlns:p14="http://schemas.microsoft.com/office/powerpoint/2010/main" val="3526792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B4806-E729-9746-8BC9-66333E07B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Absolute Alignment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4787A7-03C0-8443-B6F1-48DAEDE828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000" dirty="0"/>
              <a:t>Align with collimators – before data-taking collimators are set to scrape the beam to have a sharp edge and each RP is slowly brought towards the beam until the beam-loss monitors downstream spike.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/>
              <a:t>RP is then at the same  distance as the collimator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Relative alignment between RPs is achieved by minimizing residuals between hits and fitted tracks. This method exploits overlap between the horizontal and vertical RPs,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Finally absolute alignment </a:t>
            </a:r>
            <a:r>
              <a:rPr lang="en-US" sz="2000" dirty="0" err="1"/>
              <a:t>wrt</a:t>
            </a:r>
            <a:r>
              <a:rPr lang="en-US" sz="2000" dirty="0"/>
              <a:t>. the beam is performed with a sample of elastic-scattering events tagged by the vertical RPs. Due to the azimuthal symmetry of the process, the position of the beam can be derived from the observed hit distributions.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0CD1B6-5CD7-A24A-B49E-8D05FE0971D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728663" cy="365125"/>
          </a:xfrm>
        </p:spPr>
        <p:txBody>
          <a:bodyPr/>
          <a:lstStyle/>
          <a:p>
            <a:fld id="{CBD5C48E-F0C0-B94B-AF8D-68A5A531A9AD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4778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3CA270-7A44-DE46-9D6F-609C09371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 Alignment with collimators + beam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008424-4D4F-6F42-BCBA-253BC5AB6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7666"/>
            <a:ext cx="9144000" cy="44026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75BCDB-0457-6C4E-8FF9-C6E3E8234431}"/>
              </a:ext>
            </a:extLst>
          </p:cNvPr>
          <p:cNvSpPr txBox="1"/>
          <p:nvPr/>
        </p:nvSpPr>
        <p:spPr>
          <a:xfrm>
            <a:off x="0" y="1527142"/>
            <a:ext cx="1492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Collimators</a:t>
            </a:r>
          </a:p>
          <a:p>
            <a:r>
              <a:rPr lang="en-US"/>
              <a:t>Define beam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E24012-C2E4-7847-8D59-6F8B94A9CA26}"/>
              </a:ext>
            </a:extLst>
          </p:cNvPr>
          <p:cNvSpPr txBox="1"/>
          <p:nvPr/>
        </p:nvSpPr>
        <p:spPr>
          <a:xfrm rot="16200000">
            <a:off x="2449793" y="2079911"/>
            <a:ext cx="203453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/>
              <a:t>Position of Pots (mm)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21BB6D-8BF3-4B4D-AC2D-BEC5CFE6A6CD}"/>
              </a:ext>
            </a:extLst>
          </p:cNvPr>
          <p:cNvSpPr txBox="1"/>
          <p:nvPr/>
        </p:nvSpPr>
        <p:spPr>
          <a:xfrm rot="16200000">
            <a:off x="2668604" y="4062349"/>
            <a:ext cx="128913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/>
              <a:t>Beam Loss   </a:t>
            </a:r>
          </a:p>
        </p:txBody>
      </p:sp>
    </p:spTree>
    <p:extLst>
      <p:ext uri="{BB962C8B-B14F-4D97-AF65-F5344CB8AC3E}">
        <p14:creationId xmlns:p14="http://schemas.microsoft.com/office/powerpoint/2010/main" val="917258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DAC29-B982-AE41-B68E-FF6A5D0F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pitchFamily="2" charset="0"/>
              </a:rPr>
              <a:t>2 Relative alignment among RPs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55C572-4BBB-394F-83E2-A53FBEC49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5C48E-F0C0-B94B-AF8D-68A5A531A9AD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CC5578-2103-4647-B212-46581FC03FE8}"/>
              </a:ext>
            </a:extLst>
          </p:cNvPr>
          <p:cNvSpPr/>
          <p:nvPr/>
        </p:nvSpPr>
        <p:spPr>
          <a:xfrm>
            <a:off x="236828" y="957603"/>
            <a:ext cx="46933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Helvetica" pitchFamily="2" charset="0"/>
              </a:rPr>
              <a:t>Displacements and rotations between different stations are determined by minimizing residuals between hits and track segments.</a:t>
            </a:r>
            <a:endParaRPr lang="en-US">
              <a:solidFill>
                <a:schemeClr val="bg1"/>
              </a:solidFill>
              <a:effectLst/>
              <a:latin typeface="Helvetica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A4CD5F-84AF-044F-886B-0DD073661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680" y="724554"/>
            <a:ext cx="3120273" cy="27826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AC4568-FC24-554E-8E6D-AD012281F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94353"/>
            <a:ext cx="9144000" cy="253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7987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3F6BF-7C09-0844-A1D2-54E62FD80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 Absolute Alignment to Beam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DE9B9C-4F3E-FC49-BD3D-65448B8876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Use elastic protons tagged in the vertical pots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32B791-A7B1-5E49-B4AA-FD8C21CAA31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728663" cy="365125"/>
          </a:xfrm>
        </p:spPr>
        <p:txBody>
          <a:bodyPr/>
          <a:lstStyle/>
          <a:p>
            <a:fld id="{CBD5C48E-F0C0-B94B-AF8D-68A5A531A9AD}" type="slidenum">
              <a:rPr lang="en-US" altLang="en-US" smtClean="0"/>
              <a:pPr/>
              <a:t>13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B0B759-FE5F-3B4C-91E0-DF9E1FC48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09" y="1887414"/>
            <a:ext cx="3791468" cy="30831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C6C603-F0D6-614A-BECD-85B071125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9962" y="1875236"/>
            <a:ext cx="3720907" cy="30953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E0FD931-E3D7-C34E-AC78-59971AD500EC}"/>
              </a:ext>
            </a:extLst>
          </p:cNvPr>
          <p:cNvSpPr txBox="1"/>
          <p:nvPr/>
        </p:nvSpPr>
        <p:spPr>
          <a:xfrm rot="16200000">
            <a:off x="-389285" y="2592942"/>
            <a:ext cx="156966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/>
              <a:t>X far  (mm)      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1E715C-6BA6-284F-A5F1-65ECD755E658}"/>
              </a:ext>
            </a:extLst>
          </p:cNvPr>
          <p:cNvSpPr txBox="1"/>
          <p:nvPr/>
        </p:nvSpPr>
        <p:spPr>
          <a:xfrm>
            <a:off x="1550458" y="4662809"/>
            <a:ext cx="166904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/>
              <a:t>X near  (mm)      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DEE8A7-C1FA-4D4F-A9FE-58013D27FC34}"/>
              </a:ext>
            </a:extLst>
          </p:cNvPr>
          <p:cNvSpPr txBox="1"/>
          <p:nvPr/>
        </p:nvSpPr>
        <p:spPr>
          <a:xfrm>
            <a:off x="894274" y="1585913"/>
            <a:ext cx="212269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/>
              <a:t>210 m Station Left      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9048B1-AF7F-4F4B-B863-68E52AB31946}"/>
              </a:ext>
            </a:extLst>
          </p:cNvPr>
          <p:cNvSpPr txBox="1"/>
          <p:nvPr/>
        </p:nvSpPr>
        <p:spPr>
          <a:xfrm>
            <a:off x="1085426" y="3972465"/>
            <a:ext cx="93006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/>
              <a:t>Cuts     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4AB615-20ED-3943-BB44-6F65C8F948DD}"/>
              </a:ext>
            </a:extLst>
          </p:cNvPr>
          <p:cNvSpPr txBox="1"/>
          <p:nvPr/>
        </p:nvSpPr>
        <p:spPr>
          <a:xfrm>
            <a:off x="6630415" y="4631074"/>
            <a:ext cx="124104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/>
              <a:t>X  (mm)      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7D423E5-0A79-4549-8CE2-5973B00434D7}"/>
              </a:ext>
            </a:extLst>
          </p:cNvPr>
          <p:cNvSpPr txBox="1"/>
          <p:nvPr/>
        </p:nvSpPr>
        <p:spPr>
          <a:xfrm rot="16200000">
            <a:off x="4325541" y="2426999"/>
            <a:ext cx="123777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/>
              <a:t>Y  (mm)        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5771770-4365-C04E-A593-098E5A523325}"/>
              </a:ext>
            </a:extLst>
          </p:cNvPr>
          <p:cNvCxnSpPr/>
          <p:nvPr/>
        </p:nvCxnSpPr>
        <p:spPr>
          <a:xfrm>
            <a:off x="3924431" y="3531661"/>
            <a:ext cx="996361" cy="0"/>
          </a:xfrm>
          <a:prstGeom prst="line">
            <a:avLst/>
          </a:prstGeom>
          <a:ln w="952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92597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1A590-1D8C-3A43-947F-434F899B3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Vertical alignment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E5F9E9-E7E3-1045-BAAC-8304E8E707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067"/>
          <a:stretch/>
        </p:blipFill>
        <p:spPr>
          <a:xfrm>
            <a:off x="282804" y="1216058"/>
            <a:ext cx="8321872" cy="29034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12E501-F88A-1C40-AA81-2CA36BCF34B6}"/>
              </a:ext>
            </a:extLst>
          </p:cNvPr>
          <p:cNvSpPr txBox="1"/>
          <p:nvPr/>
        </p:nvSpPr>
        <p:spPr>
          <a:xfrm>
            <a:off x="1611984" y="4506013"/>
            <a:ext cx="6487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Mean y is fitted as a function of X and extrapolated to x=0</a:t>
            </a:r>
          </a:p>
        </p:txBody>
      </p:sp>
    </p:spTree>
    <p:extLst>
      <p:ext uri="{BB962C8B-B14F-4D97-AF65-F5344CB8AC3E}">
        <p14:creationId xmlns:p14="http://schemas.microsoft.com/office/powerpoint/2010/main" val="1696002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F3D7B-7A25-4647-9640-3D9B08075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of optics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3F491F-460E-8F4D-8FDD-F0B0F4829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5C48E-F0C0-B94B-AF8D-68A5A531A9AD}" type="slidenum">
              <a:rPr lang="en-US" altLang="en-US" smtClean="0"/>
              <a:pPr/>
              <a:t>15</a:t>
            </a:fld>
            <a:endParaRPr lang="en-US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17FFAC-F81E-7346-8672-12358D754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75" y="2471921"/>
            <a:ext cx="8852273" cy="29780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EB7B68-28EB-9540-A08F-E769CAA4EA6E}"/>
              </a:ext>
            </a:extLst>
          </p:cNvPr>
          <p:cNvSpPr txBox="1"/>
          <p:nvPr/>
        </p:nvSpPr>
        <p:spPr>
          <a:xfrm flipH="1">
            <a:off x="364331" y="930949"/>
            <a:ext cx="8286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Study correlation of momentum loss distributions in near and far detectors on both sides</a:t>
            </a:r>
          </a:p>
        </p:txBody>
      </p:sp>
    </p:spTree>
    <p:extLst>
      <p:ext uri="{BB962C8B-B14F-4D97-AF65-F5344CB8AC3E}">
        <p14:creationId xmlns:p14="http://schemas.microsoft.com/office/powerpoint/2010/main" val="1040410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668E9-F2A5-7842-A8A2-24CA794C2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Aligning Physics Runs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4C56DD-1BA7-FD47-9CF1-40ACA0402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5C48E-F0C0-B94B-AF8D-68A5A531A9AD}" type="slidenum">
              <a:rPr lang="en-US" altLang="en-US" smtClean="0"/>
              <a:pPr/>
              <a:t>16</a:t>
            </a:fld>
            <a:endParaRPr lang="en-US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7885C4-893F-4B43-B3E7-68E42E320B57}"/>
              </a:ext>
            </a:extLst>
          </p:cNvPr>
          <p:cNvSpPr txBox="1"/>
          <p:nvPr/>
        </p:nvSpPr>
        <p:spPr>
          <a:xfrm>
            <a:off x="2837468" y="6356350"/>
            <a:ext cx="3261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Final uncertainty is 150 μm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1EE7CBE-9289-4242-A9E7-53EE48F70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072" y="3037467"/>
            <a:ext cx="8297036" cy="30178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F108AD-CB5C-3F49-8683-DDF531396C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63" t="48641" r="42808" b="19002"/>
          <a:stretch/>
        </p:blipFill>
        <p:spPr>
          <a:xfrm>
            <a:off x="593890" y="4546374"/>
            <a:ext cx="2055043" cy="14089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8D398EC-37DA-2748-8C5E-692DDD5FF4DA}"/>
              </a:ext>
            </a:extLst>
          </p:cNvPr>
          <p:cNvSpPr txBox="1"/>
          <p:nvPr/>
        </p:nvSpPr>
        <p:spPr>
          <a:xfrm>
            <a:off x="1080198" y="2474107"/>
            <a:ext cx="6776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Match scaled X distributions                          Match width in 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9F7927-EC4D-4C46-95BC-182CCBB92335}"/>
              </a:ext>
            </a:extLst>
          </p:cNvPr>
          <p:cNvSpPr txBox="1"/>
          <p:nvPr/>
        </p:nvSpPr>
        <p:spPr>
          <a:xfrm>
            <a:off x="1344105" y="1159228"/>
            <a:ext cx="6538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For physics runs distributions are scaled to alignment fill</a:t>
            </a:r>
          </a:p>
        </p:txBody>
      </p:sp>
    </p:spTree>
    <p:extLst>
      <p:ext uri="{BB962C8B-B14F-4D97-AF65-F5344CB8AC3E}">
        <p14:creationId xmlns:p14="http://schemas.microsoft.com/office/powerpoint/2010/main" val="60347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1F6F935-8D5A-4D48-A15F-6F9E17DC0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575276B-4B5F-5A41-89C7-EE30380CF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 LHC Roman Pots have been operated in very hostile environments.</a:t>
            </a:r>
          </a:p>
          <a:p>
            <a:r>
              <a:rPr lang="en-US" dirty="0"/>
              <a:t>Integration with central detectors and fast timing opens up a wide physics program</a:t>
            </a:r>
          </a:p>
          <a:p>
            <a:r>
              <a:rPr lang="en-US" dirty="0"/>
              <a:t>Alignment procedures are difficult </a:t>
            </a:r>
            <a:r>
              <a:rPr lang="en-US"/>
              <a:t>but robust. 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EF04E0-85B8-E34E-8D2B-E03029FF620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728663" cy="365125"/>
          </a:xfrm>
        </p:spPr>
        <p:txBody>
          <a:bodyPr/>
          <a:lstStyle/>
          <a:p>
            <a:fld id="{CBD5C48E-F0C0-B94B-AF8D-68A5A531A9AD}" type="slidenum">
              <a:rPr lang="en-US" altLang="en-US" smtClean="0"/>
              <a:pPr/>
              <a:t>17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704177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BECC5-18B0-B246-AA4D-2F5CB281A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  <a:br>
              <a:rPr lang="en-US" dirty="0"/>
            </a:b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A56033-591F-8E49-88B4-60B549219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5C48E-F0C0-B94B-AF8D-68A5A531A9AD}" type="slidenum">
              <a:rPr lang="en-US" altLang="en-US" smtClean="0"/>
              <a:pPr/>
              <a:t>18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644757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668E9-F2A5-7842-A8A2-24CA794C2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Aligning Physics Runs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4C56DD-1BA7-FD47-9CF1-40ACA0402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5C48E-F0C0-B94B-AF8D-68A5A531A9AD}" type="slidenum">
              <a:rPr lang="en-US" altLang="en-US" smtClean="0"/>
              <a:pPr/>
              <a:t>19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3459E6-AF61-F547-9E1E-EA4C350D3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436" y="1150521"/>
            <a:ext cx="5505254" cy="43542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37885C4-893F-4B43-B3E7-68E42E320B57}"/>
              </a:ext>
            </a:extLst>
          </p:cNvPr>
          <p:cNvSpPr txBox="1"/>
          <p:nvPr/>
        </p:nvSpPr>
        <p:spPr>
          <a:xfrm>
            <a:off x="7343480" y="3327662"/>
            <a:ext cx="1454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Uncertainty</a:t>
            </a:r>
          </a:p>
          <a:p>
            <a:r>
              <a:rPr lang="en-US" b="1" dirty="0">
                <a:solidFill>
                  <a:srgbClr val="FFFF00"/>
                </a:solidFill>
              </a:rPr>
              <a:t>Is 150 μm</a:t>
            </a:r>
          </a:p>
        </p:txBody>
      </p:sp>
    </p:spTree>
    <p:extLst>
      <p:ext uri="{BB962C8B-B14F-4D97-AF65-F5344CB8AC3E}">
        <p14:creationId xmlns:p14="http://schemas.microsoft.com/office/powerpoint/2010/main" val="2218755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5E192-C03F-0F4B-89E3-488478350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ATLAS Forward Protons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4B0009-E581-D549-BA5D-10BA12EB1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5C48E-F0C0-B94B-AF8D-68A5A531A9AD}" type="slidenum">
              <a:rPr lang="en-US" altLang="en-US" smtClean="0"/>
              <a:pPr/>
              <a:t>2</a:t>
            </a:fld>
            <a:endParaRPr lang="en-US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E45B15-5466-7542-B9FF-60EF35772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6827"/>
            <a:ext cx="9144000" cy="490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427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B5AA4-F7B3-304C-9439-F29FFC4B3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AFP Fiber Detectors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EDD8A3-460C-0A42-9305-19BAE7D54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5C48E-F0C0-B94B-AF8D-68A5A531A9AD}" type="slidenum">
              <a:rPr lang="en-US" altLang="en-US" smtClean="0"/>
              <a:pPr/>
              <a:t>20</a:t>
            </a:fld>
            <a:endParaRPr lang="en-US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1055C0-59E2-E14F-8274-518E535A1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606" y="911089"/>
            <a:ext cx="5967168" cy="44492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44E43E-E714-D247-8325-A72BF9E3EBE5}"/>
              </a:ext>
            </a:extLst>
          </p:cNvPr>
          <p:cNvSpPr txBox="1"/>
          <p:nvPr/>
        </p:nvSpPr>
        <p:spPr>
          <a:xfrm>
            <a:off x="5627802" y="1253765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Main Detector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3B2E47-75EA-1D4F-8B74-4C7A157A8702}"/>
              </a:ext>
            </a:extLst>
          </p:cNvPr>
          <p:cNvSpPr txBox="1"/>
          <p:nvPr/>
        </p:nvSpPr>
        <p:spPr>
          <a:xfrm>
            <a:off x="5858634" y="3337609"/>
            <a:ext cx="1249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Overlap</a:t>
            </a:r>
          </a:p>
          <a:p>
            <a:r>
              <a:rPr lang="en-US" b="1" dirty="0"/>
              <a:t>Detectors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AE2603-CDE1-6A46-B393-B61BC5DCF983}"/>
              </a:ext>
            </a:extLst>
          </p:cNvPr>
          <p:cNvSpPr txBox="1"/>
          <p:nvPr/>
        </p:nvSpPr>
        <p:spPr>
          <a:xfrm>
            <a:off x="1613555" y="1069099"/>
            <a:ext cx="12427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Crossing angle is vertical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9FFA0B-01EF-0942-8999-EF59A1AC43C4}"/>
              </a:ext>
            </a:extLst>
          </p:cNvPr>
          <p:cNvSpPr txBox="1"/>
          <p:nvPr/>
        </p:nvSpPr>
        <p:spPr>
          <a:xfrm>
            <a:off x="5448561" y="4571863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Scintillating </a:t>
            </a:r>
          </a:p>
          <a:p>
            <a:r>
              <a:rPr lang="en-US" b="1" dirty="0"/>
              <a:t>Fibers</a:t>
            </a:r>
          </a:p>
        </p:txBody>
      </p:sp>
    </p:spTree>
    <p:extLst>
      <p:ext uri="{BB962C8B-B14F-4D97-AF65-F5344CB8AC3E}">
        <p14:creationId xmlns:p14="http://schemas.microsoft.com/office/powerpoint/2010/main" val="2136308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4F7DE-D965-F140-B58F-B383C6A5C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AFP performance in 2016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6880C2-0B3E-1646-8E20-0EA02A007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5C48E-F0C0-B94B-AF8D-68A5A531A9AD}" type="slidenum">
              <a:rPr lang="en-US" altLang="en-US" smtClean="0"/>
              <a:pPr/>
              <a:t>3</a:t>
            </a:fld>
            <a:endParaRPr lang="en-US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B01679-41C5-754D-9EB2-5649362ED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3497"/>
            <a:ext cx="9144000" cy="405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750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38CA9-9A6B-B847-8C6F-0CED02C8E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TOTEM, PPS and CMS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D5B90F-8FD0-3440-AA6E-813301857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5C48E-F0C0-B94B-AF8D-68A5A531A9AD}" type="slidenum">
              <a:rPr lang="en-US" altLang="en-US" smtClean="0"/>
              <a:pPr/>
              <a:t>4</a:t>
            </a:fld>
            <a:endParaRPr lang="en-US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ACD11C-83C0-9A45-969E-5A504D188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96" y="973465"/>
            <a:ext cx="8934408" cy="574801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3E4D32E-863E-6143-A449-85E7177082EC}"/>
              </a:ext>
            </a:extLst>
          </p:cNvPr>
          <p:cNvSpPr/>
          <p:nvPr/>
        </p:nvSpPr>
        <p:spPr>
          <a:xfrm>
            <a:off x="5367647" y="3298371"/>
            <a:ext cx="1543792" cy="2612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090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3C62BB9-D79B-1E4E-BE94-CC5C8919B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Layout of CT-PPS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FCF4E2-A03D-1B40-A34B-57314E1E3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2264"/>
            <a:ext cx="9144000" cy="22784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B6020D-9136-A04F-BAD3-A20EA220B1B2}"/>
              </a:ext>
            </a:extLst>
          </p:cNvPr>
          <p:cNvSpPr txBox="1"/>
          <p:nvPr/>
        </p:nvSpPr>
        <p:spPr>
          <a:xfrm>
            <a:off x="690168" y="3959258"/>
            <a:ext cx="7530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For high luminosity LHC  CMS will have a vertical crossing angle and there may be more stations. </a:t>
            </a:r>
          </a:p>
        </p:txBody>
      </p:sp>
    </p:spTree>
    <p:extLst>
      <p:ext uri="{BB962C8B-B14F-4D97-AF65-F5344CB8AC3E}">
        <p14:creationId xmlns:p14="http://schemas.microsoft.com/office/powerpoint/2010/main" val="22721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D790B-C8DF-474E-A1C1-DFFC1B071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Schematic of PPS and TOTEM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29CB17-1BFA-984B-88AF-2000AF19B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5C48E-F0C0-B94B-AF8D-68A5A531A9AD}" type="slidenum">
              <a:rPr lang="en-US" altLang="en-US" smtClean="0"/>
              <a:pPr/>
              <a:t>6</a:t>
            </a:fld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0420E2-12A7-1E42-8CDA-3C7D8048D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02" y="1089389"/>
            <a:ext cx="9144000" cy="20774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144578C-A93B-724C-A15C-37AC650F3CA5}"/>
              </a:ext>
            </a:extLst>
          </p:cNvPr>
          <p:cNvSpPr txBox="1"/>
          <p:nvPr/>
        </p:nvSpPr>
        <p:spPr>
          <a:xfrm>
            <a:off x="1404594" y="3572759"/>
            <a:ext cx="4194928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Tracking, Si Strips</a:t>
            </a:r>
          </a:p>
          <a:p>
            <a:r>
              <a:rPr lang="en-US" sz="3200" b="1" dirty="0">
                <a:solidFill>
                  <a:srgbClr val="0070C0"/>
                </a:solidFill>
              </a:rPr>
              <a:t>Timing, diamond</a:t>
            </a:r>
          </a:p>
          <a:p>
            <a:r>
              <a:rPr lang="en-US" sz="3200" b="1" dirty="0"/>
              <a:t>Totem</a:t>
            </a:r>
          </a:p>
        </p:txBody>
      </p:sp>
    </p:spTree>
    <p:extLst>
      <p:ext uri="{BB962C8B-B14F-4D97-AF65-F5344CB8AC3E}">
        <p14:creationId xmlns:p14="http://schemas.microsoft.com/office/powerpoint/2010/main" val="1387121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6DB7E1-CAAD-8141-9A75-2D03885FD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 Synchronization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11AAD3-FE24-BB48-81A5-B1A77587A7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PPS is completely integrated into CMS streaming DAQ</a:t>
            </a:r>
          </a:p>
          <a:p>
            <a:r>
              <a:rPr lang="en-US" dirty="0"/>
              <a:t>Digitization is done every 25ns</a:t>
            </a:r>
          </a:p>
          <a:p>
            <a:r>
              <a:rPr lang="en-US" dirty="0"/>
              <a:t>Latency is long enough for RP data to get to event builders</a:t>
            </a:r>
          </a:p>
          <a:p>
            <a:r>
              <a:rPr lang="en-US" dirty="0"/>
              <a:t>Event alignment can be done using triggers distributed randomly in time and then matching bunch filling pattern. </a:t>
            </a:r>
          </a:p>
          <a:p>
            <a:pPr lvl="1"/>
            <a:r>
              <a:rPr lang="en-US" dirty="0"/>
              <a:t>Typically done at start of year with a few bunches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7678FE-5FC4-8A42-8DEE-C2C8DC490F3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728663" cy="365125"/>
          </a:xfrm>
        </p:spPr>
        <p:txBody>
          <a:bodyPr/>
          <a:lstStyle/>
          <a:p>
            <a:fld id="{CBD5C48E-F0C0-B94B-AF8D-68A5A531A9AD}" type="slidenum">
              <a:rPr lang="en-US" altLang="en-US" smtClean="0"/>
              <a:pPr/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341087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CED1C-EBB9-DD43-8E2C-21F3C6C26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PPS takes almost all CMS lumi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B9D93C-9DC5-704D-9142-B59B709B9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5C48E-F0C0-B94B-AF8D-68A5A531A9AD}" type="slidenum">
              <a:rPr lang="en-US" altLang="en-US" smtClean="0"/>
              <a:pPr/>
              <a:t>8</a:t>
            </a:fld>
            <a:endParaRPr lang="en-US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7ECE0E-D251-8942-89BE-066FCCE47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142" y="1068882"/>
            <a:ext cx="6911715" cy="518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6553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3D701-604D-A640-A844-5D31769B8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PPS Alignment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25D341-827E-3C47-A4DC-556DDCA0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5C48E-F0C0-B94B-AF8D-68A5A531A9AD}" type="slidenum">
              <a:rPr lang="en-US" altLang="en-US" smtClean="0"/>
              <a:pPr/>
              <a:t>9</a:t>
            </a:fld>
            <a:endParaRPr lang="en-US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44B030-5086-0948-BECB-3C7BA14BDFB2}"/>
              </a:ext>
            </a:extLst>
          </p:cNvPr>
          <p:cNvSpPr/>
          <p:nvPr/>
        </p:nvSpPr>
        <p:spPr>
          <a:xfrm>
            <a:off x="182165" y="965200"/>
            <a:ext cx="877966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rgbClr val="FFFF00"/>
                </a:solidFill>
              </a:rPr>
              <a:t>Absolute alignment</a:t>
            </a:r>
            <a:r>
              <a:rPr lang="en-US" sz="2400" dirty="0">
                <a:solidFill>
                  <a:schemeClr val="bg1"/>
                </a:solidFill>
              </a:rPr>
              <a:t>: Use elastic pp → pp events in a special low luminosity fill. Bring horizontal and vertical roman pots within 5𝛔 of the beam.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Stop when there is a spike in the beam loss monitors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Align pots with respect to each other using inclusive events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rgbClr val="FFFF00"/>
                </a:solidFill>
              </a:rPr>
              <a:t>Relative alignment: </a:t>
            </a:r>
            <a:r>
              <a:rPr lang="en-US" sz="2400" dirty="0">
                <a:solidFill>
                  <a:schemeClr val="bg1"/>
                </a:solidFill>
              </a:rPr>
              <a:t>For each physics fill use inclusive sample of protons triggered by CMS and match distributions of proton track positions to that of alignment runs</a:t>
            </a:r>
          </a:p>
        </p:txBody>
      </p:sp>
    </p:spTree>
    <p:extLst>
      <p:ext uri="{BB962C8B-B14F-4D97-AF65-F5344CB8AC3E}">
        <p14:creationId xmlns:p14="http://schemas.microsoft.com/office/powerpoint/2010/main" val="27370025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MurrayHPTemplate</Template>
  <TotalTime>36074</TotalTime>
  <Words>623</Words>
  <Application>Microsoft Macintosh PowerPoint</Application>
  <PresentationFormat>On-screen Show (4:3)</PresentationFormat>
  <Paragraphs>92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Avenir Next</vt:lpstr>
      <vt:lpstr>Calibri</vt:lpstr>
      <vt:lpstr>Helvetica</vt:lpstr>
      <vt:lpstr>Office Theme</vt:lpstr>
      <vt:lpstr>Roman Pots at the LHC</vt:lpstr>
      <vt:lpstr>ATLAS Forward Protons</vt:lpstr>
      <vt:lpstr>AFP performance in 2016</vt:lpstr>
      <vt:lpstr>TOTEM, PPS and CMS</vt:lpstr>
      <vt:lpstr>Layout of CT-PPS</vt:lpstr>
      <vt:lpstr>Schematic of PPS and TOTEM</vt:lpstr>
      <vt:lpstr>Event Synchronization</vt:lpstr>
      <vt:lpstr>PPS takes almost all CMS lumi</vt:lpstr>
      <vt:lpstr>PPS Alignment</vt:lpstr>
      <vt:lpstr>Absolute Alignment</vt:lpstr>
      <vt:lpstr>1 Alignment with collimators + beam</vt:lpstr>
      <vt:lpstr>2 Relative alignment among RPs</vt:lpstr>
      <vt:lpstr>3 Absolute Alignment to Beam</vt:lpstr>
      <vt:lpstr>Vertical alignment</vt:lpstr>
      <vt:lpstr>Check of optics</vt:lpstr>
      <vt:lpstr>Aligning Physics Runs</vt:lpstr>
      <vt:lpstr>Summary</vt:lpstr>
      <vt:lpstr>Backup </vt:lpstr>
      <vt:lpstr>Aligning Physics Runs</vt:lpstr>
      <vt:lpstr>AFP Fiber Detectors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dNch/dη &amp; dE/dη at 2.76 TeV in CMS</dc:title>
  <dc:creator>Michael Murray</dc:creator>
  <cp:lastModifiedBy>Michael Murray</cp:lastModifiedBy>
  <cp:revision>427</cp:revision>
  <cp:lastPrinted>2019-11-20T20:35:27Z</cp:lastPrinted>
  <dcterms:created xsi:type="dcterms:W3CDTF">2016-06-01T12:49:03Z</dcterms:created>
  <dcterms:modified xsi:type="dcterms:W3CDTF">2020-03-20T13:23:04Z</dcterms:modified>
</cp:coreProperties>
</file>