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79" r:id="rId3"/>
    <p:sldId id="281" r:id="rId4"/>
    <p:sldId id="285" r:id="rId5"/>
    <p:sldId id="282" r:id="rId6"/>
    <p:sldId id="286" r:id="rId7"/>
    <p:sldId id="288" r:id="rId8"/>
    <p:sldId id="287" r:id="rId9"/>
    <p:sldId id="289" r:id="rId10"/>
    <p:sldId id="258" r:id="rId11"/>
    <p:sldId id="260" r:id="rId12"/>
    <p:sldId id="292" r:id="rId13"/>
    <p:sldId id="277" r:id="rId14"/>
    <p:sldId id="259" r:id="rId15"/>
    <p:sldId id="297" r:id="rId16"/>
    <p:sldId id="296" r:id="rId17"/>
    <p:sldId id="265" r:id="rId18"/>
    <p:sldId id="266" r:id="rId19"/>
    <p:sldId id="315" r:id="rId20"/>
    <p:sldId id="268" r:id="rId21"/>
    <p:sldId id="269" r:id="rId22"/>
    <p:sldId id="294" r:id="rId23"/>
    <p:sldId id="304" r:id="rId24"/>
    <p:sldId id="305" r:id="rId25"/>
    <p:sldId id="307" r:id="rId26"/>
    <p:sldId id="306" r:id="rId27"/>
    <p:sldId id="270" r:id="rId28"/>
    <p:sldId id="267" r:id="rId29"/>
    <p:sldId id="300" r:id="rId30"/>
    <p:sldId id="308" r:id="rId31"/>
    <p:sldId id="309" r:id="rId32"/>
    <p:sldId id="310" r:id="rId33"/>
    <p:sldId id="311" r:id="rId34"/>
    <p:sldId id="312" r:id="rId35"/>
    <p:sldId id="271" r:id="rId36"/>
    <p:sldId id="314" r:id="rId37"/>
    <p:sldId id="272" r:id="rId38"/>
    <p:sldId id="322" r:id="rId39"/>
    <p:sldId id="317" r:id="rId40"/>
    <p:sldId id="319" r:id="rId41"/>
    <p:sldId id="320" r:id="rId42"/>
    <p:sldId id="318" r:id="rId43"/>
    <p:sldId id="302" r:id="rId44"/>
    <p:sldId id="32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96EE"/>
    <a:srgbClr val="25AC38"/>
    <a:srgbClr val="0028FF"/>
    <a:srgbClr val="0076D1"/>
    <a:srgbClr val="E18D14"/>
    <a:srgbClr val="23A035"/>
    <a:srgbClr val="0096FF"/>
    <a:srgbClr val="00FA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/>
    <p:restoredTop sz="94694"/>
  </p:normalViewPr>
  <p:slideViewPr>
    <p:cSldViewPr snapToGrid="0" snapToObjects="1">
      <p:cViewPr>
        <p:scale>
          <a:sx n="119" d="100"/>
          <a:sy n="119" d="100"/>
        </p:scale>
        <p:origin x="9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25656-D6B5-7346-BA86-3B583039ECB6}" type="datetimeFigureOut">
              <a:rPr lang="en-US" smtClean="0"/>
              <a:t>2/23/20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C6D44-D1B7-DC42-9D37-093E775FF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C6D44-D1B7-DC42-9D37-093E775FF1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HUNTER mass range ~</a:t>
            </a:r>
            <a:r>
              <a:rPr lang="en-US" dirty="0" err="1"/>
              <a:t>IceCube</a:t>
            </a:r>
            <a:r>
              <a:rPr lang="en-US" dirty="0"/>
              <a:t> or H-3 beta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6D44-D1B7-DC42-9D37-093E775FF1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6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EC: peak, not distortion in continuous spectrum and only low-E electrons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6D44-D1B7-DC42-9D37-093E775FF1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28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skip if short 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C6D44-D1B7-DC42-9D37-093E775FF1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C96C-5EE8-6B43-A629-35F8AAE535F1}" type="datetime1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6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E56DE-99C1-1943-8184-42F456E2ECA7}" type="datetime1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8EDA-23D5-6843-BE58-D28B41F3C1FE}" type="datetime1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0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EC0D1-01C4-C648-81DA-7D8CB8FCAFE8}" type="datetime1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FFE0-5E1D-D749-B0BD-322172DA100B}" type="datetime1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6D7B4-483A-C742-A013-2831A99B9758}" type="datetime1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3279-6D06-BD43-863A-8539932C6730}" type="datetime1">
              <a:rPr lang="en-US" smtClean="0"/>
              <a:t>2/23/20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97DD-7692-1348-A424-72E0BA8C31F6}" type="datetime1">
              <a:rPr lang="en-US" smtClean="0"/>
              <a:t>2/23/20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5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0ACD-3E65-CD41-8B05-14BA8EC9B8D2}" type="datetime1">
              <a:rPr lang="en-US" smtClean="0"/>
              <a:t>2/23/20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E11F-EDFF-5543-8FFD-4A455438128D}" type="datetime1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3FEE-6641-944E-B037-0ABD88682AA7}" type="datetime1">
              <a:rPr lang="en-US" smtClean="0"/>
              <a:t>2/23/20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B5180-4D5C-AF45-8F6C-11FE41D8DFD6}" type="datetime1">
              <a:rPr lang="en-US" smtClean="0"/>
              <a:t>2/23/20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HUNTER Sterile Neutrino Search -- DM@Jadwin-2020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15048-1FF1-4949-8A79-4A7146405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5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30.png"/><Relationship Id="rId3" Type="http://schemas.openxmlformats.org/officeDocument/2006/relationships/image" Target="../media/image130.png"/><Relationship Id="rId7" Type="http://schemas.openxmlformats.org/officeDocument/2006/relationships/image" Target="../media/image170.png"/><Relationship Id="rId12" Type="http://schemas.openxmlformats.org/officeDocument/2006/relationships/image" Target="../media/image2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210.png"/><Relationship Id="rId5" Type="http://schemas.openxmlformats.org/officeDocument/2006/relationships/image" Target="../media/image150.png"/><Relationship Id="rId10" Type="http://schemas.openxmlformats.org/officeDocument/2006/relationships/image" Target="../media/image200.png"/><Relationship Id="rId4" Type="http://schemas.openxmlformats.org/officeDocument/2006/relationships/image" Target="../media/image140.png"/><Relationship Id="rId9" Type="http://schemas.openxmlformats.org/officeDocument/2006/relationships/image" Target="../media/image190.png"/><Relationship Id="rId14" Type="http://schemas.openxmlformats.org/officeDocument/2006/relationships/image" Target="../media/image7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920.png"/><Relationship Id="rId4" Type="http://schemas.openxmlformats.org/officeDocument/2006/relationships/image" Target="../media/image3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1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41.png"/><Relationship Id="rId21" Type="http://schemas.openxmlformats.org/officeDocument/2006/relationships/image" Target="../media/image56.png"/><Relationship Id="rId7" Type="http://schemas.openxmlformats.org/officeDocument/2006/relationships/image" Target="../media/image25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40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26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6A30F-EF21-684D-8BA6-DC85B4F8C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8" r="-91"/>
          <a:stretch/>
        </p:blipFill>
        <p:spPr>
          <a:xfrm>
            <a:off x="3124124" y="825009"/>
            <a:ext cx="7177527" cy="54246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6D05E0-2A7E-F34A-AAF6-BE87DB9CC2A4}"/>
              </a:ext>
            </a:extLst>
          </p:cNvPr>
          <p:cNvGrpSpPr/>
          <p:nvPr/>
        </p:nvGrpSpPr>
        <p:grpSpPr>
          <a:xfrm>
            <a:off x="8313458" y="257239"/>
            <a:ext cx="3975772" cy="6387972"/>
            <a:chOff x="227291" y="237589"/>
            <a:chExt cx="3975772" cy="6387972"/>
          </a:xfrm>
        </p:grpSpPr>
        <p:sp>
          <p:nvSpPr>
            <p:cNvPr id="10" name="Freeform 82">
              <a:extLst>
                <a:ext uri="{FF2B5EF4-FFF2-40B4-BE49-F238E27FC236}">
                  <a16:creationId xmlns:a16="http://schemas.microsoft.com/office/drawing/2014/main" id="{E75F5E85-FE01-2948-BA04-BB760DE5B6A1}"/>
                </a:ext>
              </a:extLst>
            </p:cNvPr>
            <p:cNvSpPr>
              <a:spLocks/>
            </p:cNvSpPr>
            <p:nvPr/>
          </p:nvSpPr>
          <p:spPr bwMode="auto">
            <a:xfrm rot="15820876" flipH="1" flipV="1">
              <a:off x="1207384" y="2156019"/>
              <a:ext cx="737478" cy="173953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FF93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10BA13B-D3E2-574C-B890-A1087AEBE1A8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4967370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45FDFF4-DD3C-2048-88E5-11C8BA3586AA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88127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31CB96-CBD6-1347-A5CB-654A0612F2F4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4372029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F0B2AFC-7DE3-A147-B9A9-42673E6562A0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07827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AB9CC14-0D02-024E-913E-6535AED8067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893597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CE543E5-C1CC-E645-A000-73F40946BEA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564410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DF7F709-7372-4543-BDA3-CE6C3A8DFB04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01552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912ECD8-EA4C-C944-90DE-B7E53FDD3B43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188035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C1515E4-FB53-7E4E-A6A2-D81895B782FF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2608068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7CC860E-C8C2-8649-924B-6A5321C3AA5B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2725741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C913B9-DCA4-A142-B997-3A55A40DDB3A}"/>
                </a:ext>
              </a:extLst>
            </p:cNvPr>
            <p:cNvSpPr txBox="1"/>
            <p:nvPr/>
          </p:nvSpPr>
          <p:spPr>
            <a:xfrm>
              <a:off x="244123" y="468779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BB64DB-9AB8-DD4B-A0FF-98E58809419C}"/>
                </a:ext>
              </a:extLst>
            </p:cNvPr>
            <p:cNvSpPr txBox="1"/>
            <p:nvPr/>
          </p:nvSpPr>
          <p:spPr>
            <a:xfrm>
              <a:off x="241994" y="409393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DCCB22-5548-5142-B479-ED3FA3712CAD}"/>
                </a:ext>
              </a:extLst>
            </p:cNvPr>
            <p:cNvSpPr txBox="1"/>
            <p:nvPr/>
          </p:nvSpPr>
          <p:spPr>
            <a:xfrm>
              <a:off x="241994" y="365044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1DF489-E912-C544-87A5-E15DB64F1DC0}"/>
                </a:ext>
              </a:extLst>
            </p:cNvPr>
            <p:cNvSpPr txBox="1"/>
            <p:nvPr/>
          </p:nvSpPr>
          <p:spPr>
            <a:xfrm>
              <a:off x="235306" y="2533333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51CB98-B3E7-0540-B678-686976DFA6F3}"/>
                </a:ext>
              </a:extLst>
            </p:cNvPr>
            <p:cNvSpPr txBox="1"/>
            <p:nvPr/>
          </p:nvSpPr>
          <p:spPr>
            <a:xfrm>
              <a:off x="227291" y="1490255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4D4986-FA1C-3242-B27A-87C9E87E8874}"/>
                </a:ext>
              </a:extLst>
            </p:cNvPr>
            <p:cNvSpPr txBox="1"/>
            <p:nvPr/>
          </p:nvSpPr>
          <p:spPr>
            <a:xfrm>
              <a:off x="244123" y="80684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493313D-B146-2A47-A033-286868911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2036" y="4324275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65C309E-79AD-3B40-9C27-831ACBE162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3634" y="103475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1B6794F-65D0-094B-A1FC-306C8AC8DDC5}"/>
                </a:ext>
              </a:extLst>
            </p:cNvPr>
            <p:cNvGrpSpPr/>
            <p:nvPr/>
          </p:nvGrpSpPr>
          <p:grpSpPr>
            <a:xfrm>
              <a:off x="968612" y="1628574"/>
              <a:ext cx="1826294" cy="91440"/>
              <a:chOff x="963411" y="1585117"/>
              <a:chExt cx="1826294" cy="91440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E3C24C33-DB5C-EF4F-94E0-9707C794F1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11" y="163133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F33C37F-83D8-E546-BC80-119D582D2A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2546" y="158511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F7083FE-56F1-EF45-8EDA-6F1685C621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83586" y="1850916"/>
              <a:ext cx="91440" cy="91440"/>
            </a:xfrm>
            <a:prstGeom prst="ellipse">
              <a:avLst/>
            </a:prstGeom>
            <a:solidFill>
              <a:srgbClr val="FF93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6014D0E-09BC-F440-9ACA-B77B7E36A7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3894" y="384298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694A37-65FB-CB4C-A4D2-02D26F9AF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3034" y="3149054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EC765A3-24A6-3E41-B032-69CED551F1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924" y="2967159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0BBD81E-0400-EE41-AADA-1ABD13D53A8A}"/>
                </a:ext>
              </a:extLst>
            </p:cNvPr>
            <p:cNvGrpSpPr/>
            <p:nvPr/>
          </p:nvGrpSpPr>
          <p:grpSpPr>
            <a:xfrm>
              <a:off x="968612" y="2853288"/>
              <a:ext cx="1826294" cy="91440"/>
              <a:chOff x="963411" y="2705656"/>
              <a:chExt cx="1826294" cy="9144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4D85E638-2730-A14F-9026-C60D18D86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11" y="276909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1305A98-4A31-6C41-9A4C-9442656BA7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000" y="2705656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FAC814C-E2BE-1F47-BD41-3DE79AEF5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7587" y="2682154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603ACA-AB1C-3C42-B0FC-846BEEF10411}"/>
                </a:ext>
              </a:extLst>
            </p:cNvPr>
            <p:cNvSpPr txBox="1"/>
            <p:nvPr/>
          </p:nvSpPr>
          <p:spPr>
            <a:xfrm>
              <a:off x="604071" y="147973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2,3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210903-1BF0-D04C-9B64-347943C1B58E}"/>
                </a:ext>
              </a:extLst>
            </p:cNvPr>
            <p:cNvSpPr txBox="1"/>
            <p:nvPr/>
          </p:nvSpPr>
          <p:spPr>
            <a:xfrm>
              <a:off x="650805" y="17480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DD83EA-685B-A349-8F3C-68C2C51341A5}"/>
                </a:ext>
              </a:extLst>
            </p:cNvPr>
            <p:cNvSpPr txBox="1"/>
            <p:nvPr/>
          </p:nvSpPr>
          <p:spPr>
            <a:xfrm>
              <a:off x="642876" y="305813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801EEC-A65F-AE44-B31F-3AF863A9544D}"/>
                </a:ext>
              </a:extLst>
            </p:cNvPr>
            <p:cNvSpPr txBox="1"/>
            <p:nvPr/>
          </p:nvSpPr>
          <p:spPr>
            <a:xfrm>
              <a:off x="565539" y="252817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4,5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76C953-124F-2840-A52E-278959A80AD3}"/>
                </a:ext>
              </a:extLst>
            </p:cNvPr>
            <p:cNvSpPr txBox="1"/>
            <p:nvPr/>
          </p:nvSpPr>
          <p:spPr>
            <a:xfrm>
              <a:off x="576384" y="281900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2,3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4D8445B-E6E5-C547-9FC3-9ACEDFA6D183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88" y="2651566"/>
              <a:ext cx="141867" cy="224762"/>
            </a:xfrm>
            <a:prstGeom prst="straightConnector1">
              <a:avLst/>
            </a:prstGeom>
            <a:ln w="25400">
              <a:solidFill>
                <a:srgbClr val="FF9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FA0037-14B1-8F4A-B1E4-3BD5ECE595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00" y="555561"/>
              <a:ext cx="295022" cy="1309157"/>
            </a:xfrm>
            <a:prstGeom prst="straightConnector1">
              <a:avLst/>
            </a:prstGeom>
            <a:ln w="25400">
              <a:solidFill>
                <a:srgbClr val="FF9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D4EED5-3975-A441-80FA-D20B3A5A4346}"/>
                </a:ext>
              </a:extLst>
            </p:cNvPr>
            <p:cNvSpPr txBox="1"/>
            <p:nvPr/>
          </p:nvSpPr>
          <p:spPr>
            <a:xfrm>
              <a:off x="584145" y="237589"/>
              <a:ext cx="1853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3) 54 eV Auger e</a:t>
              </a:r>
              <a:r>
                <a:rPr lang="en-US" sz="1600" b="1" baseline="30000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endParaRPr lang="en-US" sz="1600" b="1" dirty="0">
                <a:solidFill>
                  <a:srgbClr val="FF93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E3F02E-11EC-1545-8C5C-32EF99139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9297" y="2563224"/>
              <a:ext cx="91440" cy="91440"/>
            </a:xfrm>
            <a:prstGeom prst="ellipse">
              <a:avLst/>
            </a:prstGeom>
            <a:solidFill>
              <a:srgbClr val="FF93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32C91C6-95EE-CA46-A9C5-1A020CFBF970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 flipH="1">
              <a:off x="1423526" y="4973345"/>
              <a:ext cx="65628" cy="7966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5BB61F-A847-7B41-9411-623D0435A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6595" y="5770035"/>
              <a:ext cx="393861" cy="39386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7EF5D7-BBE4-C845-85ED-79F13C3561D1}"/>
                </a:ext>
              </a:extLst>
            </p:cNvPr>
            <p:cNvSpPr txBox="1"/>
            <p:nvPr/>
          </p:nvSpPr>
          <p:spPr>
            <a:xfrm>
              <a:off x="532450" y="6163896"/>
              <a:ext cx="2534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>
                  <a:latin typeface="Arial" charset="0"/>
                  <a:ea typeface="Arial" charset="0"/>
                  <a:cs typeface="Arial" charset="0"/>
                </a:rPr>
                <a:t>131</a:t>
              </a:r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Cs →</a:t>
              </a:r>
              <a:r>
                <a:rPr lang="en-US" sz="2400" baseline="30000" dirty="0">
                  <a:latin typeface="Arial" charset="0"/>
                  <a:ea typeface="Arial" charset="0"/>
                  <a:cs typeface="Arial" charset="0"/>
                </a:rPr>
                <a:t>131</a:t>
              </a:r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Xe + </a:t>
              </a:r>
              <a:r>
                <a:rPr lang="en-US" sz="2400" dirty="0">
                  <a:latin typeface="Symbol" pitchFamily="2" charset="2"/>
                  <a:ea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850C434-4DAD-EC46-AF61-C85E274AD8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2613" y="493002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5D734-12D6-0042-8A99-A7C15EFF5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8766" y="2899357"/>
              <a:ext cx="229396" cy="204375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82">
              <a:extLst>
                <a:ext uri="{FF2B5EF4-FFF2-40B4-BE49-F238E27FC236}">
                  <a16:creationId xmlns:a16="http://schemas.microsoft.com/office/drawing/2014/main" id="{2DCB15F8-CAD2-454B-8693-0CAEA5B7ED00}"/>
                </a:ext>
              </a:extLst>
            </p:cNvPr>
            <p:cNvSpPr>
              <a:spLocks/>
            </p:cNvSpPr>
            <p:nvPr/>
          </p:nvSpPr>
          <p:spPr bwMode="auto">
            <a:xfrm rot="8873687">
              <a:off x="1514180" y="3711626"/>
              <a:ext cx="1364820" cy="116768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0070C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80082BE-D76E-3044-AE1F-A4CE0B0B7808}"/>
                </a:ext>
              </a:extLst>
            </p:cNvPr>
            <p:cNvSpPr txBox="1"/>
            <p:nvPr/>
          </p:nvSpPr>
          <p:spPr>
            <a:xfrm>
              <a:off x="2734766" y="3303926"/>
              <a:ext cx="146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2) 34.43 keV x-ray</a:t>
              </a:r>
            </a:p>
          </p:txBody>
        </p:sp>
        <p:sp>
          <p:nvSpPr>
            <p:cNvPr id="52" name="Freeform 82">
              <a:extLst>
                <a:ext uri="{FF2B5EF4-FFF2-40B4-BE49-F238E27FC236}">
                  <a16:creationId xmlns:a16="http://schemas.microsoft.com/office/drawing/2014/main" id="{9617FBC0-4A11-D541-82DE-DD3394BB21BB}"/>
                </a:ext>
              </a:extLst>
            </p:cNvPr>
            <p:cNvSpPr>
              <a:spLocks/>
            </p:cNvSpPr>
            <p:nvPr/>
          </p:nvSpPr>
          <p:spPr bwMode="auto">
            <a:xfrm rot="16728026" flipH="1" flipV="1">
              <a:off x="1205499" y="1981853"/>
              <a:ext cx="1076825" cy="148311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1679F60-13F0-0C46-97D5-A23E8B18D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9626" y="1497138"/>
              <a:ext cx="91440" cy="91440"/>
            </a:xfrm>
            <a:prstGeom prst="ellipse">
              <a:avLst/>
            </a:prstGeom>
            <a:solidFill>
              <a:srgbClr val="00B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E73E1E-B0FD-B04C-83AB-D82ACE6A16A0}"/>
                </a:ext>
              </a:extLst>
            </p:cNvPr>
            <p:cNvCxnSpPr>
              <a:cxnSpLocks/>
              <a:stCxn id="57" idx="3"/>
            </p:cNvCxnSpPr>
            <p:nvPr/>
          </p:nvCxnSpPr>
          <p:spPr>
            <a:xfrm flipH="1">
              <a:off x="1601242" y="1925656"/>
              <a:ext cx="677004" cy="69328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F3EF504-E7F3-264D-8F20-9CE1884B07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768" y="753474"/>
              <a:ext cx="246530" cy="748963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C224603-7719-5B40-8921-D91F787D0AB1}"/>
                </a:ext>
              </a:extLst>
            </p:cNvPr>
            <p:cNvSpPr txBox="1"/>
            <p:nvPr/>
          </p:nvSpPr>
          <p:spPr>
            <a:xfrm>
              <a:off x="1998291" y="503716"/>
              <a:ext cx="1853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4) 33 eV Auger e</a:t>
              </a:r>
              <a:r>
                <a:rPr lang="en-US" sz="1600" b="1" baseline="30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endParaRPr lang="en-US" sz="16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D93D235-C976-6647-B4CF-89A31A9E35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4855" y="1847607"/>
              <a:ext cx="91440" cy="91440"/>
            </a:xfrm>
            <a:prstGeom prst="ellipse">
              <a:avLst/>
            </a:prstGeom>
            <a:solidFill>
              <a:srgbClr val="00B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2FCE3C-8B9A-1544-9B15-19C735CB7293}"/>
                </a:ext>
              </a:extLst>
            </p:cNvPr>
            <p:cNvSpPr txBox="1"/>
            <p:nvPr/>
          </p:nvSpPr>
          <p:spPr>
            <a:xfrm>
              <a:off x="1620456" y="5257959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1) K-capture</a:t>
              </a:r>
            </a:p>
          </p:txBody>
        </p:sp>
      </p:grpSp>
      <p:sp>
        <p:nvSpPr>
          <p:cNvPr id="63" name="Footer Placeholder 62">
            <a:extLst>
              <a:ext uri="{FF2B5EF4-FFF2-40B4-BE49-F238E27FC236}">
                <a16:creationId xmlns:a16="http://schemas.microsoft.com/office/drawing/2014/main" id="{242E3987-CD9A-D440-AF08-F6B2E251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HUNTER Sterile Neutrino Search – BNL 2020-02-26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BFBBBD-630F-4946-969F-C45726CCE3C5}"/>
              </a:ext>
            </a:extLst>
          </p:cNvPr>
          <p:cNvSpPr txBox="1"/>
          <p:nvPr/>
        </p:nvSpPr>
        <p:spPr>
          <a:xfrm>
            <a:off x="349101" y="279016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The HUNTER Sterile Neutrino Search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53431E-40D0-C14B-9085-D3483594C845}"/>
              </a:ext>
            </a:extLst>
          </p:cNvPr>
          <p:cNvSpPr txBox="1"/>
          <p:nvPr/>
        </p:nvSpPr>
        <p:spPr>
          <a:xfrm>
            <a:off x="187821" y="839666"/>
            <a:ext cx="29992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     Temple University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C.J.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Martoff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F.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Granato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Lamichhane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X. Yu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UCLA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P.F Smith, E.R. Hudson,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P. Hamilton, C. Schneider, E. Chang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University of Houston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A. Renshaw, F.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Malatino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    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Princeton University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P.D. Meyers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Funding from the </a:t>
            </a: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W.M. Keck Foundation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7AA38-FEC5-0B4E-ABC0-3A290AD75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73" y="4938275"/>
            <a:ext cx="1094362" cy="12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D7408D-3168-6945-88FF-5489083D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B6406-7BDC-8F4A-9FF9-9789959E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B5D8BE-5F23-7940-9182-20B8AC34FABC}"/>
                  </a:ext>
                </a:extLst>
              </p:cNvPr>
              <p:cNvSpPr txBox="1"/>
              <p:nvPr/>
            </p:nvSpPr>
            <p:spPr>
              <a:xfrm>
                <a:off x="699052" y="1019598"/>
                <a:ext cx="1079389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Direct experimental searches via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flavor oscillations: a new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Δ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incompatible with those already measured</a:t>
                </a:r>
              </a:p>
              <a:p>
                <a:pPr lvl="1"/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         -- OR --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the kinematic determination of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larger than eV scale.</a:t>
                </a:r>
              </a:p>
              <a:p>
                <a:endParaRPr lang="en-US" sz="2400" dirty="0">
                  <a:latin typeface="Arial" charset="0"/>
                  <a:ea typeface="Arial" charset="0"/>
                  <a:cs typeface="Arial" charset="0"/>
                  <a:sym typeface="Wingdings" pitchFamily="2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HUNTER is a </a:t>
                </a:r>
                <a:r>
                  <a:rPr lang="en-US" sz="2400" b="1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kinematic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search for 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  <a:sym typeface="Wingdings" pitchFamily="2" charset="2"/>
                  </a:rPr>
                  <a:t>n</a:t>
                </a:r>
                <a:r>
                  <a:rPr lang="en-US" sz="2400" baseline="-250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s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, looking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  <a:sym typeface="Wingdings" pitchFamily="2" charset="2"/>
                      </a:rPr>
                      <m:t>20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≲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𝜐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≲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300 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keV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𝑐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B5D8BE-5F23-7940-9182-20B8AC34F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52" y="1019598"/>
                <a:ext cx="10793895" cy="2308324"/>
              </a:xfrm>
              <a:prstGeom prst="rect">
                <a:avLst/>
              </a:prstGeom>
              <a:blipFill>
                <a:blip r:embed="rId2"/>
                <a:stretch>
                  <a:fillRect l="-823" t="-1639" b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31173DC-1C3E-E64F-AA71-5EAE3C6628B2}"/>
              </a:ext>
            </a:extLst>
          </p:cNvPr>
          <p:cNvSpPr txBox="1"/>
          <p:nvPr/>
        </p:nvSpPr>
        <p:spPr>
          <a:xfrm>
            <a:off x="575353" y="339047"/>
            <a:ext cx="86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Sterile, but not reclusive: </a:t>
            </a:r>
            <a:r>
              <a:rPr lang="en-US" sz="2800" dirty="0">
                <a:latin typeface="Symbol" pitchFamily="2" charset="2"/>
                <a:ea typeface="Arial" charset="0"/>
                <a:cs typeface="Arial" charset="0"/>
                <a:sym typeface="Wingdings" pitchFamily="2" charset="2"/>
              </a:rPr>
              <a:t>n</a:t>
            </a:r>
            <a:r>
              <a:rPr lang="en-US" sz="2800" baseline="-250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s</a:t>
            </a:r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mixes with active flavors.</a:t>
            </a:r>
          </a:p>
        </p:txBody>
      </p:sp>
    </p:spTree>
    <p:extLst>
      <p:ext uri="{BB962C8B-B14F-4D97-AF65-F5344CB8AC3E}">
        <p14:creationId xmlns:p14="http://schemas.microsoft.com/office/powerpoint/2010/main" val="146842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50EE11-A2F4-F341-A539-8F2B7B87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100EEE-C179-C747-B801-838AB822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33FD58-5CBA-8D49-ACBF-99E7ED342698}"/>
              </a:ext>
            </a:extLst>
          </p:cNvPr>
          <p:cNvSpPr txBox="1"/>
          <p:nvPr/>
        </p:nvSpPr>
        <p:spPr>
          <a:xfrm>
            <a:off x="172332" y="272477"/>
            <a:ext cx="5543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Existing experimental upper limits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75176C-4BC0-BF4C-9826-B6C52BE2B903}"/>
                  </a:ext>
                </a:extLst>
              </p:cNvPr>
              <p:cNvSpPr txBox="1"/>
              <p:nvPr/>
            </p:nvSpPr>
            <p:spPr>
              <a:xfrm>
                <a:off x="258417" y="786539"/>
                <a:ext cx="49072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=</m:t>
                        </m:r>
                      </m:e>
                    </m:func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probability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𝜐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75176C-4BC0-BF4C-9826-B6C52BE2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17" y="786539"/>
                <a:ext cx="4907241" cy="461665"/>
              </a:xfrm>
              <a:prstGeom prst="rect">
                <a:avLst/>
              </a:prstGeom>
              <a:blipFill>
                <a:blip r:embed="rId3"/>
                <a:stretch>
                  <a:fillRect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A4C9D9-4A68-754D-9213-E4567AC55C79}"/>
                  </a:ext>
                </a:extLst>
              </p:cNvPr>
              <p:cNvSpPr txBox="1"/>
              <p:nvPr/>
            </p:nvSpPr>
            <p:spPr>
              <a:xfrm>
                <a:off x="357065" y="6138934"/>
                <a:ext cx="3896883" cy="540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Fine print:  </a:t>
                </a:r>
                <a:r>
                  <a:rPr lang="en-US" sz="1400" dirty="0" err="1">
                    <a:latin typeface="Arial" charset="0"/>
                    <a:ea typeface="Arial" charset="0"/>
                    <a:cs typeface="Arial" charset="0"/>
                  </a:rPr>
                  <a:t>IceCube</a:t>
                </a:r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 results forced into the plot by plotting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400" i="0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1400" b="0" i="0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𝜇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4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 vs.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Δ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A4C9D9-4A68-754D-9213-E4567AC55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65" y="6138934"/>
                <a:ext cx="3896883" cy="540533"/>
              </a:xfrm>
              <a:prstGeom prst="rect">
                <a:avLst/>
              </a:prstGeom>
              <a:blipFill>
                <a:blip r:embed="rId4"/>
                <a:stretch>
                  <a:fillRect l="-32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728FC5E-3578-FA41-80AF-734A7F84B203}"/>
              </a:ext>
            </a:extLst>
          </p:cNvPr>
          <p:cNvGrpSpPr/>
          <p:nvPr/>
        </p:nvGrpSpPr>
        <p:grpSpPr>
          <a:xfrm>
            <a:off x="387272" y="1285701"/>
            <a:ext cx="7749989" cy="4724137"/>
            <a:chOff x="3377420" y="1455449"/>
            <a:chExt cx="7749989" cy="4724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5CCFBA-185F-F541-A7D6-64DD1545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3948" y="1801490"/>
              <a:ext cx="6873461" cy="4378096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7BA9DE-0E92-134A-A9E5-E34D9203107C}"/>
                </a:ext>
              </a:extLst>
            </p:cNvPr>
            <p:cNvGrpSpPr/>
            <p:nvPr/>
          </p:nvGrpSpPr>
          <p:grpSpPr>
            <a:xfrm>
              <a:off x="9203021" y="2595632"/>
              <a:ext cx="1390124" cy="646331"/>
              <a:chOff x="9203021" y="2595632"/>
              <a:chExt cx="1390124" cy="64633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790BBC8-93A2-3C4F-BFE7-781F9F3805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0883" y="3241963"/>
                <a:ext cx="914400" cy="0"/>
              </a:xfrm>
              <a:prstGeom prst="line">
                <a:avLst/>
              </a:prstGeom>
              <a:ln w="57150">
                <a:solidFill>
                  <a:srgbClr val="7030A0"/>
                </a:solidFill>
                <a:headEnd type="none" w="med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113A4E-A967-CB45-ADB9-A4E8637B6584}"/>
                  </a:ext>
                </a:extLst>
              </p:cNvPr>
              <p:cNvSpPr txBox="1"/>
              <p:nvPr/>
            </p:nvSpPr>
            <p:spPr>
              <a:xfrm>
                <a:off x="9203021" y="2595632"/>
                <a:ext cx="13901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  <a:latin typeface="Arial" charset="0"/>
                    <a:ea typeface="Arial" charset="0"/>
                    <a:cs typeface="Arial" charset="0"/>
                  </a:rPr>
                  <a:t>HUNTER </a:t>
                </a:r>
              </a:p>
              <a:p>
                <a:pPr algn="ctr"/>
                <a:r>
                  <a:rPr lang="en-US" dirty="0">
                    <a:solidFill>
                      <a:srgbClr val="7030A0"/>
                    </a:solidFill>
                    <a:latin typeface="Arial" charset="0"/>
                    <a:ea typeface="Arial" charset="0"/>
                    <a:cs typeface="Arial" charset="0"/>
                  </a:rPr>
                  <a:t>mass range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F5A657-1FEA-7D4B-8634-2935CF0EED8F}"/>
                </a:ext>
              </a:extLst>
            </p:cNvPr>
            <p:cNvSpPr txBox="1"/>
            <p:nvPr/>
          </p:nvSpPr>
          <p:spPr>
            <a:xfrm>
              <a:off x="3377420" y="4374633"/>
              <a:ext cx="11941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028FF"/>
                  </a:solidFill>
                  <a:latin typeface="Arial" charset="0"/>
                  <a:ea typeface="Arial" charset="0"/>
                  <a:cs typeface="Arial" charset="0"/>
                </a:rPr>
                <a:t>Oscillation search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444284-DADF-C741-BF51-605D2132F30B}"/>
                </a:ext>
              </a:extLst>
            </p:cNvPr>
            <p:cNvSpPr txBox="1"/>
            <p:nvPr/>
          </p:nvSpPr>
          <p:spPr>
            <a:xfrm>
              <a:off x="7409558" y="1455449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Kinematic  searches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806B925-917E-744A-B451-432BD81173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2280" y="4374633"/>
              <a:ext cx="948202" cy="102687"/>
            </a:xfrm>
            <a:prstGeom prst="line">
              <a:avLst/>
            </a:prstGeom>
            <a:ln w="25400">
              <a:solidFill>
                <a:srgbClr val="0028FF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62BC78C-DE3B-B444-9227-7460E52E42EB}"/>
                </a:ext>
              </a:extLst>
            </p:cNvPr>
            <p:cNvCxnSpPr>
              <a:cxnSpLocks/>
            </p:cNvCxnSpPr>
            <p:nvPr/>
          </p:nvCxnSpPr>
          <p:spPr>
            <a:xfrm>
              <a:off x="8425221" y="1801490"/>
              <a:ext cx="636586" cy="1794465"/>
            </a:xfrm>
            <a:prstGeom prst="line">
              <a:avLst/>
            </a:prstGeom>
            <a:ln w="2540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A363F97-BE59-7E43-BFCD-57A5CC2881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1506" y="1801490"/>
              <a:ext cx="861436" cy="897232"/>
            </a:xfrm>
            <a:prstGeom prst="line">
              <a:avLst/>
            </a:prstGeom>
            <a:ln w="25400">
              <a:solidFill>
                <a:srgbClr val="25AC38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BF3C6F0-F711-DA49-84E7-5CB75A0AA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5967" y="2234616"/>
            <a:ext cx="3772465" cy="29916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E32ECF-7C17-8240-A350-DDBA82D54531}"/>
              </a:ext>
            </a:extLst>
          </p:cNvPr>
          <p:cNvSpPr txBox="1"/>
          <p:nvPr/>
        </p:nvSpPr>
        <p:spPr>
          <a:xfrm>
            <a:off x="9013789" y="1650045"/>
            <a:ext cx="265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>
                <a:solidFill>
                  <a:srgbClr val="FF0000"/>
                </a:solidFill>
                <a:latin typeface="Symbol" pitchFamily="2" charset="2"/>
                <a:ea typeface="Arial" charset="0"/>
                <a:cs typeface="Arial" charset="0"/>
              </a:rPr>
              <a:t>b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- decay spectra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from many experiments...</a:t>
            </a:r>
          </a:p>
        </p:txBody>
      </p:sp>
    </p:spTree>
    <p:extLst>
      <p:ext uri="{BB962C8B-B14F-4D97-AF65-F5344CB8AC3E}">
        <p14:creationId xmlns:p14="http://schemas.microsoft.com/office/powerpoint/2010/main" val="281503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D95F58-DEB2-3A4E-A149-3B7FB37D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7CE39-7FEF-2044-B954-7E337FA7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FC3477-1BF8-F048-81C5-F743141FBC82}"/>
              </a:ext>
            </a:extLst>
          </p:cNvPr>
          <p:cNvGrpSpPr/>
          <p:nvPr/>
        </p:nvGrpSpPr>
        <p:grpSpPr>
          <a:xfrm>
            <a:off x="522956" y="2235838"/>
            <a:ext cx="5486400" cy="3501245"/>
            <a:chOff x="6339842" y="1282321"/>
            <a:chExt cx="5486400" cy="35012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F31300-B1F1-8243-A460-9846AE320D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968" t="38930" b="18119"/>
            <a:stretch/>
          </p:blipFill>
          <p:spPr>
            <a:xfrm>
              <a:off x="7269823" y="1282321"/>
              <a:ext cx="3672840" cy="143897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469C21-0B65-0545-94CF-C2A4F12DA409}"/>
                    </a:ext>
                  </a:extLst>
                </p:cNvPr>
                <p:cNvSpPr txBox="1"/>
                <p:nvPr/>
              </p:nvSpPr>
              <p:spPr>
                <a:xfrm>
                  <a:off x="6339842" y="2721655"/>
                  <a:ext cx="5486400" cy="20619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  Look for these from local galaxies.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sub>
                      </m:sSub>
                    </m:oMath>
                  </a14:m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~ keV scale, monoenergetic x-rays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𝛾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 , rate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5</m:t>
                          </m:r>
                        </m:sup>
                      </m:sSubSup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func>
                    </m:oMath>
                  </a14:m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.</a:t>
                  </a:r>
                </a:p>
                <a:p>
                  <a:pPr algn="l"/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   If you believe the people who </a:t>
                  </a:r>
                  <a:r>
                    <a:rPr lang="en-US" sz="2400" b="1" dirty="0">
                      <a:latin typeface="Arial" charset="0"/>
                      <a:ea typeface="Arial" charset="0"/>
                      <a:cs typeface="Arial" charset="0"/>
                    </a:rPr>
                    <a:t>don’t</a:t>
                  </a:r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 see any x-rays...</a:t>
                  </a: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469C21-0B65-0545-94CF-C2A4F12DA4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842" y="2721655"/>
                  <a:ext cx="5486400" cy="2061911"/>
                </a:xfrm>
                <a:prstGeom prst="rect">
                  <a:avLst/>
                </a:prstGeom>
                <a:blipFill>
                  <a:blip r:embed="rId3"/>
                  <a:stretch>
                    <a:fillRect l="-1617" t="-1829" b="-48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2719738-8252-7F44-8E6F-EB92069DD95F}"/>
              </a:ext>
            </a:extLst>
          </p:cNvPr>
          <p:cNvSpPr txBox="1"/>
          <p:nvPr/>
        </p:nvSpPr>
        <p:spPr>
          <a:xfrm>
            <a:off x="699053" y="1019598"/>
            <a:ext cx="6112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If</a:t>
            </a:r>
            <a:r>
              <a:rPr lang="en-US" sz="24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 some of the dark matter in galaxies is sterile neutrinos: Indirect experimental searches via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radiative decays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963B5-0D64-584D-9CB7-47B7EB816133}"/>
              </a:ext>
            </a:extLst>
          </p:cNvPr>
          <p:cNvSpPr txBox="1"/>
          <p:nvPr/>
        </p:nvSpPr>
        <p:spPr>
          <a:xfrm>
            <a:off x="575353" y="339047"/>
            <a:ext cx="873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Sterile, but not reclusive: </a:t>
            </a:r>
            <a:r>
              <a:rPr lang="en-US" sz="2800" dirty="0">
                <a:latin typeface="Symbol" pitchFamily="2" charset="2"/>
                <a:ea typeface="Arial" charset="0"/>
                <a:cs typeface="Arial" charset="0"/>
                <a:sym typeface="Wingdings" pitchFamily="2" charset="2"/>
              </a:rPr>
              <a:t>n</a:t>
            </a:r>
            <a:r>
              <a:rPr lang="en-US" sz="2800" baseline="-250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s</a:t>
            </a:r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mixes with active flavors.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71C1F-CD13-1F46-8172-6108CFB22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100584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7E08DA-42D8-284B-9F72-861CFAF9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FB86C8-3D1A-5B49-B0ED-1E822244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A58DD-6CBE-AC4E-A2AE-B89AF4EE3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504" b="18119"/>
          <a:stretch/>
        </p:blipFill>
        <p:spPr>
          <a:xfrm>
            <a:off x="383649" y="2320593"/>
            <a:ext cx="3413223" cy="2743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6F9EF-6D99-404B-BCD0-24F4AE750A1B}"/>
                  </a:ext>
                </a:extLst>
              </p:cNvPr>
              <p:cNvSpPr txBox="1"/>
              <p:nvPr/>
            </p:nvSpPr>
            <p:spPr>
              <a:xfrm>
                <a:off x="2346607" y="2603200"/>
                <a:ext cx="3279231" cy="410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Again, the rate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∝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𝑁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5</m:t>
                        </m:r>
                      </m:sup>
                    </m:sSubSup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26F9EF-6D99-404B-BCD0-24F4AE750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07" y="2603200"/>
                <a:ext cx="3279231" cy="410753"/>
              </a:xfrm>
              <a:prstGeom prst="rect">
                <a:avLst/>
              </a:prstGeom>
              <a:blipFill>
                <a:blip r:embed="rId3"/>
                <a:stretch>
                  <a:fillRect l="-1931" t="-3030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B2D6911-CF85-7C4C-BDF0-585E473B1C3A}"/>
              </a:ext>
            </a:extLst>
          </p:cNvPr>
          <p:cNvSpPr txBox="1"/>
          <p:nvPr/>
        </p:nvSpPr>
        <p:spPr>
          <a:xfrm>
            <a:off x="396240" y="337929"/>
            <a:ext cx="821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But, to be galactic dark matter, you have to still be around...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667F8-9DC9-2B4C-AEEB-9FDA799683B2}"/>
              </a:ext>
            </a:extLst>
          </p:cNvPr>
          <p:cNvSpPr txBox="1"/>
          <p:nvPr/>
        </p:nvSpPr>
        <p:spPr>
          <a:xfrm>
            <a:off x="259512" y="1069254"/>
            <a:ext cx="6202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Radiative decay is not the dominant mode (BR ~ 1%).  Lifetime determined by the invisible decay: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7D4493-CC10-5F4A-938F-0B875B280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1005840"/>
            <a:ext cx="5486400" cy="548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8E4177-47D2-CB4F-9FE1-7E23D0A238C7}"/>
              </a:ext>
            </a:extLst>
          </p:cNvPr>
          <p:cNvGrpSpPr/>
          <p:nvPr/>
        </p:nvGrpSpPr>
        <p:grpSpPr>
          <a:xfrm>
            <a:off x="10234323" y="2216436"/>
            <a:ext cx="1257074" cy="585815"/>
            <a:chOff x="10234323" y="5282360"/>
            <a:chExt cx="1257074" cy="58581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F6BA55-8BF2-CE4C-A1DD-4B05AA9BFC7D}"/>
                </a:ext>
              </a:extLst>
            </p:cNvPr>
            <p:cNvCxnSpPr>
              <a:cxnSpLocks/>
            </p:cNvCxnSpPr>
            <p:nvPr/>
          </p:nvCxnSpPr>
          <p:spPr>
            <a:xfrm>
              <a:off x="10459016" y="5868175"/>
              <a:ext cx="731520" cy="0"/>
            </a:xfrm>
            <a:prstGeom prst="line">
              <a:avLst/>
            </a:prstGeom>
            <a:ln w="57150">
              <a:solidFill>
                <a:srgbClr val="7030A0"/>
              </a:solidFill>
              <a:headEnd type="non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518BE-C6E0-6C43-9BE1-EE5310354150}"/>
                </a:ext>
              </a:extLst>
            </p:cNvPr>
            <p:cNvSpPr txBox="1"/>
            <p:nvPr/>
          </p:nvSpPr>
          <p:spPr>
            <a:xfrm>
              <a:off x="10234323" y="5282360"/>
              <a:ext cx="12570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HUNTER </a:t>
              </a:r>
            </a:p>
            <a:p>
              <a:pPr algn="ctr"/>
              <a:r>
                <a:rPr lang="en-US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mass range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542519-5996-9E4E-8B26-CD34F7964D21}"/>
              </a:ext>
            </a:extLst>
          </p:cNvPr>
          <p:cNvSpPr txBox="1"/>
          <p:nvPr/>
        </p:nvSpPr>
        <p:spPr>
          <a:xfrm>
            <a:off x="358905" y="515139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An interesting purely particle physics window for HUNTER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1984D9-2C22-134E-ADFD-0A64FC201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100584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6E6F57-5D76-4244-A1FB-7CEE1010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548E9-3364-3646-987E-A1311F66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2DEEE-0F34-104F-A351-C2171496DCE2}"/>
              </a:ext>
            </a:extLst>
          </p:cNvPr>
          <p:cNvSpPr txBox="1"/>
          <p:nvPr/>
        </p:nvSpPr>
        <p:spPr>
          <a:xfrm>
            <a:off x="492438" y="329378"/>
            <a:ext cx="11221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HUNTER: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eavy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nseen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eutrinos by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otal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nergy-momentum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42538A-08D7-D24E-9F09-1C999D9AC8C5}"/>
                  </a:ext>
                </a:extLst>
              </p:cNvPr>
              <p:cNvSpPr txBox="1"/>
              <p:nvPr/>
            </p:nvSpPr>
            <p:spPr>
              <a:xfrm>
                <a:off x="1881658" y="1283485"/>
                <a:ext cx="84286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Kinematic reconstruction 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𝜐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in individual </a:t>
                </a:r>
                <a:r>
                  <a:rPr lang="en-US" sz="2400" dirty="0">
                    <a:solidFill>
                      <a:srgbClr val="7030A0"/>
                    </a:solidFill>
                    <a:latin typeface="Arial" charset="0"/>
                    <a:ea typeface="Arial" charset="0"/>
                    <a:cs typeface="Arial" charset="0"/>
                  </a:rPr>
                  <a:t>Electron Capture 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decays of </a:t>
                </a:r>
                <a:r>
                  <a:rPr lang="en-US" sz="2400" baseline="30000" dirty="0">
                    <a:solidFill>
                      <a:srgbClr val="23A035"/>
                    </a:solidFill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solidFill>
                      <a:srgbClr val="23A035"/>
                    </a:solidFill>
                    <a:latin typeface="Arial" charset="0"/>
                    <a:ea typeface="Arial" charset="0"/>
                    <a:cs typeface="Arial" charset="0"/>
                  </a:rPr>
                  <a:t>Cs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atoms </a:t>
                </a:r>
                <a:r>
                  <a:rPr lang="en-US" sz="2400" dirty="0">
                    <a:solidFill>
                      <a:srgbClr val="E18D14"/>
                    </a:solidFill>
                    <a:latin typeface="Arial" charset="0"/>
                    <a:ea typeface="Arial" charset="0"/>
                    <a:cs typeface="Arial" charset="0"/>
                  </a:rPr>
                  <a:t>at rest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42538A-08D7-D24E-9F09-1C999D9AC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658" y="1283485"/>
                <a:ext cx="8428684" cy="830997"/>
              </a:xfrm>
              <a:prstGeom prst="rect">
                <a:avLst/>
              </a:prstGeom>
              <a:blipFill>
                <a:blip r:embed="rId3"/>
                <a:stretch>
                  <a:fillRect l="-902" t="-6061" r="-195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AE000B-B5F3-D047-9C7C-AE6E9F639A4A}"/>
                  </a:ext>
                </a:extLst>
              </p:cNvPr>
              <p:cNvSpPr txBox="1"/>
              <p:nvPr/>
            </p:nvSpPr>
            <p:spPr>
              <a:xfrm>
                <a:off x="2371510" y="2328474"/>
                <a:ext cx="762751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aseline="30000" dirty="0">
                    <a:solidFill>
                      <a:srgbClr val="25AC38"/>
                    </a:solidFill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solidFill>
                      <a:srgbClr val="25AC38"/>
                    </a:solidFill>
                    <a:latin typeface="Arial" charset="0"/>
                    <a:ea typeface="Arial" charset="0"/>
                    <a:cs typeface="Arial" charset="0"/>
                  </a:rPr>
                  <a:t>Cs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t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= 14 d, 100% EC, </a:t>
                </a:r>
                <a:r>
                  <a:rPr lang="en-US" sz="2400" i="1" dirty="0" err="1">
                    <a:latin typeface="Arial" charset="0"/>
                    <a:ea typeface="Arial" charset="0"/>
                    <a:cs typeface="Arial" charset="0"/>
                  </a:rPr>
                  <a:t>Q</a:t>
                </a:r>
                <a:r>
                  <a:rPr lang="en-US" sz="2400" baseline="-25000" dirty="0" err="1">
                    <a:latin typeface="Arial" charset="0"/>
                    <a:ea typeface="Arial" charset="0"/>
                    <a:cs typeface="Arial" charset="0"/>
                  </a:rPr>
                  <a:t>g.s</a:t>
                </a:r>
                <a:r>
                  <a:rPr lang="en-US" sz="2400" baseline="-250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= 355 keV.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  <a:latin typeface="Arial" charset="0"/>
                    <a:ea typeface="Arial" charset="0"/>
                    <a:cs typeface="Arial" charset="0"/>
                  </a:rPr>
                  <a:t>Electron capture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not 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b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decay – fundamental decay is 2-body:  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Cs → 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Xe + 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n</a:t>
                </a:r>
                <a:r>
                  <a:rPr lang="en-US" sz="2400" baseline="-250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  </a:t>
                </a:r>
                <a:r>
                  <a:rPr lang="en-US" sz="2400" b="1" dirty="0">
                    <a:latin typeface="Arial" charset="0"/>
                    <a:ea typeface="Arial" charset="0"/>
                    <a:cs typeface="Arial" charset="0"/>
                  </a:rPr>
                  <a:t>Monoenergetic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 131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Xe recoil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𝜐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Kinematic reconstruction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not an oscillation experiment.  Measure mass, collapsing 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n</a:t>
                </a:r>
                <a:r>
                  <a:rPr lang="en-US" sz="2400" baseline="-250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e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wave function in mass basis.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aseline="30000" dirty="0">
                    <a:solidFill>
                      <a:srgbClr val="E18D14"/>
                    </a:solidFill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solidFill>
                      <a:srgbClr val="E18D14"/>
                    </a:solidFill>
                    <a:latin typeface="Arial" charset="0"/>
                    <a:ea typeface="Arial" charset="0"/>
                    <a:cs typeface="Arial" charset="0"/>
                  </a:rPr>
                  <a:t>Cs at rest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hold 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Cs in Magneto-optical Trap (MOT) in UHV, cool to ~20 </a:t>
                </a:r>
                <a:r>
                  <a:rPr lang="en-US" sz="2400" dirty="0" err="1">
                    <a:latin typeface="Symbol" pitchFamily="2" charset="2"/>
                    <a:ea typeface="Arial" charset="0"/>
                    <a:cs typeface="Arial" charset="0"/>
                  </a:rPr>
                  <a:t>m</a:t>
                </a:r>
                <a:r>
                  <a:rPr lang="en-US" sz="2400" dirty="0" err="1">
                    <a:latin typeface="Arial" charset="0"/>
                    <a:ea typeface="Arial" charset="0"/>
                    <a:cs typeface="Arial" charset="0"/>
                  </a:rPr>
                  <a:t>K.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AE000B-B5F3-D047-9C7C-AE6E9F63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510" y="2328474"/>
                <a:ext cx="7627513" cy="3416320"/>
              </a:xfrm>
              <a:prstGeom prst="rect">
                <a:avLst/>
              </a:prstGeom>
              <a:blipFill>
                <a:blip r:embed="rId4"/>
                <a:stretch>
                  <a:fillRect l="-998" t="-1481" b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23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7E30B3-B7DB-5243-A979-7166E749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9C3EC-4E94-6D41-B86D-A36EA790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EFE9F-810C-B04F-8562-88AD757032FE}"/>
              </a:ext>
            </a:extLst>
          </p:cNvPr>
          <p:cNvSpPr txBox="1"/>
          <p:nvPr/>
        </p:nvSpPr>
        <p:spPr>
          <a:xfrm>
            <a:off x="3094346" y="2306787"/>
            <a:ext cx="55162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HUNTER is agnostic about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whether or not </a:t>
            </a:r>
            <a:r>
              <a:rPr lang="en-US" sz="2800" dirty="0">
                <a:latin typeface="Symbol" pitchFamily="2" charset="2"/>
                <a:ea typeface="Arial" charset="0"/>
                <a:cs typeface="Arial" charset="0"/>
              </a:rPr>
              <a:t>n</a:t>
            </a:r>
            <a:r>
              <a:rPr lang="en-US" sz="2800" baseline="-25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is dark matter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any particular theory</a:t>
            </a:r>
          </a:p>
        </p:txBody>
      </p:sp>
    </p:spTree>
    <p:extLst>
      <p:ext uri="{BB962C8B-B14F-4D97-AF65-F5344CB8AC3E}">
        <p14:creationId xmlns:p14="http://schemas.microsoft.com/office/powerpoint/2010/main" val="167683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3D64A5-C659-0F48-B68E-8A82939A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5CA2E-347F-8340-A1F5-F311B83D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70D95-9B19-B340-B15D-C34E8317AFD0}"/>
              </a:ext>
            </a:extLst>
          </p:cNvPr>
          <p:cNvSpPr txBox="1"/>
          <p:nvPr/>
        </p:nvSpPr>
        <p:spPr>
          <a:xfrm>
            <a:off x="785614" y="456962"/>
            <a:ext cx="2964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Choice of isotope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7DF302-6541-CC4C-8373-84C0FA456FB7}"/>
                  </a:ext>
                </a:extLst>
              </p:cNvPr>
              <p:cNvSpPr txBox="1"/>
              <p:nvPr/>
            </p:nvSpPr>
            <p:spPr>
              <a:xfrm>
                <a:off x="513708" y="1058239"/>
                <a:ext cx="10852266" cy="2356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Desiderata: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Decay by electron capture, not 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b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-decay, to give monoenergetic recoils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Alkali metal: “easy” to trap and cool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Shortish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𝑡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high rate of decays for statistics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Longish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𝑡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to not need radioactive beam facility (at least for early phases)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Isotope availability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7DF302-6541-CC4C-8373-84C0FA456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08" y="1058239"/>
                <a:ext cx="10852266" cy="2356158"/>
              </a:xfrm>
              <a:prstGeom prst="rect">
                <a:avLst/>
              </a:prstGeom>
              <a:blipFill>
                <a:blip r:embed="rId2"/>
                <a:stretch>
                  <a:fillRect l="-701" t="-1604" b="-1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hape 128">
            <a:extLst>
              <a:ext uri="{FF2B5EF4-FFF2-40B4-BE49-F238E27FC236}">
                <a16:creationId xmlns:a16="http://schemas.microsoft.com/office/drawing/2014/main" id="{95297298-0EFF-9947-9C48-BA65BEB0FE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614" y="3737874"/>
            <a:ext cx="1892581" cy="19199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273299-8F9E-7048-9FED-25E80DE1DFA0}"/>
              </a:ext>
            </a:extLst>
          </p:cNvPr>
          <p:cNvSpPr txBox="1"/>
          <p:nvPr/>
        </p:nvSpPr>
        <p:spPr>
          <a:xfrm>
            <a:off x="3307562" y="3492454"/>
            <a:ext cx="82894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Cs is the best candidate: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100% EC to nuclear ground state of daughter 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Xe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No penetrating radiation from decay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Stable daughter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Commercially available (used for medical brachytherapy)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There are runners-up that could be used to confirm a signal</a:t>
            </a:r>
          </a:p>
        </p:txBody>
      </p:sp>
    </p:spTree>
    <p:extLst>
      <p:ext uri="{BB962C8B-B14F-4D97-AF65-F5344CB8AC3E}">
        <p14:creationId xmlns:p14="http://schemas.microsoft.com/office/powerpoint/2010/main" val="320347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438E73-6BDA-7E49-92D4-49E07FA2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88595-34F2-5E44-A93F-0F19312A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8286D-2E60-D148-96CB-5CC6D13197FD}"/>
              </a:ext>
            </a:extLst>
          </p:cNvPr>
          <p:cNvSpPr txBox="1"/>
          <p:nvPr/>
        </p:nvSpPr>
        <p:spPr>
          <a:xfrm>
            <a:off x="1147792" y="137121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Ideal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3CE23-B8C8-9E41-BCC4-343AE0F1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298" y="1214541"/>
            <a:ext cx="393861" cy="3938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88FE7D-3292-7C43-B3BE-8E63808B1D62}"/>
              </a:ext>
            </a:extLst>
          </p:cNvPr>
          <p:cNvGrpSpPr/>
          <p:nvPr/>
        </p:nvGrpSpPr>
        <p:grpSpPr>
          <a:xfrm flipH="1">
            <a:off x="400055" y="2015860"/>
            <a:ext cx="2372614" cy="697695"/>
            <a:chOff x="400055" y="2529426"/>
            <a:chExt cx="2372614" cy="6976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E4E708-E2AE-5B48-B8C9-B9474443F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542" y="2759847"/>
              <a:ext cx="393861" cy="393861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5C20C4-1F2A-2242-8F0F-966829B43A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3670" y="271383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62F9733-8B8A-FC47-96EE-3C5BEFF8E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055" y="3030190"/>
              <a:ext cx="682487" cy="1969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96783B0-CB27-7441-8813-AD7CD58A41D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090182" y="2529426"/>
              <a:ext cx="682487" cy="19693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88EE5A-1584-AC46-87A5-A00D82DA2884}"/>
                  </a:ext>
                </a:extLst>
              </p:cNvPr>
              <p:cNvSpPr txBox="1"/>
              <p:nvPr/>
            </p:nvSpPr>
            <p:spPr>
              <a:xfrm>
                <a:off x="225515" y="2985998"/>
                <a:ext cx="3813081" cy="2065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Conserve p: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𝜐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𝑋𝑒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𝑋𝑒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𝑋𝑒</m:t>
                        </m:r>
                      </m:sub>
                    </m:sSub>
                  </m:oMath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Conserve 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𝜐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𝑋𝑒</m:t>
                        </m:r>
                      </m:sub>
                    </m:sSub>
                  </m:oMath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endParaRPr>
              </a:p>
              <a:p>
                <a:r>
                  <a:rPr lang="en-US" sz="2000" b="0" dirty="0">
                    <a:ea typeface="Cambria Math" panose="02040503050406030204" pitchFamily="18" charset="0"/>
                    <a:cs typeface="Arial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𝑋𝑒</m:t>
                        </m:r>
                      </m:sub>
                    </m:sSub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𝑋𝑒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𝜐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Arial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𝜐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cs typeface="Arial" charset="0"/>
                        </a:rPr>
                        <m:t>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Arial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𝜐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⇒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𝑋𝑒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≈800</m:t>
                    </m:r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m/s using time-of-flight (TOF).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88EE5A-1584-AC46-87A5-A00D82DA2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15" y="2985998"/>
                <a:ext cx="3813081" cy="2065822"/>
              </a:xfrm>
              <a:prstGeom prst="rect">
                <a:avLst/>
              </a:prstGeom>
              <a:blipFill>
                <a:blip r:embed="rId3"/>
                <a:stretch>
                  <a:fillRect l="-1661" t="-1220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60BF066-F6BB-324D-9C88-80625238FF7E}"/>
              </a:ext>
            </a:extLst>
          </p:cNvPr>
          <p:cNvSpPr txBox="1"/>
          <p:nvPr/>
        </p:nvSpPr>
        <p:spPr>
          <a:xfrm>
            <a:off x="682711" y="1207587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AEC50-5BA9-D446-95BB-A34AAE50016C}"/>
              </a:ext>
            </a:extLst>
          </p:cNvPr>
          <p:cNvSpPr txBox="1"/>
          <p:nvPr/>
        </p:nvSpPr>
        <p:spPr>
          <a:xfrm>
            <a:off x="1829210" y="2012736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C98FEC-B93E-6242-9A98-96C5CA67F486}"/>
                  </a:ext>
                </a:extLst>
              </p:cNvPr>
              <p:cNvSpPr txBox="1"/>
              <p:nvPr/>
            </p:nvSpPr>
            <p:spPr>
              <a:xfrm>
                <a:off x="784300" y="2167354"/>
                <a:ext cx="3894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𝜐</m:t>
                      </m:r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C98FEC-B93E-6242-9A98-96C5CA67F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00" y="2167354"/>
                <a:ext cx="38940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>
            <a:extLst>
              <a:ext uri="{FF2B5EF4-FFF2-40B4-BE49-F238E27FC236}">
                <a16:creationId xmlns:a16="http://schemas.microsoft.com/office/drawing/2014/main" id="{46FFC660-9214-DA46-BD3E-CA81EA5F936C}"/>
              </a:ext>
            </a:extLst>
          </p:cNvPr>
          <p:cNvSpPr/>
          <p:nvPr/>
        </p:nvSpPr>
        <p:spPr>
          <a:xfrm>
            <a:off x="1590265" y="1766461"/>
            <a:ext cx="117202" cy="231950"/>
          </a:xfrm>
          <a:prstGeom prst="downArrow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62E3D3-4B1C-AA4C-A3E2-518C48397270}"/>
              </a:ext>
            </a:extLst>
          </p:cNvPr>
          <p:cNvCxnSpPr/>
          <p:nvPr/>
        </p:nvCxnSpPr>
        <p:spPr>
          <a:xfrm>
            <a:off x="4471928" y="390895"/>
            <a:ext cx="0" cy="496956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12CA9D-527D-6E40-8790-2A705EAB8413}"/>
              </a:ext>
            </a:extLst>
          </p:cNvPr>
          <p:cNvSpPr txBox="1"/>
          <p:nvPr/>
        </p:nvSpPr>
        <p:spPr>
          <a:xfrm>
            <a:off x="4976875" y="137121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Actual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1E108D-758B-0042-83E3-47ED739F4C3A}"/>
              </a:ext>
            </a:extLst>
          </p:cNvPr>
          <p:cNvGrpSpPr/>
          <p:nvPr/>
        </p:nvGrpSpPr>
        <p:grpSpPr>
          <a:xfrm>
            <a:off x="7478560" y="128697"/>
            <a:ext cx="4527267" cy="5926307"/>
            <a:chOff x="227291" y="237589"/>
            <a:chExt cx="4527267" cy="5926307"/>
          </a:xfrm>
        </p:grpSpPr>
        <p:sp>
          <p:nvSpPr>
            <p:cNvPr id="25" name="Freeform 82">
              <a:extLst>
                <a:ext uri="{FF2B5EF4-FFF2-40B4-BE49-F238E27FC236}">
                  <a16:creationId xmlns:a16="http://schemas.microsoft.com/office/drawing/2014/main" id="{C08055B8-578B-2C49-9F54-2B96BD74295B}"/>
                </a:ext>
              </a:extLst>
            </p:cNvPr>
            <p:cNvSpPr>
              <a:spLocks/>
            </p:cNvSpPr>
            <p:nvPr/>
          </p:nvSpPr>
          <p:spPr bwMode="auto">
            <a:xfrm rot="15820876" flipH="1" flipV="1">
              <a:off x="1207384" y="2156019"/>
              <a:ext cx="737478" cy="173953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FF93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2ECFB51-55B9-3143-8E2C-FEFC79CC8062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4967370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EAE0A0B-2E37-0842-BD2D-26896FD88A8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88127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82BBF9B-5144-694D-8E6A-A63433232A4E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4372029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298A4A-9341-2C4B-9E47-BE980BF4DF44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07827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0F74E32-9631-C544-B80A-3F2F3E0F5ADE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893597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2D4A2-7E0A-1D49-B2B9-05F348E334B5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564410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70EF44-9AD7-2742-8F41-B27C01FEB6BA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01552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0D7E298-8817-B746-85C6-62516743C1FA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188035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2091D95-7A8B-9A42-B77D-815D0D20070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2608068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1B247C-E188-E34A-97E7-944D4A30D654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2725741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66FABD-CBB8-D24F-83EB-67199690D52B}"/>
                </a:ext>
              </a:extLst>
            </p:cNvPr>
            <p:cNvSpPr txBox="1"/>
            <p:nvPr/>
          </p:nvSpPr>
          <p:spPr>
            <a:xfrm>
              <a:off x="244123" y="468779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C83420-05C7-6843-9A64-15D59F9337C3}"/>
                </a:ext>
              </a:extLst>
            </p:cNvPr>
            <p:cNvSpPr txBox="1"/>
            <p:nvPr/>
          </p:nvSpPr>
          <p:spPr>
            <a:xfrm>
              <a:off x="241994" y="409393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867B32-8A17-DC46-B1FF-F2105872C941}"/>
                </a:ext>
              </a:extLst>
            </p:cNvPr>
            <p:cNvSpPr txBox="1"/>
            <p:nvPr/>
          </p:nvSpPr>
          <p:spPr>
            <a:xfrm>
              <a:off x="241994" y="365044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84A238-6731-A34E-BE97-58458F8A258D}"/>
                </a:ext>
              </a:extLst>
            </p:cNvPr>
            <p:cNvSpPr txBox="1"/>
            <p:nvPr/>
          </p:nvSpPr>
          <p:spPr>
            <a:xfrm>
              <a:off x="235306" y="2533333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78C76D-E1F1-B340-BF12-A54CDA3FCD94}"/>
                </a:ext>
              </a:extLst>
            </p:cNvPr>
            <p:cNvSpPr txBox="1"/>
            <p:nvPr/>
          </p:nvSpPr>
          <p:spPr>
            <a:xfrm>
              <a:off x="227291" y="1490255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640B54-BFEC-DB43-A86F-3E31610D70B0}"/>
                </a:ext>
              </a:extLst>
            </p:cNvPr>
            <p:cNvSpPr txBox="1"/>
            <p:nvPr/>
          </p:nvSpPr>
          <p:spPr>
            <a:xfrm>
              <a:off x="244123" y="80684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275439B-19F6-3C48-AC7C-2B64B86A0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2036" y="4324275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375424-0E5C-FC4C-9C30-0339E0D98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3634" y="103475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CBCE4DC-6633-8D4A-850B-59C40923967F}"/>
                </a:ext>
              </a:extLst>
            </p:cNvPr>
            <p:cNvGrpSpPr/>
            <p:nvPr/>
          </p:nvGrpSpPr>
          <p:grpSpPr>
            <a:xfrm>
              <a:off x="968612" y="1628574"/>
              <a:ext cx="1826294" cy="91440"/>
              <a:chOff x="963411" y="1585117"/>
              <a:chExt cx="1826294" cy="91440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F7DE6E97-7D3B-FC4D-9EC2-1D6E4E8A5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11" y="163133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8C101AC-33CF-9448-8CF7-1ED52F86DA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2546" y="158511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5BCE3C-6328-5A47-AA42-766FA78FB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83586" y="1850916"/>
              <a:ext cx="91440" cy="91440"/>
            </a:xfrm>
            <a:prstGeom prst="ellipse">
              <a:avLst/>
            </a:prstGeom>
            <a:solidFill>
              <a:srgbClr val="FF93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81B4A75-93A5-EE45-A760-87596A827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3894" y="384298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602ECE-152D-AE4F-91BB-1AF2B4F9E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3034" y="3149054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66BE69-5A7F-8C46-900D-CDD8A2DECE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924" y="2967159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5A68B28-F17F-6341-BECA-EB810D558CB1}"/>
                </a:ext>
              </a:extLst>
            </p:cNvPr>
            <p:cNvGrpSpPr/>
            <p:nvPr/>
          </p:nvGrpSpPr>
          <p:grpSpPr>
            <a:xfrm>
              <a:off x="968612" y="2853288"/>
              <a:ext cx="1826294" cy="91440"/>
              <a:chOff x="963411" y="2705656"/>
              <a:chExt cx="1826294" cy="91440"/>
            </a:xfrm>
          </p:grpSpPr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766A0318-FA5D-EB45-8AAB-FF235EB49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11" y="276909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2AD5FC7-3FB2-EC4F-99C2-014E46D66A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000" y="2705656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B778317-B07E-A94D-A4F8-E9F54AC87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7587" y="2682154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73E97F5-9885-2D4B-9BF8-22C25E02ADC0}"/>
                </a:ext>
              </a:extLst>
            </p:cNvPr>
            <p:cNvSpPr txBox="1"/>
            <p:nvPr/>
          </p:nvSpPr>
          <p:spPr>
            <a:xfrm>
              <a:off x="604071" y="147973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2,3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95A83DD-5B3E-6140-94D1-07C3FE43EA9A}"/>
                </a:ext>
              </a:extLst>
            </p:cNvPr>
            <p:cNvSpPr txBox="1"/>
            <p:nvPr/>
          </p:nvSpPr>
          <p:spPr>
            <a:xfrm>
              <a:off x="650805" y="17480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52715-184F-4B44-BD8E-289DDB74D477}"/>
                </a:ext>
              </a:extLst>
            </p:cNvPr>
            <p:cNvSpPr txBox="1"/>
            <p:nvPr/>
          </p:nvSpPr>
          <p:spPr>
            <a:xfrm>
              <a:off x="642876" y="305813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C149723-EE19-AF4E-9D3C-5CF705CC2B52}"/>
                </a:ext>
              </a:extLst>
            </p:cNvPr>
            <p:cNvSpPr txBox="1"/>
            <p:nvPr/>
          </p:nvSpPr>
          <p:spPr>
            <a:xfrm>
              <a:off x="565539" y="252817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4,5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1C2900-098A-0F40-AC5C-4CE043AC3D5B}"/>
                </a:ext>
              </a:extLst>
            </p:cNvPr>
            <p:cNvSpPr txBox="1"/>
            <p:nvPr/>
          </p:nvSpPr>
          <p:spPr>
            <a:xfrm>
              <a:off x="576384" y="281900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2,3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573EAD5-9C26-D34A-801A-B5F6B1962FAF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88" y="2651566"/>
              <a:ext cx="141867" cy="224762"/>
            </a:xfrm>
            <a:prstGeom prst="straightConnector1">
              <a:avLst/>
            </a:prstGeom>
            <a:ln w="25400">
              <a:solidFill>
                <a:srgbClr val="FF9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49B54CE-B9B4-124C-B65B-7F6200AF3A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00" y="555561"/>
              <a:ext cx="295022" cy="1309157"/>
            </a:xfrm>
            <a:prstGeom prst="straightConnector1">
              <a:avLst/>
            </a:prstGeom>
            <a:ln w="25400">
              <a:solidFill>
                <a:srgbClr val="FF9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308F1C-E84B-A44F-914B-CCE17F24A541}"/>
                </a:ext>
              </a:extLst>
            </p:cNvPr>
            <p:cNvSpPr txBox="1"/>
            <p:nvPr/>
          </p:nvSpPr>
          <p:spPr>
            <a:xfrm>
              <a:off x="584145" y="237589"/>
              <a:ext cx="2756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3) 54 eV Auger e</a:t>
              </a:r>
              <a:r>
                <a:rPr lang="en-US" sz="1600" b="1" baseline="30000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r>
                <a:rPr lang="en-US" sz="1600" b="1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 (7 keV/c)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1596378-A0A9-CC46-99C6-73BEBF432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9297" y="2563224"/>
              <a:ext cx="91440" cy="91440"/>
            </a:xfrm>
            <a:prstGeom prst="ellipse">
              <a:avLst/>
            </a:prstGeom>
            <a:solidFill>
              <a:srgbClr val="FF93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957EF56-4903-2C45-988F-263F80ADF9A5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H="1">
              <a:off x="1423526" y="4973345"/>
              <a:ext cx="65628" cy="7966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7FAEE37-E872-FE43-B0E3-37139A03C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595" y="5770035"/>
              <a:ext cx="393861" cy="393861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48628D-291D-A745-ACEC-1B7A798212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2613" y="493002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F29BCFB-A9FD-9949-BA89-A003D94D1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8766" y="2899357"/>
              <a:ext cx="229396" cy="204375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 82">
              <a:extLst>
                <a:ext uri="{FF2B5EF4-FFF2-40B4-BE49-F238E27FC236}">
                  <a16:creationId xmlns:a16="http://schemas.microsoft.com/office/drawing/2014/main" id="{F60893E3-F856-AD45-B729-FFE61ED53DB6}"/>
                </a:ext>
              </a:extLst>
            </p:cNvPr>
            <p:cNvSpPr>
              <a:spLocks/>
            </p:cNvSpPr>
            <p:nvPr/>
          </p:nvSpPr>
          <p:spPr bwMode="auto">
            <a:xfrm rot="8873687">
              <a:off x="1514180" y="3711626"/>
              <a:ext cx="1364820" cy="116768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0070C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39A17A6-DD26-4347-B3C6-4D1C95D24F77}"/>
                </a:ext>
              </a:extLst>
            </p:cNvPr>
            <p:cNvSpPr txBox="1"/>
            <p:nvPr/>
          </p:nvSpPr>
          <p:spPr>
            <a:xfrm>
              <a:off x="2734766" y="3303926"/>
              <a:ext cx="146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2) 34.43 keV x-ray</a:t>
              </a:r>
            </a:p>
          </p:txBody>
        </p:sp>
        <p:sp>
          <p:nvSpPr>
            <p:cNvPr id="67" name="Freeform 82">
              <a:extLst>
                <a:ext uri="{FF2B5EF4-FFF2-40B4-BE49-F238E27FC236}">
                  <a16:creationId xmlns:a16="http://schemas.microsoft.com/office/drawing/2014/main" id="{CF88ADD7-A3EA-B044-A31F-4100B3FC1A37}"/>
                </a:ext>
              </a:extLst>
            </p:cNvPr>
            <p:cNvSpPr>
              <a:spLocks/>
            </p:cNvSpPr>
            <p:nvPr/>
          </p:nvSpPr>
          <p:spPr bwMode="auto">
            <a:xfrm rot="16728026" flipH="1" flipV="1">
              <a:off x="1205499" y="1981853"/>
              <a:ext cx="1076825" cy="148311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B059CB8-8EBC-2746-B7EB-C0B399DAD9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9626" y="1497138"/>
              <a:ext cx="91440" cy="91440"/>
            </a:xfrm>
            <a:prstGeom prst="ellipse">
              <a:avLst/>
            </a:prstGeom>
            <a:solidFill>
              <a:srgbClr val="00B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4CDB756-D828-F847-946F-8BCE4C176D44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H="1">
              <a:off x="1601242" y="1925656"/>
              <a:ext cx="677004" cy="69328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2D575B3-C2AF-0844-BEC2-1634FB843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768" y="753474"/>
              <a:ext cx="246530" cy="748963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EC63DEB-4CE9-1F4D-B9A2-7AA497DE49E1}"/>
                </a:ext>
              </a:extLst>
            </p:cNvPr>
            <p:cNvSpPr txBox="1"/>
            <p:nvPr/>
          </p:nvSpPr>
          <p:spPr>
            <a:xfrm>
              <a:off x="1998291" y="503716"/>
              <a:ext cx="2756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4) 33 eV Auger e</a:t>
              </a:r>
              <a:r>
                <a:rPr lang="en-US" sz="1600" b="1" baseline="30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r>
                <a:rPr lang="en-US" sz="1600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 (6 keV/c)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F2266A7-CF33-CB40-BC82-1FF190B1E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4855" y="1847607"/>
              <a:ext cx="91440" cy="91440"/>
            </a:xfrm>
            <a:prstGeom prst="ellipse">
              <a:avLst/>
            </a:prstGeom>
            <a:solidFill>
              <a:srgbClr val="00B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F03767A-4149-D94C-8527-2CF58342BAC6}"/>
                </a:ext>
              </a:extLst>
            </p:cNvPr>
            <p:cNvSpPr txBox="1"/>
            <p:nvPr/>
          </p:nvSpPr>
          <p:spPr>
            <a:xfrm>
              <a:off x="1620456" y="5257959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1) K-capture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B424893-A64C-A04D-A9C7-4A08E1634686}"/>
              </a:ext>
            </a:extLst>
          </p:cNvPr>
          <p:cNvSpPr txBox="1"/>
          <p:nvPr/>
        </p:nvSpPr>
        <p:spPr>
          <a:xfrm>
            <a:off x="4553828" y="614769"/>
            <a:ext cx="28427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EC leaves 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Xe in excited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atomic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kicks to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Xe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de-excitations are important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3A468A-0A6B-AF44-88F5-E9E43AAFDBF4}"/>
              </a:ext>
            </a:extLst>
          </p:cNvPr>
          <p:cNvSpPr txBox="1"/>
          <p:nvPr/>
        </p:nvSpPr>
        <p:spPr>
          <a:xfrm>
            <a:off x="6041072" y="2654820"/>
            <a:ext cx="178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One of many de-excitation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0242527-06FF-B64C-9920-1EC29A8C2FDA}"/>
                  </a:ext>
                </a:extLst>
              </p:cNvPr>
              <p:cNvSpPr txBox="1"/>
              <p:nvPr/>
            </p:nvSpPr>
            <p:spPr>
              <a:xfrm>
                <a:off x="784300" y="5142437"/>
                <a:ext cx="26093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𝑄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0242527-06FF-B64C-9920-1EC29A8C2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00" y="5142437"/>
                <a:ext cx="2609369" cy="400110"/>
              </a:xfrm>
              <a:prstGeom prst="rect">
                <a:avLst/>
              </a:prstGeom>
              <a:blipFill>
                <a:blip r:embed="rId5"/>
                <a:stretch>
                  <a:fillRect t="-115625" b="-17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CEDF099-542C-D643-B6B7-8C7DC172B67A}"/>
                  </a:ext>
                </a:extLst>
              </p:cNvPr>
              <p:cNvSpPr txBox="1"/>
              <p:nvPr/>
            </p:nvSpPr>
            <p:spPr>
              <a:xfrm>
                <a:off x="715314" y="6054060"/>
                <a:ext cx="312130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~0.2%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=20</m:t>
                    </m:r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keV/c</a:t>
                </a:r>
                <a:r>
                  <a:rPr lang="en-US" sz="2000" baseline="30000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⇒ 0.6 keV/c effect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CEDF099-542C-D643-B6B7-8C7DC172B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14" y="6054060"/>
                <a:ext cx="3121304" cy="707886"/>
              </a:xfrm>
              <a:prstGeom prst="rect">
                <a:avLst/>
              </a:prstGeom>
              <a:blipFill>
                <a:blip r:embed="rId6"/>
                <a:stretch>
                  <a:fillRect l="-1619" t="-357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DC0FBE7-A3D6-414D-8D34-D73B9024AFB3}"/>
              </a:ext>
            </a:extLst>
          </p:cNvPr>
          <p:cNvGrpSpPr/>
          <p:nvPr/>
        </p:nvGrpSpPr>
        <p:grpSpPr>
          <a:xfrm>
            <a:off x="1201721" y="5536509"/>
            <a:ext cx="1396324" cy="535080"/>
            <a:chOff x="1201721" y="5536509"/>
            <a:chExt cx="1396324" cy="535080"/>
          </a:xfrm>
        </p:grpSpPr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A8CF9A6-0DA3-D347-97F6-834796194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3986" y="5536509"/>
              <a:ext cx="0" cy="274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9DC52B5-F088-5F43-B8E4-BBC3CD219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7830" y="5797269"/>
              <a:ext cx="0" cy="2743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48604406-C521-0D4C-B739-BAE9EE3DD25D}"/>
                </a:ext>
              </a:extLst>
            </p:cNvPr>
            <p:cNvCxnSpPr>
              <a:cxnSpLocks/>
            </p:cNvCxnSpPr>
            <p:nvPr/>
          </p:nvCxnSpPr>
          <p:spPr>
            <a:xfrm>
              <a:off x="1201721" y="5798303"/>
              <a:ext cx="139632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DD78A5A-B981-D640-A9FB-AE21CD75DA80}"/>
              </a:ext>
            </a:extLst>
          </p:cNvPr>
          <p:cNvSpPr txBox="1"/>
          <p:nvPr/>
        </p:nvSpPr>
        <p:spPr>
          <a:xfrm>
            <a:off x="4900773" y="4222678"/>
            <a:ext cx="34371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the case shown,</a:t>
            </a:r>
          </a:p>
          <a:p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Cs →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Xe* + </a:t>
            </a:r>
            <a:r>
              <a:rPr lang="en-US" sz="2000" dirty="0">
                <a:latin typeface="Symbol" pitchFamily="2" charset="2"/>
                <a:ea typeface="Arial" charset="0"/>
                <a:cs typeface="Arial" charset="0"/>
              </a:rPr>
              <a:t>n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becomes</a:t>
            </a:r>
          </a:p>
          <a:p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Cs →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Xe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++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+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ea typeface="Arial" charset="0"/>
                <a:cs typeface="Arial" charset="0"/>
              </a:rPr>
              <a:t>g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+ 2e</a:t>
            </a:r>
            <a:r>
              <a:rPr lang="en-US" sz="20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+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  <a:ea typeface="Arial" charset="0"/>
                <a:cs typeface="Arial" charset="0"/>
              </a:rPr>
              <a:t>n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≪ picoseconds.</a:t>
            </a:r>
          </a:p>
        </p:txBody>
      </p:sp>
    </p:spTree>
    <p:extLst>
      <p:ext uri="{BB962C8B-B14F-4D97-AF65-F5344CB8AC3E}">
        <p14:creationId xmlns:p14="http://schemas.microsoft.com/office/powerpoint/2010/main" val="17682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9" grpId="0"/>
      <p:bldP spid="8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04F939-FA54-854B-A85B-82A366FEC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45CDC5-9129-E548-87CB-D21F2A5E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18</a:t>
            </a:fld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567B0C-3D00-E747-9628-CA2AF02D1ADA}"/>
              </a:ext>
            </a:extLst>
          </p:cNvPr>
          <p:cNvGrpSpPr/>
          <p:nvPr/>
        </p:nvGrpSpPr>
        <p:grpSpPr>
          <a:xfrm>
            <a:off x="2149014" y="366519"/>
            <a:ext cx="7369408" cy="2449370"/>
            <a:chOff x="549141" y="849779"/>
            <a:chExt cx="7369408" cy="244937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94576A6-F316-2C4C-B122-AF185F36FF41}"/>
                </a:ext>
              </a:extLst>
            </p:cNvPr>
            <p:cNvGrpSpPr/>
            <p:nvPr/>
          </p:nvGrpSpPr>
          <p:grpSpPr>
            <a:xfrm>
              <a:off x="549141" y="849779"/>
              <a:ext cx="7369408" cy="2309219"/>
              <a:chOff x="449750" y="849779"/>
              <a:chExt cx="7369408" cy="230921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7186860-1718-1A4E-A9A5-B0A48DB06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9294" y="2266817"/>
                <a:ext cx="393861" cy="393861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DB22264-F2DB-D841-BCA9-F6FE57AE7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61886" y="1872956"/>
                <a:ext cx="393861" cy="393861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8FEA047-F8F5-0D4A-8844-DE2FAE7BA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15291" y="2282334"/>
                <a:ext cx="393861" cy="39386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B9C471-B29E-FE49-9DFB-43A892476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4993" y="856733"/>
                <a:ext cx="393861" cy="393861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4E2338B-692A-8345-AD8A-BAA8AD3C27A8}"/>
                  </a:ext>
                </a:extLst>
              </p:cNvPr>
              <p:cNvGrpSpPr/>
              <p:nvPr/>
            </p:nvGrpSpPr>
            <p:grpSpPr>
              <a:xfrm flipH="1">
                <a:off x="449750" y="1658052"/>
                <a:ext cx="2372614" cy="697695"/>
                <a:chOff x="400055" y="2529426"/>
                <a:chExt cx="2372614" cy="69769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E37DFE2-5266-9840-B356-41BD5B164E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82542" y="2759847"/>
                  <a:ext cx="393861" cy="393861"/>
                </a:xfrm>
                <a:prstGeom prst="rect">
                  <a:avLst/>
                </a:prstGeom>
              </p:spPr>
            </p:pic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01DD3079-689B-9048-ACFE-C80205379D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63670" y="271383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BB8CD024-2870-D441-BE05-E761923D06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0055" y="3030190"/>
                  <a:ext cx="682487" cy="19693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EB23A259-6C5E-3146-A917-98EDC9933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090182" y="2529426"/>
                  <a:ext cx="682487" cy="19693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3A7E28-5F7C-1A46-B520-1B58208C58BA}"/>
                  </a:ext>
                </a:extLst>
              </p:cNvPr>
              <p:cNvSpPr txBox="1"/>
              <p:nvPr/>
            </p:nvSpPr>
            <p:spPr>
              <a:xfrm>
                <a:off x="732406" y="849779"/>
                <a:ext cx="7825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aseline="30000" dirty="0"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Cs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A9D215-95B5-8746-ABA2-445CC09FAB90}"/>
                  </a:ext>
                </a:extLst>
              </p:cNvPr>
              <p:cNvSpPr txBox="1"/>
              <p:nvPr/>
            </p:nvSpPr>
            <p:spPr>
              <a:xfrm>
                <a:off x="1848052" y="1556463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latin typeface="Arial" charset="0"/>
                    <a:ea typeface="Arial" charset="0"/>
                    <a:cs typeface="Arial" charset="0"/>
                  </a:rPr>
                  <a:t>Xe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**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131D48C-2E9A-5B45-B02C-5F9109A0C40B}"/>
                      </a:ext>
                    </a:extLst>
                  </p:cNvPr>
                  <p:cNvSpPr txBox="1"/>
                  <p:nvPr/>
                </p:nvSpPr>
                <p:spPr>
                  <a:xfrm>
                    <a:off x="1008556" y="1467012"/>
                    <a:ext cx="38940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𝜐</m:t>
                          </m:r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131D48C-2E9A-5B45-B02C-5F9109A0C4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8556" y="1467012"/>
                    <a:ext cx="389401" cy="4001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Down Arrow 15">
                <a:extLst>
                  <a:ext uri="{FF2B5EF4-FFF2-40B4-BE49-F238E27FC236}">
                    <a16:creationId xmlns:a16="http://schemas.microsoft.com/office/drawing/2014/main" id="{0395B428-B002-6744-9B97-15A60E3C8C64}"/>
                  </a:ext>
                </a:extLst>
              </p:cNvPr>
              <p:cNvSpPr/>
              <p:nvPr/>
            </p:nvSpPr>
            <p:spPr>
              <a:xfrm>
                <a:off x="1639960" y="1408653"/>
                <a:ext cx="117202" cy="231950"/>
              </a:xfrm>
              <a:prstGeom prst="downArrow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67306B1-E2AE-974F-8FED-9C9685E85C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2972" y="2158816"/>
                <a:ext cx="1109150" cy="2653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 82">
                <a:extLst>
                  <a:ext uri="{FF2B5EF4-FFF2-40B4-BE49-F238E27FC236}">
                    <a16:creationId xmlns:a16="http://schemas.microsoft.com/office/drawing/2014/main" id="{2C3BB0E9-6053-0944-8975-BECC667ACE9C}"/>
                  </a:ext>
                </a:extLst>
              </p:cNvPr>
              <p:cNvSpPr>
                <a:spLocks/>
              </p:cNvSpPr>
              <p:nvPr/>
            </p:nvSpPr>
            <p:spPr bwMode="auto">
              <a:xfrm rot="2607520" flipH="1" flipV="1">
                <a:off x="3159213" y="3010687"/>
                <a:ext cx="1076825" cy="148311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751479-5D3F-6543-A5DD-BBA79A3914E6}"/>
                  </a:ext>
                </a:extLst>
              </p:cNvPr>
              <p:cNvSpPr txBox="1"/>
              <p:nvPr/>
            </p:nvSpPr>
            <p:spPr>
              <a:xfrm>
                <a:off x="2966621" y="1885348"/>
                <a:ext cx="5982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latin typeface="Arial" charset="0"/>
                    <a:ea typeface="Arial" charset="0"/>
                    <a:cs typeface="Arial" charset="0"/>
                  </a:rPr>
                  <a:t>Xe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*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88FDBC0-0F36-004B-B396-1C51A2601F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5938" y="2115220"/>
                <a:ext cx="1135898" cy="33876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F98A75C-B3CA-3143-AF14-CCBAB3605C6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944769" y="1775682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7ECC16E-A44D-BB49-8714-EC387A0385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8262" y="2318258"/>
                <a:ext cx="1064867" cy="1510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D226C6B-434A-3E46-A977-908A9ED03D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33277" y="1424200"/>
                <a:ext cx="145393" cy="3188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D649778-BBC2-8045-92EA-7DA4638285E5}"/>
                  </a:ext>
                </a:extLst>
              </p:cNvPr>
              <p:cNvSpPr txBox="1"/>
              <p:nvPr/>
            </p:nvSpPr>
            <p:spPr>
              <a:xfrm>
                <a:off x="4559695" y="2266817"/>
                <a:ext cx="5982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latin typeface="Arial" charset="0"/>
                    <a:ea typeface="Arial" charset="0"/>
                    <a:cs typeface="Arial" charset="0"/>
                  </a:rPr>
                  <a:t>Xe</a:t>
                </a:r>
                <a:r>
                  <a:rPr lang="en-US" sz="2000" baseline="30000" dirty="0">
                    <a:latin typeface="Arial" charset="0"/>
                    <a:ea typeface="Arial" charset="0"/>
                    <a:cs typeface="Arial" charset="0"/>
                  </a:rPr>
                  <a:t>+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BF54B2A-1A2F-3D48-B5B4-19EAB0F8F81D}"/>
                  </a:ext>
                </a:extLst>
              </p:cNvPr>
              <p:cNvGrpSpPr/>
              <p:nvPr/>
            </p:nvGrpSpPr>
            <p:grpSpPr>
              <a:xfrm flipV="1">
                <a:off x="6631604" y="2676195"/>
                <a:ext cx="214023" cy="442922"/>
                <a:chOff x="6640285" y="3050485"/>
                <a:chExt cx="214023" cy="442922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C194779-8335-844F-B0E4-69AEC5E443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6640285" y="3401967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86447A43-2332-1043-973C-59EBD8CCC4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08915" y="3050485"/>
                  <a:ext cx="145393" cy="318867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110D00-AC94-4848-AEC4-ECEBAE41731D}"/>
                  </a:ext>
                </a:extLst>
              </p:cNvPr>
              <p:cNvSpPr txBox="1"/>
              <p:nvPr/>
            </p:nvSpPr>
            <p:spPr>
              <a:xfrm>
                <a:off x="6272027" y="1931212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latin typeface="Arial" charset="0"/>
                    <a:ea typeface="Arial" charset="0"/>
                    <a:cs typeface="Arial" charset="0"/>
                  </a:rPr>
                  <a:t>Xe</a:t>
                </a:r>
                <a:r>
                  <a:rPr lang="en-US" sz="2000" baseline="30000" dirty="0">
                    <a:latin typeface="Arial" charset="0"/>
                    <a:ea typeface="Arial" charset="0"/>
                    <a:cs typeface="Arial" charset="0"/>
                  </a:rPr>
                  <a:t>++</a:t>
                </a:r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5C22CD5-56E8-3B49-ACE4-815A3F9507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562" y="1709442"/>
                    <a:ext cx="53514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𝜐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5C22CD5-56E8-3B49-ACE4-815A3F9507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6562" y="1709442"/>
                    <a:ext cx="535146" cy="4001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CF564D0-DFC6-6A4C-BA47-FA5081C76FA1}"/>
                      </a:ext>
                    </a:extLst>
                  </p:cNvPr>
                  <p:cNvSpPr txBox="1"/>
                  <p:nvPr/>
                </p:nvSpPr>
                <p:spPr>
                  <a:xfrm>
                    <a:off x="3629887" y="2645161"/>
                    <a:ext cx="540148" cy="4246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𝛾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CF564D0-DFC6-6A4C-BA47-FA5081C76F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29887" y="2645161"/>
                    <a:ext cx="540148" cy="42460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4EB674E-5FA1-2447-A10A-DA945E752D14}"/>
                      </a:ext>
                    </a:extLst>
                  </p:cNvPr>
                  <p:cNvSpPr txBox="1"/>
                  <p:nvPr/>
                </p:nvSpPr>
                <p:spPr>
                  <a:xfrm>
                    <a:off x="2103361" y="2171645"/>
                    <a:ext cx="60407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∗∗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84EB674E-5FA1-2447-A10A-DA945E752D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03361" y="2171645"/>
                    <a:ext cx="604075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4417021E-8A76-7C4C-98DC-0A0286B0C90A}"/>
                      </a:ext>
                    </a:extLst>
                  </p:cNvPr>
                  <p:cNvSpPr txBox="1"/>
                  <p:nvPr/>
                </p:nvSpPr>
                <p:spPr>
                  <a:xfrm>
                    <a:off x="5448800" y="1839259"/>
                    <a:ext cx="56079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+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4417021E-8A76-7C4C-98DC-0A0286B0C9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8800" y="1839259"/>
                    <a:ext cx="560795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41A89AF-F483-AF45-8BAF-CDD00FC54875}"/>
                      </a:ext>
                    </a:extLst>
                  </p:cNvPr>
                  <p:cNvSpPr txBox="1"/>
                  <p:nvPr/>
                </p:nvSpPr>
                <p:spPr>
                  <a:xfrm>
                    <a:off x="3589214" y="1882224"/>
                    <a:ext cx="51430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∗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41A89AF-F483-AF45-8BAF-CDD00FC548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89214" y="1882224"/>
                    <a:ext cx="514308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22B19313-FFE3-EB4A-9257-B58568DC1DC6}"/>
                      </a:ext>
                    </a:extLst>
                  </p:cNvPr>
                  <p:cNvSpPr txBox="1"/>
                  <p:nvPr/>
                </p:nvSpPr>
                <p:spPr>
                  <a:xfrm>
                    <a:off x="7122109" y="2331322"/>
                    <a:ext cx="69704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++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22B19313-FFE3-EB4A-9257-B58568DC1D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2109" y="2331322"/>
                    <a:ext cx="697049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966EB252-91E7-3341-B072-C3F05B774D2F}"/>
                      </a:ext>
                    </a:extLst>
                  </p:cNvPr>
                  <p:cNvSpPr txBox="1"/>
                  <p:nvPr/>
                </p:nvSpPr>
                <p:spPr>
                  <a:xfrm>
                    <a:off x="6797639" y="2705821"/>
                    <a:ext cx="63453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𝑒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966EB252-91E7-3341-B072-C3F05B774D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7639" y="2705821"/>
                    <a:ext cx="634533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D62009D-A749-C446-9DD5-664E12DFB5A8}"/>
                      </a:ext>
                    </a:extLst>
                  </p:cNvPr>
                  <p:cNvSpPr txBox="1"/>
                  <p:nvPr/>
                </p:nvSpPr>
                <p:spPr>
                  <a:xfrm>
                    <a:off x="5065263" y="1440548"/>
                    <a:ext cx="63453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𝑒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8D62009D-A749-C446-9DD5-664E12DFB5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5263" y="1440548"/>
                    <a:ext cx="634533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DE0EBFF-694E-074C-A503-91F6F0F42DF9}"/>
                    </a:ext>
                  </a:extLst>
                </p:cNvPr>
                <p:cNvSpPr txBox="1"/>
                <p:nvPr/>
              </p:nvSpPr>
              <p:spPr>
                <a:xfrm>
                  <a:off x="4773463" y="1562979"/>
                  <a:ext cx="3874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𝑒</m:t>
                        </m:r>
                      </m:oMath>
                    </m:oMathPara>
                  </a14:m>
                  <a:endParaRPr lang="en-US" sz="2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DE0EBFF-694E-074C-A503-91F6F0F42D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3463" y="1562979"/>
                  <a:ext cx="387478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3044135-2406-8648-B740-0BBD322C8BDF}"/>
                    </a:ext>
                  </a:extLst>
                </p:cNvPr>
                <p:cNvSpPr txBox="1"/>
                <p:nvPr/>
              </p:nvSpPr>
              <p:spPr>
                <a:xfrm>
                  <a:off x="6433804" y="2518313"/>
                  <a:ext cx="3874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𝑒</m:t>
                        </m:r>
                      </m:oMath>
                    </m:oMathPara>
                  </a14:m>
                  <a:endParaRPr lang="en-US" sz="2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3044135-2406-8648-B740-0BBD322C8B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3804" y="2518313"/>
                  <a:ext cx="387478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314680-B6DE-7B47-9675-E4D617CA990D}"/>
                </a:ext>
              </a:extLst>
            </p:cNvPr>
            <p:cNvSpPr txBox="1"/>
            <p:nvPr/>
          </p:nvSpPr>
          <p:spPr>
            <a:xfrm>
              <a:off x="2921755" y="2899039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x-ray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23066A7-55C1-F14A-90A8-7568ED8143E0}"/>
              </a:ext>
            </a:extLst>
          </p:cNvPr>
          <p:cNvSpPr txBox="1"/>
          <p:nvPr/>
        </p:nvSpPr>
        <p:spPr>
          <a:xfrm>
            <a:off x="1467733" y="3958156"/>
            <a:ext cx="88773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Downside: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Must measure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vector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momenta of all particles.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Upside: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X-ray is a good trigger for the experiment, good “start” for TOF.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Xe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ends up an ion: can accelerate, focus, and detect.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8F0EC1-3F97-994A-8DAB-186E0F1CB5DC}"/>
                  </a:ext>
                </a:extLst>
              </p:cNvPr>
              <p:cNvSpPr txBox="1"/>
              <p:nvPr/>
            </p:nvSpPr>
            <p:spPr>
              <a:xfrm>
                <a:off x="1355147" y="3200085"/>
                <a:ext cx="8967134" cy="590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𝜐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++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++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++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𝑒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8F0EC1-3F97-994A-8DAB-186E0F1CB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147" y="3200085"/>
                <a:ext cx="8967134" cy="590546"/>
              </a:xfrm>
              <a:prstGeom prst="rect">
                <a:avLst/>
              </a:prstGeom>
              <a:blipFill>
                <a:blip r:embed="rId1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96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3E092E-C7EB-5F43-9D3E-300AA4B3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FF7380-E0F8-0542-B9D3-428CCCC6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35A1703-5801-4F4A-BB01-CACFF68B7E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0019274"/>
                  </p:ext>
                </p:extLst>
              </p:nvPr>
            </p:nvGraphicFramePr>
            <p:xfrm>
              <a:off x="2032000" y="1410782"/>
              <a:ext cx="8128000" cy="18552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4769899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27579978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30350483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474115831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913254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𝝂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𝝂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𝟑𝟎𝟎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𝐤𝐞𝐕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87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44799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Xe</a:t>
                          </a:r>
                          <a:r>
                            <a:rPr lang="en-US" baseline="30000" dirty="0"/>
                            <a:t>+</a:t>
                          </a:r>
                          <a:r>
                            <a:rPr lang="en-US" baseline="0" dirty="0"/>
                            <a:t> 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280-320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 </a:t>
                          </a: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80-160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0.06 </a:t>
                          </a: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49641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x-ray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58385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Auger e</a:t>
                          </a:r>
                          <a:r>
                            <a:rPr lang="en-US" baseline="30000" dirty="0"/>
                            <a:t>−</a:t>
                          </a:r>
                          <a:r>
                            <a:rPr lang="en-US" baseline="0" dirty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0.11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0.11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02530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35A1703-5801-4F4A-BB01-CACFF68B7E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0019274"/>
                  </p:ext>
                </p:extLst>
              </p:nvPr>
            </p:nvGraphicFramePr>
            <p:xfrm>
              <a:off x="2032000" y="1410782"/>
              <a:ext cx="8128000" cy="1855280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14769899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27579978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230350483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474115831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91325425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391" t="-13793" r="-100391" b="-4275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0391" t="-13793" r="-391" b="-4275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187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81" t="-110000" r="-30078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781" t="-110000" r="-20078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781" t="-110000" r="-100781" b="-3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0781" t="-110000" r="-781" b="-3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44799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Xe</a:t>
                          </a:r>
                          <a:r>
                            <a:rPr lang="en-US" baseline="30000" dirty="0"/>
                            <a:t>+</a:t>
                          </a:r>
                          <a:r>
                            <a:rPr lang="en-US" baseline="0" dirty="0"/>
                            <a:t> 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280-320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 </a:t>
                          </a: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80-160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0.06 </a:t>
                          </a: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49641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x-ray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34.4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58385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Auger e</a:t>
                          </a:r>
                          <a:r>
                            <a:rPr lang="en-US" baseline="30000" dirty="0"/>
                            <a:t>−</a:t>
                          </a:r>
                          <a:r>
                            <a:rPr lang="en-US" baseline="0" dirty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0.11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0.11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02530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8F8FEB9-5EE6-D447-9AD6-072055FACEEA}"/>
              </a:ext>
            </a:extLst>
          </p:cNvPr>
          <p:cNvSpPr txBox="1"/>
          <p:nvPr/>
        </p:nvSpPr>
        <p:spPr>
          <a:xfrm>
            <a:off x="808074" y="489098"/>
            <a:ext cx="6910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For reference: kinematics of a single-Auger event</a:t>
            </a:r>
          </a:p>
        </p:txBody>
      </p:sp>
    </p:spTree>
    <p:extLst>
      <p:ext uri="{BB962C8B-B14F-4D97-AF65-F5344CB8AC3E}">
        <p14:creationId xmlns:p14="http://schemas.microsoft.com/office/powerpoint/2010/main" val="8000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8CAB0E-9595-EB41-876C-35587B0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E25FE-56E3-F54B-9228-47442158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32A50A-0EA2-6243-B7E7-DAC3E31D4ED2}"/>
                  </a:ext>
                </a:extLst>
              </p:cNvPr>
              <p:cNvSpPr txBox="1"/>
              <p:nvPr/>
            </p:nvSpPr>
            <p:spPr>
              <a:xfrm>
                <a:off x="1294543" y="1787703"/>
                <a:ext cx="1158907" cy="1433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 algn="l"/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32A50A-0EA2-6243-B7E7-DAC3E31D4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1787703"/>
                <a:ext cx="1158907" cy="14334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627D4E7-42E2-6347-B688-F52BD0469BB0}"/>
              </a:ext>
            </a:extLst>
          </p:cNvPr>
          <p:cNvSpPr txBox="1"/>
          <p:nvPr/>
        </p:nvSpPr>
        <p:spPr>
          <a:xfrm>
            <a:off x="801384" y="606175"/>
            <a:ext cx="437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Leptons in the Standard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C2A97-CCF4-2344-AA5C-6848E57EF446}"/>
              </a:ext>
            </a:extLst>
          </p:cNvPr>
          <p:cNvSpPr txBox="1"/>
          <p:nvPr/>
        </p:nvSpPr>
        <p:spPr>
          <a:xfrm>
            <a:off x="2323954" y="108320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massless </a:t>
            </a:r>
            <a:r>
              <a:rPr lang="en-US" sz="2000" dirty="0">
                <a:latin typeface="Symbol" pitchFamily="2" charset="2"/>
                <a:ea typeface="Cambria Math" panose="02040503050406030204" pitchFamily="18" charset="0"/>
                <a:cs typeface="Arial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FD2A1-2887-034D-95A3-A4C6833FCFD0}"/>
              </a:ext>
            </a:extLst>
          </p:cNvPr>
          <p:cNvSpPr txBox="1"/>
          <p:nvPr/>
        </p:nvSpPr>
        <p:spPr>
          <a:xfrm>
            <a:off x="2453450" y="3740980"/>
            <a:ext cx="3276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singlet: no weak interaction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61AF2B-1492-FD48-AA98-0E7817E0683D}"/>
              </a:ext>
            </a:extLst>
          </p:cNvPr>
          <p:cNvCxnSpPr>
            <a:cxnSpLocks/>
          </p:cNvCxnSpPr>
          <p:nvPr/>
        </p:nvCxnSpPr>
        <p:spPr>
          <a:xfrm flipH="1">
            <a:off x="1810246" y="1315092"/>
            <a:ext cx="544530" cy="472611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DB4E17-5C28-264F-B417-AB4B128386DB}"/>
              </a:ext>
            </a:extLst>
          </p:cNvPr>
          <p:cNvCxnSpPr>
            <a:cxnSpLocks/>
            <a:stCxn id="9" idx="1"/>
            <a:endCxn id="5" idx="2"/>
          </p:cNvCxnSpPr>
          <p:nvPr/>
        </p:nvCxnSpPr>
        <p:spPr>
          <a:xfrm flipH="1" flipV="1">
            <a:off x="1873997" y="3221172"/>
            <a:ext cx="579453" cy="719863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767D52-AA97-324F-95BF-C51204A32792}"/>
                  </a:ext>
                </a:extLst>
              </p:cNvPr>
              <p:cNvSpPr txBox="1"/>
              <p:nvPr/>
            </p:nvSpPr>
            <p:spPr>
              <a:xfrm>
                <a:off x="2566347" y="1787703"/>
                <a:ext cx="1165127" cy="1520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 algn="l"/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767D52-AA97-324F-95BF-C51204A32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347" y="1787703"/>
                <a:ext cx="1165127" cy="1520544"/>
              </a:xfrm>
              <a:prstGeom prst="rect">
                <a:avLst/>
              </a:prstGeom>
              <a:blipFill>
                <a:blip r:embed="rId3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86992-3A3C-9142-BFFA-FA01A6691DA3}"/>
                  </a:ext>
                </a:extLst>
              </p:cNvPr>
              <p:cNvSpPr txBox="1"/>
              <p:nvPr/>
            </p:nvSpPr>
            <p:spPr>
              <a:xfrm>
                <a:off x="3838151" y="1787702"/>
                <a:ext cx="1197187" cy="1433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 algn="l"/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86992-3A3C-9142-BFFA-FA01A6691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151" y="1787702"/>
                <a:ext cx="1197187" cy="14334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E2B4E6-C852-1242-ACA3-76B93CA0B0AE}"/>
                  </a:ext>
                </a:extLst>
              </p:cNvPr>
              <p:cNvSpPr txBox="1"/>
              <p:nvPr/>
            </p:nvSpPr>
            <p:spPr>
              <a:xfrm>
                <a:off x="4932764" y="1796550"/>
                <a:ext cx="232647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Arial" charset="0"/>
                    <a:ea typeface="Arial" charset="0"/>
                    <a:cs typeface="Arial" charset="0"/>
                  </a:rPr>
                  <a:t>⇳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Arial" charset="0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sz="2400" i="1" baseline="30000" dirty="0" smtClean="0">
                        <a:latin typeface="Cambria Math" panose="02040503050406030204" pitchFamily="18" charset="0"/>
                        <a:ea typeface="Arial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en-US" sz="4000" dirty="0">
                    <a:latin typeface="Arial" charset="0"/>
                    <a:ea typeface="Arial" charset="0"/>
                    <a:cs typeface="Arial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⊙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𝑍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E2B4E6-C852-1242-ACA3-76B93CA0B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764" y="1796550"/>
                <a:ext cx="2326471" cy="707886"/>
              </a:xfrm>
              <a:prstGeom prst="rect">
                <a:avLst/>
              </a:prstGeom>
              <a:blipFill>
                <a:blip r:embed="rId5"/>
                <a:stretch>
                  <a:fillRect l="-8649" t="-12281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6CCAB3-34A5-774A-9E17-936BB00472CA}"/>
                  </a:ext>
                </a:extLst>
              </p:cNvPr>
              <p:cNvSpPr txBox="1"/>
              <p:nvPr/>
            </p:nvSpPr>
            <p:spPr>
              <a:xfrm>
                <a:off x="8656946" y="1075096"/>
                <a:ext cx="168847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06CCAB3-34A5-774A-9E17-936BB0047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946" y="1075096"/>
                <a:ext cx="1688475" cy="424796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E99F1134-4456-D744-9B1F-EBB95B58CF75}"/>
              </a:ext>
            </a:extLst>
          </p:cNvPr>
          <p:cNvSpPr txBox="1"/>
          <p:nvPr/>
        </p:nvSpPr>
        <p:spPr>
          <a:xfrm>
            <a:off x="8857255" y="2919610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not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8EE421-EA37-FC42-A2F0-C55E95EE1B56}"/>
              </a:ext>
            </a:extLst>
          </p:cNvPr>
          <p:cNvGrpSpPr/>
          <p:nvPr/>
        </p:nvGrpSpPr>
        <p:grpSpPr>
          <a:xfrm>
            <a:off x="7677692" y="1495132"/>
            <a:ext cx="3776219" cy="1677769"/>
            <a:chOff x="7975408" y="2250059"/>
            <a:chExt cx="3776219" cy="167776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B1ECF18-A8CC-C24B-AB54-1279A2F4B66E}"/>
                </a:ext>
              </a:extLst>
            </p:cNvPr>
            <p:cNvGrpSpPr/>
            <p:nvPr/>
          </p:nvGrpSpPr>
          <p:grpSpPr>
            <a:xfrm>
              <a:off x="7975408" y="2250059"/>
              <a:ext cx="3776219" cy="1490921"/>
              <a:chOff x="7975408" y="2250059"/>
              <a:chExt cx="3776219" cy="1490921"/>
            </a:xfrm>
          </p:grpSpPr>
          <p:sp>
            <p:nvSpPr>
              <p:cNvPr id="20" name="Freeform 84">
                <a:extLst>
                  <a:ext uri="{FF2B5EF4-FFF2-40B4-BE49-F238E27FC236}">
                    <a16:creationId xmlns:a16="http://schemas.microsoft.com/office/drawing/2014/main" id="{B5359443-A30E-4040-8BF1-DF969C4B86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211126">
                <a:off x="9358471" y="2882777"/>
                <a:ext cx="1209747" cy="101354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6225CED-AF68-AF4D-BE99-7780AEF21E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4535" y="2504436"/>
                <a:ext cx="28562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F78C42-A70A-1549-B3F6-304348B2A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7870" y="3284415"/>
                <a:ext cx="822881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2F85571-1ACB-A44E-A6F8-F72C40384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1871" y="3284415"/>
                <a:ext cx="858880" cy="45656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A9B2E148-542E-C04A-BFD2-643024B3EB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214534" y="2250059"/>
                    <a:ext cx="501932" cy="4247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A9B2E148-542E-C04A-BFD2-643024B3EB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14534" y="2250059"/>
                    <a:ext cx="501932" cy="42479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337572D-E23E-B943-A5E5-E2BEA7608D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209107" y="3084359"/>
                    <a:ext cx="54252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3337572D-E23E-B943-A5E5-E2BEA7608D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09107" y="3084359"/>
                    <a:ext cx="542520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63E9DAC-99E5-8C4A-AB11-D50EB09EB23A}"/>
                      </a:ext>
                    </a:extLst>
                  </p:cNvPr>
                  <p:cNvSpPr txBox="1"/>
                  <p:nvPr/>
                </p:nvSpPr>
                <p:spPr>
                  <a:xfrm>
                    <a:off x="7975408" y="2304381"/>
                    <a:ext cx="55002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863E9DAC-99E5-8C4A-AB11-D50EB09EB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5408" y="2304381"/>
                    <a:ext cx="550022" cy="4001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3D071C61-6560-3A4C-B851-BD30289809A4}"/>
                      </a:ext>
                    </a:extLst>
                  </p:cNvPr>
                  <p:cNvSpPr/>
                  <p:nvPr/>
                </p:nvSpPr>
                <p:spPr>
                  <a:xfrm>
                    <a:off x="9373219" y="2935630"/>
                    <a:ext cx="6029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3D071C61-6560-3A4C-B851-BD30289809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3219" y="2935630"/>
                    <a:ext cx="602986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4E9EEF9-096F-2647-BA5E-6271948C0129}"/>
                    </a:ext>
                  </a:extLst>
                </p:cNvPr>
                <p:cNvSpPr txBox="1"/>
                <p:nvPr/>
              </p:nvSpPr>
              <p:spPr>
                <a:xfrm>
                  <a:off x="11238503" y="3527718"/>
                  <a:ext cx="5023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bar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4E9EEF9-096F-2647-BA5E-6271948C0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503" y="3527718"/>
                  <a:ext cx="502317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AC8072A-B123-9148-8FBA-D3B90FC52D5E}"/>
              </a:ext>
            </a:extLst>
          </p:cNvPr>
          <p:cNvGrpSpPr/>
          <p:nvPr/>
        </p:nvGrpSpPr>
        <p:grpSpPr>
          <a:xfrm>
            <a:off x="7684157" y="3376731"/>
            <a:ext cx="3797841" cy="1623150"/>
            <a:chOff x="7981873" y="4131658"/>
            <a:chExt cx="3797841" cy="162315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462CC57-42BD-FD47-839E-1E82491F8CE6}"/>
                </a:ext>
              </a:extLst>
            </p:cNvPr>
            <p:cNvGrpSpPr/>
            <p:nvPr/>
          </p:nvGrpSpPr>
          <p:grpSpPr>
            <a:xfrm>
              <a:off x="7981873" y="4131658"/>
              <a:ext cx="3797841" cy="1447407"/>
              <a:chOff x="7975408" y="2293573"/>
              <a:chExt cx="3797841" cy="1447407"/>
            </a:xfrm>
          </p:grpSpPr>
          <p:sp>
            <p:nvSpPr>
              <p:cNvPr id="43" name="Freeform 84">
                <a:extLst>
                  <a:ext uri="{FF2B5EF4-FFF2-40B4-BE49-F238E27FC236}">
                    <a16:creationId xmlns:a16="http://schemas.microsoft.com/office/drawing/2014/main" id="{681D67A9-E881-1B4B-B658-6BF2BA5832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211126">
                <a:off x="9358471" y="2882777"/>
                <a:ext cx="1209747" cy="101354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581BA2A-11C2-9C41-A02D-BBD21E2A5F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4535" y="2504436"/>
                <a:ext cx="28562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AA1C984-8DEB-9A4F-8052-496EB937C7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7870" y="3284415"/>
                <a:ext cx="822881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2589F84-DFA9-C245-9183-E7065F5CB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1871" y="3284415"/>
                <a:ext cx="858880" cy="45656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76250101-B647-E445-9360-F6A341E1872E}"/>
                      </a:ext>
                    </a:extLst>
                  </p:cNvPr>
                  <p:cNvSpPr txBox="1"/>
                  <p:nvPr/>
                </p:nvSpPr>
                <p:spPr>
                  <a:xfrm>
                    <a:off x="11230729" y="3052123"/>
                    <a:ext cx="501932" cy="4247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76250101-B647-E445-9360-F6A341E187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30729" y="3052123"/>
                    <a:ext cx="501932" cy="42479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D4AC8D21-DC90-3242-92D9-9A7688D8BB16}"/>
                      </a:ext>
                    </a:extLst>
                  </p:cNvPr>
                  <p:cNvSpPr txBox="1"/>
                  <p:nvPr/>
                </p:nvSpPr>
                <p:spPr>
                  <a:xfrm>
                    <a:off x="11230729" y="2293573"/>
                    <a:ext cx="54252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D4AC8D21-DC90-3242-92D9-9A7688D8BB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30729" y="2293573"/>
                    <a:ext cx="542520" cy="4001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EA8AD78-BC8B-7A4D-B497-C5509B48F554}"/>
                      </a:ext>
                    </a:extLst>
                  </p:cNvPr>
                  <p:cNvSpPr txBox="1"/>
                  <p:nvPr/>
                </p:nvSpPr>
                <p:spPr>
                  <a:xfrm>
                    <a:off x="7975408" y="2304381"/>
                    <a:ext cx="55002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EA8AD78-BC8B-7A4D-B497-C5509B48F5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5408" y="2304381"/>
                    <a:ext cx="550022" cy="40011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E63E4F57-707B-4A49-AE4B-73ABEB3611BF}"/>
                      </a:ext>
                    </a:extLst>
                  </p:cNvPr>
                  <p:cNvSpPr/>
                  <p:nvPr/>
                </p:nvSpPr>
                <p:spPr>
                  <a:xfrm>
                    <a:off x="9568425" y="2966452"/>
                    <a:ext cx="49077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E63E4F57-707B-4A49-AE4B-73ABEB3611B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68425" y="2966452"/>
                    <a:ext cx="490775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23FB47B-20A6-9B45-8220-78BB3642A389}"/>
                    </a:ext>
                  </a:extLst>
                </p:cNvPr>
                <p:cNvSpPr txBox="1"/>
                <p:nvPr/>
              </p:nvSpPr>
              <p:spPr>
                <a:xfrm>
                  <a:off x="11237194" y="5354698"/>
                  <a:ext cx="5023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bar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23FB47B-20A6-9B45-8220-78BB3642A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7194" y="5354698"/>
                  <a:ext cx="502317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DCEDE7-FB5F-F14F-9351-C5090E166F69}"/>
              </a:ext>
            </a:extLst>
          </p:cNvPr>
          <p:cNvSpPr txBox="1"/>
          <p:nvPr/>
        </p:nvSpPr>
        <p:spPr>
          <a:xfrm>
            <a:off x="1294543" y="4654640"/>
            <a:ext cx="5776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Weak interactions are “flavor conserving”</a:t>
            </a:r>
          </a:p>
        </p:txBody>
      </p:sp>
    </p:spTree>
    <p:extLst>
      <p:ext uri="{BB962C8B-B14F-4D97-AF65-F5344CB8AC3E}">
        <p14:creationId xmlns:p14="http://schemas.microsoft.com/office/powerpoint/2010/main" val="2555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4" grpId="0"/>
      <p:bldP spid="5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8150-2131-1749-8210-F438D3FC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887FE-9359-7747-8677-E7709C70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70D66-EB14-EA4A-A6D1-CED94C6F43F9}"/>
              </a:ext>
            </a:extLst>
          </p:cNvPr>
          <p:cNvSpPr txBox="1"/>
          <p:nvPr/>
        </p:nvSpPr>
        <p:spPr>
          <a:xfrm>
            <a:off x="7915524" y="4093621"/>
            <a:ext cx="3208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9"/>
            <a:r>
              <a:rPr lang="en-US" dirty="0">
                <a:solidFill>
                  <a:prstClr val="black"/>
                </a:solidFill>
              </a:rPr>
              <a:t>HUNTER UCLA group</a:t>
            </a:r>
          </a:p>
          <a:p>
            <a:pPr defTabSz="457109"/>
            <a:r>
              <a:rPr lang="en-US" dirty="0">
                <a:solidFill>
                  <a:prstClr val="black"/>
                </a:solidFill>
              </a:rPr>
              <a:t>CCD image of 10</a:t>
            </a:r>
            <a:r>
              <a:rPr lang="en-US" baseline="30000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 cesium atoms </a:t>
            </a:r>
          </a:p>
          <a:p>
            <a:pPr defTabSz="457109"/>
            <a:r>
              <a:rPr lang="en-US" dirty="0">
                <a:solidFill>
                  <a:prstClr val="black"/>
                </a:solidFill>
              </a:rPr>
              <a:t>at 20 µK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10FB9F-2D4C-6548-9699-8159288B1AB3}"/>
              </a:ext>
            </a:extLst>
          </p:cNvPr>
          <p:cNvSpPr/>
          <p:nvPr/>
        </p:nvSpPr>
        <p:spPr>
          <a:xfrm>
            <a:off x="6766408" y="5204300"/>
            <a:ext cx="4587392" cy="6462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09"/>
            <a:r>
              <a:rPr lang="en-US" dirty="0">
                <a:solidFill>
                  <a:prstClr val="black"/>
                </a:solidFill>
              </a:rPr>
              <a:t>Cesium MOTs &gt;10</a:t>
            </a:r>
            <a:r>
              <a:rPr lang="en-US" baseline="30000" dirty="0">
                <a:solidFill>
                  <a:prstClr val="black"/>
                </a:solidFill>
              </a:rPr>
              <a:t>10</a:t>
            </a:r>
            <a:r>
              <a:rPr lang="en-US" dirty="0">
                <a:solidFill>
                  <a:prstClr val="black"/>
                </a:solidFill>
              </a:rPr>
              <a:t> atoms demonstrated.</a:t>
            </a:r>
          </a:p>
          <a:p>
            <a:pPr algn="ctr" defTabSz="457109"/>
            <a:r>
              <a:rPr lang="en-US" dirty="0">
                <a:solidFill>
                  <a:prstClr val="black"/>
                </a:solidFill>
              </a:rPr>
              <a:t>Further techniques possible to reach 3 µK.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611E2-2517-8841-B934-7839731317FA}"/>
              </a:ext>
            </a:extLst>
          </p:cNvPr>
          <p:cNvSpPr txBox="1"/>
          <p:nvPr/>
        </p:nvSpPr>
        <p:spPr>
          <a:xfrm>
            <a:off x="639097" y="363794"/>
            <a:ext cx="3078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Magneto-optical Trap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5BDF0-DF20-1041-8614-3B6A4E7C94BF}"/>
              </a:ext>
            </a:extLst>
          </p:cNvPr>
          <p:cNvSpPr txBox="1"/>
          <p:nvPr/>
        </p:nvSpPr>
        <p:spPr>
          <a:xfrm>
            <a:off x="694114" y="880032"/>
            <a:ext cx="752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0.2% effect on ~300 keV/c momentum ⇒ need to cool to &lt;10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mK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11EAF1-5B84-0D48-BECF-3E64F86A724D}"/>
              </a:ext>
            </a:extLst>
          </p:cNvPr>
          <p:cNvSpPr txBox="1"/>
          <p:nvPr/>
        </p:nvSpPr>
        <p:spPr>
          <a:xfrm>
            <a:off x="6735067" y="3168068"/>
            <a:ext cx="4600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HUNTER Phase 1 goals: 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20 </a:t>
            </a:r>
            <a:r>
              <a:rPr lang="en-US" sz="2000" dirty="0" err="1">
                <a:latin typeface="Symbol" pitchFamily="2" charset="2"/>
                <a:ea typeface="Arial" charset="0"/>
                <a:cs typeface="Arial" charset="0"/>
              </a:rPr>
              <a:t>m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10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Cs atoms in ~1-mm MOT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7EADD-A00F-3749-B206-AF47C6F48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4" y="1350706"/>
            <a:ext cx="51562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8E7A1F-008F-8A41-9126-DEC72405AF1F}"/>
              </a:ext>
            </a:extLst>
          </p:cNvPr>
          <p:cNvSpPr txBox="1"/>
          <p:nvPr/>
        </p:nvSpPr>
        <p:spPr>
          <a:xfrm>
            <a:off x="3270736" y="1454308"/>
            <a:ext cx="73212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MOT: off-resonance lasers along 3 axes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Doppler-driven absorption ⇒ 3D cooling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Zeeman-driven absorption in B gradients ⇒ 3D confinement</a:t>
            </a:r>
          </a:p>
        </p:txBody>
      </p:sp>
      <p:pic>
        <p:nvPicPr>
          <p:cNvPr id="13" name="Picture 12" descr="Machine generated alternative text: ">
            <a:extLst>
              <a:ext uri="{FF2B5EF4-FFF2-40B4-BE49-F238E27FC236}">
                <a16:creationId xmlns:a16="http://schemas.microsoft.com/office/drawing/2014/main" id="{BBFCEE8C-57B0-6349-BED0-D26D9E3C7BA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6" t="43247" r="36716" b="24678"/>
          <a:stretch>
            <a:fillRect/>
          </a:stretch>
        </p:blipFill>
        <p:spPr bwMode="auto">
          <a:xfrm>
            <a:off x="6735067" y="3965135"/>
            <a:ext cx="1180457" cy="1222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38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187CD2-5EE8-A94E-B293-107D6080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4C0F2-3731-C346-81EE-C56F4EC8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A1BD7-1648-ED46-8FD0-90DC349F2B7E}"/>
              </a:ext>
            </a:extLst>
          </p:cNvPr>
          <p:cNvSpPr txBox="1"/>
          <p:nvPr/>
        </p:nvSpPr>
        <p:spPr>
          <a:xfrm>
            <a:off x="599768" y="432619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Ion and Electron Spectrometers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83B193-92D1-A94B-ABCD-254CA01F7962}"/>
              </a:ext>
            </a:extLst>
          </p:cNvPr>
          <p:cNvSpPr txBox="1"/>
          <p:nvPr/>
        </p:nvSpPr>
        <p:spPr>
          <a:xfrm>
            <a:off x="599768" y="911594"/>
            <a:ext cx="6931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MOT + Reaction Ion Microscope Spectrometers: MOTRIMS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 established technology for molecular physics – spectrometers commercially available.  We have to scale it up a bit...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Static magnetic and electric fields focus and accelerate ions and electrons onto Microchannel Plate detectors.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High acceptance for ions and electrons.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Commercial MCPs have the required spatial (100 </a:t>
            </a:r>
            <a:r>
              <a:rPr lang="en-US" sz="2000" dirty="0">
                <a:latin typeface="Symbol" pitchFamily="2" charset="2"/>
                <a:ea typeface="Arial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m) and time (0.2 ns) resolution and multi-hit capability.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9E2AD-E952-B348-BF26-DF8598EA9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7" t="62509" r="43733" b="7315"/>
          <a:stretch/>
        </p:blipFill>
        <p:spPr>
          <a:xfrm>
            <a:off x="7793903" y="314397"/>
            <a:ext cx="4008885" cy="395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4A56E4-5DCB-7045-8CB3-AF548D7A1B40}"/>
              </a:ext>
            </a:extLst>
          </p:cNvPr>
          <p:cNvSpPr txBox="1"/>
          <p:nvPr/>
        </p:nvSpPr>
        <p:spPr>
          <a:xfrm>
            <a:off x="9798345" y="265965"/>
            <a:ext cx="1744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Moshammer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(2003)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FD2627-EBA8-0D41-84B3-465AEC50F1E7}"/>
              </a:ext>
            </a:extLst>
          </p:cNvPr>
          <p:cNvGrpSpPr/>
          <p:nvPr/>
        </p:nvGrpSpPr>
        <p:grpSpPr>
          <a:xfrm>
            <a:off x="2927331" y="3807189"/>
            <a:ext cx="4993510" cy="3008785"/>
            <a:chOff x="599768" y="3878439"/>
            <a:chExt cx="4993510" cy="30087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DD6E59-B84A-BE44-A7FA-B4F9A6A9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768" y="3878439"/>
              <a:ext cx="4993510" cy="30087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684011-12BC-1C44-A833-EA7791AA4399}"/>
                </a:ext>
              </a:extLst>
            </p:cNvPr>
            <p:cNvSpPr txBox="1"/>
            <p:nvPr/>
          </p:nvSpPr>
          <p:spPr>
            <a:xfrm>
              <a:off x="1937391" y="6293727"/>
              <a:ext cx="23182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err="1">
                  <a:latin typeface="Arial" charset="0"/>
                  <a:ea typeface="Arial" charset="0"/>
                  <a:cs typeface="Arial" charset="0"/>
                </a:rPr>
                <a:t>Roentdek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spectrometer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3F614D-985D-EA41-A1F9-476EA80B79F2}"/>
                </a:ext>
              </a:extLst>
            </p:cNvPr>
            <p:cNvCxnSpPr>
              <a:cxnSpLocks/>
            </p:cNvCxnSpPr>
            <p:nvPr/>
          </p:nvCxnSpPr>
          <p:spPr>
            <a:xfrm>
              <a:off x="4552538" y="4990945"/>
              <a:ext cx="0" cy="1017969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med" len="lg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A66C05-DAC3-434E-B944-05BAFE7F9DAD}"/>
                </a:ext>
              </a:extLst>
            </p:cNvPr>
            <p:cNvSpPr txBox="1"/>
            <p:nvPr/>
          </p:nvSpPr>
          <p:spPr>
            <a:xfrm>
              <a:off x="4573959" y="5315263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~10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996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F6FD60-1AF1-7F49-99AE-FC298CDB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97FB8-6952-2D4F-B6F0-800B2730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31F33-2A79-EA45-A595-19DEAB57917C}"/>
              </a:ext>
            </a:extLst>
          </p:cNvPr>
          <p:cNvSpPr txBox="1"/>
          <p:nvPr/>
        </p:nvSpPr>
        <p:spPr>
          <a:xfrm>
            <a:off x="510639" y="261258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Ion spectrometer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953CB-6632-594F-A944-A89CF170061D}"/>
              </a:ext>
            </a:extLst>
          </p:cNvPr>
          <p:cNvSpPr txBox="1"/>
          <p:nvPr/>
        </p:nvSpPr>
        <p:spPr>
          <a:xfrm>
            <a:off x="641268" y="908001"/>
            <a:ext cx="9167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Longitudinal momentum from TOF to MCP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Transverse momentum from radial position on MCP and TOF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Electrostatic acceleration can give 4</a:t>
            </a:r>
            <a:r>
              <a:rPr lang="en-US" sz="2400" dirty="0">
                <a:latin typeface="Symbol" pitchFamily="2" charset="2"/>
                <a:ea typeface="Arial" charset="0"/>
                <a:cs typeface="Arial" charset="0"/>
              </a:rPr>
              <a:t>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acceptance, capturing even ions with initial momentum away from MCP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~0.1% momentum resolution needed</a:t>
            </a:r>
          </a:p>
          <a:p>
            <a:pPr algn="l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Size of MOT (e.g., </a:t>
            </a:r>
            <a:r>
              <a:rPr lang="en-US" sz="2400" dirty="0">
                <a:latin typeface="Symbol" pitchFamily="2" charset="2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TOF across 1-mm-scale MOT)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negligible!</a:t>
            </a:r>
          </a:p>
        </p:txBody>
      </p:sp>
    </p:spTree>
    <p:extLst>
      <p:ext uri="{BB962C8B-B14F-4D97-AF65-F5344CB8AC3E}">
        <p14:creationId xmlns:p14="http://schemas.microsoft.com/office/powerpoint/2010/main" val="51944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E55184-4894-8B42-8386-5B4D5C64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2C9070-5C7F-2B49-9814-60EABE1A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1309-7050-D441-BEFE-D66534A4357C}"/>
              </a:ext>
            </a:extLst>
          </p:cNvPr>
          <p:cNvSpPr txBox="1"/>
          <p:nvPr/>
        </p:nvSpPr>
        <p:spPr>
          <a:xfrm>
            <a:off x="546264" y="333148"/>
            <a:ext cx="8574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Consider two decays giving the same longitudinal momentum: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A comes from the center of the MOT, B from the 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1CBF9-E181-554E-991B-1849EC40E795}"/>
              </a:ext>
            </a:extLst>
          </p:cNvPr>
          <p:cNvSpPr txBox="1"/>
          <p:nvPr/>
        </p:nvSpPr>
        <p:spPr>
          <a:xfrm>
            <a:off x="807522" y="1650670"/>
            <a:ext cx="4512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A must go farther than B, but it is also accelerated more.  Some algebra: TOF</a:t>
            </a:r>
            <a:r>
              <a:rPr lang="en-US" sz="2400" baseline="-25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= TOF</a:t>
            </a:r>
            <a:r>
              <a:rPr lang="en-US" sz="2400" baseline="-25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if drift length is 2×acceleration length: “time focusing”.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E1C3E2-5222-7040-9371-BAB077FC30C6}"/>
              </a:ext>
            </a:extLst>
          </p:cNvPr>
          <p:cNvGrpSpPr/>
          <p:nvPr/>
        </p:nvGrpSpPr>
        <p:grpSpPr>
          <a:xfrm>
            <a:off x="5760265" y="1473355"/>
            <a:ext cx="5506726" cy="4213166"/>
            <a:chOff x="5760265" y="1105221"/>
            <a:chExt cx="5506726" cy="4213166"/>
          </a:xfrm>
        </p:grpSpPr>
        <p:pic>
          <p:nvPicPr>
            <p:cNvPr id="4" name="Shape 136">
              <a:extLst>
                <a:ext uri="{FF2B5EF4-FFF2-40B4-BE49-F238E27FC236}">
                  <a16:creationId xmlns:a16="http://schemas.microsoft.com/office/drawing/2014/main" id="{A180080E-74B5-1847-A1AB-90B8F980C7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81040" y="1848370"/>
              <a:ext cx="4908796" cy="34700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C0072C-657D-5E45-AA6B-3686A8527B74}"/>
                </a:ext>
              </a:extLst>
            </p:cNvPr>
            <p:cNvSpPr txBox="1"/>
            <p:nvPr/>
          </p:nvSpPr>
          <p:spPr>
            <a:xfrm>
              <a:off x="10284030" y="1741757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Ion MCP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2C7960-7A3F-7744-9928-9337FBE0FDBC}"/>
                </a:ext>
              </a:extLst>
            </p:cNvPr>
            <p:cNvSpPr txBox="1"/>
            <p:nvPr/>
          </p:nvSpPr>
          <p:spPr>
            <a:xfrm>
              <a:off x="5760265" y="3173574"/>
              <a:ext cx="64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MOT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393749-9E18-B446-904C-C28365E0C615}"/>
                </a:ext>
              </a:extLst>
            </p:cNvPr>
            <p:cNvSpPr txBox="1"/>
            <p:nvPr/>
          </p:nvSpPr>
          <p:spPr>
            <a:xfrm>
              <a:off x="5909472" y="1105221"/>
              <a:ext cx="23539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Electrodes give uniform </a:t>
              </a:r>
              <a:r>
                <a:rPr lang="en-US" sz="16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E</a:t>
              </a:r>
            </a:p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across MOT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12C0A1-4133-F94F-8C36-FC223380F10D}"/>
                </a:ext>
              </a:extLst>
            </p:cNvPr>
            <p:cNvSpPr txBox="1"/>
            <p:nvPr/>
          </p:nvSpPr>
          <p:spPr>
            <a:xfrm>
              <a:off x="8740238" y="2244436"/>
              <a:ext cx="1154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Zero-field </a:t>
              </a:r>
            </a:p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drift region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9C68031-F516-AF4E-AFC7-A500E30BFC32}"/>
                </a:ext>
              </a:extLst>
            </p:cNvPr>
            <p:cNvCxnSpPr>
              <a:cxnSpLocks/>
            </p:cNvCxnSpPr>
            <p:nvPr/>
          </p:nvCxnSpPr>
          <p:spPr>
            <a:xfrm>
              <a:off x="6160181" y="1520719"/>
              <a:ext cx="926275" cy="0"/>
            </a:xfrm>
            <a:prstGeom prst="line">
              <a:avLst/>
            </a:prstGeom>
            <a:ln w="31750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143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E55184-4894-8B42-8386-5B4D5C64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2C9070-5C7F-2B49-9814-60EABE1A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24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F37842-CBD0-7D44-904C-6F0A03375F70}"/>
              </a:ext>
            </a:extLst>
          </p:cNvPr>
          <p:cNvGrpSpPr/>
          <p:nvPr/>
        </p:nvGrpSpPr>
        <p:grpSpPr>
          <a:xfrm>
            <a:off x="5823412" y="1592784"/>
            <a:ext cx="5526876" cy="4073667"/>
            <a:chOff x="6520285" y="1723414"/>
            <a:chExt cx="5526876" cy="4073667"/>
          </a:xfrm>
        </p:grpSpPr>
        <p:pic>
          <p:nvPicPr>
            <p:cNvPr id="5" name="Shape 144">
              <a:extLst>
                <a:ext uri="{FF2B5EF4-FFF2-40B4-BE49-F238E27FC236}">
                  <a16:creationId xmlns:a16="http://schemas.microsoft.com/office/drawing/2014/main" id="{50F700D9-AD81-EE45-8049-6C37B4832EB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630419" y="2365383"/>
              <a:ext cx="5091515" cy="34316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AEBCDD-66C4-FE46-9381-1F2ACAB89E93}"/>
                </a:ext>
              </a:extLst>
            </p:cNvPr>
            <p:cNvSpPr txBox="1"/>
            <p:nvPr/>
          </p:nvSpPr>
          <p:spPr>
            <a:xfrm>
              <a:off x="11064200" y="2087573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Ion MCP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FB8083-404D-0C44-AA62-59DCF2F8DB36}"/>
                </a:ext>
              </a:extLst>
            </p:cNvPr>
            <p:cNvSpPr txBox="1"/>
            <p:nvPr/>
          </p:nvSpPr>
          <p:spPr>
            <a:xfrm>
              <a:off x="6520285" y="3589208"/>
              <a:ext cx="64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MOT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596794-87E0-964F-A9F6-7B1AB71338A8}"/>
                </a:ext>
              </a:extLst>
            </p:cNvPr>
            <p:cNvSpPr txBox="1"/>
            <p:nvPr/>
          </p:nvSpPr>
          <p:spPr>
            <a:xfrm>
              <a:off x="7205666" y="1723414"/>
              <a:ext cx="23539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Large step in V makes</a:t>
              </a:r>
            </a:p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“electrostatic lens”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9F7C7B-46FD-1C4A-95B6-42FA28ABFDF9}"/>
                </a:ext>
              </a:extLst>
            </p:cNvPr>
            <p:cNvSpPr txBox="1"/>
            <p:nvPr/>
          </p:nvSpPr>
          <p:spPr>
            <a:xfrm>
              <a:off x="9559635" y="2660071"/>
              <a:ext cx="1154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Zero-field </a:t>
              </a:r>
            </a:p>
            <a:p>
              <a:pPr algn="l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drift region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C8D69CB-4972-C342-A02B-D20224141597}"/>
              </a:ext>
            </a:extLst>
          </p:cNvPr>
          <p:cNvSpPr txBox="1"/>
          <p:nvPr/>
        </p:nvSpPr>
        <p:spPr>
          <a:xfrm>
            <a:off x="546264" y="333148"/>
            <a:ext cx="980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Consider two decays giving the same transverse momentum and TOF: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A and B from different transverse positions in MOT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59F578-6632-D445-98AC-E50F78BB4EC4}"/>
              </a:ext>
            </a:extLst>
          </p:cNvPr>
          <p:cNvSpPr txBox="1"/>
          <p:nvPr/>
        </p:nvSpPr>
        <p:spPr>
          <a:xfrm>
            <a:off x="807522" y="1650670"/>
            <a:ext cx="45126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Focusing gives same transverse position on MCP for A and B: “position focusing”.</a:t>
            </a:r>
          </a:p>
          <a:p>
            <a:pPr algn="l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Optimization gives values of x and step </a:t>
            </a:r>
            <a:r>
              <a:rPr lang="en-US" sz="2400" dirty="0">
                <a:latin typeface="Symbol" pitchFamily="2" charset="2"/>
                <a:ea typeface="Arial" charset="0"/>
                <a:cs typeface="Arial" charset="0"/>
              </a:rPr>
              <a:t>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V that achieve time and position focusing together in realistic model of full spectrometer.</a:t>
            </a:r>
          </a:p>
        </p:txBody>
      </p:sp>
    </p:spTree>
    <p:extLst>
      <p:ext uri="{BB962C8B-B14F-4D97-AF65-F5344CB8AC3E}">
        <p14:creationId xmlns:p14="http://schemas.microsoft.com/office/powerpoint/2010/main" val="3383361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F6FD60-1AF1-7F49-99AE-FC298CDB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97FB8-6952-2D4F-B6F0-800B2730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31F33-2A79-EA45-A595-19DEAB57917C}"/>
              </a:ext>
            </a:extLst>
          </p:cNvPr>
          <p:cNvSpPr txBox="1"/>
          <p:nvPr/>
        </p:nvSpPr>
        <p:spPr>
          <a:xfrm>
            <a:off x="510639" y="261258"/>
            <a:ext cx="3703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Electron spectrometer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B953CB-6632-594F-A944-A89CF170061D}"/>
                  </a:ext>
                </a:extLst>
              </p:cNvPr>
              <p:cNvSpPr txBox="1"/>
              <p:nvPr/>
            </p:nvSpPr>
            <p:spPr>
              <a:xfrm>
                <a:off x="641267" y="908001"/>
                <a:ext cx="922192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Much lower momentum than ion: less stringent on resolution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High velocity – need magnetic field to contain: 8-gauss solenoid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Can’t get 4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p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acceptance for electrons, but 2</a:t>
                </a:r>
                <a:r>
                  <a:rPr lang="en-US" sz="2400" dirty="0">
                    <a:latin typeface="Symbol" pitchFamily="2" charset="2"/>
                    <a:ea typeface="Arial" charset="0"/>
                    <a:cs typeface="Arial" charset="0"/>
                  </a:rPr>
                  <a:t>p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is possible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Still 3D reconstruction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from TOF and radial position on MCP, but poorly-defined if impact is near MCP center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0B953CB-6632-594F-A944-A89CF1700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67" y="908001"/>
                <a:ext cx="9221923" cy="1938992"/>
              </a:xfrm>
              <a:prstGeom prst="rect">
                <a:avLst/>
              </a:prstGeom>
              <a:blipFill>
                <a:blip r:embed="rId2"/>
                <a:stretch>
                  <a:fillRect l="-687" t="-1948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519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EB95D-DC05-E646-B003-6B56BEF5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48E1E-BFA6-D64C-ABD1-B20A55A6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6F7D4-AF95-8A4C-9FA0-48CA4687B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61857" y="-27668"/>
            <a:ext cx="6640286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2E4591-94B9-9E4C-B5FE-3AE1935EEAEA}"/>
                  </a:ext>
                </a:extLst>
              </p:cNvPr>
              <p:cNvSpPr txBox="1"/>
              <p:nvPr/>
            </p:nvSpPr>
            <p:spPr>
              <a:xfrm>
                <a:off x="297951" y="1705510"/>
                <a:ext cx="5013789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With “high-acceptance” tune, simulation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𝜎</m:t>
                        </m:r>
                      </m:e>
                      <m:sub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</m:t>
                            </m:r>
                          </m:sup>
                        </m:sSubSup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~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300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(keV/c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)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2E4591-94B9-9E4C-B5FE-3AE1935EE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1" y="1705510"/>
                <a:ext cx="5013789" cy="881460"/>
              </a:xfrm>
              <a:prstGeom prst="rect">
                <a:avLst/>
              </a:prstGeom>
              <a:blipFill>
                <a:blip r:embed="rId3"/>
                <a:stretch>
                  <a:fillRect l="-1768" t="-4225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2010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0554718-5087-D14E-9599-D802BA0E4E50}"/>
              </a:ext>
            </a:extLst>
          </p:cNvPr>
          <p:cNvGrpSpPr/>
          <p:nvPr/>
        </p:nvGrpSpPr>
        <p:grpSpPr>
          <a:xfrm>
            <a:off x="4537893" y="312702"/>
            <a:ext cx="7520684" cy="4900773"/>
            <a:chOff x="4537893" y="312702"/>
            <a:chExt cx="7520684" cy="49007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8F35DD-5509-1848-8202-C603B0AFC050}"/>
                </a:ext>
              </a:extLst>
            </p:cNvPr>
            <p:cNvGrpSpPr/>
            <p:nvPr/>
          </p:nvGrpSpPr>
          <p:grpSpPr>
            <a:xfrm>
              <a:off x="4537893" y="312702"/>
              <a:ext cx="7520684" cy="4900773"/>
              <a:chOff x="4587573" y="188122"/>
              <a:chExt cx="7520684" cy="490077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29DE724-0EE7-6C41-99D9-08BD891E0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87573" y="188122"/>
                <a:ext cx="7520684" cy="4900773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6B3FACC-09FC-1A40-8460-7C8E7DCE96F0}"/>
                  </a:ext>
                </a:extLst>
              </p:cNvPr>
              <p:cNvSpPr/>
              <p:nvPr/>
            </p:nvSpPr>
            <p:spPr>
              <a:xfrm>
                <a:off x="8502026" y="4673081"/>
                <a:ext cx="2111179" cy="365125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74788B2-FD31-6A45-AEC9-1B589265A8AC}"/>
                </a:ext>
              </a:extLst>
            </p:cNvPr>
            <p:cNvGrpSpPr/>
            <p:nvPr/>
          </p:nvGrpSpPr>
          <p:grpSpPr>
            <a:xfrm>
              <a:off x="6978810" y="3793983"/>
              <a:ext cx="1679536" cy="1125351"/>
              <a:chOff x="9066046" y="3674869"/>
              <a:chExt cx="1679536" cy="1125351"/>
            </a:xfrm>
          </p:grpSpPr>
          <p:sp>
            <p:nvSpPr>
              <p:cNvPr id="40" name="Parallelogram 39">
                <a:extLst>
                  <a:ext uri="{FF2B5EF4-FFF2-40B4-BE49-F238E27FC236}">
                    <a16:creationId xmlns:a16="http://schemas.microsoft.com/office/drawing/2014/main" id="{E4D96BC2-4990-7E4E-98A6-81E96277090A}"/>
                  </a:ext>
                </a:extLst>
              </p:cNvPr>
              <p:cNvSpPr/>
              <p:nvPr/>
            </p:nvSpPr>
            <p:spPr>
              <a:xfrm rot="1425986">
                <a:off x="9760160" y="4277483"/>
                <a:ext cx="192856" cy="107217"/>
              </a:xfrm>
              <a:prstGeom prst="parallelogram">
                <a:avLst/>
              </a:prstGeom>
              <a:solidFill>
                <a:srgbClr val="9596EE"/>
              </a:soli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CE48BC9B-63F3-714C-B1C2-88F99346AFDB}"/>
                  </a:ext>
                </a:extLst>
              </p:cNvPr>
              <p:cNvGrpSpPr/>
              <p:nvPr/>
            </p:nvGrpSpPr>
            <p:grpSpPr>
              <a:xfrm>
                <a:off x="9066046" y="3674869"/>
                <a:ext cx="1679536" cy="1125351"/>
                <a:chOff x="9066046" y="3674869"/>
                <a:chExt cx="1679536" cy="1125351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C0D21F2-98BB-2D45-B366-44B419DEB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49373" y="4175273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E856326-160D-214A-8F36-DD27E5AB1703}"/>
                    </a:ext>
                  </a:extLst>
                </p:cNvPr>
                <p:cNvGrpSpPr/>
                <p:nvPr/>
              </p:nvGrpSpPr>
              <p:grpSpPr>
                <a:xfrm>
                  <a:off x="9066046" y="3674869"/>
                  <a:ext cx="1679536" cy="1125351"/>
                  <a:chOff x="9066046" y="3674869"/>
                  <a:chExt cx="1679536" cy="1125351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DE892950-FB86-4F4C-9645-ADFD218F4D52}"/>
                      </a:ext>
                    </a:extLst>
                  </p:cNvPr>
                  <p:cNvGrpSpPr/>
                  <p:nvPr/>
                </p:nvGrpSpPr>
                <p:grpSpPr>
                  <a:xfrm>
                    <a:off x="9066412" y="3674869"/>
                    <a:ext cx="1679170" cy="609090"/>
                    <a:chOff x="7038110" y="3674869"/>
                    <a:chExt cx="1679170" cy="609090"/>
                  </a:xfrm>
                </p:grpSpPr>
                <p:cxnSp>
                  <p:nvCxnSpPr>
                    <p:cNvPr id="12" name="Straight Connector 11">
                      <a:extLst>
                        <a:ext uri="{FF2B5EF4-FFF2-40B4-BE49-F238E27FC236}">
                          <a16:creationId xmlns:a16="http://schemas.microsoft.com/office/drawing/2014/main" id="{A8E1B530-DCAC-6649-A2D8-94F4BAE92D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19517" y="3685953"/>
                      <a:ext cx="1197763" cy="523350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tailEnd type="non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BCA2D3E1-EC21-7F49-A402-76639AAF55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038110" y="3674869"/>
                      <a:ext cx="481407" cy="609090"/>
                    </a:xfrm>
                    <a:prstGeom prst="line">
                      <a:avLst/>
                    </a:prstGeom>
                    <a:ln w="22225">
                      <a:solidFill>
                        <a:srgbClr val="FF0000"/>
                      </a:solidFill>
                      <a:tailEnd type="non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EB746B1D-7C1B-4448-9512-1FF775FC3C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189063" y="3734140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0A6CE2BA-399E-0B41-B225-2F15FFDB46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338034" y="3797976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6B9B0454-ABBA-3544-94A9-327F6B3FAA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467792" y="3850879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244951AB-9CA5-564F-A62D-8743647C7C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603967" y="3911414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46581DEA-F213-FA49-9EBD-336581321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066046" y="4276870"/>
                    <a:ext cx="1197763" cy="52335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53863D76-B570-9A44-9EE9-27E555D569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751442" y="3979414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23CE4F5E-ADBB-ED48-896F-0936BED062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909339" y="4050492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86B25E9D-71E3-3A48-BCD9-EF771E2DF3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072072" y="4118984"/>
                    <a:ext cx="481407" cy="60909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A0ADCB0B-22DF-044F-97EF-66359A1E6F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256433" y="4190323"/>
                    <a:ext cx="481407" cy="609090"/>
                  </a:xfrm>
                  <a:prstGeom prst="line">
                    <a:avLst/>
                  </a:prstGeom>
                  <a:ln w="22225">
                    <a:solidFill>
                      <a:srgbClr val="FF0000"/>
                    </a:solidFill>
                    <a:tailEnd type="non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112E202-09AB-ED42-A82B-D085B5059A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73571" y="4022361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88110C0-3BCE-974D-86C2-8139F4578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8859" y="3877525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306D2BB-F4E1-624E-8920-5F7786ADF7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92858" y="3747340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5C25CE9-3172-8241-930F-E9A55139B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10881" y="4100693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1131A21-FB5E-3B4D-A078-500596BAB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37898" y="3814964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D03883F8-6B45-454F-8F51-A663445813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20790" y="3951283"/>
                  <a:ext cx="1197763" cy="52335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2E0455-A98F-5E43-B62A-6E91510A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ECF25A-43D9-634E-B04D-2EE362EE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D282D-032F-7947-9020-7B81C70A000D}"/>
              </a:ext>
            </a:extLst>
          </p:cNvPr>
          <p:cNvSpPr txBox="1"/>
          <p:nvPr/>
        </p:nvSpPr>
        <p:spPr>
          <a:xfrm>
            <a:off x="282829" y="296264"/>
            <a:ext cx="42550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X-ray panels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LYSO scintillator with SiPM sensors and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PetSYS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DAQ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All off-the-shelf commercial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Initially 4 panels, together covering ~12% of 4</a:t>
            </a:r>
            <a:r>
              <a:rPr lang="en-US" sz="2400" dirty="0">
                <a:latin typeface="Symbol" pitchFamily="2" charset="2"/>
                <a:ea typeface="Arial" charset="0"/>
                <a:cs typeface="Arial" charset="0"/>
              </a:rPr>
              <a:t>p</a:t>
            </a:r>
            <a:endParaRPr lang="en-US" sz="24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re-entrant vacuum boxes to protect UHV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9B9BC-2B1C-EB4E-B1CD-1FE681F483B7}"/>
              </a:ext>
            </a:extLst>
          </p:cNvPr>
          <p:cNvSpPr txBox="1"/>
          <p:nvPr/>
        </p:nvSpPr>
        <p:spPr>
          <a:xfrm>
            <a:off x="6598339" y="5330141"/>
            <a:ext cx="19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9596EE"/>
                </a:solidFill>
                <a:latin typeface="Arial" charset="0"/>
                <a:ea typeface="Arial" charset="0"/>
                <a:cs typeface="Arial" charset="0"/>
              </a:rPr>
              <a:t>LYSO – SiPM tile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FF162D-53DC-CA40-BFF8-1314E79FD72E}"/>
              </a:ext>
            </a:extLst>
          </p:cNvPr>
          <p:cNvCxnSpPr>
            <a:cxnSpLocks/>
          </p:cNvCxnSpPr>
          <p:nvPr/>
        </p:nvCxnSpPr>
        <p:spPr>
          <a:xfrm flipV="1">
            <a:off x="7491501" y="4497297"/>
            <a:ext cx="240413" cy="864235"/>
          </a:xfrm>
          <a:prstGeom prst="line">
            <a:avLst/>
          </a:prstGeom>
          <a:ln w="25400">
            <a:solidFill>
              <a:srgbClr val="9596EE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E53D674-F618-964A-B2F4-202470DEC3B6}"/>
              </a:ext>
            </a:extLst>
          </p:cNvPr>
          <p:cNvSpPr txBox="1"/>
          <p:nvPr/>
        </p:nvSpPr>
        <p:spPr>
          <a:xfrm>
            <a:off x="3958086" y="362408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x-ray panel (1 of 4)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FEBCE9-269C-954C-A973-80FCAC0D1252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6079179" y="3808752"/>
            <a:ext cx="1119449" cy="262998"/>
          </a:xfrm>
          <a:prstGeom prst="line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17E07C0-B10A-214A-AD9E-C0AD005493CC}"/>
              </a:ext>
            </a:extLst>
          </p:cNvPr>
          <p:cNvSpPr txBox="1"/>
          <p:nvPr/>
        </p:nvSpPr>
        <p:spPr>
          <a:xfrm>
            <a:off x="341280" y="3959656"/>
            <a:ext cx="60468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LYSO: ~35 photons/keV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         </a:t>
            </a:r>
            <a:r>
              <a:rPr lang="en-US" sz="2400" dirty="0">
                <a:latin typeface="Symbol" pitchFamily="2" charset="2"/>
                <a:ea typeface="Arial" charset="0"/>
                <a:cs typeface="Arial" charset="0"/>
              </a:rPr>
              <a:t>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= 35 ns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KETEK SiPM: PDE ~ 40%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⇒ Estimated resolution:</a:t>
            </a:r>
          </a:p>
          <a:p>
            <a:r>
              <a:rPr lang="en-US" sz="2400" dirty="0" err="1">
                <a:latin typeface="Symbol" pitchFamily="2" charset="2"/>
                <a:ea typeface="Arial" charset="0"/>
                <a:cs typeface="Arial" charset="0"/>
              </a:rPr>
              <a:t>s</a:t>
            </a:r>
            <a:r>
              <a:rPr lang="en-US" sz="2400" baseline="-25000" dirty="0" err="1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&lt; 0.8 ns, </a:t>
            </a:r>
            <a:r>
              <a:rPr lang="en-US" sz="2400" dirty="0" err="1">
                <a:latin typeface="Symbol" pitchFamily="2" charset="2"/>
                <a:ea typeface="Arial" charset="0"/>
                <a:cs typeface="Arial" charset="0"/>
              </a:rPr>
              <a:t>s</a:t>
            </a:r>
            <a:r>
              <a:rPr lang="en-US" sz="2400" baseline="-25000" dirty="0" err="1">
                <a:latin typeface="Arial" charset="0"/>
                <a:ea typeface="Arial" charset="0"/>
                <a:cs typeface="Arial" charset="0"/>
              </a:rPr>
              <a:t>xy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&lt; 0.3 mm, </a:t>
            </a:r>
            <a:r>
              <a:rPr lang="en-US" sz="2400" dirty="0" err="1">
                <a:latin typeface="Symbol" pitchFamily="2" charset="2"/>
                <a:ea typeface="Arial" charset="0"/>
                <a:cs typeface="Arial" charset="0"/>
              </a:rPr>
              <a:t>s</a:t>
            </a:r>
            <a:r>
              <a:rPr lang="en-US" sz="2400" baseline="-25000" dirty="0" err="1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≈ 1-2 keV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⇒ Identify x-rays, then use known energies</a:t>
            </a:r>
          </a:p>
        </p:txBody>
      </p:sp>
    </p:spTree>
    <p:extLst>
      <p:ext uri="{BB962C8B-B14F-4D97-AF65-F5344CB8AC3E}">
        <p14:creationId xmlns:p14="http://schemas.microsoft.com/office/powerpoint/2010/main" val="140312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E62E28-6813-054B-8BA6-A98CD8E5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B0C4A0-2406-C44B-B342-304BAFD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D0B9B-2067-CC46-B7A3-8DD0CD75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51" y="160486"/>
            <a:ext cx="9430592" cy="61958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20A8C4-F586-A241-9B4A-8E711DB3D6AF}"/>
              </a:ext>
            </a:extLst>
          </p:cNvPr>
          <p:cNvCxnSpPr>
            <a:cxnSpLocks/>
          </p:cNvCxnSpPr>
          <p:nvPr/>
        </p:nvCxnSpPr>
        <p:spPr>
          <a:xfrm flipH="1">
            <a:off x="5282106" y="4877657"/>
            <a:ext cx="3409830" cy="0"/>
          </a:xfrm>
          <a:prstGeom prst="straightConnector1">
            <a:avLst/>
          </a:prstGeom>
          <a:ln w="22225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3BDCE4-0789-2349-AB14-435D3BEEF746}"/>
              </a:ext>
            </a:extLst>
          </p:cNvPr>
          <p:cNvSpPr txBox="1"/>
          <p:nvPr/>
        </p:nvSpPr>
        <p:spPr>
          <a:xfrm>
            <a:off x="6681488" y="4877657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418E5-2658-4A4D-B965-4A2BABADD5F5}"/>
              </a:ext>
            </a:extLst>
          </p:cNvPr>
          <p:cNvSpPr txBox="1"/>
          <p:nvPr/>
        </p:nvSpPr>
        <p:spPr>
          <a:xfrm>
            <a:off x="6325411" y="5238949"/>
            <a:ext cx="46987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 table-top neutrino experiment! (OK, a large table)</a:t>
            </a:r>
          </a:p>
        </p:txBody>
      </p:sp>
    </p:spTree>
    <p:extLst>
      <p:ext uri="{BB962C8B-B14F-4D97-AF65-F5344CB8AC3E}">
        <p14:creationId xmlns:p14="http://schemas.microsoft.com/office/powerpoint/2010/main" val="2447031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438E73-6BDA-7E49-92D4-49E07FA2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88595-34F2-5E44-A93F-0F19312A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29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1E108D-758B-0042-83E3-47ED739F4C3A}"/>
              </a:ext>
            </a:extLst>
          </p:cNvPr>
          <p:cNvGrpSpPr/>
          <p:nvPr/>
        </p:nvGrpSpPr>
        <p:grpSpPr>
          <a:xfrm>
            <a:off x="8539123" y="136525"/>
            <a:ext cx="3652877" cy="5926307"/>
            <a:chOff x="227291" y="237589"/>
            <a:chExt cx="3652877" cy="5926307"/>
          </a:xfrm>
        </p:grpSpPr>
        <p:sp>
          <p:nvSpPr>
            <p:cNvPr id="25" name="Freeform 82">
              <a:extLst>
                <a:ext uri="{FF2B5EF4-FFF2-40B4-BE49-F238E27FC236}">
                  <a16:creationId xmlns:a16="http://schemas.microsoft.com/office/drawing/2014/main" id="{C08055B8-578B-2C49-9F54-2B96BD74295B}"/>
                </a:ext>
              </a:extLst>
            </p:cNvPr>
            <p:cNvSpPr>
              <a:spLocks/>
            </p:cNvSpPr>
            <p:nvPr/>
          </p:nvSpPr>
          <p:spPr bwMode="auto">
            <a:xfrm rot="15820876" flipH="1" flipV="1">
              <a:off x="1207384" y="2156019"/>
              <a:ext cx="737478" cy="173953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FF930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2ECFB51-55B9-3143-8E2C-FEFC79CC8062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4967370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EAE0A0B-2E37-0842-BD2D-26896FD88A8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88127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82BBF9B-5144-694D-8E6A-A63433232A4E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4372029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298A4A-9341-2C4B-9E47-BE980BF4DF44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07827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0F74E32-9631-C544-B80A-3F2F3E0F5ADE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893597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AC2D4A2-7E0A-1D49-B2B9-05F348E334B5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1564410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70EF44-9AD7-2742-8F41-B27C01FEB6BA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015526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0D7E298-8817-B746-85C6-62516743C1FA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3188035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2091D95-7A8B-9A42-B77D-815D0D20070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2608068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1B247C-E188-E34A-97E7-944D4A30D654}"/>
                </a:ext>
              </a:extLst>
            </p:cNvPr>
            <p:cNvCxnSpPr>
              <a:cxnSpLocks/>
            </p:cNvCxnSpPr>
            <p:nvPr/>
          </p:nvCxnSpPr>
          <p:spPr>
            <a:xfrm>
              <a:off x="968612" y="2725741"/>
              <a:ext cx="182629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66FABD-CBB8-D24F-83EB-67199690D52B}"/>
                </a:ext>
              </a:extLst>
            </p:cNvPr>
            <p:cNvSpPr txBox="1"/>
            <p:nvPr/>
          </p:nvSpPr>
          <p:spPr>
            <a:xfrm>
              <a:off x="244123" y="468779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1C83420-05C7-6843-9A64-15D59F9337C3}"/>
                </a:ext>
              </a:extLst>
            </p:cNvPr>
            <p:cNvSpPr txBox="1"/>
            <p:nvPr/>
          </p:nvSpPr>
          <p:spPr>
            <a:xfrm>
              <a:off x="241994" y="409393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B867B32-8A17-DC46-B1FF-F2105872C941}"/>
                </a:ext>
              </a:extLst>
            </p:cNvPr>
            <p:cNvSpPr txBox="1"/>
            <p:nvPr/>
          </p:nvSpPr>
          <p:spPr>
            <a:xfrm>
              <a:off x="241994" y="3650443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184A238-6731-A34E-BE97-58458F8A258D}"/>
                </a:ext>
              </a:extLst>
            </p:cNvPr>
            <p:cNvSpPr txBox="1"/>
            <p:nvPr/>
          </p:nvSpPr>
          <p:spPr>
            <a:xfrm>
              <a:off x="235306" y="2533333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78C76D-E1F1-B340-BF12-A54CDA3FCD94}"/>
                </a:ext>
              </a:extLst>
            </p:cNvPr>
            <p:cNvSpPr txBox="1"/>
            <p:nvPr/>
          </p:nvSpPr>
          <p:spPr>
            <a:xfrm>
              <a:off x="227291" y="1490255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O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640B54-BFEC-DB43-A86F-3E31610D70B0}"/>
                </a:ext>
              </a:extLst>
            </p:cNvPr>
            <p:cNvSpPr txBox="1"/>
            <p:nvPr/>
          </p:nvSpPr>
          <p:spPr>
            <a:xfrm>
              <a:off x="244123" y="80684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275439B-19F6-3C48-AC7C-2B64B86A01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2036" y="4324275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7375424-0E5C-FC4C-9C30-0339E0D98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3634" y="103475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CBCE4DC-6633-8D4A-850B-59C40923967F}"/>
                </a:ext>
              </a:extLst>
            </p:cNvPr>
            <p:cNvGrpSpPr/>
            <p:nvPr/>
          </p:nvGrpSpPr>
          <p:grpSpPr>
            <a:xfrm>
              <a:off x="968612" y="1628574"/>
              <a:ext cx="1826294" cy="91440"/>
              <a:chOff x="963411" y="1585117"/>
              <a:chExt cx="1826294" cy="91440"/>
            </a:xfrm>
          </p:grpSpPr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F7DE6E97-7D3B-FC4D-9EC2-1D6E4E8A5C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11" y="163133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8C101AC-33CF-9448-8CF7-1ED52F86DA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2546" y="158511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5BCE3C-6328-5A47-AA42-766FA78FB5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83586" y="1850916"/>
              <a:ext cx="91440" cy="91440"/>
            </a:xfrm>
            <a:prstGeom prst="ellipse">
              <a:avLst/>
            </a:prstGeom>
            <a:solidFill>
              <a:srgbClr val="FF93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81B4A75-93A5-EE45-A760-87596A827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3894" y="3842981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602ECE-152D-AE4F-91BB-1AF2B4F9EA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3034" y="3149054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866BE69-5A7F-8C46-900D-CDD8A2DECE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1924" y="2967159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5A68B28-F17F-6341-BECA-EB810D558CB1}"/>
                </a:ext>
              </a:extLst>
            </p:cNvPr>
            <p:cNvGrpSpPr/>
            <p:nvPr/>
          </p:nvGrpSpPr>
          <p:grpSpPr>
            <a:xfrm>
              <a:off x="968612" y="2853288"/>
              <a:ext cx="1826294" cy="91440"/>
              <a:chOff x="963411" y="2705656"/>
              <a:chExt cx="1826294" cy="91440"/>
            </a:xfrm>
          </p:grpSpPr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766A0318-FA5D-EB45-8AAB-FF235EB49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411" y="276909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2AD5FC7-3FB2-EC4F-99C2-014E46D66A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000" y="2705656"/>
                <a:ext cx="91440" cy="91440"/>
              </a:xfrm>
              <a:prstGeom prst="ellipse">
                <a:avLst/>
              </a:prstGeom>
              <a:solidFill>
                <a:srgbClr val="0070C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B778317-B07E-A94D-A4F8-E9F54AC87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7587" y="2682154"/>
              <a:ext cx="91440" cy="91440"/>
            </a:xfrm>
            <a:prstGeom prst="ellipse">
              <a:avLst/>
            </a:prstGeom>
            <a:solidFill>
              <a:schemeClr val="tx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73E97F5-9885-2D4B-9BF8-22C25E02ADC0}"/>
                </a:ext>
              </a:extLst>
            </p:cNvPr>
            <p:cNvSpPr txBox="1"/>
            <p:nvPr/>
          </p:nvSpPr>
          <p:spPr>
            <a:xfrm>
              <a:off x="604071" y="147973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2,3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95A83DD-5B3E-6140-94D1-07C3FE43EA9A}"/>
                </a:ext>
              </a:extLst>
            </p:cNvPr>
            <p:cNvSpPr txBox="1"/>
            <p:nvPr/>
          </p:nvSpPr>
          <p:spPr>
            <a:xfrm>
              <a:off x="650805" y="174800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52715-184F-4B44-BD8E-289DDB74D477}"/>
                </a:ext>
              </a:extLst>
            </p:cNvPr>
            <p:cNvSpPr txBox="1"/>
            <p:nvPr/>
          </p:nvSpPr>
          <p:spPr>
            <a:xfrm>
              <a:off x="642876" y="305813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C149723-EE19-AF4E-9D3C-5CF705CC2B52}"/>
                </a:ext>
              </a:extLst>
            </p:cNvPr>
            <p:cNvSpPr txBox="1"/>
            <p:nvPr/>
          </p:nvSpPr>
          <p:spPr>
            <a:xfrm>
              <a:off x="565539" y="2528176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4,5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D1C2900-098A-0F40-AC5C-4CE043AC3D5B}"/>
                </a:ext>
              </a:extLst>
            </p:cNvPr>
            <p:cNvSpPr txBox="1"/>
            <p:nvPr/>
          </p:nvSpPr>
          <p:spPr>
            <a:xfrm>
              <a:off x="576384" y="2819009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2,3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573EAD5-9C26-D34A-801A-B5F6B1962FAF}"/>
                </a:ext>
              </a:extLst>
            </p:cNvPr>
            <p:cNvCxnSpPr>
              <a:cxnSpLocks/>
            </p:cNvCxnSpPr>
            <p:nvPr/>
          </p:nvCxnSpPr>
          <p:spPr>
            <a:xfrm>
              <a:off x="1599488" y="2651566"/>
              <a:ext cx="141867" cy="224762"/>
            </a:xfrm>
            <a:prstGeom prst="straightConnector1">
              <a:avLst/>
            </a:prstGeom>
            <a:ln w="25400">
              <a:solidFill>
                <a:srgbClr val="FF9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49B54CE-B9B4-124C-B65B-7F6200AF3A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00" y="555561"/>
              <a:ext cx="295022" cy="1309157"/>
            </a:xfrm>
            <a:prstGeom prst="straightConnector1">
              <a:avLst/>
            </a:prstGeom>
            <a:ln w="25400">
              <a:solidFill>
                <a:srgbClr val="FF9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308F1C-E84B-A44F-914B-CCE17F24A541}"/>
                </a:ext>
              </a:extLst>
            </p:cNvPr>
            <p:cNvSpPr txBox="1"/>
            <p:nvPr/>
          </p:nvSpPr>
          <p:spPr>
            <a:xfrm>
              <a:off x="584145" y="237589"/>
              <a:ext cx="2756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3) 54 eV Auger e</a:t>
              </a:r>
              <a:r>
                <a:rPr lang="en-US" sz="1600" b="1" baseline="30000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r>
                <a:rPr lang="en-US" sz="1600" b="1" dirty="0">
                  <a:solidFill>
                    <a:srgbClr val="FF9300"/>
                  </a:solidFill>
                  <a:latin typeface="Arial" charset="0"/>
                  <a:ea typeface="Arial" charset="0"/>
                  <a:cs typeface="Arial" charset="0"/>
                </a:rPr>
                <a:t> (7 keV/c)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1596378-A0A9-CC46-99C6-73BEBF432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9297" y="2563224"/>
              <a:ext cx="91440" cy="91440"/>
            </a:xfrm>
            <a:prstGeom prst="ellipse">
              <a:avLst/>
            </a:prstGeom>
            <a:solidFill>
              <a:srgbClr val="FF93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957EF56-4903-2C45-988F-263F80ADF9A5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H="1">
              <a:off x="1423526" y="4973345"/>
              <a:ext cx="65628" cy="7966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7FAEE37-E872-FE43-B0E3-37139A03C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595" y="5770035"/>
              <a:ext cx="393861" cy="393861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D48628D-291D-A745-ACEC-1B7A798212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2613" y="4930021"/>
              <a:ext cx="91440" cy="91440"/>
            </a:xfrm>
            <a:prstGeom prst="ellipse">
              <a:avLst/>
            </a:prstGeom>
            <a:solidFill>
              <a:srgbClr val="FF000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F29BCFB-A9FD-9949-BA89-A003D94D1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8766" y="2899357"/>
              <a:ext cx="229396" cy="2043754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 82">
              <a:extLst>
                <a:ext uri="{FF2B5EF4-FFF2-40B4-BE49-F238E27FC236}">
                  <a16:creationId xmlns:a16="http://schemas.microsoft.com/office/drawing/2014/main" id="{F60893E3-F856-AD45-B729-FFE61ED53DB6}"/>
                </a:ext>
              </a:extLst>
            </p:cNvPr>
            <p:cNvSpPr>
              <a:spLocks/>
            </p:cNvSpPr>
            <p:nvPr/>
          </p:nvSpPr>
          <p:spPr bwMode="auto">
            <a:xfrm rot="8873687">
              <a:off x="1514180" y="3711626"/>
              <a:ext cx="1364820" cy="116768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0070C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39A17A6-DD26-4347-B3C6-4D1C95D24F77}"/>
                </a:ext>
              </a:extLst>
            </p:cNvPr>
            <p:cNvSpPr txBox="1"/>
            <p:nvPr/>
          </p:nvSpPr>
          <p:spPr>
            <a:xfrm>
              <a:off x="1879153" y="3850217"/>
              <a:ext cx="146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2) 34.43 keV x-ray</a:t>
              </a:r>
            </a:p>
          </p:txBody>
        </p:sp>
        <p:sp>
          <p:nvSpPr>
            <p:cNvPr id="67" name="Freeform 82">
              <a:extLst>
                <a:ext uri="{FF2B5EF4-FFF2-40B4-BE49-F238E27FC236}">
                  <a16:creationId xmlns:a16="http://schemas.microsoft.com/office/drawing/2014/main" id="{CF88ADD7-A3EA-B044-A31F-4100B3FC1A37}"/>
                </a:ext>
              </a:extLst>
            </p:cNvPr>
            <p:cNvSpPr>
              <a:spLocks/>
            </p:cNvSpPr>
            <p:nvPr/>
          </p:nvSpPr>
          <p:spPr bwMode="auto">
            <a:xfrm rot="16728026" flipH="1" flipV="1">
              <a:off x="1205499" y="1981853"/>
              <a:ext cx="1076825" cy="148311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00B05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B059CB8-8EBC-2746-B7EB-C0B399DAD9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9626" y="1497138"/>
              <a:ext cx="91440" cy="91440"/>
            </a:xfrm>
            <a:prstGeom prst="ellipse">
              <a:avLst/>
            </a:prstGeom>
            <a:solidFill>
              <a:srgbClr val="00B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4CDB756-D828-F847-946F-8BCE4C176D44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H="1">
              <a:off x="1601242" y="1925656"/>
              <a:ext cx="677004" cy="69328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2D575B3-C2AF-0844-BEC2-1634FB843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2768" y="753474"/>
              <a:ext cx="246530" cy="748963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EC63DEB-4CE9-1F4D-B9A2-7AA497DE49E1}"/>
                </a:ext>
              </a:extLst>
            </p:cNvPr>
            <p:cNvSpPr txBox="1"/>
            <p:nvPr/>
          </p:nvSpPr>
          <p:spPr>
            <a:xfrm>
              <a:off x="1998292" y="503716"/>
              <a:ext cx="1881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4) 33 eV Auger e</a:t>
              </a:r>
              <a:r>
                <a:rPr lang="en-US" sz="1600" b="1" baseline="30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r>
                <a:rPr lang="en-US" sz="1600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 (6 keV/c)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F2266A7-CF33-CB40-BC82-1FF190B1E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4855" y="1847607"/>
              <a:ext cx="91440" cy="91440"/>
            </a:xfrm>
            <a:prstGeom prst="ellipse">
              <a:avLst/>
            </a:prstGeom>
            <a:solidFill>
              <a:srgbClr val="00B050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F03767A-4149-D94C-8527-2CF58342BAC6}"/>
                </a:ext>
              </a:extLst>
            </p:cNvPr>
            <p:cNvSpPr txBox="1"/>
            <p:nvPr/>
          </p:nvSpPr>
          <p:spPr>
            <a:xfrm>
              <a:off x="1620456" y="5257959"/>
              <a:ext cx="13821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1) K-capture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CA5A9C-7738-8845-880B-6A0D0E42CD74}"/>
              </a:ext>
            </a:extLst>
          </p:cNvPr>
          <p:cNvSpPr txBox="1"/>
          <p:nvPr/>
        </p:nvSpPr>
        <p:spPr>
          <a:xfrm>
            <a:off x="432945" y="243512"/>
            <a:ext cx="48870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We will accept decays with: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Higher-E x-ray (for better timing resolution)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All Auger electrons with low energies (for containment)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Only 1 or 2 Augers (for sanity)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We initially choose events with: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K-capture (85%)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34.4-keV x-ray from N</a:t>
            </a:r>
            <a:r>
              <a:rPr lang="en-US" sz="2400" baseline="-25000" dirty="0">
                <a:latin typeface="Arial" charset="0"/>
                <a:ea typeface="Arial" charset="0"/>
                <a:cs typeface="Arial" charset="0"/>
              </a:rPr>
              <a:t>2,3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fill of K vacancy (2.9% of K-captures).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These N-vacancies give: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one 100-120 eV e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−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(25%)    – or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two 20-70 eV e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−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(75%)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49F356-FDE5-524F-BC06-02B6D999A889}"/>
              </a:ext>
            </a:extLst>
          </p:cNvPr>
          <p:cNvGrpSpPr/>
          <p:nvPr/>
        </p:nvGrpSpPr>
        <p:grpSpPr>
          <a:xfrm>
            <a:off x="5444936" y="150667"/>
            <a:ext cx="3120159" cy="5910455"/>
            <a:chOff x="5444936" y="150667"/>
            <a:chExt cx="3120159" cy="59104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B54214-B705-6249-816B-DCD6360A8553}"/>
                </a:ext>
              </a:extLst>
            </p:cNvPr>
            <p:cNvGrpSpPr/>
            <p:nvPr/>
          </p:nvGrpSpPr>
          <p:grpSpPr>
            <a:xfrm>
              <a:off x="5795436" y="150667"/>
              <a:ext cx="1704569" cy="2648678"/>
              <a:chOff x="6249449" y="138183"/>
              <a:chExt cx="1704569" cy="2648678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94F957B8-9E78-7240-A712-0E933D25032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617015" flipH="1" flipV="1">
                <a:off x="6905317" y="1826459"/>
                <a:ext cx="920105" cy="131110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rgbClr val="FF9300"/>
                </a:solidFill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2A11655-644D-0E4E-B245-1B31649FA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9784" y="1805766"/>
                <a:ext cx="286997" cy="981095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8178243A-01EE-E845-9A53-C983EDD07D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82632" y="449703"/>
                <a:ext cx="273602" cy="966575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BCCEC4E-F4EF-9C48-9B78-8272D155E9F7}"/>
                  </a:ext>
                </a:extLst>
              </p:cNvPr>
              <p:cNvSpPr txBox="1"/>
              <p:nvPr/>
            </p:nvSpPr>
            <p:spPr>
              <a:xfrm>
                <a:off x="6249449" y="138183"/>
                <a:ext cx="17045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FF9300"/>
                    </a:solidFill>
                    <a:latin typeface="Arial" charset="0"/>
                    <a:ea typeface="Arial" charset="0"/>
                    <a:cs typeface="Arial" charset="0"/>
                  </a:rPr>
                  <a:t>3) 110 eV Auger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E6C5AE0-2B26-C44D-857F-6DC4D5C09791}"/>
                </a:ext>
              </a:extLst>
            </p:cNvPr>
            <p:cNvGrpSpPr/>
            <p:nvPr/>
          </p:nvGrpSpPr>
          <p:grpSpPr>
            <a:xfrm>
              <a:off x="5444936" y="704072"/>
              <a:ext cx="3120159" cy="5357050"/>
              <a:chOff x="227291" y="806846"/>
              <a:chExt cx="3120159" cy="5357050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88BB4D1E-F0B3-D845-B3DF-8338863BDF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4967370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5B0CCBAA-687B-8244-9CCD-1A9D26BFF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3881276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8974A12A-D118-0F4B-A4FE-A704694BD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4372029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C53105A-9489-754C-9793-493A54DC2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1078276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26A32DB9-E3A5-D94C-8E99-760699928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1893597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8AF5BA7E-424B-CC47-BE41-AAF4325F55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1564410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F6AB44B9-0523-964F-8513-92CE94D524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3015526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1D368B45-43BC-364C-96B5-A5E55305A0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3188035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547EAE4A-362D-B248-AE48-EF6254EA9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2608068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338A0311-5E4E-154A-9D3A-27D77D6BC1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272574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5C4AF8F-B6FC-4749-AB94-BC44FB0902B9}"/>
                  </a:ext>
                </a:extLst>
              </p:cNvPr>
              <p:cNvSpPr txBox="1"/>
              <p:nvPr/>
            </p:nvSpPr>
            <p:spPr>
              <a:xfrm>
                <a:off x="244123" y="4687793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K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7A3219D-68C9-B14A-8C5C-FF67B2A82391}"/>
                  </a:ext>
                </a:extLst>
              </p:cNvPr>
              <p:cNvSpPr txBox="1"/>
              <p:nvPr/>
            </p:nvSpPr>
            <p:spPr>
              <a:xfrm>
                <a:off x="241994" y="4093931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L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514FCA4-B335-4144-BDF6-A4C481127C4B}"/>
                  </a:ext>
                </a:extLst>
              </p:cNvPr>
              <p:cNvSpPr txBox="1"/>
              <p:nvPr/>
            </p:nvSpPr>
            <p:spPr>
              <a:xfrm>
                <a:off x="241994" y="3650443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M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C1CA469-4475-4447-A623-9CBFCC7D2B1B}"/>
                  </a:ext>
                </a:extLst>
              </p:cNvPr>
              <p:cNvSpPr txBox="1"/>
              <p:nvPr/>
            </p:nvSpPr>
            <p:spPr>
              <a:xfrm>
                <a:off x="235306" y="2533333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N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F978D8E-F8ED-8D45-BE1E-220652FF9B90}"/>
                  </a:ext>
                </a:extLst>
              </p:cNvPr>
              <p:cNvSpPr txBox="1"/>
              <p:nvPr/>
            </p:nvSpPr>
            <p:spPr>
              <a:xfrm>
                <a:off x="227291" y="1490255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C263D6A-A87B-9547-8F8D-851B6895FE19}"/>
                  </a:ext>
                </a:extLst>
              </p:cNvPr>
              <p:cNvSpPr txBox="1"/>
              <p:nvPr/>
            </p:nvSpPr>
            <p:spPr>
              <a:xfrm>
                <a:off x="244123" y="806846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AFFBF52-BA58-7D43-90A8-8567638EA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2036" y="4324275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A056B18-02CD-9549-89DA-5A072A6632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3634" y="103475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D812858-99D2-2F42-8DD0-686222AC0A0A}"/>
                  </a:ext>
                </a:extLst>
              </p:cNvPr>
              <p:cNvGrpSpPr/>
              <p:nvPr/>
            </p:nvGrpSpPr>
            <p:grpSpPr>
              <a:xfrm>
                <a:off x="968612" y="1628574"/>
                <a:ext cx="1826294" cy="91440"/>
                <a:chOff x="963411" y="1585117"/>
                <a:chExt cx="1826294" cy="91440"/>
              </a:xfrm>
            </p:grpSpPr>
            <p:cxnSp>
              <p:nvCxnSpPr>
                <p:cNvPr id="142" name="Straight Arrow Connector 141">
                  <a:extLst>
                    <a:ext uri="{FF2B5EF4-FFF2-40B4-BE49-F238E27FC236}">
                      <a16:creationId xmlns:a16="http://schemas.microsoft.com/office/drawing/2014/main" id="{D7B394DF-6004-3E41-96AE-6A8467A5A6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3411" y="1631331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6AED6892-8D9B-2D44-9CA4-6EDAA934F9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12546" y="1585117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D8511DE-9E09-E241-AA9F-63AE6CCC89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83586" y="1850916"/>
                <a:ext cx="91440" cy="91440"/>
              </a:xfrm>
              <a:prstGeom prst="ellipse">
                <a:avLst/>
              </a:prstGeom>
              <a:solidFill>
                <a:srgbClr val="FF930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E20125E-D7FE-7848-9E68-4C7D7FE003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3894" y="384298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338D8CD-A325-2B4F-967B-3BA03A4276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3034" y="314905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0FBAAA4D-9B6F-1F42-8E7D-47282DD96E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1924" y="296715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347DEF2B-3109-5444-9988-718D0EEAFB70}"/>
                  </a:ext>
                </a:extLst>
              </p:cNvPr>
              <p:cNvGrpSpPr/>
              <p:nvPr/>
            </p:nvGrpSpPr>
            <p:grpSpPr>
              <a:xfrm>
                <a:off x="968612" y="2853288"/>
                <a:ext cx="1826294" cy="91440"/>
                <a:chOff x="963411" y="2705656"/>
                <a:chExt cx="1826294" cy="91440"/>
              </a:xfrm>
            </p:grpSpPr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25035391-1676-914F-BA06-F2CC67BBD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3411" y="2769091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32D873F1-F3B8-9D43-83CD-10CFAF3681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78000" y="2705656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D97CD5B-5C87-7C4A-BFF9-A56821989A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7587" y="268215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DAFB6267-D84A-6C41-913E-755908BB3486}"/>
                  </a:ext>
                </a:extLst>
              </p:cNvPr>
              <p:cNvSpPr txBox="1"/>
              <p:nvPr/>
            </p:nvSpPr>
            <p:spPr>
              <a:xfrm>
                <a:off x="604071" y="147973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2,3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00FAEAF-23AD-8947-B8FE-BA2E3305F88B}"/>
                  </a:ext>
                </a:extLst>
              </p:cNvPr>
              <p:cNvSpPr txBox="1"/>
              <p:nvPr/>
            </p:nvSpPr>
            <p:spPr>
              <a:xfrm>
                <a:off x="650805" y="1748009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04EFA7B-3202-D044-A2AD-CAF51DCC2E32}"/>
                  </a:ext>
                </a:extLst>
              </p:cNvPr>
              <p:cNvSpPr txBox="1"/>
              <p:nvPr/>
            </p:nvSpPr>
            <p:spPr>
              <a:xfrm>
                <a:off x="642876" y="305813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58EB48D-E88E-E141-AB54-CCDF572AA060}"/>
                  </a:ext>
                </a:extLst>
              </p:cNvPr>
              <p:cNvSpPr txBox="1"/>
              <p:nvPr/>
            </p:nvSpPr>
            <p:spPr>
              <a:xfrm>
                <a:off x="565539" y="2528176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4,5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BA7C998-F08A-2544-824B-B58DBB4E4704}"/>
                  </a:ext>
                </a:extLst>
              </p:cNvPr>
              <p:cNvSpPr txBox="1"/>
              <p:nvPr/>
            </p:nvSpPr>
            <p:spPr>
              <a:xfrm>
                <a:off x="576384" y="281900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2,3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E47F9800-8EBD-264C-8F6E-3C17B32349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78343" y="256322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B57DEF7B-E08A-1B48-8488-A19188BA15AC}"/>
                  </a:ext>
                </a:extLst>
              </p:cNvPr>
              <p:cNvCxnSpPr>
                <a:cxnSpLocks/>
                <a:endCxn id="128" idx="0"/>
              </p:cNvCxnSpPr>
              <p:nvPr/>
            </p:nvCxnSpPr>
            <p:spPr>
              <a:xfrm flipH="1">
                <a:off x="1423526" y="4973345"/>
                <a:ext cx="65628" cy="7966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5590BAE-5340-C84B-B239-B891D477A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26595" y="5770035"/>
                <a:ext cx="393861" cy="393861"/>
              </a:xfrm>
              <a:prstGeom prst="rect">
                <a:avLst/>
              </a:prstGeom>
            </p:spPr>
          </p:pic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3D6CCBB-63D5-4B45-99EA-12504D3D52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2613" y="493002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DD015184-C3AC-BD4F-8F6B-4CF0442FB9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88766" y="2899357"/>
                <a:ext cx="229396" cy="2043754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Freeform 82">
                <a:extLst>
                  <a:ext uri="{FF2B5EF4-FFF2-40B4-BE49-F238E27FC236}">
                    <a16:creationId xmlns:a16="http://schemas.microsoft.com/office/drawing/2014/main" id="{390F8C99-2FD6-5B45-8E0C-59AE7EE6131E}"/>
                  </a:ext>
                </a:extLst>
              </p:cNvPr>
              <p:cNvSpPr>
                <a:spLocks/>
              </p:cNvSpPr>
              <p:nvPr/>
            </p:nvSpPr>
            <p:spPr bwMode="auto">
              <a:xfrm rot="8873687">
                <a:off x="1514180" y="3711626"/>
                <a:ext cx="1364820" cy="116768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rgbClr val="0070C0"/>
                </a:solidFill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206A0B8-D403-984E-AA71-504F54B188BC}"/>
                  </a:ext>
                </a:extLst>
              </p:cNvPr>
              <p:cNvSpPr txBox="1"/>
              <p:nvPr/>
            </p:nvSpPr>
            <p:spPr>
              <a:xfrm>
                <a:off x="1879153" y="3850217"/>
                <a:ext cx="14682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2) 34.43 keV x-ray</a:t>
                </a: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9926E5F-3EB8-4C45-B392-86C254C50E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530" y="1497138"/>
                <a:ext cx="91440" cy="91440"/>
              </a:xfrm>
              <a:prstGeom prst="ellipse">
                <a:avLst/>
              </a:prstGeom>
              <a:solidFill>
                <a:srgbClr val="E18D1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799D75EB-B0A7-9546-B11C-60FE185398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855" y="184760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5D002F1-92AE-6D47-941A-5D603F170DA6}"/>
                  </a:ext>
                </a:extLst>
              </p:cNvPr>
              <p:cNvSpPr txBox="1"/>
              <p:nvPr/>
            </p:nvSpPr>
            <p:spPr>
              <a:xfrm>
                <a:off x="1620456" y="5257959"/>
                <a:ext cx="13821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1) K-capture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6634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8CAB0E-9595-EB41-876C-35587B0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E25FE-56E3-F54B-9228-47442158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32A50A-0EA2-6243-B7E7-DAC3E31D4ED2}"/>
                  </a:ext>
                </a:extLst>
              </p:cNvPr>
              <p:cNvSpPr txBox="1"/>
              <p:nvPr/>
            </p:nvSpPr>
            <p:spPr>
              <a:xfrm>
                <a:off x="1294543" y="1787703"/>
                <a:ext cx="1158907" cy="1433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 algn="l"/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32A50A-0EA2-6243-B7E7-DAC3E31D4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1787703"/>
                <a:ext cx="1158907" cy="14334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627D4E7-42E2-6347-B688-F52BD0469BB0}"/>
              </a:ext>
            </a:extLst>
          </p:cNvPr>
          <p:cNvSpPr txBox="1"/>
          <p:nvPr/>
        </p:nvSpPr>
        <p:spPr>
          <a:xfrm>
            <a:off x="801384" y="606175"/>
            <a:ext cx="437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Leptons in the Standard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0C2A97-CCF4-2344-AA5C-6848E57EF446}"/>
              </a:ext>
            </a:extLst>
          </p:cNvPr>
          <p:cNvSpPr txBox="1"/>
          <p:nvPr/>
        </p:nvSpPr>
        <p:spPr>
          <a:xfrm>
            <a:off x="2323954" y="108320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massless </a:t>
            </a:r>
            <a:r>
              <a:rPr lang="en-US" sz="2000" dirty="0">
                <a:latin typeface="Symbol" pitchFamily="2" charset="2"/>
                <a:ea typeface="Cambria Math" panose="02040503050406030204" pitchFamily="18" charset="0"/>
                <a:cs typeface="Arial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FD2A1-2887-034D-95A3-A4C6833FCFD0}"/>
              </a:ext>
            </a:extLst>
          </p:cNvPr>
          <p:cNvSpPr txBox="1"/>
          <p:nvPr/>
        </p:nvSpPr>
        <p:spPr>
          <a:xfrm>
            <a:off x="2453450" y="3740980"/>
            <a:ext cx="3276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singlet: no weak interaction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61AF2B-1492-FD48-AA98-0E7817E0683D}"/>
              </a:ext>
            </a:extLst>
          </p:cNvPr>
          <p:cNvCxnSpPr>
            <a:cxnSpLocks/>
          </p:cNvCxnSpPr>
          <p:nvPr/>
        </p:nvCxnSpPr>
        <p:spPr>
          <a:xfrm flipH="1">
            <a:off x="1810246" y="1315092"/>
            <a:ext cx="544530" cy="472611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DB4E17-5C28-264F-B417-AB4B128386DB}"/>
              </a:ext>
            </a:extLst>
          </p:cNvPr>
          <p:cNvCxnSpPr>
            <a:cxnSpLocks/>
            <a:stCxn id="9" idx="1"/>
            <a:endCxn id="5" idx="2"/>
          </p:cNvCxnSpPr>
          <p:nvPr/>
        </p:nvCxnSpPr>
        <p:spPr>
          <a:xfrm flipH="1" flipV="1">
            <a:off x="1873997" y="3221172"/>
            <a:ext cx="579453" cy="719863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767D52-AA97-324F-95BF-C51204A32792}"/>
                  </a:ext>
                </a:extLst>
              </p:cNvPr>
              <p:cNvSpPr txBox="1"/>
              <p:nvPr/>
            </p:nvSpPr>
            <p:spPr>
              <a:xfrm>
                <a:off x="2566347" y="1787703"/>
                <a:ext cx="1165127" cy="1520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 algn="l"/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767D52-AA97-324F-95BF-C51204A32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347" y="1787703"/>
                <a:ext cx="1165127" cy="1520544"/>
              </a:xfrm>
              <a:prstGeom prst="rect">
                <a:avLst/>
              </a:prstGeom>
              <a:blipFill>
                <a:blip r:embed="rId3"/>
                <a:stretch>
                  <a:fillRect b="-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86992-3A3C-9142-BFFA-FA01A6691DA3}"/>
                  </a:ext>
                </a:extLst>
              </p:cNvPr>
              <p:cNvSpPr txBox="1"/>
              <p:nvPr/>
            </p:nvSpPr>
            <p:spPr>
              <a:xfrm>
                <a:off x="3838151" y="1787702"/>
                <a:ext cx="1197187" cy="1433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𝜈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𝜏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L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 algn="l"/>
                <a:endParaRPr lang="en-US" sz="2400" b="0" dirty="0">
                  <a:latin typeface="Arial" charset="0"/>
                  <a:cs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mPr>
                                <m:m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charset="0"/>
                                          </a:rPr>
                                          <m:t>𝜏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Arial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586992-3A3C-9142-BFFA-FA01A6691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151" y="1787702"/>
                <a:ext cx="1197187" cy="14334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5713C8-DAA7-7149-AF9B-C158140339B2}"/>
              </a:ext>
            </a:extLst>
          </p:cNvPr>
          <p:cNvSpPr txBox="1"/>
          <p:nvPr/>
        </p:nvSpPr>
        <p:spPr>
          <a:xfrm rot="20810260">
            <a:off x="5043434" y="172496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Gigi" panose="020F0502020204030204" pitchFamily="34" charset="0"/>
                <a:ea typeface="Arial" charset="0"/>
                <a:cs typeface="Gigi" panose="020F0502020204030204" pitchFamily="34" charset="0"/>
              </a:rPr>
              <a:t>Real World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2AB6D17-59C7-C94E-B3EF-A5E98E86DDCD}"/>
              </a:ext>
            </a:extLst>
          </p:cNvPr>
          <p:cNvSpPr/>
          <p:nvPr/>
        </p:nvSpPr>
        <p:spPr>
          <a:xfrm>
            <a:off x="2866490" y="650472"/>
            <a:ext cx="2168848" cy="400110"/>
          </a:xfrm>
          <a:custGeom>
            <a:avLst/>
            <a:gdLst>
              <a:gd name="connsiteX0" fmla="*/ 0 w 2095928"/>
              <a:gd name="connsiteY0" fmla="*/ 555173 h 565447"/>
              <a:gd name="connsiteX1" fmla="*/ 71919 w 2095928"/>
              <a:gd name="connsiteY1" fmla="*/ 565447 h 565447"/>
              <a:gd name="connsiteX2" fmla="*/ 133564 w 2095928"/>
              <a:gd name="connsiteY2" fmla="*/ 555173 h 565447"/>
              <a:gd name="connsiteX3" fmla="*/ 256854 w 2095928"/>
              <a:gd name="connsiteY3" fmla="*/ 534625 h 565447"/>
              <a:gd name="connsiteX4" fmla="*/ 287676 w 2095928"/>
              <a:gd name="connsiteY4" fmla="*/ 514077 h 565447"/>
              <a:gd name="connsiteX5" fmla="*/ 369870 w 2095928"/>
              <a:gd name="connsiteY5" fmla="*/ 493528 h 565447"/>
              <a:gd name="connsiteX6" fmla="*/ 410966 w 2095928"/>
              <a:gd name="connsiteY6" fmla="*/ 483254 h 565447"/>
              <a:gd name="connsiteX7" fmla="*/ 503434 w 2095928"/>
              <a:gd name="connsiteY7" fmla="*/ 452432 h 565447"/>
              <a:gd name="connsiteX8" fmla="*/ 585627 w 2095928"/>
              <a:gd name="connsiteY8" fmla="*/ 421609 h 565447"/>
              <a:gd name="connsiteX9" fmla="*/ 657546 w 2095928"/>
              <a:gd name="connsiteY9" fmla="*/ 411335 h 565447"/>
              <a:gd name="connsiteX10" fmla="*/ 750014 w 2095928"/>
              <a:gd name="connsiteY10" fmla="*/ 380513 h 565447"/>
              <a:gd name="connsiteX11" fmla="*/ 780836 w 2095928"/>
              <a:gd name="connsiteY11" fmla="*/ 370238 h 565447"/>
              <a:gd name="connsiteX12" fmla="*/ 893852 w 2095928"/>
              <a:gd name="connsiteY12" fmla="*/ 359964 h 565447"/>
              <a:gd name="connsiteX13" fmla="*/ 1006867 w 2095928"/>
              <a:gd name="connsiteY13" fmla="*/ 339416 h 565447"/>
              <a:gd name="connsiteX14" fmla="*/ 1078787 w 2095928"/>
              <a:gd name="connsiteY14" fmla="*/ 329142 h 565447"/>
              <a:gd name="connsiteX15" fmla="*/ 1119883 w 2095928"/>
              <a:gd name="connsiteY15" fmla="*/ 318868 h 565447"/>
              <a:gd name="connsiteX16" fmla="*/ 1171254 w 2095928"/>
              <a:gd name="connsiteY16" fmla="*/ 308594 h 565447"/>
              <a:gd name="connsiteX17" fmla="*/ 1202076 w 2095928"/>
              <a:gd name="connsiteY17" fmla="*/ 298319 h 565447"/>
              <a:gd name="connsiteX18" fmla="*/ 1284270 w 2095928"/>
              <a:gd name="connsiteY18" fmla="*/ 277771 h 565447"/>
              <a:gd name="connsiteX19" fmla="*/ 1315092 w 2095928"/>
              <a:gd name="connsiteY19" fmla="*/ 257223 h 565447"/>
              <a:gd name="connsiteX20" fmla="*/ 1448656 w 2095928"/>
              <a:gd name="connsiteY20" fmla="*/ 216126 h 565447"/>
              <a:gd name="connsiteX21" fmla="*/ 1530849 w 2095928"/>
              <a:gd name="connsiteY21" fmla="*/ 185304 h 565447"/>
              <a:gd name="connsiteX22" fmla="*/ 1602769 w 2095928"/>
              <a:gd name="connsiteY22" fmla="*/ 154481 h 565447"/>
              <a:gd name="connsiteX23" fmla="*/ 1664414 w 2095928"/>
              <a:gd name="connsiteY23" fmla="*/ 133933 h 565447"/>
              <a:gd name="connsiteX24" fmla="*/ 1695236 w 2095928"/>
              <a:gd name="connsiteY24" fmla="*/ 123659 h 565447"/>
              <a:gd name="connsiteX25" fmla="*/ 1736333 w 2095928"/>
              <a:gd name="connsiteY25" fmla="*/ 113385 h 565447"/>
              <a:gd name="connsiteX26" fmla="*/ 1767155 w 2095928"/>
              <a:gd name="connsiteY26" fmla="*/ 103110 h 565447"/>
              <a:gd name="connsiteX27" fmla="*/ 1880171 w 2095928"/>
              <a:gd name="connsiteY27" fmla="*/ 92836 h 565447"/>
              <a:gd name="connsiteX28" fmla="*/ 1972638 w 2095928"/>
              <a:gd name="connsiteY28" fmla="*/ 62014 h 565447"/>
              <a:gd name="connsiteX29" fmla="*/ 2003461 w 2095928"/>
              <a:gd name="connsiteY29" fmla="*/ 51740 h 565447"/>
              <a:gd name="connsiteX30" fmla="*/ 2024009 w 2095928"/>
              <a:gd name="connsiteY30" fmla="*/ 31191 h 565447"/>
              <a:gd name="connsiteX31" fmla="*/ 2085654 w 2095928"/>
              <a:gd name="connsiteY31" fmla="*/ 369 h 565447"/>
              <a:gd name="connsiteX32" fmla="*/ 2095928 w 2095928"/>
              <a:gd name="connsiteY32" fmla="*/ 369 h 5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95928" h="565447">
                <a:moveTo>
                  <a:pt x="0" y="555173"/>
                </a:moveTo>
                <a:cubicBezTo>
                  <a:pt x="23973" y="558598"/>
                  <a:pt x="47703" y="565447"/>
                  <a:pt x="71919" y="565447"/>
                </a:cubicBezTo>
                <a:cubicBezTo>
                  <a:pt x="92751" y="565447"/>
                  <a:pt x="112974" y="558341"/>
                  <a:pt x="133564" y="555173"/>
                </a:cubicBezTo>
                <a:cubicBezTo>
                  <a:pt x="244010" y="538182"/>
                  <a:pt x="166421" y="552711"/>
                  <a:pt x="256854" y="534625"/>
                </a:cubicBezTo>
                <a:cubicBezTo>
                  <a:pt x="267128" y="527776"/>
                  <a:pt x="276072" y="518297"/>
                  <a:pt x="287676" y="514077"/>
                </a:cubicBezTo>
                <a:cubicBezTo>
                  <a:pt x="314217" y="504426"/>
                  <a:pt x="342472" y="500378"/>
                  <a:pt x="369870" y="493528"/>
                </a:cubicBezTo>
                <a:cubicBezTo>
                  <a:pt x="383569" y="490103"/>
                  <a:pt x="397856" y="488498"/>
                  <a:pt x="410966" y="483254"/>
                </a:cubicBezTo>
                <a:cubicBezTo>
                  <a:pt x="571781" y="418929"/>
                  <a:pt x="370687" y="496681"/>
                  <a:pt x="503434" y="452432"/>
                </a:cubicBezTo>
                <a:cubicBezTo>
                  <a:pt x="513293" y="449146"/>
                  <a:pt x="567589" y="425216"/>
                  <a:pt x="585627" y="421609"/>
                </a:cubicBezTo>
                <a:cubicBezTo>
                  <a:pt x="609373" y="416860"/>
                  <a:pt x="633573" y="414760"/>
                  <a:pt x="657546" y="411335"/>
                </a:cubicBezTo>
                <a:cubicBezTo>
                  <a:pt x="746119" y="375907"/>
                  <a:pt x="672580" y="402638"/>
                  <a:pt x="750014" y="380513"/>
                </a:cubicBezTo>
                <a:cubicBezTo>
                  <a:pt x="760427" y="377538"/>
                  <a:pt x="770115" y="371770"/>
                  <a:pt x="780836" y="370238"/>
                </a:cubicBezTo>
                <a:cubicBezTo>
                  <a:pt x="818283" y="364888"/>
                  <a:pt x="856180" y="363389"/>
                  <a:pt x="893852" y="359964"/>
                </a:cubicBezTo>
                <a:cubicBezTo>
                  <a:pt x="947281" y="349278"/>
                  <a:pt x="949911" y="348178"/>
                  <a:pt x="1006867" y="339416"/>
                </a:cubicBezTo>
                <a:cubicBezTo>
                  <a:pt x="1030802" y="335734"/>
                  <a:pt x="1054961" y="333474"/>
                  <a:pt x="1078787" y="329142"/>
                </a:cubicBezTo>
                <a:cubicBezTo>
                  <a:pt x="1092680" y="326616"/>
                  <a:pt x="1106099" y="321931"/>
                  <a:pt x="1119883" y="318868"/>
                </a:cubicBezTo>
                <a:cubicBezTo>
                  <a:pt x="1136930" y="315080"/>
                  <a:pt x="1154313" y="312829"/>
                  <a:pt x="1171254" y="308594"/>
                </a:cubicBezTo>
                <a:cubicBezTo>
                  <a:pt x="1181760" y="305967"/>
                  <a:pt x="1191570" y="300946"/>
                  <a:pt x="1202076" y="298319"/>
                </a:cubicBezTo>
                <a:lnTo>
                  <a:pt x="1284270" y="277771"/>
                </a:lnTo>
                <a:cubicBezTo>
                  <a:pt x="1294544" y="270922"/>
                  <a:pt x="1303808" y="262238"/>
                  <a:pt x="1315092" y="257223"/>
                </a:cubicBezTo>
                <a:cubicBezTo>
                  <a:pt x="1340688" y="245847"/>
                  <a:pt x="1424632" y="222990"/>
                  <a:pt x="1448656" y="216126"/>
                </a:cubicBezTo>
                <a:cubicBezTo>
                  <a:pt x="1511965" y="173921"/>
                  <a:pt x="1441977" y="214928"/>
                  <a:pt x="1530849" y="185304"/>
                </a:cubicBezTo>
                <a:cubicBezTo>
                  <a:pt x="1555593" y="177056"/>
                  <a:pt x="1578425" y="163844"/>
                  <a:pt x="1602769" y="154481"/>
                </a:cubicBezTo>
                <a:cubicBezTo>
                  <a:pt x="1622985" y="146706"/>
                  <a:pt x="1643866" y="140782"/>
                  <a:pt x="1664414" y="133933"/>
                </a:cubicBezTo>
                <a:cubicBezTo>
                  <a:pt x="1674688" y="130508"/>
                  <a:pt x="1684730" y="126286"/>
                  <a:pt x="1695236" y="123659"/>
                </a:cubicBezTo>
                <a:cubicBezTo>
                  <a:pt x="1708935" y="120234"/>
                  <a:pt x="1722756" y="117264"/>
                  <a:pt x="1736333" y="113385"/>
                </a:cubicBezTo>
                <a:cubicBezTo>
                  <a:pt x="1746746" y="110410"/>
                  <a:pt x="1756434" y="104642"/>
                  <a:pt x="1767155" y="103110"/>
                </a:cubicBezTo>
                <a:cubicBezTo>
                  <a:pt x="1804602" y="97760"/>
                  <a:pt x="1842499" y="96261"/>
                  <a:pt x="1880171" y="92836"/>
                </a:cubicBezTo>
                <a:lnTo>
                  <a:pt x="1972638" y="62014"/>
                </a:lnTo>
                <a:lnTo>
                  <a:pt x="2003461" y="51740"/>
                </a:lnTo>
                <a:cubicBezTo>
                  <a:pt x="2010310" y="44890"/>
                  <a:pt x="2016445" y="37242"/>
                  <a:pt x="2024009" y="31191"/>
                </a:cubicBezTo>
                <a:cubicBezTo>
                  <a:pt x="2046836" y="12929"/>
                  <a:pt x="2058033" y="7274"/>
                  <a:pt x="2085654" y="369"/>
                </a:cubicBezTo>
                <a:cubicBezTo>
                  <a:pt x="2088976" y="-462"/>
                  <a:pt x="2092503" y="369"/>
                  <a:pt x="2095928" y="369"/>
                </a:cubicBezTo>
              </a:path>
            </a:pathLst>
          </a:custGeom>
          <a:noFill/>
          <a:ln w="476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E667902-48CA-A240-84B2-8E2BC32A9F3A}"/>
              </a:ext>
            </a:extLst>
          </p:cNvPr>
          <p:cNvSpPr/>
          <p:nvPr/>
        </p:nvSpPr>
        <p:spPr>
          <a:xfrm>
            <a:off x="2453450" y="1203264"/>
            <a:ext cx="1197187" cy="168964"/>
          </a:xfrm>
          <a:custGeom>
            <a:avLst/>
            <a:gdLst>
              <a:gd name="connsiteX0" fmla="*/ 0 w 2095928"/>
              <a:gd name="connsiteY0" fmla="*/ 555173 h 565447"/>
              <a:gd name="connsiteX1" fmla="*/ 71919 w 2095928"/>
              <a:gd name="connsiteY1" fmla="*/ 565447 h 565447"/>
              <a:gd name="connsiteX2" fmla="*/ 133564 w 2095928"/>
              <a:gd name="connsiteY2" fmla="*/ 555173 h 565447"/>
              <a:gd name="connsiteX3" fmla="*/ 256854 w 2095928"/>
              <a:gd name="connsiteY3" fmla="*/ 534625 h 565447"/>
              <a:gd name="connsiteX4" fmla="*/ 287676 w 2095928"/>
              <a:gd name="connsiteY4" fmla="*/ 514077 h 565447"/>
              <a:gd name="connsiteX5" fmla="*/ 369870 w 2095928"/>
              <a:gd name="connsiteY5" fmla="*/ 493528 h 565447"/>
              <a:gd name="connsiteX6" fmla="*/ 410966 w 2095928"/>
              <a:gd name="connsiteY6" fmla="*/ 483254 h 565447"/>
              <a:gd name="connsiteX7" fmla="*/ 503434 w 2095928"/>
              <a:gd name="connsiteY7" fmla="*/ 452432 h 565447"/>
              <a:gd name="connsiteX8" fmla="*/ 585627 w 2095928"/>
              <a:gd name="connsiteY8" fmla="*/ 421609 h 565447"/>
              <a:gd name="connsiteX9" fmla="*/ 657546 w 2095928"/>
              <a:gd name="connsiteY9" fmla="*/ 411335 h 565447"/>
              <a:gd name="connsiteX10" fmla="*/ 750014 w 2095928"/>
              <a:gd name="connsiteY10" fmla="*/ 380513 h 565447"/>
              <a:gd name="connsiteX11" fmla="*/ 780836 w 2095928"/>
              <a:gd name="connsiteY11" fmla="*/ 370238 h 565447"/>
              <a:gd name="connsiteX12" fmla="*/ 893852 w 2095928"/>
              <a:gd name="connsiteY12" fmla="*/ 359964 h 565447"/>
              <a:gd name="connsiteX13" fmla="*/ 1006867 w 2095928"/>
              <a:gd name="connsiteY13" fmla="*/ 339416 h 565447"/>
              <a:gd name="connsiteX14" fmla="*/ 1078787 w 2095928"/>
              <a:gd name="connsiteY14" fmla="*/ 329142 h 565447"/>
              <a:gd name="connsiteX15" fmla="*/ 1119883 w 2095928"/>
              <a:gd name="connsiteY15" fmla="*/ 318868 h 565447"/>
              <a:gd name="connsiteX16" fmla="*/ 1171254 w 2095928"/>
              <a:gd name="connsiteY16" fmla="*/ 308594 h 565447"/>
              <a:gd name="connsiteX17" fmla="*/ 1202076 w 2095928"/>
              <a:gd name="connsiteY17" fmla="*/ 298319 h 565447"/>
              <a:gd name="connsiteX18" fmla="*/ 1284270 w 2095928"/>
              <a:gd name="connsiteY18" fmla="*/ 277771 h 565447"/>
              <a:gd name="connsiteX19" fmla="*/ 1315092 w 2095928"/>
              <a:gd name="connsiteY19" fmla="*/ 257223 h 565447"/>
              <a:gd name="connsiteX20" fmla="*/ 1448656 w 2095928"/>
              <a:gd name="connsiteY20" fmla="*/ 216126 h 565447"/>
              <a:gd name="connsiteX21" fmla="*/ 1530849 w 2095928"/>
              <a:gd name="connsiteY21" fmla="*/ 185304 h 565447"/>
              <a:gd name="connsiteX22" fmla="*/ 1602769 w 2095928"/>
              <a:gd name="connsiteY22" fmla="*/ 154481 h 565447"/>
              <a:gd name="connsiteX23" fmla="*/ 1664414 w 2095928"/>
              <a:gd name="connsiteY23" fmla="*/ 133933 h 565447"/>
              <a:gd name="connsiteX24" fmla="*/ 1695236 w 2095928"/>
              <a:gd name="connsiteY24" fmla="*/ 123659 h 565447"/>
              <a:gd name="connsiteX25" fmla="*/ 1736333 w 2095928"/>
              <a:gd name="connsiteY25" fmla="*/ 113385 h 565447"/>
              <a:gd name="connsiteX26" fmla="*/ 1767155 w 2095928"/>
              <a:gd name="connsiteY26" fmla="*/ 103110 h 565447"/>
              <a:gd name="connsiteX27" fmla="*/ 1880171 w 2095928"/>
              <a:gd name="connsiteY27" fmla="*/ 92836 h 565447"/>
              <a:gd name="connsiteX28" fmla="*/ 1972638 w 2095928"/>
              <a:gd name="connsiteY28" fmla="*/ 62014 h 565447"/>
              <a:gd name="connsiteX29" fmla="*/ 2003461 w 2095928"/>
              <a:gd name="connsiteY29" fmla="*/ 51740 h 565447"/>
              <a:gd name="connsiteX30" fmla="*/ 2024009 w 2095928"/>
              <a:gd name="connsiteY30" fmla="*/ 31191 h 565447"/>
              <a:gd name="connsiteX31" fmla="*/ 2085654 w 2095928"/>
              <a:gd name="connsiteY31" fmla="*/ 369 h 565447"/>
              <a:gd name="connsiteX32" fmla="*/ 2095928 w 2095928"/>
              <a:gd name="connsiteY32" fmla="*/ 369 h 5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095928" h="565447">
                <a:moveTo>
                  <a:pt x="0" y="555173"/>
                </a:moveTo>
                <a:cubicBezTo>
                  <a:pt x="23973" y="558598"/>
                  <a:pt x="47703" y="565447"/>
                  <a:pt x="71919" y="565447"/>
                </a:cubicBezTo>
                <a:cubicBezTo>
                  <a:pt x="92751" y="565447"/>
                  <a:pt x="112974" y="558341"/>
                  <a:pt x="133564" y="555173"/>
                </a:cubicBezTo>
                <a:cubicBezTo>
                  <a:pt x="244010" y="538182"/>
                  <a:pt x="166421" y="552711"/>
                  <a:pt x="256854" y="534625"/>
                </a:cubicBezTo>
                <a:cubicBezTo>
                  <a:pt x="267128" y="527776"/>
                  <a:pt x="276072" y="518297"/>
                  <a:pt x="287676" y="514077"/>
                </a:cubicBezTo>
                <a:cubicBezTo>
                  <a:pt x="314217" y="504426"/>
                  <a:pt x="342472" y="500378"/>
                  <a:pt x="369870" y="493528"/>
                </a:cubicBezTo>
                <a:cubicBezTo>
                  <a:pt x="383569" y="490103"/>
                  <a:pt x="397856" y="488498"/>
                  <a:pt x="410966" y="483254"/>
                </a:cubicBezTo>
                <a:cubicBezTo>
                  <a:pt x="571781" y="418929"/>
                  <a:pt x="370687" y="496681"/>
                  <a:pt x="503434" y="452432"/>
                </a:cubicBezTo>
                <a:cubicBezTo>
                  <a:pt x="513293" y="449146"/>
                  <a:pt x="567589" y="425216"/>
                  <a:pt x="585627" y="421609"/>
                </a:cubicBezTo>
                <a:cubicBezTo>
                  <a:pt x="609373" y="416860"/>
                  <a:pt x="633573" y="414760"/>
                  <a:pt x="657546" y="411335"/>
                </a:cubicBezTo>
                <a:cubicBezTo>
                  <a:pt x="746119" y="375907"/>
                  <a:pt x="672580" y="402638"/>
                  <a:pt x="750014" y="380513"/>
                </a:cubicBezTo>
                <a:cubicBezTo>
                  <a:pt x="760427" y="377538"/>
                  <a:pt x="770115" y="371770"/>
                  <a:pt x="780836" y="370238"/>
                </a:cubicBezTo>
                <a:cubicBezTo>
                  <a:pt x="818283" y="364888"/>
                  <a:pt x="856180" y="363389"/>
                  <a:pt x="893852" y="359964"/>
                </a:cubicBezTo>
                <a:cubicBezTo>
                  <a:pt x="947281" y="349278"/>
                  <a:pt x="949911" y="348178"/>
                  <a:pt x="1006867" y="339416"/>
                </a:cubicBezTo>
                <a:cubicBezTo>
                  <a:pt x="1030802" y="335734"/>
                  <a:pt x="1054961" y="333474"/>
                  <a:pt x="1078787" y="329142"/>
                </a:cubicBezTo>
                <a:cubicBezTo>
                  <a:pt x="1092680" y="326616"/>
                  <a:pt x="1106099" y="321931"/>
                  <a:pt x="1119883" y="318868"/>
                </a:cubicBezTo>
                <a:cubicBezTo>
                  <a:pt x="1136930" y="315080"/>
                  <a:pt x="1154313" y="312829"/>
                  <a:pt x="1171254" y="308594"/>
                </a:cubicBezTo>
                <a:cubicBezTo>
                  <a:pt x="1181760" y="305967"/>
                  <a:pt x="1191570" y="300946"/>
                  <a:pt x="1202076" y="298319"/>
                </a:cubicBezTo>
                <a:lnTo>
                  <a:pt x="1284270" y="277771"/>
                </a:lnTo>
                <a:cubicBezTo>
                  <a:pt x="1294544" y="270922"/>
                  <a:pt x="1303808" y="262238"/>
                  <a:pt x="1315092" y="257223"/>
                </a:cubicBezTo>
                <a:cubicBezTo>
                  <a:pt x="1340688" y="245847"/>
                  <a:pt x="1424632" y="222990"/>
                  <a:pt x="1448656" y="216126"/>
                </a:cubicBezTo>
                <a:cubicBezTo>
                  <a:pt x="1511965" y="173921"/>
                  <a:pt x="1441977" y="214928"/>
                  <a:pt x="1530849" y="185304"/>
                </a:cubicBezTo>
                <a:cubicBezTo>
                  <a:pt x="1555593" y="177056"/>
                  <a:pt x="1578425" y="163844"/>
                  <a:pt x="1602769" y="154481"/>
                </a:cubicBezTo>
                <a:cubicBezTo>
                  <a:pt x="1622985" y="146706"/>
                  <a:pt x="1643866" y="140782"/>
                  <a:pt x="1664414" y="133933"/>
                </a:cubicBezTo>
                <a:cubicBezTo>
                  <a:pt x="1674688" y="130508"/>
                  <a:pt x="1684730" y="126286"/>
                  <a:pt x="1695236" y="123659"/>
                </a:cubicBezTo>
                <a:cubicBezTo>
                  <a:pt x="1708935" y="120234"/>
                  <a:pt x="1722756" y="117264"/>
                  <a:pt x="1736333" y="113385"/>
                </a:cubicBezTo>
                <a:cubicBezTo>
                  <a:pt x="1746746" y="110410"/>
                  <a:pt x="1756434" y="104642"/>
                  <a:pt x="1767155" y="103110"/>
                </a:cubicBezTo>
                <a:cubicBezTo>
                  <a:pt x="1804602" y="97760"/>
                  <a:pt x="1842499" y="96261"/>
                  <a:pt x="1880171" y="92836"/>
                </a:cubicBezTo>
                <a:lnTo>
                  <a:pt x="1972638" y="62014"/>
                </a:lnTo>
                <a:lnTo>
                  <a:pt x="2003461" y="51740"/>
                </a:lnTo>
                <a:cubicBezTo>
                  <a:pt x="2010310" y="44890"/>
                  <a:pt x="2016445" y="37242"/>
                  <a:pt x="2024009" y="31191"/>
                </a:cubicBezTo>
                <a:cubicBezTo>
                  <a:pt x="2046836" y="12929"/>
                  <a:pt x="2058033" y="7274"/>
                  <a:pt x="2085654" y="369"/>
                </a:cubicBezTo>
                <a:cubicBezTo>
                  <a:pt x="2088976" y="-462"/>
                  <a:pt x="2092503" y="369"/>
                  <a:pt x="2095928" y="369"/>
                </a:cubicBezTo>
              </a:path>
            </a:pathLst>
          </a:custGeom>
          <a:noFill/>
          <a:ln w="476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118D7-51BC-824B-A2CB-98EAF5B89F7B}"/>
              </a:ext>
            </a:extLst>
          </p:cNvPr>
          <p:cNvSpPr txBox="1"/>
          <p:nvPr/>
        </p:nvSpPr>
        <p:spPr>
          <a:xfrm>
            <a:off x="6489915" y="837007"/>
            <a:ext cx="5044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Flavor (weak) eigenstates ≠ 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                          Mass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8A0B25-ABCB-E94B-9569-708F165D4B36}"/>
                  </a:ext>
                </a:extLst>
              </p:cNvPr>
              <p:cNvSpPr txBox="1"/>
              <p:nvPr/>
            </p:nvSpPr>
            <p:spPr>
              <a:xfrm>
                <a:off x="7393495" y="1996027"/>
                <a:ext cx="3237809" cy="1016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𝜏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=1,2,3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𝛼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𝛼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8A0B25-ABCB-E94B-9569-708F165D4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495" y="1996027"/>
                <a:ext cx="3237809" cy="1016817"/>
              </a:xfrm>
              <a:prstGeom prst="rect">
                <a:avLst/>
              </a:prstGeom>
              <a:blipFill>
                <a:blip r:embed="rId5"/>
                <a:stretch>
                  <a:fillRect t="-125926" b="-17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CF0EB8A-3F5D-C646-AAC4-2D3F6DFE97C3}"/>
              </a:ext>
            </a:extLst>
          </p:cNvPr>
          <p:cNvCxnSpPr>
            <a:cxnSpLocks/>
          </p:cNvCxnSpPr>
          <p:nvPr/>
        </p:nvCxnSpPr>
        <p:spPr>
          <a:xfrm>
            <a:off x="9572543" y="1619760"/>
            <a:ext cx="587742" cy="609732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0DA69A4-43FF-3445-8832-66E72ACD7BBE}"/>
              </a:ext>
            </a:extLst>
          </p:cNvPr>
          <p:cNvCxnSpPr>
            <a:cxnSpLocks/>
          </p:cNvCxnSpPr>
          <p:nvPr/>
        </p:nvCxnSpPr>
        <p:spPr>
          <a:xfrm>
            <a:off x="7130265" y="1283260"/>
            <a:ext cx="495637" cy="1044757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E8D6CB3-9EB2-F548-9719-FCBD47D88F09}"/>
              </a:ext>
            </a:extLst>
          </p:cNvPr>
          <p:cNvCxnSpPr>
            <a:cxnSpLocks/>
          </p:cNvCxnSpPr>
          <p:nvPr/>
        </p:nvCxnSpPr>
        <p:spPr>
          <a:xfrm flipV="1">
            <a:off x="9729627" y="2709138"/>
            <a:ext cx="171755" cy="599109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A02F47-6710-F54F-A1F6-D59E0DACABDA}"/>
              </a:ext>
            </a:extLst>
          </p:cNvPr>
          <p:cNvCxnSpPr>
            <a:cxnSpLocks/>
          </p:cNvCxnSpPr>
          <p:nvPr/>
        </p:nvCxnSpPr>
        <p:spPr>
          <a:xfrm flipH="1">
            <a:off x="4768225" y="1294207"/>
            <a:ext cx="2379143" cy="620145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626CEE-0519-194F-AD30-D83C42F1AAED}"/>
              </a:ext>
            </a:extLst>
          </p:cNvPr>
          <p:cNvSpPr txBox="1"/>
          <p:nvPr/>
        </p:nvSpPr>
        <p:spPr>
          <a:xfrm>
            <a:off x="8538812" y="3350270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PMNS* matrix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85FA28-0219-F64E-BD5D-68A75B6525E2}"/>
              </a:ext>
            </a:extLst>
          </p:cNvPr>
          <p:cNvSpPr txBox="1"/>
          <p:nvPr/>
        </p:nvSpPr>
        <p:spPr>
          <a:xfrm>
            <a:off x="7998323" y="598701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charset="0"/>
                <a:ea typeface="Arial" charset="0"/>
                <a:cs typeface="Arial" charset="0"/>
              </a:rPr>
              <a:t>*Pontecorvo-Maki-Nakagawa-Sakata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C4C763-6761-0845-A9D0-A08C8B331E4D}"/>
                  </a:ext>
                </a:extLst>
              </p:cNvPr>
              <p:cNvSpPr txBox="1"/>
              <p:nvPr/>
            </p:nvSpPr>
            <p:spPr>
              <a:xfrm>
                <a:off x="7130265" y="3811935"/>
                <a:ext cx="4635948" cy="1281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𝜇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𝜇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𝜇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𝜏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𝜏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𝜏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EC4C763-6761-0845-A9D0-A08C8B331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265" y="3811935"/>
                <a:ext cx="4635948" cy="1281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44BDEC-44D7-0F48-B443-F755DC701FA6}"/>
                  </a:ext>
                </a:extLst>
              </p:cNvPr>
              <p:cNvSpPr txBox="1"/>
              <p:nvPr/>
            </p:nvSpPr>
            <p:spPr>
              <a:xfrm>
                <a:off x="1294543" y="4617250"/>
                <a:ext cx="5168403" cy="86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Evidence: neutrino flavor oscillations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↔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↔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44BDEC-44D7-0F48-B443-F755DC701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4617250"/>
                <a:ext cx="5168403" cy="860748"/>
              </a:xfrm>
              <a:prstGeom prst="rect">
                <a:avLst/>
              </a:prstGeom>
              <a:blipFill>
                <a:blip r:embed="rId7"/>
                <a:stretch>
                  <a:fillRect l="-1716" t="-5882" r="-73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31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258FA6-39C6-6746-970D-71973A42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95AE1-DF42-104E-8B87-DA7FD1E3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30</a:t>
            </a:fld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93D7A2-90E1-784E-ABCE-ABA4ADF09491}"/>
              </a:ext>
            </a:extLst>
          </p:cNvPr>
          <p:cNvCxnSpPr>
            <a:cxnSpLocks/>
          </p:cNvCxnSpPr>
          <p:nvPr/>
        </p:nvCxnSpPr>
        <p:spPr>
          <a:xfrm flipH="1">
            <a:off x="1005840" y="2843784"/>
            <a:ext cx="4480560" cy="273405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23C63B-C5DE-5A4B-99F9-690F812387FA}"/>
              </a:ext>
            </a:extLst>
          </p:cNvPr>
          <p:cNvCxnSpPr>
            <a:cxnSpLocks/>
          </p:cNvCxnSpPr>
          <p:nvPr/>
        </p:nvCxnSpPr>
        <p:spPr>
          <a:xfrm>
            <a:off x="914400" y="3021082"/>
            <a:ext cx="0" cy="2464921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EB5C9-EC1C-E54F-9AE0-608767E8C864}"/>
              </a:ext>
            </a:extLst>
          </p:cNvPr>
          <p:cNvSpPr txBox="1"/>
          <p:nvPr/>
        </p:nvSpPr>
        <p:spPr>
          <a:xfrm>
            <a:off x="770202" y="290861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Event sequence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EABDA8-F58A-FC43-9281-C8FCDB356DEC}"/>
              </a:ext>
            </a:extLst>
          </p:cNvPr>
          <p:cNvSpPr txBox="1"/>
          <p:nvPr/>
        </p:nvSpPr>
        <p:spPr>
          <a:xfrm>
            <a:off x="391886" y="909479"/>
            <a:ext cx="4833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x-ray detected ⇒ trigger,</a:t>
            </a:r>
          </a:p>
          <a:p>
            <a:pPr algn="l"/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corrected by x-ray TOF to decay time ≡ 0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B9D216-B6C2-8344-BB8D-00689994A14D}"/>
              </a:ext>
            </a:extLst>
          </p:cNvPr>
          <p:cNvGrpSpPr/>
          <p:nvPr/>
        </p:nvGrpSpPr>
        <p:grpSpPr>
          <a:xfrm>
            <a:off x="770202" y="1603268"/>
            <a:ext cx="7359171" cy="1787146"/>
            <a:chOff x="770202" y="1603268"/>
            <a:chExt cx="7359171" cy="178714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8C7753E-95F5-C744-9FF2-4C469D742D03}"/>
                </a:ext>
              </a:extLst>
            </p:cNvPr>
            <p:cNvGrpSpPr/>
            <p:nvPr/>
          </p:nvGrpSpPr>
          <p:grpSpPr>
            <a:xfrm>
              <a:off x="770202" y="2746762"/>
              <a:ext cx="5365571" cy="643652"/>
              <a:chOff x="770202" y="1737360"/>
              <a:chExt cx="5365571" cy="643652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7E969424-4377-A143-BC42-4E614458C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400" y="1828800"/>
                <a:ext cx="45720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77372BC-4EA5-D74A-B9B5-7186571F7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400" y="1737360"/>
                <a:ext cx="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1472075-3984-A944-996D-6FFDD12BE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800" y="1737360"/>
                <a:ext cx="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F4CA4D9-1619-1847-9527-05EF02F5F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1737360"/>
                <a:ext cx="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B750443-5CEE-8548-8300-6EF22C5C4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7600" y="1737360"/>
                <a:ext cx="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55E774-9C0F-B445-8757-42CE959012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1737360"/>
                <a:ext cx="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B1428D3-764F-4E4D-8C50-CDDFCCB542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8379" y="1737360"/>
                <a:ext cx="0" cy="182880"/>
              </a:xfrm>
              <a:prstGeom prst="line">
                <a:avLst/>
              </a:prstGeom>
              <a:ln w="3175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7DDD0F-3521-8747-8428-BB4566AD50A7}"/>
                  </a:ext>
                </a:extLst>
              </p:cNvPr>
              <p:cNvSpPr txBox="1"/>
              <p:nvPr/>
            </p:nvSpPr>
            <p:spPr>
              <a:xfrm>
                <a:off x="770202" y="2011680"/>
                <a:ext cx="5365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0          100         200        300        400         500 </a:t>
                </a:r>
                <a:r>
                  <a:rPr lang="en-US" u="sng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ns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60E7F-7C74-484B-83A8-79D2E9330DCE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1617365"/>
              <a:ext cx="0" cy="1036393"/>
            </a:xfrm>
            <a:prstGeom prst="line">
              <a:avLst/>
            </a:prstGeom>
            <a:ln w="25400">
              <a:solidFill>
                <a:srgbClr val="0076D1"/>
              </a:solidFill>
              <a:prstDash val="soli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F0FEBD-BA7A-304D-B07C-7A8F06654A1A}"/>
                </a:ext>
              </a:extLst>
            </p:cNvPr>
            <p:cNvGrpSpPr/>
            <p:nvPr/>
          </p:nvGrpSpPr>
          <p:grpSpPr>
            <a:xfrm>
              <a:off x="3291840" y="1808943"/>
              <a:ext cx="798304" cy="520995"/>
              <a:chOff x="3291840" y="1808943"/>
              <a:chExt cx="798304" cy="52099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D266076-A2F8-8444-BB3D-AD26F6D32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1840" y="1822337"/>
                <a:ext cx="798304" cy="0"/>
              </a:xfrm>
              <a:prstGeom prst="line">
                <a:avLst/>
              </a:prstGeom>
              <a:ln w="31750">
                <a:solidFill>
                  <a:srgbClr val="E18D14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5F57E9D-847A-FC4C-B350-82F53534A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4395" y="1808943"/>
                <a:ext cx="0" cy="520995"/>
              </a:xfrm>
              <a:prstGeom prst="line">
                <a:avLst/>
              </a:prstGeom>
              <a:ln w="25400">
                <a:solidFill>
                  <a:srgbClr val="E18D14"/>
                </a:solidFill>
                <a:prstDash val="solid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A52EFC-ED94-9E40-8C27-F87B8D0ACD32}"/>
                </a:ext>
              </a:extLst>
            </p:cNvPr>
            <p:cNvCxnSpPr>
              <a:cxnSpLocks/>
            </p:cNvCxnSpPr>
            <p:nvPr/>
          </p:nvCxnSpPr>
          <p:spPr>
            <a:xfrm>
              <a:off x="2926080" y="2335499"/>
              <a:ext cx="731520" cy="0"/>
            </a:xfrm>
            <a:prstGeom prst="line">
              <a:avLst/>
            </a:prstGeom>
            <a:ln w="88900">
              <a:solidFill>
                <a:srgbClr val="E18D14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A74A92B-F10D-BC4E-87CD-83990BBDA661}"/>
                </a:ext>
              </a:extLst>
            </p:cNvPr>
            <p:cNvCxnSpPr>
              <a:cxnSpLocks/>
            </p:cNvCxnSpPr>
            <p:nvPr/>
          </p:nvCxnSpPr>
          <p:spPr>
            <a:xfrm>
              <a:off x="3381737" y="2551216"/>
              <a:ext cx="1463040" cy="0"/>
            </a:xfrm>
            <a:prstGeom prst="line">
              <a:avLst/>
            </a:prstGeom>
            <a:ln w="88900">
              <a:solidFill>
                <a:srgbClr val="25AC38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7376973-38E0-A546-A909-9AEAF4671B36}"/>
                </a:ext>
              </a:extLst>
            </p:cNvPr>
            <p:cNvGrpSpPr/>
            <p:nvPr/>
          </p:nvGrpSpPr>
          <p:grpSpPr>
            <a:xfrm>
              <a:off x="4113257" y="2054674"/>
              <a:ext cx="798304" cy="458441"/>
              <a:chOff x="3291840" y="1871497"/>
              <a:chExt cx="798304" cy="458441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0BCE9F6-8A0B-E143-8BF2-199A77E63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1840" y="1881329"/>
                <a:ext cx="798304" cy="0"/>
              </a:xfrm>
              <a:prstGeom prst="line">
                <a:avLst/>
              </a:prstGeom>
              <a:ln w="31750">
                <a:solidFill>
                  <a:srgbClr val="00B05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37BE3CD-523E-AE43-B1F9-A19CB4B374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91840" y="1871497"/>
                <a:ext cx="2555" cy="458441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olid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C2A36B3-D42C-4340-BA00-73764DDEB3BC}"/>
                </a:ext>
              </a:extLst>
            </p:cNvPr>
            <p:cNvSpPr txBox="1"/>
            <p:nvPr/>
          </p:nvSpPr>
          <p:spPr>
            <a:xfrm>
              <a:off x="4090144" y="1603268"/>
              <a:ext cx="2991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E18D14"/>
                  </a:solidFill>
                  <a:latin typeface="Arial" charset="0"/>
                  <a:ea typeface="Arial" charset="0"/>
                  <a:cs typeface="Arial" charset="0"/>
                </a:rPr>
                <a:t>single-Auger e</a:t>
              </a:r>
              <a:r>
                <a:rPr lang="en-US" sz="2000" baseline="30000" dirty="0">
                  <a:solidFill>
                    <a:srgbClr val="E18D14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r>
                <a:rPr lang="en-US" sz="2000" dirty="0">
                  <a:solidFill>
                    <a:srgbClr val="E18D14"/>
                  </a:solidFill>
                  <a:latin typeface="Arial" charset="0"/>
                  <a:ea typeface="Arial" charset="0"/>
                  <a:cs typeface="Arial" charset="0"/>
                </a:rPr>
                <a:t> detected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6B2E01B-A1E9-EA43-AA5F-A6AC369A833C}"/>
                </a:ext>
              </a:extLst>
            </p:cNvPr>
            <p:cNvSpPr txBox="1"/>
            <p:nvPr/>
          </p:nvSpPr>
          <p:spPr>
            <a:xfrm>
              <a:off x="4857131" y="1877187"/>
              <a:ext cx="32722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double-Auger e</a:t>
              </a:r>
              <a:r>
                <a:rPr lang="en-US" sz="2000" baseline="30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−</a:t>
              </a:r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’s detected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76EA83B-8D8F-3248-BE57-FB2EA895747A}"/>
              </a:ext>
            </a:extLst>
          </p:cNvPr>
          <p:cNvGrpSpPr/>
          <p:nvPr/>
        </p:nvGrpSpPr>
        <p:grpSpPr>
          <a:xfrm>
            <a:off x="770202" y="4438374"/>
            <a:ext cx="10300889" cy="1695240"/>
            <a:chOff x="770202" y="4438374"/>
            <a:chExt cx="10300889" cy="169524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33E6A7-87C4-BA43-B772-020C64DCE394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5581402"/>
              <a:ext cx="22860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C20080-071C-424A-BDFC-2DE28DA6EB71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" y="5489962"/>
              <a:ext cx="0" cy="18288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E412B39-E605-DE40-94A7-D3C73149CB0A}"/>
                </a:ext>
              </a:extLst>
            </p:cNvPr>
            <p:cNvCxnSpPr>
              <a:cxnSpLocks/>
            </p:cNvCxnSpPr>
            <p:nvPr/>
          </p:nvCxnSpPr>
          <p:spPr>
            <a:xfrm>
              <a:off x="2743200" y="5489962"/>
              <a:ext cx="0" cy="18288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7737F7-E7F8-1B4A-95FE-9A20BC872CC6}"/>
                </a:ext>
              </a:extLst>
            </p:cNvPr>
            <p:cNvCxnSpPr>
              <a:cxnSpLocks/>
            </p:cNvCxnSpPr>
            <p:nvPr/>
          </p:nvCxnSpPr>
          <p:spPr>
            <a:xfrm>
              <a:off x="8229600" y="5487982"/>
              <a:ext cx="0" cy="18288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4763D7-2D6E-3947-BF57-4DBC62A9A8DF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5489962"/>
              <a:ext cx="0" cy="18288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BC2AB8A-EF78-F14E-B8F0-3FBE1909B8B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489962"/>
              <a:ext cx="0" cy="18288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E7A6F9F-0D1F-0244-93A2-A4AF5053DDED}"/>
                </a:ext>
              </a:extLst>
            </p:cNvPr>
            <p:cNvCxnSpPr>
              <a:cxnSpLocks/>
            </p:cNvCxnSpPr>
            <p:nvPr/>
          </p:nvCxnSpPr>
          <p:spPr>
            <a:xfrm>
              <a:off x="10058400" y="5486003"/>
              <a:ext cx="0" cy="18288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635029-0FF3-2B4A-AE7E-E621D8940D01}"/>
                </a:ext>
              </a:extLst>
            </p:cNvPr>
            <p:cNvSpPr txBox="1"/>
            <p:nvPr/>
          </p:nvSpPr>
          <p:spPr>
            <a:xfrm>
              <a:off x="770202" y="5764282"/>
              <a:ext cx="10046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0                          10                        180                      190                       200                       210 </a:t>
              </a:r>
              <a:r>
                <a:rPr lang="en-US" u="sng" dirty="0" err="1">
                  <a:solidFill>
                    <a:srgbClr val="FF0000"/>
                  </a:solidFill>
                  <a:latin typeface="Symbol" pitchFamily="2" charset="2"/>
                  <a:ea typeface="Arial" charset="0"/>
                  <a:cs typeface="Arial" charset="0"/>
                </a:rPr>
                <a:t>m</a:t>
              </a:r>
              <a:r>
                <a:rPr lang="en-US" u="sng" dirty="0" err="1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endParaRPr lang="en-US" u="sng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F2DA0B-0C94-8545-B0F0-2E7574C55783}"/>
                </a:ext>
              </a:extLst>
            </p:cNvPr>
            <p:cNvCxnSpPr>
              <a:cxnSpLocks/>
            </p:cNvCxnSpPr>
            <p:nvPr/>
          </p:nvCxnSpPr>
          <p:spPr>
            <a:xfrm>
              <a:off x="5841575" y="5322556"/>
              <a:ext cx="548640" cy="0"/>
            </a:xfrm>
            <a:prstGeom prst="line">
              <a:avLst/>
            </a:prstGeom>
            <a:ln w="88900">
              <a:solidFill>
                <a:srgbClr val="00B05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A27E574-8294-E840-A134-4F92F0DFE362}"/>
                </a:ext>
              </a:extLst>
            </p:cNvPr>
            <p:cNvCxnSpPr>
              <a:cxnSpLocks/>
            </p:cNvCxnSpPr>
            <p:nvPr/>
          </p:nvCxnSpPr>
          <p:spPr>
            <a:xfrm>
              <a:off x="9879624" y="5335309"/>
              <a:ext cx="731520" cy="0"/>
            </a:xfrm>
            <a:prstGeom prst="line">
              <a:avLst/>
            </a:prstGeom>
            <a:ln w="88900">
              <a:solidFill>
                <a:srgbClr val="E18D14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5326DDB-E523-CC42-954F-9C3738BD2AC3}"/>
                </a:ext>
              </a:extLst>
            </p:cNvPr>
            <p:cNvSpPr txBox="1"/>
            <p:nvPr/>
          </p:nvSpPr>
          <p:spPr>
            <a:xfrm rot="16200000">
              <a:off x="3040794" y="5276840"/>
              <a:ext cx="437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≈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4BB40EE-D00A-3747-8542-40A4EDA9BAC1}"/>
                </a:ext>
              </a:extLst>
            </p:cNvPr>
            <p:cNvCxnSpPr>
              <a:cxnSpLocks/>
            </p:cNvCxnSpPr>
            <p:nvPr/>
          </p:nvCxnSpPr>
          <p:spPr>
            <a:xfrm>
              <a:off x="3295944" y="5577443"/>
              <a:ext cx="7315200" cy="0"/>
            </a:xfrm>
            <a:prstGeom prst="line">
              <a:avLst/>
            </a:prstGeom>
            <a:ln w="317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719D68E-F91A-9A4E-B7ED-C9E13033151D}"/>
                </a:ext>
              </a:extLst>
            </p:cNvPr>
            <p:cNvSpPr txBox="1"/>
            <p:nvPr/>
          </p:nvSpPr>
          <p:spPr>
            <a:xfrm>
              <a:off x="5187069" y="4438374"/>
              <a:ext cx="17508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 err="1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Xe</a:t>
              </a:r>
              <a:r>
                <a:rPr lang="en-US" sz="2000" baseline="30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++</a:t>
              </a:r>
              <a:r>
                <a:rPr lang="en-US" sz="2000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 detected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85427EF-E53F-904E-A170-17D8AE0DA1ED}"/>
                </a:ext>
              </a:extLst>
            </p:cNvPr>
            <p:cNvSpPr txBox="1"/>
            <p:nvPr/>
          </p:nvSpPr>
          <p:spPr>
            <a:xfrm>
              <a:off x="9419677" y="4438374"/>
              <a:ext cx="1651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 err="1">
                  <a:solidFill>
                    <a:srgbClr val="E18D14"/>
                  </a:solidFill>
                  <a:latin typeface="Arial" charset="0"/>
                  <a:ea typeface="Arial" charset="0"/>
                  <a:cs typeface="Arial" charset="0"/>
                </a:rPr>
                <a:t>Xe</a:t>
              </a:r>
              <a:r>
                <a:rPr lang="en-US" sz="2000" baseline="30000" dirty="0">
                  <a:solidFill>
                    <a:srgbClr val="E18D14"/>
                  </a:solidFill>
                  <a:latin typeface="Arial" charset="0"/>
                  <a:ea typeface="Arial" charset="0"/>
                  <a:cs typeface="Arial" charset="0"/>
                </a:rPr>
                <a:t>+</a:t>
              </a:r>
              <a:r>
                <a:rPr lang="en-US" sz="2000" dirty="0">
                  <a:solidFill>
                    <a:srgbClr val="E18D14"/>
                  </a:solidFill>
                  <a:latin typeface="Arial" charset="0"/>
                  <a:ea typeface="Arial" charset="0"/>
                  <a:cs typeface="Arial" charset="0"/>
                </a:rPr>
                <a:t> detected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60AF41A-72F7-984F-B2F9-505B00CA5230}"/>
                </a:ext>
              </a:extLst>
            </p:cNvPr>
            <p:cNvCxnSpPr>
              <a:cxnSpLocks/>
            </p:cNvCxnSpPr>
            <p:nvPr/>
          </p:nvCxnSpPr>
          <p:spPr>
            <a:xfrm>
              <a:off x="10245384" y="4770345"/>
              <a:ext cx="0" cy="520995"/>
            </a:xfrm>
            <a:prstGeom prst="line">
              <a:avLst/>
            </a:prstGeom>
            <a:ln w="25400">
              <a:solidFill>
                <a:srgbClr val="E18D14"/>
              </a:solidFill>
              <a:prstDash val="soli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6B8426C-1F77-6043-BE9D-9EFF67D766EA}"/>
                </a:ext>
              </a:extLst>
            </p:cNvPr>
            <p:cNvCxnSpPr>
              <a:cxnSpLocks/>
            </p:cNvCxnSpPr>
            <p:nvPr/>
          </p:nvCxnSpPr>
          <p:spPr>
            <a:xfrm>
              <a:off x="6110905" y="4770345"/>
              <a:ext cx="0" cy="520995"/>
            </a:xfrm>
            <a:prstGeom prst="line">
              <a:avLst/>
            </a:prstGeom>
            <a:ln w="25400">
              <a:solidFill>
                <a:srgbClr val="00B050"/>
              </a:solidFill>
              <a:prstDash val="soli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0918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996AFE-09B3-1142-B4E8-25539D4FB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1839C6-3DA9-0448-AB41-5643CF9D2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F7E87-EDF2-484E-B4E6-084674281A57}"/>
              </a:ext>
            </a:extLst>
          </p:cNvPr>
          <p:cNvSpPr txBox="1"/>
          <p:nvPr/>
        </p:nvSpPr>
        <p:spPr>
          <a:xfrm>
            <a:off x="648929" y="216424"/>
            <a:ext cx="485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Rates, acceptance, efficiency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C562C-3E21-C64D-B1FB-000BC206EF8C}"/>
              </a:ext>
            </a:extLst>
          </p:cNvPr>
          <p:cNvSpPr txBox="1"/>
          <p:nvPr/>
        </p:nvSpPr>
        <p:spPr>
          <a:xfrm>
            <a:off x="721592" y="739644"/>
            <a:ext cx="999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Continuously feed 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Cs to MOT: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atoms, </a:t>
            </a:r>
            <a:r>
              <a:rPr lang="en-US" sz="2400" dirty="0">
                <a:latin typeface="Symbol" pitchFamily="2" charset="2"/>
                <a:ea typeface="Arial" charset="0"/>
                <a:cs typeface="Arial" charset="0"/>
              </a:rPr>
              <a:t>t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= 14d ⇒ </a:t>
            </a:r>
            <a:r>
              <a:rPr lang="en-US" sz="2400" dirty="0"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80 Hz of decays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⇒ 0.85×80 = 68 Hz of K-captures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2B0CBB-2501-F347-A3F5-7D43D15AE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555003"/>
              </p:ext>
            </p:extLst>
          </p:nvPr>
        </p:nvGraphicFramePr>
        <p:xfrm>
          <a:off x="1458930" y="1801861"/>
          <a:ext cx="8825502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2143">
                  <a:extLst>
                    <a:ext uri="{9D8B030D-6E8A-4147-A177-3AD203B41FA5}">
                      <a16:colId xmlns:a16="http://schemas.microsoft.com/office/drawing/2014/main" val="3509357517"/>
                    </a:ext>
                  </a:extLst>
                </a:gridCol>
                <a:gridCol w="1279647">
                  <a:extLst>
                    <a:ext uri="{9D8B030D-6E8A-4147-A177-3AD203B41FA5}">
                      <a16:colId xmlns:a16="http://schemas.microsoft.com/office/drawing/2014/main" val="3374309322"/>
                    </a:ext>
                  </a:extLst>
                </a:gridCol>
                <a:gridCol w="1391362">
                  <a:extLst>
                    <a:ext uri="{9D8B030D-6E8A-4147-A177-3AD203B41FA5}">
                      <a16:colId xmlns:a16="http://schemas.microsoft.com/office/drawing/2014/main" val="1625249384"/>
                    </a:ext>
                  </a:extLst>
                </a:gridCol>
                <a:gridCol w="1106997">
                  <a:extLst>
                    <a:ext uri="{9D8B030D-6E8A-4147-A177-3AD203B41FA5}">
                      <a16:colId xmlns:a16="http://schemas.microsoft.com/office/drawing/2014/main" val="1064126512"/>
                    </a:ext>
                  </a:extLst>
                </a:gridCol>
                <a:gridCol w="1635104">
                  <a:extLst>
                    <a:ext uri="{9D8B030D-6E8A-4147-A177-3AD203B41FA5}">
                      <a16:colId xmlns:a16="http://schemas.microsoft.com/office/drawing/2014/main" val="2231167186"/>
                    </a:ext>
                  </a:extLst>
                </a:gridCol>
                <a:gridCol w="1970249">
                  <a:extLst>
                    <a:ext uri="{9D8B030D-6E8A-4147-A177-3AD203B41FA5}">
                      <a16:colId xmlns:a16="http://schemas.microsoft.com/office/drawing/2014/main" val="2351598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Geometrical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Detector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Reconstruction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Success 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188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 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45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64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Single Auger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0.28</a:t>
                      </a:r>
                      <a:r>
                        <a:rPr lang="en-US" baseline="30000" dirty="0"/>
                        <a:t>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0.62</a:t>
                      </a:r>
                      <a:r>
                        <a:rPr lang="en-US" baseline="30000" dirty="0"/>
                        <a:t>†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0.25×0.12 + 0.75×0.22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 =       0.066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9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Double Auger (each)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  <a:r>
                        <a:rPr lang="en-US" baseline="30000" dirty="0"/>
                        <a:t>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0.62</a:t>
                      </a:r>
                      <a:r>
                        <a:rPr lang="en-US" baseline="30000" dirty="0"/>
                        <a:t>†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639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extra e</a:t>
                      </a:r>
                      <a:r>
                        <a:rPr lang="en-US" baseline="30000" dirty="0"/>
                        <a:t>−‡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28749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07CBD12-AF15-F04E-8FC2-5C7EA9D69A63}"/>
              </a:ext>
            </a:extLst>
          </p:cNvPr>
          <p:cNvSpPr txBox="1"/>
          <p:nvPr/>
        </p:nvSpPr>
        <p:spPr>
          <a:xfrm>
            <a:off x="1790104" y="4663058"/>
            <a:ext cx="3026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* 56% of forward hemisphere</a:t>
            </a:r>
          </a:p>
          <a:p>
            <a:pPr algn="l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** 100% of forward hemisphere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5757B5-CD60-4B43-8779-872D823CD23C}"/>
                  </a:ext>
                </a:extLst>
              </p:cNvPr>
              <p:cNvSpPr txBox="1"/>
              <p:nvPr/>
            </p:nvSpPr>
            <p:spPr>
              <a:xfrm>
                <a:off x="2702105" y="5290305"/>
                <a:ext cx="660642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68 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Hz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×0.0035×0.55×0.066×0.55=0.00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47 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Hz</m:t>
                      </m:r>
                    </m:oMath>
                  </m:oMathPara>
                </a14:m>
                <a:endParaRPr lang="en-US" sz="2400" b="0" dirty="0"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⟹~150000 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events per year of </a:t>
                </a:r>
                <a:r>
                  <a:rPr lang="en-US" sz="2400" dirty="0" err="1">
                    <a:latin typeface="Arial" charset="0"/>
                    <a:ea typeface="Arial" charset="0"/>
                    <a:cs typeface="Arial" charset="0"/>
                  </a:rPr>
                  <a:t>livetime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5757B5-CD60-4B43-8779-872D823CD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105" y="5290305"/>
                <a:ext cx="6606424" cy="830997"/>
              </a:xfrm>
              <a:prstGeom prst="rect">
                <a:avLst/>
              </a:prstGeom>
              <a:blipFill>
                <a:blip r:embed="rId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AC13553-FC4F-0346-99AA-83F528D98E2A}"/>
              </a:ext>
            </a:extLst>
          </p:cNvPr>
          <p:cNvSpPr txBox="1"/>
          <p:nvPr/>
        </p:nvSpPr>
        <p:spPr>
          <a:xfrm>
            <a:off x="5016797" y="4663057"/>
            <a:ext cx="4117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†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Loss of hits near MCP center</a:t>
            </a:r>
          </a:p>
          <a:p>
            <a:pPr algn="l"/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‡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“Shake-off” from Cs ⟶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Xe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atomic physics</a:t>
            </a:r>
            <a:endParaRPr lang="en-US" sz="1600" baseline="30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11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0DB0AE-88EE-184C-ADA1-6B07C628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3CCF6-4806-6C4E-AA3A-6F411CD7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2853A-3C06-6148-9323-7F296242FB05}"/>
              </a:ext>
            </a:extLst>
          </p:cNvPr>
          <p:cNvSpPr txBox="1"/>
          <p:nvPr/>
        </p:nvSpPr>
        <p:spPr>
          <a:xfrm>
            <a:off x="503433" y="186924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Backgrounds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AC16B-05AE-4D42-9B87-DA9DF02CEF93}"/>
              </a:ext>
            </a:extLst>
          </p:cNvPr>
          <p:cNvSpPr txBox="1"/>
          <p:nvPr/>
        </p:nvSpPr>
        <p:spPr>
          <a:xfrm>
            <a:off x="839057" y="710144"/>
            <a:ext cx="108495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Physics backgrounds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of recoil 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 Auger electrons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they leave the MOT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Mis-ID of a different decay (say a different x-ray or missed Augers)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Radiative K-capture, giving an additional undetected photon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Scattering of ions or Auger electrons from residual 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Emission of a second photon instead of an Auger electron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Cosmic ray muons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Radioactivity in walls and component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Accidental backgrounds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 decays with missed particles mimicked by near-coincident decays of escaped 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atoms on detectors and other surfaces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Electrons knocked from surfaces by near-coincident x-rays from source atoms, mimicking Augers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92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3F95E9-9653-1D49-93EF-EE0EFBA1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AD19B-70A8-3A41-94F1-CD5A2344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2B7B6-ED9A-7A42-A037-0CD5E289A0E8}"/>
              </a:ext>
            </a:extLst>
          </p:cNvPr>
          <p:cNvSpPr txBox="1"/>
          <p:nvPr/>
        </p:nvSpPr>
        <p:spPr>
          <a:xfrm>
            <a:off x="729465" y="410966"/>
            <a:ext cx="48622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Background mitigation tactics</a:t>
            </a:r>
          </a:p>
          <a:p>
            <a:pPr algn="l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CCFA6E-73D8-A24B-9558-2A726002D45A}"/>
                  </a:ext>
                </a:extLst>
              </p:cNvPr>
              <p:cNvSpPr txBox="1"/>
              <p:nvPr/>
            </p:nvSpPr>
            <p:spPr>
              <a:xfrm>
                <a:off x="1068779" y="1017250"/>
                <a:ext cx="1039375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LcParenR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Missed monoenergetic particles, mis-</a:t>
                </a:r>
                <a:r>
                  <a:rPr lang="en-US" sz="2400" dirty="0" err="1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id’d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decays, ... do NOT give peaks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457200" indent="-457200">
                  <a:buFont typeface="+mj-lt"/>
                  <a:buAutoNum type="alphaLcParenR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Ionization state 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(</a:t>
                </a:r>
                <a:r>
                  <a:rPr lang="en-US" sz="2400" dirty="0" err="1">
                    <a:latin typeface="Arial" charset="0"/>
                    <a:ea typeface="Arial" charset="0"/>
                    <a:cs typeface="Arial" charset="0"/>
                  </a:rPr>
                  <a:t>Xe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+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, </a:t>
                </a:r>
                <a:r>
                  <a:rPr lang="en-US" sz="2400" dirty="0" err="1">
                    <a:latin typeface="Arial" charset="0"/>
                    <a:ea typeface="Arial" charset="0"/>
                    <a:cs typeface="Arial" charset="0"/>
                  </a:rPr>
                  <a:t>Xe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++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,...) 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unambiguously measured by TOF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457200" indent="-457200" algn="l">
                  <a:buFont typeface="+mj-lt"/>
                  <a:buAutoNum type="alphaLcParenR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Ionization state must match number of detected Augers</a:t>
                </a:r>
              </a:p>
              <a:p>
                <a:pPr marL="457200" indent="-457200" algn="l">
                  <a:buFont typeface="+mj-lt"/>
                  <a:buAutoNum type="alphaLcParenR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Limited TOF windows for ions and Augers of chosen decay schemes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CCFA6E-73D8-A24B-9558-2A726002D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9" y="1017250"/>
                <a:ext cx="10393756" cy="1938992"/>
              </a:xfrm>
              <a:prstGeom prst="rect">
                <a:avLst/>
              </a:prstGeom>
              <a:blipFill>
                <a:blip r:embed="rId2"/>
                <a:stretch>
                  <a:fillRect l="-855" t="-1948" r="-855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38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3F95E9-9653-1D49-93EF-EE0EFBA1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AD19B-70A8-3A41-94F1-CD5A2344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2B7B6-ED9A-7A42-A037-0CD5E289A0E8}"/>
              </a:ext>
            </a:extLst>
          </p:cNvPr>
          <p:cNvSpPr txBox="1"/>
          <p:nvPr/>
        </p:nvSpPr>
        <p:spPr>
          <a:xfrm>
            <a:off x="729465" y="410966"/>
            <a:ext cx="48622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Background mitigation tactics</a:t>
            </a:r>
          </a:p>
          <a:p>
            <a:pPr algn="l"/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CCFA6E-73D8-A24B-9558-2A726002D45A}"/>
                  </a:ext>
                </a:extLst>
              </p:cNvPr>
              <p:cNvSpPr txBox="1"/>
              <p:nvPr/>
            </p:nvSpPr>
            <p:spPr>
              <a:xfrm>
                <a:off x="1068779" y="1017250"/>
                <a:ext cx="10592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LcParenR"/>
                </a:pP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Missed monoenergetic particles, mis-</a:t>
                </a:r>
                <a:r>
                  <a:rPr lang="en-US" sz="2400" dirty="0" err="1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id’d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decays, ... do NOT give peaks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latin typeface="Arial" charset="0"/>
                  <a:ea typeface="Arial" charset="0"/>
                  <a:cs typeface="Arial" charset="0"/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CCFA6E-73D8-A24B-9558-2A726002D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779" y="1017250"/>
                <a:ext cx="10592790" cy="830997"/>
              </a:xfrm>
              <a:prstGeom prst="rect">
                <a:avLst/>
              </a:prstGeom>
              <a:blipFill>
                <a:blip r:embed="rId2"/>
                <a:stretch>
                  <a:fillRect l="-839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0DD9254-4622-1945-B2C7-EF21009E55CA}"/>
              </a:ext>
            </a:extLst>
          </p:cNvPr>
          <p:cNvGrpSpPr/>
          <p:nvPr/>
        </p:nvGrpSpPr>
        <p:grpSpPr>
          <a:xfrm>
            <a:off x="1153272" y="1747529"/>
            <a:ext cx="2527811" cy="4314515"/>
            <a:chOff x="5444936" y="150667"/>
            <a:chExt cx="3082572" cy="59104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650420-E5C2-904B-8EBF-6AB99012493E}"/>
                </a:ext>
              </a:extLst>
            </p:cNvPr>
            <p:cNvGrpSpPr/>
            <p:nvPr/>
          </p:nvGrpSpPr>
          <p:grpSpPr>
            <a:xfrm>
              <a:off x="5795436" y="150667"/>
              <a:ext cx="1704569" cy="2648678"/>
              <a:chOff x="6249449" y="138183"/>
              <a:chExt cx="1704569" cy="2648678"/>
            </a:xfrm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BF6A97FF-3C88-4A41-BAD5-83268426C6D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617015" flipH="1" flipV="1">
                <a:off x="6905317" y="1826459"/>
                <a:ext cx="920105" cy="131110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rgbClr val="FF9300"/>
                </a:solidFill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E348B927-7C0A-3B4D-A05A-F4964A7A0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9784" y="1805766"/>
                <a:ext cx="286997" cy="981095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D5EE413-4C12-0547-81F9-4D6327F56D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82632" y="449703"/>
                <a:ext cx="273602" cy="966575"/>
              </a:xfrm>
              <a:prstGeom prst="straightConnector1">
                <a:avLst/>
              </a:prstGeom>
              <a:ln w="25400">
                <a:solidFill>
                  <a:srgbClr val="FF93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B1EF236-FC2D-D64C-9309-416556503355}"/>
                  </a:ext>
                </a:extLst>
              </p:cNvPr>
              <p:cNvSpPr txBox="1"/>
              <p:nvPr/>
            </p:nvSpPr>
            <p:spPr>
              <a:xfrm>
                <a:off x="6249449" y="138183"/>
                <a:ext cx="17045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FF9300"/>
                    </a:solidFill>
                    <a:latin typeface="Arial" charset="0"/>
                    <a:ea typeface="Arial" charset="0"/>
                    <a:cs typeface="Arial" charset="0"/>
                  </a:rPr>
                  <a:t>3) 110 eV Auger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0B5AB9-5B65-DC4D-91F6-C53D3A92C699}"/>
                </a:ext>
              </a:extLst>
            </p:cNvPr>
            <p:cNvGrpSpPr/>
            <p:nvPr/>
          </p:nvGrpSpPr>
          <p:grpSpPr>
            <a:xfrm>
              <a:off x="5444936" y="704072"/>
              <a:ext cx="3082572" cy="5357050"/>
              <a:chOff x="227291" y="806846"/>
              <a:chExt cx="3082572" cy="5357050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83310642-9BA5-804F-A6EF-1B67F289D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4967370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58060466-3535-0C4F-B7DB-20E9C14709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3881276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014ADEC-749B-CB47-9ED3-4E469D2CA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4372029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354E066-6628-454A-A2C3-486E168D5C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1078276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3454C52-440E-E945-8A34-E134A0E242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1893597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0A95AED-C3E6-7C40-8ED0-2212F770FB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1564410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C0B72AB-CBAA-8247-BB03-E95338324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3015526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8AA4CBF-92B5-6046-974C-E6FF8741DD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3188035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B461345-6EA9-FC49-B07B-6CDA6D3AE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2608068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8F85AA0-D400-5648-BB25-97D426454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612" y="2725741"/>
                <a:ext cx="182629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61FE637-708E-C34E-B9B0-38C673F6D8DC}"/>
                  </a:ext>
                </a:extLst>
              </p:cNvPr>
              <p:cNvSpPr txBox="1"/>
              <p:nvPr/>
            </p:nvSpPr>
            <p:spPr>
              <a:xfrm>
                <a:off x="244123" y="4687793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K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0A9F51-AE3B-DB4E-828E-0C51513ADB4F}"/>
                  </a:ext>
                </a:extLst>
              </p:cNvPr>
              <p:cNvSpPr txBox="1"/>
              <p:nvPr/>
            </p:nvSpPr>
            <p:spPr>
              <a:xfrm>
                <a:off x="241994" y="4093931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L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3D3702-E66B-B749-B198-26D941720C27}"/>
                  </a:ext>
                </a:extLst>
              </p:cNvPr>
              <p:cNvSpPr txBox="1"/>
              <p:nvPr/>
            </p:nvSpPr>
            <p:spPr>
              <a:xfrm>
                <a:off x="241994" y="3650443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165BA3-44F9-C540-83E6-CF4122770C91}"/>
                  </a:ext>
                </a:extLst>
              </p:cNvPr>
              <p:cNvSpPr txBox="1"/>
              <p:nvPr/>
            </p:nvSpPr>
            <p:spPr>
              <a:xfrm>
                <a:off x="235306" y="2533333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D28390-1163-3742-9A4C-E9669D12EC5C}"/>
                  </a:ext>
                </a:extLst>
              </p:cNvPr>
              <p:cNvSpPr txBox="1"/>
              <p:nvPr/>
            </p:nvSpPr>
            <p:spPr>
              <a:xfrm>
                <a:off x="227291" y="1490255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O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C83765-AE4F-2A4C-8247-4FAF0A4129F5}"/>
                  </a:ext>
                </a:extLst>
              </p:cNvPr>
              <p:cNvSpPr txBox="1"/>
              <p:nvPr/>
            </p:nvSpPr>
            <p:spPr>
              <a:xfrm>
                <a:off x="244123" y="806846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A43B050-0B3F-BB4D-BE1A-FBD86AF227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2036" y="4324275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177A1B0-50DC-FC4D-AC55-2920495CDA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93634" y="103475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EEE05AB-7B35-7948-887D-803378AF1627}"/>
                  </a:ext>
                </a:extLst>
              </p:cNvPr>
              <p:cNvGrpSpPr/>
              <p:nvPr/>
            </p:nvGrpSpPr>
            <p:grpSpPr>
              <a:xfrm>
                <a:off x="968612" y="1628574"/>
                <a:ext cx="1826294" cy="91440"/>
                <a:chOff x="963411" y="1585117"/>
                <a:chExt cx="1826294" cy="91440"/>
              </a:xfrm>
            </p:grpSpPr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AE8BA60C-4778-114B-AFCC-7F8B99D6CF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3411" y="1631331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7D85D18-1F51-5247-A9BE-43A33E1C6D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12546" y="1585117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901702B-109E-1E40-8520-3CC11AC6BF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83586" y="1850916"/>
                <a:ext cx="91440" cy="91440"/>
              </a:xfrm>
              <a:prstGeom prst="ellipse">
                <a:avLst/>
              </a:prstGeom>
              <a:solidFill>
                <a:srgbClr val="FF930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5FE06CD-DD44-FF45-80E2-DA9D09CFE3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3894" y="3842981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34617A2-2296-D34D-ACC2-734F4303E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3034" y="314905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5A7343C-E8A1-3C4A-B70E-1C400EFB95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61924" y="296715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27DCDFE-A610-B041-90B2-38358F26FB4F}"/>
                  </a:ext>
                </a:extLst>
              </p:cNvPr>
              <p:cNvGrpSpPr/>
              <p:nvPr/>
            </p:nvGrpSpPr>
            <p:grpSpPr>
              <a:xfrm>
                <a:off x="968612" y="2853288"/>
                <a:ext cx="1826294" cy="91440"/>
                <a:chOff x="963411" y="2705656"/>
                <a:chExt cx="1826294" cy="91440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F41226F6-0A2F-B74E-A1B9-2E44145D7B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3411" y="2769091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F0757B0-D580-4543-A67A-013E64EF3A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78000" y="2705656"/>
                  <a:ext cx="91440" cy="91440"/>
                </a:xfrm>
                <a:prstGeom prst="ellipse">
                  <a:avLst/>
                </a:prstGeom>
                <a:solidFill>
                  <a:srgbClr val="0070C0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37417FD-9D65-3540-9D48-640C4DEA35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7587" y="268215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69B77A-F157-B14D-A9A6-30FA88D77F33}"/>
                  </a:ext>
                </a:extLst>
              </p:cNvPr>
              <p:cNvSpPr txBox="1"/>
              <p:nvPr/>
            </p:nvSpPr>
            <p:spPr>
              <a:xfrm>
                <a:off x="604071" y="147973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2,3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CBA3C8-013A-0248-935B-8517E3403ED2}"/>
                  </a:ext>
                </a:extLst>
              </p:cNvPr>
              <p:cNvSpPr txBox="1"/>
              <p:nvPr/>
            </p:nvSpPr>
            <p:spPr>
              <a:xfrm>
                <a:off x="650805" y="1748009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88ADC7-0229-884A-AAD4-245833FB3B6A}"/>
                  </a:ext>
                </a:extLst>
              </p:cNvPr>
              <p:cNvSpPr txBox="1"/>
              <p:nvPr/>
            </p:nvSpPr>
            <p:spPr>
              <a:xfrm>
                <a:off x="642876" y="3058132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98AAE06-8AC7-3842-AACF-366D9E17DE93}"/>
                  </a:ext>
                </a:extLst>
              </p:cNvPr>
              <p:cNvSpPr txBox="1"/>
              <p:nvPr/>
            </p:nvSpPr>
            <p:spPr>
              <a:xfrm>
                <a:off x="565539" y="2528176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4,5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C5E84F-8D2C-1F4C-9B28-72C189C11DD3}"/>
                  </a:ext>
                </a:extLst>
              </p:cNvPr>
              <p:cNvSpPr txBox="1"/>
              <p:nvPr/>
            </p:nvSpPr>
            <p:spPr>
              <a:xfrm>
                <a:off x="576384" y="2819009"/>
                <a:ext cx="3978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charset="0"/>
                    <a:ea typeface="Arial" charset="0"/>
                    <a:cs typeface="Arial" charset="0"/>
                  </a:rPr>
                  <a:t>2,3</a:t>
                </a: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FEF53D8-FD87-F347-8D4F-FF1551EED8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78343" y="256322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84476DE-E84B-6C47-85EC-05A15CF804C2}"/>
                  </a:ext>
                </a:extLst>
              </p:cNvPr>
              <p:cNvCxnSpPr>
                <a:cxnSpLocks/>
                <a:endCxn id="41" idx="0"/>
              </p:cNvCxnSpPr>
              <p:nvPr/>
            </p:nvCxnSpPr>
            <p:spPr>
              <a:xfrm flipH="1">
                <a:off x="1423526" y="4973345"/>
                <a:ext cx="65628" cy="7966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92D2520-F66D-3E40-AAF8-3BFA02DB8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6595" y="5770035"/>
                <a:ext cx="393861" cy="393861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B0632FC-03A1-3946-8892-B9A5C0F264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52613" y="493002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8432FBC-CCBF-FC4B-BD77-482F5D3BDA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88766" y="2899357"/>
                <a:ext cx="229396" cy="2043754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 82">
                <a:extLst>
                  <a:ext uri="{FF2B5EF4-FFF2-40B4-BE49-F238E27FC236}">
                    <a16:creationId xmlns:a16="http://schemas.microsoft.com/office/drawing/2014/main" id="{306F38FD-205C-5C47-8663-411B0AB429D7}"/>
                  </a:ext>
                </a:extLst>
              </p:cNvPr>
              <p:cNvSpPr>
                <a:spLocks/>
              </p:cNvSpPr>
              <p:nvPr/>
            </p:nvSpPr>
            <p:spPr bwMode="auto">
              <a:xfrm rot="8873687">
                <a:off x="1514180" y="3711626"/>
                <a:ext cx="1364820" cy="116768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rgbClr val="0070C0"/>
                </a:solidFill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1FAD87D-82D0-FA48-BC4C-9B40EE862E9C}"/>
                  </a:ext>
                </a:extLst>
              </p:cNvPr>
              <p:cNvSpPr txBox="1"/>
              <p:nvPr/>
            </p:nvSpPr>
            <p:spPr>
              <a:xfrm>
                <a:off x="1841566" y="3948737"/>
                <a:ext cx="14682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2) 34.43 keV x-ray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733CA81-9652-7241-92F9-4311F58C93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8530" y="1497138"/>
                <a:ext cx="91440" cy="91440"/>
              </a:xfrm>
              <a:prstGeom prst="ellipse">
                <a:avLst/>
              </a:prstGeom>
              <a:solidFill>
                <a:srgbClr val="E18D1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109AAC2-514C-DC44-936E-046358EA03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64855" y="184760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4C1A473-D3AE-2A48-87E6-B389EEFE9B15}"/>
                  </a:ext>
                </a:extLst>
              </p:cNvPr>
              <p:cNvSpPr txBox="1"/>
              <p:nvPr/>
            </p:nvSpPr>
            <p:spPr>
              <a:xfrm>
                <a:off x="1620456" y="5257959"/>
                <a:ext cx="13821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1) K-capture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F1FC6ED-3C06-4D4B-BA09-AA73DFBBF11E}"/>
              </a:ext>
            </a:extLst>
          </p:cNvPr>
          <p:cNvGrpSpPr/>
          <p:nvPr/>
        </p:nvGrpSpPr>
        <p:grpSpPr>
          <a:xfrm>
            <a:off x="4192708" y="1756093"/>
            <a:ext cx="3744933" cy="4314515"/>
            <a:chOff x="4408467" y="1756093"/>
            <a:chExt cx="3744933" cy="431451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278173C-430A-A04B-8350-A53C8B3C15AD}"/>
                </a:ext>
              </a:extLst>
            </p:cNvPr>
            <p:cNvGrpSpPr/>
            <p:nvPr/>
          </p:nvGrpSpPr>
          <p:grpSpPr>
            <a:xfrm>
              <a:off x="4408467" y="1756093"/>
              <a:ext cx="3744933" cy="4314515"/>
              <a:chOff x="5444936" y="150667"/>
              <a:chExt cx="4566809" cy="5910455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711CDCD9-AAF4-AB41-A27F-EE0DE7948861}"/>
                  </a:ext>
                </a:extLst>
              </p:cNvPr>
              <p:cNvGrpSpPr/>
              <p:nvPr/>
            </p:nvGrpSpPr>
            <p:grpSpPr>
              <a:xfrm>
                <a:off x="5795436" y="150667"/>
                <a:ext cx="2022127" cy="2648678"/>
                <a:chOff x="6249449" y="138183"/>
                <a:chExt cx="2022127" cy="2648678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EE08C039-02C8-9046-B1A5-992D28EB6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617015" flipH="1" flipV="1">
                  <a:off x="6905317" y="1826459"/>
                  <a:ext cx="920105" cy="131110"/>
                </a:xfrm>
                <a:custGeom>
                  <a:avLst/>
                  <a:gdLst>
                    <a:gd name="T0" fmla="*/ 0 w 2304"/>
                    <a:gd name="T1" fmla="*/ 192 h 192"/>
                    <a:gd name="T2" fmla="*/ 192 w 2304"/>
                    <a:gd name="T3" fmla="*/ 0 h 192"/>
                    <a:gd name="T4" fmla="*/ 384 w 2304"/>
                    <a:gd name="T5" fmla="*/ 192 h 192"/>
                    <a:gd name="T6" fmla="*/ 576 w 2304"/>
                    <a:gd name="T7" fmla="*/ 0 h 192"/>
                    <a:gd name="T8" fmla="*/ 768 w 2304"/>
                    <a:gd name="T9" fmla="*/ 192 h 192"/>
                    <a:gd name="T10" fmla="*/ 960 w 2304"/>
                    <a:gd name="T11" fmla="*/ 0 h 192"/>
                    <a:gd name="T12" fmla="*/ 1152 w 2304"/>
                    <a:gd name="T13" fmla="*/ 192 h 192"/>
                    <a:gd name="T14" fmla="*/ 1344 w 2304"/>
                    <a:gd name="T15" fmla="*/ 0 h 192"/>
                    <a:gd name="T16" fmla="*/ 1536 w 2304"/>
                    <a:gd name="T17" fmla="*/ 192 h 192"/>
                    <a:gd name="T18" fmla="*/ 1728 w 2304"/>
                    <a:gd name="T19" fmla="*/ 0 h 192"/>
                    <a:gd name="T20" fmla="*/ 1920 w 2304"/>
                    <a:gd name="T21" fmla="*/ 192 h 192"/>
                    <a:gd name="T22" fmla="*/ 2112 w 2304"/>
                    <a:gd name="T23" fmla="*/ 0 h 192"/>
                    <a:gd name="T24" fmla="*/ 2304 w 2304"/>
                    <a:gd name="T25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04" h="192">
                      <a:moveTo>
                        <a:pt x="0" y="192"/>
                      </a:moveTo>
                      <a:cubicBezTo>
                        <a:pt x="64" y="96"/>
                        <a:pt x="128" y="0"/>
                        <a:pt x="192" y="0"/>
                      </a:cubicBezTo>
                      <a:cubicBezTo>
                        <a:pt x="256" y="0"/>
                        <a:pt x="320" y="192"/>
                        <a:pt x="384" y="192"/>
                      </a:cubicBezTo>
                      <a:cubicBezTo>
                        <a:pt x="448" y="192"/>
                        <a:pt x="512" y="0"/>
                        <a:pt x="576" y="0"/>
                      </a:cubicBezTo>
                      <a:cubicBezTo>
                        <a:pt x="640" y="0"/>
                        <a:pt x="704" y="192"/>
                        <a:pt x="768" y="192"/>
                      </a:cubicBezTo>
                      <a:cubicBezTo>
                        <a:pt x="832" y="192"/>
                        <a:pt x="896" y="0"/>
                        <a:pt x="960" y="0"/>
                      </a:cubicBezTo>
                      <a:cubicBezTo>
                        <a:pt x="1024" y="0"/>
                        <a:pt x="1088" y="192"/>
                        <a:pt x="1152" y="192"/>
                      </a:cubicBezTo>
                      <a:cubicBezTo>
                        <a:pt x="1216" y="192"/>
                        <a:pt x="1280" y="0"/>
                        <a:pt x="1344" y="0"/>
                      </a:cubicBezTo>
                      <a:cubicBezTo>
                        <a:pt x="1408" y="0"/>
                        <a:pt x="1472" y="192"/>
                        <a:pt x="1536" y="192"/>
                      </a:cubicBezTo>
                      <a:cubicBezTo>
                        <a:pt x="1600" y="192"/>
                        <a:pt x="1664" y="0"/>
                        <a:pt x="1728" y="0"/>
                      </a:cubicBezTo>
                      <a:cubicBezTo>
                        <a:pt x="1792" y="0"/>
                        <a:pt x="1856" y="192"/>
                        <a:pt x="1920" y="192"/>
                      </a:cubicBezTo>
                      <a:cubicBezTo>
                        <a:pt x="1984" y="192"/>
                        <a:pt x="2048" y="0"/>
                        <a:pt x="2112" y="0"/>
                      </a:cubicBezTo>
                      <a:cubicBezTo>
                        <a:pt x="2176" y="0"/>
                        <a:pt x="2272" y="160"/>
                        <a:pt x="2304" y="192"/>
                      </a:cubicBezTo>
                    </a:path>
                  </a:pathLst>
                </a:custGeom>
                <a:noFill/>
                <a:ln w="28575" cmpd="sng">
                  <a:solidFill>
                    <a:srgbClr val="FF9300"/>
                  </a:solidFill>
                  <a:round/>
                  <a:headEnd type="stealth" w="lg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05" name="Straight Arrow Connector 104">
                  <a:extLst>
                    <a:ext uri="{FF2B5EF4-FFF2-40B4-BE49-F238E27FC236}">
                      <a16:creationId xmlns:a16="http://schemas.microsoft.com/office/drawing/2014/main" id="{5CA68ADB-6B3D-1C4A-B6ED-ED05ED09BB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9784" y="1805766"/>
                  <a:ext cx="286997" cy="981095"/>
                </a:xfrm>
                <a:prstGeom prst="straightConnector1">
                  <a:avLst/>
                </a:prstGeom>
                <a:ln w="25400">
                  <a:solidFill>
                    <a:srgbClr val="FF93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D1224B77-E290-3344-B0C5-CE83A4B5EF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82632" y="449703"/>
                  <a:ext cx="273602" cy="966575"/>
                </a:xfrm>
                <a:prstGeom prst="straightConnector1">
                  <a:avLst/>
                </a:prstGeom>
                <a:ln w="25400">
                  <a:solidFill>
                    <a:srgbClr val="FF93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2E1DCD5-809E-024D-B01C-8D73128C5C90}"/>
                    </a:ext>
                  </a:extLst>
                </p:cNvPr>
                <p:cNvSpPr txBox="1"/>
                <p:nvPr/>
              </p:nvSpPr>
              <p:spPr>
                <a:xfrm>
                  <a:off x="6249449" y="138183"/>
                  <a:ext cx="2022127" cy="4637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rgbClr val="FF9300"/>
                      </a:solidFill>
                      <a:latin typeface="Arial" charset="0"/>
                      <a:ea typeface="Arial" charset="0"/>
                      <a:cs typeface="Arial" charset="0"/>
                    </a:rPr>
                    <a:t>3) SAME Auger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84889BE-E308-5A4F-8CCD-A8F4A893A8EE}"/>
                  </a:ext>
                </a:extLst>
              </p:cNvPr>
              <p:cNvGrpSpPr/>
              <p:nvPr/>
            </p:nvGrpSpPr>
            <p:grpSpPr>
              <a:xfrm>
                <a:off x="5444936" y="704072"/>
                <a:ext cx="4566809" cy="5357050"/>
                <a:chOff x="227291" y="806846"/>
                <a:chExt cx="4566809" cy="5357050"/>
              </a:xfrm>
            </p:grpSpPr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546016D4-5392-644C-85E4-08EA5E53ED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4967370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931B8C1F-5226-7B40-A8C3-9B8FDEF4B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3881276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FC884694-7A86-2844-806D-8C193064F5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4372029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5A13547B-6D67-B543-8D05-73695C226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1078276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AA57BB03-8F6F-184A-BF6B-92EE32155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1893597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B4432A9B-7FD7-1F42-BC33-CBDD8CA56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1564410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E1F60292-BFDD-D84C-836E-2F752DCEE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3015526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B0C69F25-B74D-3546-AD09-029C8FE0FC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3188035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0E63DA2-5109-AF42-84DD-C75CD6BF8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2608068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B4F3DEA9-6F5A-394C-8CD0-F8727DC17F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8612" y="2725741"/>
                  <a:ext cx="1826294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5A2B00E-04B3-4147-AABD-57E1ABFA6059}"/>
                    </a:ext>
                  </a:extLst>
                </p:cNvPr>
                <p:cNvSpPr txBox="1"/>
                <p:nvPr/>
              </p:nvSpPr>
              <p:spPr>
                <a:xfrm>
                  <a:off x="244123" y="4687793"/>
                  <a:ext cx="389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K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B4193CE-6443-9F43-A94E-B43181D436CE}"/>
                    </a:ext>
                  </a:extLst>
                </p:cNvPr>
                <p:cNvSpPr txBox="1"/>
                <p:nvPr/>
              </p:nvSpPr>
              <p:spPr>
                <a:xfrm>
                  <a:off x="241994" y="4093931"/>
                  <a:ext cx="35618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L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82CBB02-278D-464A-85D6-F6B1D4D2FB85}"/>
                    </a:ext>
                  </a:extLst>
                </p:cNvPr>
                <p:cNvSpPr txBox="1"/>
                <p:nvPr/>
              </p:nvSpPr>
              <p:spPr>
                <a:xfrm>
                  <a:off x="241994" y="3650443"/>
                  <a:ext cx="44114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M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87DD324-1A0D-EF48-8AC8-1BA94BD6FB7E}"/>
                    </a:ext>
                  </a:extLst>
                </p:cNvPr>
                <p:cNvSpPr txBox="1"/>
                <p:nvPr/>
              </p:nvSpPr>
              <p:spPr>
                <a:xfrm>
                  <a:off x="235306" y="2533333"/>
                  <a:ext cx="4074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N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6770D2-8CBF-B143-ABBF-9425EA303A74}"/>
                    </a:ext>
                  </a:extLst>
                </p:cNvPr>
                <p:cNvSpPr txBox="1"/>
                <p:nvPr/>
              </p:nvSpPr>
              <p:spPr>
                <a:xfrm>
                  <a:off x="227291" y="1490255"/>
                  <a:ext cx="4235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O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5D5EDB7B-8AE1-D641-B4FE-621DD27A7275}"/>
                    </a:ext>
                  </a:extLst>
                </p:cNvPr>
                <p:cNvSpPr txBox="1"/>
                <p:nvPr/>
              </p:nvSpPr>
              <p:spPr>
                <a:xfrm>
                  <a:off x="244123" y="806846"/>
                  <a:ext cx="389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Arial" charset="0"/>
                      <a:ea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4A8FFF47-882B-9B47-BC90-403D8D3F4E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52036" y="4324275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F508A75-9707-994D-9E21-9645BD9971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93634" y="1034751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298DEAFD-F6FC-7C4C-B94B-9E38D0F427C6}"/>
                    </a:ext>
                  </a:extLst>
                </p:cNvPr>
                <p:cNvGrpSpPr/>
                <p:nvPr/>
              </p:nvGrpSpPr>
              <p:grpSpPr>
                <a:xfrm>
                  <a:off x="968612" y="1628574"/>
                  <a:ext cx="1826294" cy="91440"/>
                  <a:chOff x="963411" y="1585117"/>
                  <a:chExt cx="1826294" cy="91440"/>
                </a:xfrm>
              </p:grpSpPr>
              <p:cxnSp>
                <p:nvCxnSpPr>
                  <p:cNvPr id="102" name="Straight Arrow Connector 101">
                    <a:extLst>
                      <a:ext uri="{FF2B5EF4-FFF2-40B4-BE49-F238E27FC236}">
                        <a16:creationId xmlns:a16="http://schemas.microsoft.com/office/drawing/2014/main" id="{24515590-B588-2849-852D-1B3D2FF40D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3411" y="1631331"/>
                    <a:ext cx="1826294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AE1577E8-13E3-344E-9E76-3B0DBA940B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512546" y="1585117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FDAD2B11-E4F9-0640-A34E-C2FB09D366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83586" y="1850916"/>
                  <a:ext cx="91440" cy="91440"/>
                </a:xfrm>
                <a:prstGeom prst="ellipse">
                  <a:avLst/>
                </a:prstGeom>
                <a:solidFill>
                  <a:srgbClr val="FF9300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B3374DD-7C42-E046-B8A2-1F606E1427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66883" y="2857766"/>
                  <a:ext cx="91440" cy="91439"/>
                </a:xfrm>
                <a:prstGeom prst="ellipse">
                  <a:avLst/>
                </a:prstGeom>
                <a:solidFill>
                  <a:srgbClr val="7030A0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7CA5092F-AA22-7F4D-B9A6-9C67B6FE18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53034" y="3149054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5453A816-B104-FA45-851D-43570A2BB3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61924" y="2967159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847FAD43-D156-644F-A625-BA844A8E7578}"/>
                    </a:ext>
                  </a:extLst>
                </p:cNvPr>
                <p:cNvGrpSpPr/>
                <p:nvPr/>
              </p:nvGrpSpPr>
              <p:grpSpPr>
                <a:xfrm>
                  <a:off x="968612" y="2916723"/>
                  <a:ext cx="1826294" cy="1013225"/>
                  <a:chOff x="963411" y="2769091"/>
                  <a:chExt cx="1826294" cy="1013225"/>
                </a:xfrm>
              </p:grpSpPr>
              <p:cxnSp>
                <p:nvCxnSpPr>
                  <p:cNvPr id="100" name="Straight Arrow Connector 99">
                    <a:extLst>
                      <a:ext uri="{FF2B5EF4-FFF2-40B4-BE49-F238E27FC236}">
                        <a16:creationId xmlns:a16="http://schemas.microsoft.com/office/drawing/2014/main" id="{5E241D92-00C3-604A-BEDD-CAD26964F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3411" y="2769091"/>
                    <a:ext cx="1826294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531A2D55-C1DB-B741-87C2-A8F523D007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327189" y="3690875"/>
                    <a:ext cx="91440" cy="91441"/>
                  </a:xfrm>
                  <a:prstGeom prst="ellipse">
                    <a:avLst/>
                  </a:prstGeom>
                  <a:solidFill>
                    <a:srgbClr val="0070C0"/>
                  </a:solidFill>
                  <a:ln w="254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A547D5F-853C-2241-BF72-39AFD94E28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77587" y="2682154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6E00A93-1C37-B94F-BBAC-B9DB0CA1B642}"/>
                    </a:ext>
                  </a:extLst>
                </p:cNvPr>
                <p:cNvSpPr txBox="1"/>
                <p:nvPr/>
              </p:nvSpPr>
              <p:spPr>
                <a:xfrm>
                  <a:off x="604071" y="1479739"/>
                  <a:ext cx="3978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charset="0"/>
                      <a:ea typeface="Arial" charset="0"/>
                      <a:cs typeface="Arial" charset="0"/>
                    </a:rPr>
                    <a:t>2,3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00F34887-9E99-7544-880C-2F1C17CC2A5F}"/>
                    </a:ext>
                  </a:extLst>
                </p:cNvPr>
                <p:cNvSpPr txBox="1"/>
                <p:nvPr/>
              </p:nvSpPr>
              <p:spPr>
                <a:xfrm>
                  <a:off x="650805" y="1748009"/>
                  <a:ext cx="2696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F00D03C-2C8D-874D-A982-751A3F652373}"/>
                    </a:ext>
                  </a:extLst>
                </p:cNvPr>
                <p:cNvSpPr txBox="1"/>
                <p:nvPr/>
              </p:nvSpPr>
              <p:spPr>
                <a:xfrm>
                  <a:off x="642876" y="3058132"/>
                  <a:ext cx="2696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B0E2071-FFAD-4F47-A8BA-9E3535044784}"/>
                    </a:ext>
                  </a:extLst>
                </p:cNvPr>
                <p:cNvSpPr txBox="1"/>
                <p:nvPr/>
              </p:nvSpPr>
              <p:spPr>
                <a:xfrm>
                  <a:off x="565539" y="2528176"/>
                  <a:ext cx="3978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charset="0"/>
                      <a:ea typeface="Arial" charset="0"/>
                      <a:cs typeface="Arial" charset="0"/>
                    </a:rPr>
                    <a:t>4,5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471AF1FD-77C3-F743-A9D3-C1A0A7A464EA}"/>
                    </a:ext>
                  </a:extLst>
                </p:cNvPr>
                <p:cNvSpPr txBox="1"/>
                <p:nvPr/>
              </p:nvSpPr>
              <p:spPr>
                <a:xfrm>
                  <a:off x="576384" y="2819009"/>
                  <a:ext cx="3978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charset="0"/>
                      <a:ea typeface="Arial" charset="0"/>
                      <a:cs typeface="Arial" charset="0"/>
                    </a:rPr>
                    <a:t>2,3</a:t>
                  </a: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2BCBB6D-5826-0143-8B3D-C8C2C49CAC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78343" y="2563224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F41F3F02-1681-934E-9F4B-70CA916A7B88}"/>
                    </a:ext>
                  </a:extLst>
                </p:cNvPr>
                <p:cNvCxnSpPr>
                  <a:cxnSpLocks/>
                  <a:endCxn id="92" idx="0"/>
                </p:cNvCxnSpPr>
                <p:nvPr/>
              </p:nvCxnSpPr>
              <p:spPr>
                <a:xfrm flipH="1">
                  <a:off x="1423526" y="4973345"/>
                  <a:ext cx="65628" cy="79669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EF2315C8-5549-8A47-9FC5-73AC44B472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6595" y="5770035"/>
                  <a:ext cx="393861" cy="393861"/>
                </a:xfrm>
                <a:prstGeom prst="rect">
                  <a:avLst/>
                </a:prstGeom>
              </p:spPr>
            </p:pic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1F681463-CCBD-A449-860C-934B8F72B6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52613" y="4930021"/>
                  <a:ext cx="91440" cy="91440"/>
                </a:xfrm>
                <a:prstGeom prst="ellipse">
                  <a:avLst/>
                </a:prstGeom>
                <a:solidFill>
                  <a:srgbClr val="FF0000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FE4CEF46-EC33-044A-9BE5-483B99415D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1554" y="3881276"/>
                  <a:ext cx="127212" cy="1061834"/>
                </a:xfrm>
                <a:prstGeom prst="straightConnector1">
                  <a:avLst/>
                </a:prstGeom>
                <a:ln w="25400">
                  <a:solidFill>
                    <a:srgbClr val="0070C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Freeform 82">
                  <a:extLst>
                    <a:ext uri="{FF2B5EF4-FFF2-40B4-BE49-F238E27FC236}">
                      <a16:creationId xmlns:a16="http://schemas.microsoft.com/office/drawing/2014/main" id="{6966DBD2-9097-9E41-A95B-9CB554BF3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9551148">
                  <a:off x="1361951" y="3838453"/>
                  <a:ext cx="1364820" cy="116768"/>
                </a:xfrm>
                <a:custGeom>
                  <a:avLst/>
                  <a:gdLst>
                    <a:gd name="T0" fmla="*/ 0 w 2304"/>
                    <a:gd name="T1" fmla="*/ 192 h 192"/>
                    <a:gd name="T2" fmla="*/ 192 w 2304"/>
                    <a:gd name="T3" fmla="*/ 0 h 192"/>
                    <a:gd name="T4" fmla="*/ 384 w 2304"/>
                    <a:gd name="T5" fmla="*/ 192 h 192"/>
                    <a:gd name="T6" fmla="*/ 576 w 2304"/>
                    <a:gd name="T7" fmla="*/ 0 h 192"/>
                    <a:gd name="T8" fmla="*/ 768 w 2304"/>
                    <a:gd name="T9" fmla="*/ 192 h 192"/>
                    <a:gd name="T10" fmla="*/ 960 w 2304"/>
                    <a:gd name="T11" fmla="*/ 0 h 192"/>
                    <a:gd name="T12" fmla="*/ 1152 w 2304"/>
                    <a:gd name="T13" fmla="*/ 192 h 192"/>
                    <a:gd name="T14" fmla="*/ 1344 w 2304"/>
                    <a:gd name="T15" fmla="*/ 0 h 192"/>
                    <a:gd name="T16" fmla="*/ 1536 w 2304"/>
                    <a:gd name="T17" fmla="*/ 192 h 192"/>
                    <a:gd name="T18" fmla="*/ 1728 w 2304"/>
                    <a:gd name="T19" fmla="*/ 0 h 192"/>
                    <a:gd name="T20" fmla="*/ 1920 w 2304"/>
                    <a:gd name="T21" fmla="*/ 192 h 192"/>
                    <a:gd name="T22" fmla="*/ 2112 w 2304"/>
                    <a:gd name="T23" fmla="*/ 0 h 192"/>
                    <a:gd name="T24" fmla="*/ 2304 w 2304"/>
                    <a:gd name="T25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04" h="192">
                      <a:moveTo>
                        <a:pt x="0" y="192"/>
                      </a:moveTo>
                      <a:cubicBezTo>
                        <a:pt x="64" y="96"/>
                        <a:pt x="128" y="0"/>
                        <a:pt x="192" y="0"/>
                      </a:cubicBezTo>
                      <a:cubicBezTo>
                        <a:pt x="256" y="0"/>
                        <a:pt x="320" y="192"/>
                        <a:pt x="384" y="192"/>
                      </a:cubicBezTo>
                      <a:cubicBezTo>
                        <a:pt x="448" y="192"/>
                        <a:pt x="512" y="0"/>
                        <a:pt x="576" y="0"/>
                      </a:cubicBezTo>
                      <a:cubicBezTo>
                        <a:pt x="640" y="0"/>
                        <a:pt x="704" y="192"/>
                        <a:pt x="768" y="192"/>
                      </a:cubicBezTo>
                      <a:cubicBezTo>
                        <a:pt x="832" y="192"/>
                        <a:pt x="896" y="0"/>
                        <a:pt x="960" y="0"/>
                      </a:cubicBezTo>
                      <a:cubicBezTo>
                        <a:pt x="1024" y="0"/>
                        <a:pt x="1088" y="192"/>
                        <a:pt x="1152" y="192"/>
                      </a:cubicBezTo>
                      <a:cubicBezTo>
                        <a:pt x="1216" y="192"/>
                        <a:pt x="1280" y="0"/>
                        <a:pt x="1344" y="0"/>
                      </a:cubicBezTo>
                      <a:cubicBezTo>
                        <a:pt x="1408" y="0"/>
                        <a:pt x="1472" y="192"/>
                        <a:pt x="1536" y="192"/>
                      </a:cubicBezTo>
                      <a:cubicBezTo>
                        <a:pt x="1600" y="192"/>
                        <a:pt x="1664" y="0"/>
                        <a:pt x="1728" y="0"/>
                      </a:cubicBezTo>
                      <a:cubicBezTo>
                        <a:pt x="1792" y="0"/>
                        <a:pt x="1856" y="192"/>
                        <a:pt x="1920" y="192"/>
                      </a:cubicBezTo>
                      <a:cubicBezTo>
                        <a:pt x="1984" y="192"/>
                        <a:pt x="2048" y="0"/>
                        <a:pt x="2112" y="0"/>
                      </a:cubicBezTo>
                      <a:cubicBezTo>
                        <a:pt x="2176" y="0"/>
                        <a:pt x="2272" y="160"/>
                        <a:pt x="2304" y="192"/>
                      </a:cubicBezTo>
                    </a:path>
                  </a:pathLst>
                </a:custGeom>
                <a:noFill/>
                <a:ln w="28575" cmpd="sng">
                  <a:solidFill>
                    <a:srgbClr val="0070C0"/>
                  </a:solidFill>
                  <a:round/>
                  <a:headEnd type="stealth" w="lg" len="lg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9224F03-E66F-344A-B0D7-8D120CEA9F59}"/>
                    </a:ext>
                  </a:extLst>
                </p:cNvPr>
                <p:cNvSpPr txBox="1"/>
                <p:nvPr/>
              </p:nvSpPr>
              <p:spPr>
                <a:xfrm>
                  <a:off x="1880614" y="3964246"/>
                  <a:ext cx="2913486" cy="801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rgbClr val="0070C0"/>
                      </a:solidFill>
                      <a:latin typeface="Arial" charset="0"/>
                      <a:ea typeface="Arial" charset="0"/>
                      <a:cs typeface="Arial" charset="0"/>
                    </a:rPr>
                    <a:t>2) 33.6 keV x-ray analyzed as 34.43 keV</a:t>
                  </a: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DAC2A88D-4503-4E4A-8D8C-B5152F5A75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78530" y="1497138"/>
                  <a:ext cx="91440" cy="91440"/>
                </a:xfrm>
                <a:prstGeom prst="ellipse">
                  <a:avLst/>
                </a:prstGeom>
                <a:solidFill>
                  <a:srgbClr val="E18D14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81CED76-2407-E949-8988-A6C0E94304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64855" y="1847607"/>
                  <a:ext cx="91440" cy="9144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823A418-C532-9D40-BF07-5F88E3B90226}"/>
                    </a:ext>
                  </a:extLst>
                </p:cNvPr>
                <p:cNvSpPr txBox="1"/>
                <p:nvPr/>
              </p:nvSpPr>
              <p:spPr>
                <a:xfrm>
                  <a:off x="1620456" y="5257959"/>
                  <a:ext cx="138211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1) K-capture</a:t>
                  </a:r>
                </a:p>
              </p:txBody>
            </p:sp>
          </p:grp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211C10D-6BA3-BF49-A728-3425BA2698D7}"/>
                </a:ext>
              </a:extLst>
            </p:cNvPr>
            <p:cNvCxnSpPr>
              <a:cxnSpLocks/>
              <a:endCxn id="101" idx="4"/>
            </p:cNvCxnSpPr>
            <p:nvPr/>
          </p:nvCxnSpPr>
          <p:spPr>
            <a:xfrm flipH="1">
              <a:off x="5352176" y="3686089"/>
              <a:ext cx="281360" cy="75378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Freeform 82">
              <a:extLst>
                <a:ext uri="{FF2B5EF4-FFF2-40B4-BE49-F238E27FC236}">
                  <a16:creationId xmlns:a16="http://schemas.microsoft.com/office/drawing/2014/main" id="{89E3F716-B5F2-E149-BD1F-5C10FF272006}"/>
                </a:ext>
              </a:extLst>
            </p:cNvPr>
            <p:cNvSpPr>
              <a:spLocks/>
            </p:cNvSpPr>
            <p:nvPr/>
          </p:nvSpPr>
          <p:spPr bwMode="auto">
            <a:xfrm rot="8830450">
              <a:off x="5456907" y="3621803"/>
              <a:ext cx="1119197" cy="85238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rgbClr val="7030A0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9A8B238-4C91-1048-A190-8D58D3FAB0C0}"/>
                </a:ext>
              </a:extLst>
            </p:cNvPr>
            <p:cNvSpPr txBox="1"/>
            <p:nvPr/>
          </p:nvSpPr>
          <p:spPr>
            <a:xfrm>
              <a:off x="6485316" y="2962437"/>
              <a:ext cx="1591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1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2′) 0.85 keV   x-ray (missed)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A089DA8-2F32-664E-9355-665FF82B8072}"/>
              </a:ext>
            </a:extLst>
          </p:cNvPr>
          <p:cNvSpPr txBox="1"/>
          <p:nvPr/>
        </p:nvSpPr>
        <p:spPr>
          <a:xfrm>
            <a:off x="258188" y="3305946"/>
            <a:ext cx="9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NOT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THIS: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1B0445D-C315-7641-9C44-25A75A04C67E}"/>
              </a:ext>
            </a:extLst>
          </p:cNvPr>
          <p:cNvSpPr txBox="1"/>
          <p:nvPr/>
        </p:nvSpPr>
        <p:spPr>
          <a:xfrm>
            <a:off x="3419995" y="3303675"/>
            <a:ext cx="970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BUT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414A19A-87A9-4A4B-8C9E-8F0EB73C803B}"/>
                  </a:ext>
                </a:extLst>
              </p:cNvPr>
              <p:cNvSpPr txBox="1"/>
              <p:nvPr/>
            </p:nvSpPr>
            <p:spPr>
              <a:xfrm>
                <a:off x="7875525" y="1550049"/>
                <a:ext cx="4209971" cy="288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Reconstructed energy is exactly correct (not a coincidence...)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is wrong ⇒ wrong reconstructed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But: missing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  <a:sym typeface="Wingdings" pitchFamily="2" charset="2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is </a:t>
                </a:r>
                <a:r>
                  <a:rPr lang="en-US" sz="2000" b="1" dirty="0">
                    <a:latin typeface="Arial" charset="0"/>
                    <a:ea typeface="Arial" charset="0"/>
                    <a:cs typeface="Arial" charset="0"/>
                  </a:rPr>
                  <a:t>isotropic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with respect to rest of event</a:t>
                </a:r>
              </a:p>
              <a:p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Upshot: broad, </a:t>
                </a:r>
                <a:r>
                  <a:rPr lang="en-US" sz="2000" b="1" dirty="0">
                    <a:latin typeface="Arial" charset="0"/>
                    <a:ea typeface="Arial" charset="0"/>
                    <a:cs typeface="Arial" charset="0"/>
                  </a:rPr>
                  <a:t>continuous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spectrum around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=0.</m:t>
                    </m:r>
                  </m:oMath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2414A19A-87A9-4A4B-8C9E-8F0EB73C8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525" y="1550049"/>
                <a:ext cx="4209971" cy="2886816"/>
              </a:xfrm>
              <a:prstGeom prst="rect">
                <a:avLst/>
              </a:prstGeom>
              <a:blipFill>
                <a:blip r:embed="rId4"/>
                <a:stretch>
                  <a:fillRect l="-1502" t="-877" r="-150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9" name="Picture 108">
            <a:extLst>
              <a:ext uri="{FF2B5EF4-FFF2-40B4-BE49-F238E27FC236}">
                <a16:creationId xmlns:a16="http://schemas.microsoft.com/office/drawing/2014/main" id="{84192D95-5594-3F4E-BF09-331D0E389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558" y="4551011"/>
            <a:ext cx="3291406" cy="16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90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990ED6-AEF9-2945-8907-875CCC7E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AE71C-EF18-F74B-A6F1-2D692CDD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4B74A-B717-6046-BCD8-DBF3EB840754}"/>
              </a:ext>
            </a:extLst>
          </p:cNvPr>
          <p:cNvSpPr txBox="1"/>
          <p:nvPr/>
        </p:nvSpPr>
        <p:spPr>
          <a:xfrm>
            <a:off x="654085" y="224518"/>
            <a:ext cx="36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Primary Backgrounds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31ED3-D368-DF48-B08F-85DFC031A3DB}"/>
              </a:ext>
            </a:extLst>
          </p:cNvPr>
          <p:cNvSpPr txBox="1"/>
          <p:nvPr/>
        </p:nvSpPr>
        <p:spPr>
          <a:xfrm>
            <a:off x="294748" y="825448"/>
            <a:ext cx="61379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MOT’s are leaky –typical trapping time of 100’s of seconds.  Escaped 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Cs atoms end up on surfaces and decay.  Main accidental background: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Cs decay in MOT with desired channel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X-ray is missed (coverage only 12%)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Accidental coincidence with x-ray from decay on x-ray panel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X-ray has exactly correct energy, but wrong vector momentum and timing, changing ion and e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TOFs</a:t>
            </a:r>
          </a:p>
          <a:p>
            <a:r>
              <a:rPr lang="en-US" sz="24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Mitigated by: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Limited windows for valid TOFs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Periodically clean panels using UV Light Induced Atomic Desorption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A1741D-90E6-F248-A8FF-751577C0D254}"/>
              </a:ext>
            </a:extLst>
          </p:cNvPr>
          <p:cNvGrpSpPr/>
          <p:nvPr/>
        </p:nvGrpSpPr>
        <p:grpSpPr>
          <a:xfrm>
            <a:off x="6273210" y="3429000"/>
            <a:ext cx="5896770" cy="2655569"/>
            <a:chOff x="335652" y="2206410"/>
            <a:chExt cx="6961949" cy="31098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54CBFB-F51E-D840-B4EB-6D808099F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05" t="19466" r="19393" b="30342"/>
            <a:stretch/>
          </p:blipFill>
          <p:spPr>
            <a:xfrm>
              <a:off x="369647" y="2206410"/>
              <a:ext cx="6893960" cy="310986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904F0E-CF8F-1741-BB4D-86FE558F32EF}"/>
                </a:ext>
              </a:extLst>
            </p:cNvPr>
            <p:cNvSpPr/>
            <p:nvPr/>
          </p:nvSpPr>
          <p:spPr>
            <a:xfrm>
              <a:off x="5215814" y="2560847"/>
              <a:ext cx="2081787" cy="36512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978F1C-614D-0646-9923-FFF53BA8800D}"/>
                </a:ext>
              </a:extLst>
            </p:cNvPr>
            <p:cNvSpPr/>
            <p:nvPr/>
          </p:nvSpPr>
          <p:spPr>
            <a:xfrm>
              <a:off x="335652" y="2630411"/>
              <a:ext cx="1775638" cy="36512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45ED6A-0F7B-6E43-9FDA-C4CF53AED062}"/>
              </a:ext>
            </a:extLst>
          </p:cNvPr>
          <p:cNvGrpSpPr/>
          <p:nvPr/>
        </p:nvGrpSpPr>
        <p:grpSpPr>
          <a:xfrm>
            <a:off x="6244416" y="572557"/>
            <a:ext cx="5896770" cy="2655569"/>
            <a:chOff x="335652" y="2206410"/>
            <a:chExt cx="6961949" cy="310986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BE8FA6A-0656-124F-A0FF-6C985AA6F987}"/>
                </a:ext>
              </a:extLst>
            </p:cNvPr>
            <p:cNvGrpSpPr/>
            <p:nvPr/>
          </p:nvGrpSpPr>
          <p:grpSpPr>
            <a:xfrm>
              <a:off x="369647" y="2206410"/>
              <a:ext cx="6893960" cy="3109869"/>
              <a:chOff x="369647" y="2206410"/>
              <a:chExt cx="6893960" cy="3109869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C6258DC-B519-4A4C-A115-2C004CABEC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505" t="19466" r="19393" b="30342"/>
              <a:stretch/>
            </p:blipFill>
            <p:spPr>
              <a:xfrm>
                <a:off x="369647" y="2206410"/>
                <a:ext cx="6893960" cy="3109869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261FFCF-CC77-5941-BE6B-8E8FAD7E0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5789" y="4195355"/>
                <a:ext cx="3393164" cy="122203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02B644B-7A14-884F-A2D8-3F49F280D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4485" y="4190298"/>
                <a:ext cx="1707886" cy="570135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C84B50B-E9F8-B446-91C0-F6B52F1F39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64619" y="4205047"/>
                <a:ext cx="471171" cy="19022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D1650E6-2AA5-E845-A2C8-911CB1A976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127" y="4086970"/>
                <a:ext cx="3155358" cy="111645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1BC2D62-44EB-FA4E-851F-78BE40898D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23645" y="2361537"/>
                <a:ext cx="301332" cy="183027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27DA92C-0CCB-8344-BC4F-8934EA4C5803}"/>
                </a:ext>
              </a:extLst>
            </p:cNvPr>
            <p:cNvSpPr/>
            <p:nvPr/>
          </p:nvSpPr>
          <p:spPr>
            <a:xfrm>
              <a:off x="5215814" y="2560847"/>
              <a:ext cx="2081787" cy="36512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128CC0-E524-E544-AB15-A71CBA427103}"/>
                </a:ext>
              </a:extLst>
            </p:cNvPr>
            <p:cNvSpPr/>
            <p:nvPr/>
          </p:nvSpPr>
          <p:spPr>
            <a:xfrm>
              <a:off x="335652" y="2630411"/>
              <a:ext cx="1775638" cy="36512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E0EE9B27-05AA-1D4C-843B-8CD9215B3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643" y="3462116"/>
            <a:ext cx="367414" cy="36741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0875F5-C5EB-3445-A3CC-4A8FE788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121" y="4960939"/>
            <a:ext cx="367414" cy="36741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7B2DDD0-7DBA-0649-AF66-BF982A38E2AE}"/>
              </a:ext>
            </a:extLst>
          </p:cNvPr>
          <p:cNvSpPr txBox="1"/>
          <p:nvPr/>
        </p:nvSpPr>
        <p:spPr>
          <a:xfrm>
            <a:off x="9757181" y="663784"/>
            <a:ext cx="2160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Cs escape from MOT, straight drift to surfaces</a:t>
            </a:r>
            <a:endParaRPr lang="en-US" sz="1400" baseline="30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59AAF7-C132-584C-A272-E5A8A22F2B49}"/>
              </a:ext>
            </a:extLst>
          </p:cNvPr>
          <p:cNvSpPr txBox="1"/>
          <p:nvPr/>
        </p:nvSpPr>
        <p:spPr>
          <a:xfrm>
            <a:off x="9716360" y="3459247"/>
            <a:ext cx="239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Coincident decays from MOT (gives ion and e</a:t>
            </a:r>
            <a:r>
              <a:rPr lang="en-US" sz="1400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sz="1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) and x-ray panel (gives x-ray)</a:t>
            </a:r>
          </a:p>
        </p:txBody>
      </p:sp>
    </p:spTree>
    <p:extLst>
      <p:ext uri="{BB962C8B-B14F-4D97-AF65-F5344CB8AC3E}">
        <p14:creationId xmlns:p14="http://schemas.microsoft.com/office/powerpoint/2010/main" val="4093528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990ED6-AEF9-2945-8907-875CCC7E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AE71C-EF18-F74B-A6F1-2D692CDDD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4B74A-B717-6046-BCD8-DBF3EB840754}"/>
              </a:ext>
            </a:extLst>
          </p:cNvPr>
          <p:cNvSpPr txBox="1"/>
          <p:nvPr/>
        </p:nvSpPr>
        <p:spPr>
          <a:xfrm>
            <a:off x="757084" y="403122"/>
            <a:ext cx="36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Primary Backgrounds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D31ED3-D368-DF48-B08F-85DFC031A3DB}"/>
                  </a:ext>
                </a:extLst>
              </p:cNvPr>
              <p:cNvSpPr txBox="1"/>
              <p:nvPr/>
            </p:nvSpPr>
            <p:spPr>
              <a:xfrm>
                <a:off x="387216" y="887093"/>
                <a:ext cx="6270438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Dominant physics background: Scattering of 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Xe ion by induced electric dipole moment of trapped 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131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Cs atoms in MOT.  </a:t>
                </a:r>
              </a:p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 Potential is 1/r</a:t>
                </a:r>
                <a:r>
                  <a:rPr lang="en-US" sz="2400" baseline="30000" dirty="0">
                    <a:latin typeface="Arial" charset="0"/>
                    <a:ea typeface="Arial" charset="0"/>
                    <a:cs typeface="Arial" charset="0"/>
                  </a:rPr>
                  <a:t>4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– fun!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Forward peak at small angles: smears zero-mass peak in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spectrum.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At small impact parameter, get Langevin scattering with orbiting behavior, becomes ~isotropic in CM: gives ~flat background in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spectrum.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D31ED3-D368-DF48-B08F-85DFC031A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16" y="887093"/>
                <a:ext cx="6270438" cy="3108543"/>
              </a:xfrm>
              <a:prstGeom prst="rect">
                <a:avLst/>
              </a:prstGeom>
              <a:blipFill>
                <a:blip r:embed="rId4"/>
                <a:stretch>
                  <a:fillRect l="-1212" t="-1626" r="-121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Meyers-Menegas_Close_orbit_scattering_trim.mp4" descr="Meyers-Menegas_Close_orbit_scattering_trim.mp4">
            <a:hlinkClick r:id="" action="ppaction://media"/>
            <a:extLst>
              <a:ext uri="{FF2B5EF4-FFF2-40B4-BE49-F238E27FC236}">
                <a16:creationId xmlns:a16="http://schemas.microsoft.com/office/drawing/2014/main" id="{348F202D-712B-DA49-8A33-321DEECC3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7184" r="2741"/>
          <a:stretch/>
        </p:blipFill>
        <p:spPr>
          <a:xfrm>
            <a:off x="6888395" y="776177"/>
            <a:ext cx="4465405" cy="46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7E1F2C-179E-A849-A219-2948DAFF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D42AA-6A65-CF41-A0B3-49CBC916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08E101-74A7-7A47-BFD9-5A8CE77EC276}"/>
                  </a:ext>
                </a:extLst>
              </p:cNvPr>
              <p:cNvSpPr txBox="1"/>
              <p:nvPr/>
            </p:nvSpPr>
            <p:spPr>
              <a:xfrm>
                <a:off x="478094" y="850180"/>
                <a:ext cx="496897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Simulated discovery spectrum with 40 sterile neutrino events giving a 5</a:t>
                </a:r>
                <a:r>
                  <a:rPr lang="en-US" sz="2000" dirty="0">
                    <a:latin typeface="Symbol" pitchFamily="2" charset="2"/>
                    <a:ea typeface="Arial" charset="0"/>
                    <a:cs typeface="Arial" charset="0"/>
                  </a:rPr>
                  <a:t>s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peak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0</m:t>
                    </m:r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keV/c</a:t>
                </a:r>
                <a:r>
                  <a:rPr lang="en-US" sz="2000" baseline="30000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=3×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−4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, using the best estimates of backgrounds and a 1-year-livetime data sample. 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08E101-74A7-7A47-BFD9-5A8CE77EC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94" y="850180"/>
                <a:ext cx="4968978" cy="1631216"/>
              </a:xfrm>
              <a:prstGeom prst="rect">
                <a:avLst/>
              </a:prstGeom>
              <a:blipFill>
                <a:blip r:embed="rId2"/>
                <a:stretch>
                  <a:fillRect l="-1276" t="-1550" r="-765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9DE7236-8CE2-D042-8844-E19C71776B55}"/>
              </a:ext>
            </a:extLst>
          </p:cNvPr>
          <p:cNvGrpSpPr/>
          <p:nvPr/>
        </p:nvGrpSpPr>
        <p:grpSpPr>
          <a:xfrm>
            <a:off x="5850194" y="299635"/>
            <a:ext cx="6086167" cy="5590967"/>
            <a:chOff x="5850194" y="655892"/>
            <a:chExt cx="6086167" cy="55909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4625FF-FFD6-054F-902A-56563E745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0194" y="655892"/>
              <a:ext cx="6086167" cy="559096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9958F3-F4B4-404A-A0E2-69C0251BD066}"/>
                </a:ext>
              </a:extLst>
            </p:cNvPr>
            <p:cNvGrpSpPr/>
            <p:nvPr/>
          </p:nvGrpSpPr>
          <p:grpSpPr>
            <a:xfrm>
              <a:off x="7398774" y="1086018"/>
              <a:ext cx="4134465" cy="1754326"/>
              <a:chOff x="5904271" y="5238540"/>
              <a:chExt cx="4134465" cy="175432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DBA1F9F-DB27-D24A-BD81-696A79A358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4271" y="5446045"/>
                <a:ext cx="688258" cy="1"/>
              </a:xfrm>
              <a:prstGeom prst="line">
                <a:avLst/>
              </a:prstGeom>
              <a:ln w="22225">
                <a:solidFill>
                  <a:srgbClr val="FF40FF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409D687-B760-AB4B-9879-FC1130F317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4271" y="5731796"/>
                <a:ext cx="688258" cy="1"/>
              </a:xfrm>
              <a:prstGeom prst="line">
                <a:avLst/>
              </a:prstGeom>
              <a:ln w="22225">
                <a:solidFill>
                  <a:srgbClr val="00FA0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28012BE-BE5E-614B-9D33-5D03AE65E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04271" y="6001774"/>
                <a:ext cx="688258" cy="1"/>
              </a:xfrm>
              <a:prstGeom prst="line">
                <a:avLst/>
              </a:prstGeom>
              <a:ln w="22225">
                <a:solidFill>
                  <a:schemeClr val="accent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54E0CFA-175A-B844-84D7-E073069D2171}"/>
                      </a:ext>
                    </a:extLst>
                  </p:cNvPr>
                  <p:cNvSpPr txBox="1"/>
                  <p:nvPr/>
                </p:nvSpPr>
                <p:spPr>
                  <a:xfrm>
                    <a:off x="6592529" y="5238540"/>
                    <a:ext cx="3446207" cy="17543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accidental background</a:t>
                    </a:r>
                  </a:p>
                  <a:p>
                    <a:pPr algn="l"/>
                    <a:r>
                      <a:rPr lang="en-US" dirty="0" err="1">
                        <a:latin typeface="Arial" charset="0"/>
                        <a:ea typeface="Arial" charset="0"/>
                        <a:cs typeface="Arial" charset="0"/>
                      </a:rPr>
                      <a:t>accid</a:t>
                    </a:r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 + ion-atom scattering</a:t>
                    </a:r>
                  </a:p>
                  <a:p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backgrounds +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=60</m:t>
                        </m:r>
                      </m:oMath>
                    </a14:m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 keV/c</a:t>
                    </a:r>
                    <a:r>
                      <a:rPr lang="en-US" baseline="30000" dirty="0">
                        <a:latin typeface="Arial" charset="0"/>
                        <a:ea typeface="Arial" charset="0"/>
                        <a:cs typeface="Arial" charset="0"/>
                      </a:rPr>
                      <a:t>2</a:t>
                    </a:r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,</a:t>
                    </a:r>
                  </a:p>
                  <a:p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     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Arial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Arial" charset="0"/>
                                    <a:cs typeface="Arial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 panose="02040503050406030204" pitchFamily="18" charset="0"/>
                                    <a:ea typeface="Arial" charset="0"/>
                                    <a:cs typeface="Arial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𝜃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=3×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  <m:t>−4</m:t>
                                </m:r>
                              </m:sup>
                            </m:sSup>
                          </m:e>
                        </m:func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 </m:t>
                        </m:r>
                      </m:oMath>
                    </a14:m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signal </a:t>
                    </a:r>
                  </a:p>
                  <a:p>
                    <a:pPr algn="l"/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      with spectrometer and</a:t>
                    </a:r>
                  </a:p>
                  <a:p>
                    <a:pPr algn="l"/>
                    <a:r>
                      <a:rPr lang="en-US" dirty="0">
                        <a:latin typeface="Arial" charset="0"/>
                        <a:ea typeface="Arial" charset="0"/>
                        <a:cs typeface="Arial" charset="0"/>
                      </a:rPr>
                      <a:t>      reconstruction resolution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54E0CFA-175A-B844-84D7-E073069D21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2529" y="5238540"/>
                    <a:ext cx="3446207" cy="17543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71" t="-714" b="-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19B610-396B-FA4D-BC76-6B234416E2A6}"/>
                  </a:ext>
                </a:extLst>
              </p:cNvPr>
              <p:cNvSpPr txBox="1"/>
              <p:nvPr/>
            </p:nvSpPr>
            <p:spPr>
              <a:xfrm>
                <a:off x="665018" y="3467595"/>
                <a:ext cx="47868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HUNTER: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  <a:sym typeface="Wingdings" pitchFamily="2" charset="2"/>
                      </a:rPr>
                      <m:t>20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≲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𝜐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≲300 </m:t>
                    </m:r>
                    <m:r>
                      <m:rPr>
                        <m:nor/>
                      </m:rPr>
                      <a:rPr lang="en-US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keV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itchFamily="2" charset="2"/>
                      </a:rPr>
                      <m:t>/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𝑐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19B610-396B-FA4D-BC76-6B234416E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" y="3467595"/>
                <a:ext cx="4786823" cy="461665"/>
              </a:xfrm>
              <a:prstGeom prst="rect">
                <a:avLst/>
              </a:prstGeom>
              <a:blipFill>
                <a:blip r:embed="rId5"/>
                <a:stretch>
                  <a:fillRect l="-1852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27EE97C-27CB-4E4D-8620-1BD619DDCCB5}"/>
              </a:ext>
            </a:extLst>
          </p:cNvPr>
          <p:cNvSpPr txBox="1"/>
          <p:nvPr/>
        </p:nvSpPr>
        <p:spPr>
          <a:xfrm>
            <a:off x="783771" y="4604156"/>
            <a:ext cx="1520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(optimistic) ultimate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2D75E-764D-0149-9EEB-D253A674557A}"/>
              </a:ext>
            </a:extLst>
          </p:cNvPr>
          <p:cNvSpPr txBox="1"/>
          <p:nvPr/>
        </p:nvSpPr>
        <p:spPr>
          <a:xfrm>
            <a:off x="3705102" y="4785756"/>
            <a:ext cx="2145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Q of 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Cs decay ~ 320 keV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91E4EA-97D6-D84D-B988-4A7CED8F0795}"/>
              </a:ext>
            </a:extLst>
          </p:cNvPr>
          <p:cNvCxnSpPr>
            <a:cxnSpLocks/>
          </p:cNvCxnSpPr>
          <p:nvPr/>
        </p:nvCxnSpPr>
        <p:spPr>
          <a:xfrm flipV="1">
            <a:off x="1543793" y="3929260"/>
            <a:ext cx="855023" cy="72964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3C5117-9546-9548-89D3-8CA85ED393A6}"/>
              </a:ext>
            </a:extLst>
          </p:cNvPr>
          <p:cNvCxnSpPr>
            <a:cxnSpLocks/>
          </p:cNvCxnSpPr>
          <p:nvPr/>
        </p:nvCxnSpPr>
        <p:spPr>
          <a:xfrm flipH="1" flipV="1">
            <a:off x="4132613" y="3923048"/>
            <a:ext cx="186846" cy="83549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EA8CF8-A78E-FB45-BDD3-89F3D2E004FB}"/>
              </a:ext>
            </a:extLst>
          </p:cNvPr>
          <p:cNvGrpSpPr/>
          <p:nvPr/>
        </p:nvGrpSpPr>
        <p:grpSpPr>
          <a:xfrm>
            <a:off x="5256490" y="5674580"/>
            <a:ext cx="2237285" cy="554641"/>
            <a:chOff x="5256490" y="5674580"/>
            <a:chExt cx="2237285" cy="5546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5035B56-12DE-BD4B-8486-83805345DA40}"/>
                    </a:ext>
                  </a:extLst>
                </p:cNvPr>
                <p:cNvSpPr txBox="1"/>
                <p:nvPr/>
              </p:nvSpPr>
              <p:spPr>
                <a:xfrm>
                  <a:off x="5256490" y="5829111"/>
                  <a:ext cx="20000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𝜐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45 </m:t>
                      </m:r>
                    </m:oMath>
                  </a14:m>
                  <a:r>
                    <a:rPr lang="en-US" sz="2000" dirty="0">
                      <a:latin typeface="Arial" charset="0"/>
                      <a:ea typeface="Arial" charset="0"/>
                      <a:cs typeface="Arial" charset="0"/>
                    </a:rPr>
                    <a:t>keV/c</a:t>
                  </a:r>
                  <a:r>
                    <a:rPr lang="en-US" sz="2000" baseline="30000" dirty="0"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  <a:r>
                    <a:rPr lang="en-US" sz="2000" dirty="0">
                      <a:latin typeface="Arial" charset="0"/>
                      <a:ea typeface="Arial" charset="0"/>
                      <a:cs typeface="Arial" charset="0"/>
                    </a:rPr>
                    <a:t> </a:t>
                  </a:r>
                  <a:endParaRPr lang="en-US" sz="2000" baseline="30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5035B56-12DE-BD4B-8486-83805345D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490" y="5829111"/>
                  <a:ext cx="2000099" cy="400110"/>
                </a:xfrm>
                <a:prstGeom prst="rect">
                  <a:avLst/>
                </a:prstGeom>
                <a:blipFill>
                  <a:blip r:embed="rId6"/>
                  <a:stretch>
                    <a:fillRect t="-625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616D438-268E-EA4D-A6E7-02C00C0C4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3775" y="5674580"/>
              <a:ext cx="0" cy="3800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A95F04-0CE4-C142-B72D-FAFD5C298BE0}"/>
                </a:ext>
              </a:extLst>
            </p:cNvPr>
            <p:cNvCxnSpPr>
              <a:cxnSpLocks/>
            </p:cNvCxnSpPr>
            <p:nvPr/>
          </p:nvCxnSpPr>
          <p:spPr>
            <a:xfrm>
              <a:off x="7113764" y="6056418"/>
              <a:ext cx="380011" cy="0"/>
            </a:xfrm>
            <a:prstGeom prst="line">
              <a:avLst/>
            </a:prstGeom>
            <a:ln w="254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9563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4CFD6D-757D-2243-BA8A-34C6676D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5957A-2DC0-5F4D-8BC7-A1E94776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69702-6195-1B4E-B623-F9C8C7E2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025" y="899203"/>
            <a:ext cx="5842000" cy="4381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6A8BEB-4D22-864C-B684-34B8CEFA8974}"/>
                  </a:ext>
                </a:extLst>
              </p:cNvPr>
              <p:cNvSpPr txBox="1"/>
              <p:nvPr/>
            </p:nvSpPr>
            <p:spPr>
              <a:xfrm>
                <a:off x="487636" y="809670"/>
                <a:ext cx="49521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HUNTER Phase 1 is a proof-of-principle, but it has predicted performance that gives sensitivity improved by a factor of 2-50 over existing limits in </a:t>
                </a:r>
                <a:endParaRPr lang="en-US" sz="2400" i="1" dirty="0">
                  <a:latin typeface="Cambria Math" panose="02040503050406030204" pitchFamily="18" charset="0"/>
                  <a:ea typeface="Arial" charset="0"/>
                  <a:cs typeface="Arial" charset="0"/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ea typeface="Arial" charset="0"/>
                          <a:cs typeface="Arial" charset="0"/>
                          <a:sym typeface="Wingdings" pitchFamily="2" charset="2"/>
                        </a:rPr>
                        <m:t>5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  <a:sym typeface="Wingdings" pitchFamily="2" charset="2"/>
                        </a:rPr>
                        <m:t>0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  <a:sym typeface="Wingdings" pitchFamily="2" charset="2"/>
                        </a:rPr>
                        <m:t>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  <a:sym typeface="Wingdings" pitchFamily="2" charset="2"/>
                            </a:rPr>
                            <m:t>𝑚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  <a:sym typeface="Wingdings" pitchFamily="2" charset="2"/>
                            </a:rPr>
                            <m:t>𝜐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  <a:sym typeface="Wingdings" pitchFamily="2" charset="2"/>
                        </a:rPr>
                        <m:t>≲300 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  <a:sym typeface="Wingdings" pitchFamily="2" charset="2"/>
                        </a:rPr>
                        <m:t>keV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  <a:sym typeface="Wingdings" pitchFamily="2" charset="2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  <a:sym typeface="Wingdings" pitchFamily="2" charset="2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  <a:sym typeface="Wingdings" pitchFamily="2" charset="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6A8BEB-4D22-864C-B684-34B8CEFA8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36" y="809670"/>
                <a:ext cx="4952143" cy="2308324"/>
              </a:xfrm>
              <a:prstGeom prst="rect">
                <a:avLst/>
              </a:prstGeom>
              <a:blipFill>
                <a:blip r:embed="rId3"/>
                <a:stretch>
                  <a:fillRect l="-1790" t="-1639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8622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87F53C-9256-844C-832B-2E0D9A66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6DA41-DEFC-0D49-B6FB-88DF7E01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D9FD1-A048-424A-8AE8-20050A5D4E9D}"/>
              </a:ext>
            </a:extLst>
          </p:cNvPr>
          <p:cNvSpPr txBox="1"/>
          <p:nvPr/>
        </p:nvSpPr>
        <p:spPr>
          <a:xfrm>
            <a:off x="599767" y="491613"/>
            <a:ext cx="46801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If Phase 1 proves its principles, start on upgrades: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Phase 2: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Increase MOT population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Increase x-ray coverage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Increase MCP diameter</a:t>
            </a: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Phase 3: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Further increases in MOT population and x-ray coverage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Multiple MCPs improving resolution and e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acceptance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Inclusion of more decay channels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2B3B9-4B11-2249-8DCE-7F1B9680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100584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35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8CAB0E-9595-EB41-876C-35587B0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E25FE-56E3-F54B-9228-47442158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7D4E7-42E2-6347-B688-F52BD0469BB0}"/>
              </a:ext>
            </a:extLst>
          </p:cNvPr>
          <p:cNvSpPr txBox="1"/>
          <p:nvPr/>
        </p:nvSpPr>
        <p:spPr>
          <a:xfrm>
            <a:off x="801384" y="606175"/>
            <a:ext cx="437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Leptons in the Standard Model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05BBD3-BFC1-664F-B980-E58D73EFD85C}"/>
              </a:ext>
            </a:extLst>
          </p:cNvPr>
          <p:cNvGrpSpPr/>
          <p:nvPr/>
        </p:nvGrpSpPr>
        <p:grpSpPr>
          <a:xfrm>
            <a:off x="1294543" y="1787702"/>
            <a:ext cx="4435766" cy="2353388"/>
            <a:chOff x="1294543" y="1787702"/>
            <a:chExt cx="4435766" cy="2353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/>
                <p:nvPr/>
              </p:nvSpPr>
              <p:spPr>
                <a:xfrm>
                  <a:off x="1294543" y="1787703"/>
                  <a:ext cx="1158907" cy="143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 algn="l"/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787703"/>
                  <a:ext cx="1158907" cy="143346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FD2A1-2887-034D-95A3-A4C6833FCFD0}"/>
                </a:ext>
              </a:extLst>
            </p:cNvPr>
            <p:cNvSpPr txBox="1"/>
            <p:nvPr/>
          </p:nvSpPr>
          <p:spPr>
            <a:xfrm>
              <a:off x="2453450" y="3740980"/>
              <a:ext cx="3276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singlet: no weak interaction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DB4E17-5C28-264F-B417-AB4B128386DB}"/>
                </a:ext>
              </a:extLst>
            </p:cNvPr>
            <p:cNvCxnSpPr>
              <a:cxnSpLocks/>
              <a:stCxn id="9" idx="1"/>
              <a:endCxn id="5" idx="2"/>
            </p:cNvCxnSpPr>
            <p:nvPr/>
          </p:nvCxnSpPr>
          <p:spPr>
            <a:xfrm flipH="1" flipV="1">
              <a:off x="1873997" y="3221172"/>
              <a:ext cx="579453" cy="719863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/>
                <p:nvPr/>
              </p:nvSpPr>
              <p:spPr>
                <a:xfrm>
                  <a:off x="2566347" y="1787703"/>
                  <a:ext cx="1165127" cy="15205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 algn="l"/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787703"/>
                  <a:ext cx="1165127" cy="1520544"/>
                </a:xfrm>
                <a:prstGeom prst="rect">
                  <a:avLst/>
                </a:prstGeom>
                <a:blipFill>
                  <a:blip r:embed="rId3"/>
                  <a:stretch>
                    <a:fillRect b="-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/>
                <p:nvPr/>
              </p:nvSpPr>
              <p:spPr>
                <a:xfrm>
                  <a:off x="3838151" y="1787702"/>
                  <a:ext cx="1197187" cy="143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 algn="l"/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787702"/>
                  <a:ext cx="1197187" cy="143346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C85FA28-0219-F64E-BD5D-68A75B6525E2}"/>
              </a:ext>
            </a:extLst>
          </p:cNvPr>
          <p:cNvSpPr txBox="1"/>
          <p:nvPr/>
        </p:nvSpPr>
        <p:spPr>
          <a:xfrm>
            <a:off x="7998323" y="598701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charset="0"/>
                <a:ea typeface="Arial" charset="0"/>
                <a:cs typeface="Arial" charset="0"/>
              </a:rPr>
              <a:t>*Pontecorvo-Maki-Nakagawa-Sakata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156763-D244-3F42-A0DF-0D614F686C45}"/>
              </a:ext>
            </a:extLst>
          </p:cNvPr>
          <p:cNvGrpSpPr/>
          <p:nvPr/>
        </p:nvGrpSpPr>
        <p:grpSpPr>
          <a:xfrm>
            <a:off x="7130265" y="3350270"/>
            <a:ext cx="4581832" cy="1743041"/>
            <a:chOff x="7130265" y="3350270"/>
            <a:chExt cx="4581832" cy="17430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626CEE-0519-194F-AD30-D83C42F1AAED}"/>
                </a:ext>
              </a:extLst>
            </p:cNvPr>
            <p:cNvSpPr txBox="1"/>
            <p:nvPr/>
          </p:nvSpPr>
          <p:spPr>
            <a:xfrm>
              <a:off x="8538812" y="3350270"/>
              <a:ext cx="2117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PMNS* matrix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EC4C763-6761-0845-A9D0-A08C8B331E4D}"/>
                    </a:ext>
                  </a:extLst>
                </p:cNvPr>
                <p:cNvSpPr txBox="1"/>
                <p:nvPr/>
              </p:nvSpPr>
              <p:spPr>
                <a:xfrm>
                  <a:off x="7130265" y="3811935"/>
                  <a:ext cx="4581832" cy="128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EC4C763-6761-0845-A9D0-A08C8B331E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265" y="3811935"/>
                  <a:ext cx="4581832" cy="12813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496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169 -0.0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00326 -0.407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C86A09-E564-7145-8018-F328D2F9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D4AE3F-2729-8B44-BD75-148DE756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8B90B-F1E6-5747-B0F5-B116145D5007}"/>
              </a:ext>
            </a:extLst>
          </p:cNvPr>
          <p:cNvSpPr txBox="1"/>
          <p:nvPr/>
        </p:nvSpPr>
        <p:spPr>
          <a:xfrm>
            <a:off x="779835" y="738092"/>
            <a:ext cx="9719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Status: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Vacuum vessel being fabricated by vendor.  ETA at UCLA: late May.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Many vacuum components (pumps, gate valves,...) received.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About ready to start fabricating spectrometer parts.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Oven for 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Cs source built and being tested.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Laser system for main 3D MOT assembled.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Radioprotection protocol certified by UCLA 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Tests of LYSO+KETEK SiPM +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PetSYS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readout underway.</a:t>
            </a:r>
          </a:p>
        </p:txBody>
      </p:sp>
    </p:spTree>
    <p:extLst>
      <p:ext uri="{BB962C8B-B14F-4D97-AF65-F5344CB8AC3E}">
        <p14:creationId xmlns:p14="http://schemas.microsoft.com/office/powerpoint/2010/main" val="3587616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A57FFE-222C-BA49-B1A8-FFD484D4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68818-6CC8-A441-B6C6-DF27388C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DA996-CC3A-9441-93AE-271743D364D4}"/>
              </a:ext>
            </a:extLst>
          </p:cNvPr>
          <p:cNvSpPr txBox="1"/>
          <p:nvPr/>
        </p:nvSpPr>
        <p:spPr>
          <a:xfrm>
            <a:off x="929316" y="523800"/>
            <a:ext cx="58049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Not yet finalized: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Re-entrant vessels for vacuum isolation of x-ray panels.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Solenoid system and magnetic shielding (all external).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Overall trigger and DAQ organization.</a:t>
            </a:r>
          </a:p>
          <a:p>
            <a:pPr algn="l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Plan: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Assemble in summer 2020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Commission MOT with stable 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Photoionization studies with stable 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Commission with 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131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6836B9-47AA-FF44-8BD1-0C528746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501" y="0"/>
            <a:ext cx="5156499" cy="6875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465EAE-3F67-A44A-93E4-C99D3A7DA5C7}"/>
              </a:ext>
            </a:extLst>
          </p:cNvPr>
          <p:cNvSpPr txBox="1"/>
          <p:nvPr/>
        </p:nvSpPr>
        <p:spPr>
          <a:xfrm>
            <a:off x="9553686" y="641558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 taken yesterday</a:t>
            </a:r>
          </a:p>
        </p:txBody>
      </p:sp>
    </p:spTree>
    <p:extLst>
      <p:ext uri="{BB962C8B-B14F-4D97-AF65-F5344CB8AC3E}">
        <p14:creationId xmlns:p14="http://schemas.microsoft.com/office/powerpoint/2010/main" val="1496237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29805B-2B6E-0B4E-A17D-9E596B0D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8C255-F58E-4647-88DD-A77C5DB6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9EB08-D645-E24C-8904-38F37FCA1746}"/>
              </a:ext>
            </a:extLst>
          </p:cNvPr>
          <p:cNvSpPr txBox="1"/>
          <p:nvPr/>
        </p:nvSpPr>
        <p:spPr>
          <a:xfrm>
            <a:off x="993058" y="875071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566909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44FB0C-9FB9-DE48-B81C-F433B4D8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E569F-8303-2C46-9455-2402CE49F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8DE38-2503-5A4A-84F5-DC335D5D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35" y="331294"/>
            <a:ext cx="9730330" cy="58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7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48A340-BB61-3747-BB93-C736A118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C32F5-2AC4-0E44-849D-75EDB5C0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5FF4A-3E8A-0E47-8D24-5D6667249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" y="136525"/>
            <a:ext cx="11768866" cy="66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3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8CAB0E-9595-EB41-876C-35587B0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E25FE-56E3-F54B-9228-47442158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7D4E7-42E2-6347-B688-F52BD0469BB0}"/>
              </a:ext>
            </a:extLst>
          </p:cNvPr>
          <p:cNvSpPr txBox="1"/>
          <p:nvPr/>
        </p:nvSpPr>
        <p:spPr>
          <a:xfrm>
            <a:off x="801384" y="606175"/>
            <a:ext cx="242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 lot like quarks!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0E7AE8-BB92-E543-B4CC-AF007EC8E727}"/>
              </a:ext>
            </a:extLst>
          </p:cNvPr>
          <p:cNvGrpSpPr/>
          <p:nvPr/>
        </p:nvGrpSpPr>
        <p:grpSpPr>
          <a:xfrm>
            <a:off x="1270793" y="1167383"/>
            <a:ext cx="4435766" cy="2353388"/>
            <a:chOff x="1294543" y="1119883"/>
            <a:chExt cx="4435766" cy="2353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/>
                <p:nvPr/>
              </p:nvSpPr>
              <p:spPr>
                <a:xfrm>
                  <a:off x="1294543" y="1119884"/>
                  <a:ext cx="1158907" cy="143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 algn="l"/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119884"/>
                  <a:ext cx="1158907" cy="143346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FD2A1-2887-034D-95A3-A4C6833FCFD0}"/>
                </a:ext>
              </a:extLst>
            </p:cNvPr>
            <p:cNvSpPr txBox="1"/>
            <p:nvPr/>
          </p:nvSpPr>
          <p:spPr>
            <a:xfrm>
              <a:off x="2453450" y="3073161"/>
              <a:ext cx="3276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singlet: no weak interaction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DB4E17-5C28-264F-B417-AB4B128386DB}"/>
                </a:ext>
              </a:extLst>
            </p:cNvPr>
            <p:cNvCxnSpPr>
              <a:cxnSpLocks/>
              <a:stCxn id="9" idx="1"/>
              <a:endCxn id="5" idx="2"/>
            </p:cNvCxnSpPr>
            <p:nvPr/>
          </p:nvCxnSpPr>
          <p:spPr>
            <a:xfrm flipH="1" flipV="1">
              <a:off x="1873997" y="2553353"/>
              <a:ext cx="579453" cy="719863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/>
                <p:nvPr/>
              </p:nvSpPr>
              <p:spPr>
                <a:xfrm>
                  <a:off x="2566347" y="1119884"/>
                  <a:ext cx="1165127" cy="15205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 algn="l"/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119884"/>
                  <a:ext cx="1165127" cy="152054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/>
                <p:nvPr/>
              </p:nvSpPr>
              <p:spPr>
                <a:xfrm>
                  <a:off x="3838151" y="1119883"/>
                  <a:ext cx="1197187" cy="143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 algn="l"/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119883"/>
                  <a:ext cx="1197187" cy="143346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C85FA28-0219-F64E-BD5D-68A75B6525E2}"/>
              </a:ext>
            </a:extLst>
          </p:cNvPr>
          <p:cNvSpPr txBox="1"/>
          <p:nvPr/>
        </p:nvSpPr>
        <p:spPr>
          <a:xfrm>
            <a:off x="7998323" y="5987018"/>
            <a:ext cx="3967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charset="0"/>
                <a:ea typeface="Arial" charset="0"/>
                <a:cs typeface="Arial" charset="0"/>
              </a:rPr>
              <a:t>*Pontecorvo-Maki-Nakagawa-Sakata</a:t>
            </a:r>
          </a:p>
          <a:p>
            <a:pPr algn="l"/>
            <a:r>
              <a:rPr lang="en-US" dirty="0">
                <a:latin typeface="Arial" charset="0"/>
                <a:ea typeface="Arial" charset="0"/>
                <a:cs typeface="Arial" charset="0"/>
              </a:rPr>
              <a:t>**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Cabibbo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-Kobayashi-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Maskawa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B1C776-9EB1-E847-B130-1591BBE6EE63}"/>
              </a:ext>
            </a:extLst>
          </p:cNvPr>
          <p:cNvGrpSpPr/>
          <p:nvPr/>
        </p:nvGrpSpPr>
        <p:grpSpPr>
          <a:xfrm>
            <a:off x="7082765" y="565709"/>
            <a:ext cx="4581832" cy="1743041"/>
            <a:chOff x="7130265" y="720084"/>
            <a:chExt cx="4581832" cy="17430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626CEE-0519-194F-AD30-D83C42F1AAED}"/>
                </a:ext>
              </a:extLst>
            </p:cNvPr>
            <p:cNvSpPr txBox="1"/>
            <p:nvPr/>
          </p:nvSpPr>
          <p:spPr>
            <a:xfrm>
              <a:off x="8538812" y="720084"/>
              <a:ext cx="2117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PMNS* matrix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EC4C763-6761-0845-A9D0-A08C8B331E4D}"/>
                    </a:ext>
                  </a:extLst>
                </p:cNvPr>
                <p:cNvSpPr txBox="1"/>
                <p:nvPr/>
              </p:nvSpPr>
              <p:spPr>
                <a:xfrm>
                  <a:off x="7130265" y="1181749"/>
                  <a:ext cx="4581832" cy="128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𝜇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EC4C763-6761-0845-A9D0-A08C8B331E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265" y="1181749"/>
                  <a:ext cx="4581832" cy="12813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15E656-EA21-CE4A-81EB-4A61D2E43C97}"/>
              </a:ext>
            </a:extLst>
          </p:cNvPr>
          <p:cNvGrpSpPr/>
          <p:nvPr/>
        </p:nvGrpSpPr>
        <p:grpSpPr>
          <a:xfrm>
            <a:off x="1270793" y="3742346"/>
            <a:ext cx="4564006" cy="2353388"/>
            <a:chOff x="1294543" y="1119883"/>
            <a:chExt cx="4564006" cy="2353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0F8DD3-2256-AD49-81AE-DC84E9FAE198}"/>
                    </a:ext>
                  </a:extLst>
                </p:cNvPr>
                <p:cNvSpPr txBox="1"/>
                <p:nvPr/>
              </p:nvSpPr>
              <p:spPr>
                <a:xfrm>
                  <a:off x="1294543" y="1119884"/>
                  <a:ext cx="975267" cy="1433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𝑢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𝑑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𝑢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0F8DD3-2256-AD49-81AE-DC84E9FAE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119884"/>
                  <a:ext cx="975267" cy="14335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F4DC3-644A-D64B-83F5-C2D75D8AF78A}"/>
                </a:ext>
              </a:extLst>
            </p:cNvPr>
            <p:cNvSpPr txBox="1"/>
            <p:nvPr/>
          </p:nvSpPr>
          <p:spPr>
            <a:xfrm>
              <a:off x="2453450" y="3073161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singlets: no weak interaction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FA63A2-1BC3-1C42-889B-040871B77920}"/>
                </a:ext>
              </a:extLst>
            </p:cNvPr>
            <p:cNvCxnSpPr>
              <a:cxnSpLocks/>
              <a:stCxn id="28" idx="1"/>
              <a:endCxn id="27" idx="2"/>
            </p:cNvCxnSpPr>
            <p:nvPr/>
          </p:nvCxnSpPr>
          <p:spPr>
            <a:xfrm flipH="1" flipV="1">
              <a:off x="1782177" y="2553418"/>
              <a:ext cx="671273" cy="719798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D41CC4-E826-8749-BCA5-375F3DFE2E96}"/>
                    </a:ext>
                  </a:extLst>
                </p:cNvPr>
                <p:cNvSpPr txBox="1"/>
                <p:nvPr/>
              </p:nvSpPr>
              <p:spPr>
                <a:xfrm>
                  <a:off x="2566347" y="1119884"/>
                  <a:ext cx="975459" cy="1433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D41CC4-E826-8749-BCA5-375F3DFE2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119884"/>
                  <a:ext cx="975459" cy="1433598"/>
                </a:xfrm>
                <a:prstGeom prst="rect">
                  <a:avLst/>
                </a:prstGeom>
                <a:blipFill>
                  <a:blip r:embed="rId7"/>
                  <a:stretch>
                    <a:fillRect b="-8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C6959D-8ED0-E64F-8C6F-EA5856AC02BE}"/>
                    </a:ext>
                  </a:extLst>
                </p:cNvPr>
                <p:cNvSpPr txBox="1"/>
                <p:nvPr/>
              </p:nvSpPr>
              <p:spPr>
                <a:xfrm>
                  <a:off x="3838151" y="1119883"/>
                  <a:ext cx="964045" cy="1468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𝑡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C6959D-8ED0-E64F-8C6F-EA5856AC02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119883"/>
                  <a:ext cx="964045" cy="1468159"/>
                </a:xfrm>
                <a:prstGeom prst="rect">
                  <a:avLst/>
                </a:prstGeom>
                <a:blipFill>
                  <a:blip r:embed="rId8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58BA8F-1BD6-B54A-B224-B352E4A2406C}"/>
              </a:ext>
            </a:extLst>
          </p:cNvPr>
          <p:cNvGrpSpPr/>
          <p:nvPr/>
        </p:nvGrpSpPr>
        <p:grpSpPr>
          <a:xfrm>
            <a:off x="7082765" y="3325982"/>
            <a:ext cx="4228017" cy="1605120"/>
            <a:chOff x="7130265" y="720084"/>
            <a:chExt cx="4228017" cy="16051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1D82-74D3-1240-85DD-2DFA2C1CB5BC}"/>
                </a:ext>
              </a:extLst>
            </p:cNvPr>
            <p:cNvSpPr txBox="1"/>
            <p:nvPr/>
          </p:nvSpPr>
          <p:spPr>
            <a:xfrm>
              <a:off x="8538812" y="720084"/>
              <a:ext cx="2032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Arial" charset="0"/>
                  <a:ea typeface="Arial" charset="0"/>
                  <a:cs typeface="Arial" charset="0"/>
                </a:rPr>
                <a:t>CKM** matrix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0A8ECF2-CFA0-4540-BBA3-246DCCFA0300}"/>
                    </a:ext>
                  </a:extLst>
                </p:cNvPr>
                <p:cNvSpPr txBox="1"/>
                <p:nvPr/>
              </p:nvSpPr>
              <p:spPr>
                <a:xfrm>
                  <a:off x="7130265" y="1181749"/>
                  <a:ext cx="4228017" cy="11434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𝑑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𝑏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𝑢𝑑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𝑢𝑠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𝑢𝑏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𝑐𝑑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𝑐𝑠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𝑡𝑑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𝑡𝑠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𝑡𝑏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𝑑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𝑏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0A8ECF2-CFA0-4540-BBA3-246DCCFA0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265" y="1181749"/>
                  <a:ext cx="4228017" cy="1143455"/>
                </a:xfrm>
                <a:prstGeom prst="rect">
                  <a:avLst/>
                </a:prstGeom>
                <a:blipFill>
                  <a:blip r:embed="rId9"/>
                  <a:stretch>
                    <a:fillRect b="-43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52A586-9BB9-3B48-AE4D-95E35089085E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2054368" y="4765517"/>
            <a:ext cx="375332" cy="1130162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DD344A6-A7E4-0F42-935E-F435A748D883}"/>
              </a:ext>
            </a:extLst>
          </p:cNvPr>
          <p:cNvGrpSpPr>
            <a:grpSpLocks noChangeAspect="1"/>
          </p:cNvGrpSpPr>
          <p:nvPr/>
        </p:nvGrpSpPr>
        <p:grpSpPr>
          <a:xfrm>
            <a:off x="8784285" y="2374430"/>
            <a:ext cx="2688633" cy="1121694"/>
            <a:chOff x="7688251" y="2232593"/>
            <a:chExt cx="4063376" cy="169523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992F696-6E7B-4C4B-9543-4AB328248BEC}"/>
                </a:ext>
              </a:extLst>
            </p:cNvPr>
            <p:cNvGrpSpPr/>
            <p:nvPr/>
          </p:nvGrpSpPr>
          <p:grpSpPr>
            <a:xfrm>
              <a:off x="7688251" y="2232593"/>
              <a:ext cx="4063376" cy="1508387"/>
              <a:chOff x="7688251" y="2232593"/>
              <a:chExt cx="4063376" cy="1508387"/>
            </a:xfrm>
          </p:grpSpPr>
          <p:sp>
            <p:nvSpPr>
              <p:cNvPr id="58" name="Freeform 84">
                <a:extLst>
                  <a:ext uri="{FF2B5EF4-FFF2-40B4-BE49-F238E27FC236}">
                    <a16:creationId xmlns:a16="http://schemas.microsoft.com/office/drawing/2014/main" id="{D1644330-9126-5B43-9473-36AA841F6C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211126">
                <a:off x="9358471" y="2882777"/>
                <a:ext cx="1209747" cy="101354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2ED95CB-E0E2-2E40-BB9B-28657D552B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4535" y="2504436"/>
                <a:ext cx="28562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7FE0881-21F9-8D4B-87D2-B399BFB2D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7870" y="3284415"/>
                <a:ext cx="822881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4BCCAFC-268C-2840-9694-48AA5DF017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1871" y="3284415"/>
                <a:ext cx="858880" cy="45656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A09F139A-F43C-A242-A1C1-1A6A9717F06B}"/>
                      </a:ext>
                    </a:extLst>
                  </p:cNvPr>
                  <p:cNvSpPr txBox="1"/>
                  <p:nvPr/>
                </p:nvSpPr>
                <p:spPr>
                  <a:xfrm>
                    <a:off x="11214534" y="2250059"/>
                    <a:ext cx="501932" cy="4247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A09F139A-F43C-A242-A1C1-1A6A9717F0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14534" y="2250059"/>
                    <a:ext cx="501932" cy="42479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10714" b="-5217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0ECC3CE-C703-CC4C-9390-D3E9AA13D0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209107" y="3084359"/>
                    <a:ext cx="54252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0ECC3CE-C703-CC4C-9390-D3E9AA13D0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09107" y="3084359"/>
                    <a:ext cx="542520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10345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C63377A-EC97-244E-A788-3245609B5885}"/>
                      </a:ext>
                    </a:extLst>
                  </p:cNvPr>
                  <p:cNvSpPr txBox="1"/>
                  <p:nvPr/>
                </p:nvSpPr>
                <p:spPr>
                  <a:xfrm>
                    <a:off x="7688251" y="2232593"/>
                    <a:ext cx="550023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C63377A-EC97-244E-A788-3245609B58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8251" y="2232593"/>
                    <a:ext cx="550023" cy="40010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10345" b="-5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4FDBDB3-FED4-534D-BC7A-14C812B245F3}"/>
                      </a:ext>
                    </a:extLst>
                  </p:cNvPr>
                  <p:cNvSpPr/>
                  <p:nvPr/>
                </p:nvSpPr>
                <p:spPr>
                  <a:xfrm>
                    <a:off x="9373219" y="2935630"/>
                    <a:ext cx="6029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4FDBDB3-FED4-534D-BC7A-14C812B245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3219" y="2935630"/>
                    <a:ext cx="602986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15152" b="-3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0435260-ECA0-9040-B277-11A7798CA85F}"/>
                    </a:ext>
                  </a:extLst>
                </p:cNvPr>
                <p:cNvSpPr txBox="1"/>
                <p:nvPr/>
              </p:nvSpPr>
              <p:spPr>
                <a:xfrm>
                  <a:off x="11238503" y="3527718"/>
                  <a:ext cx="5023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bar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0435260-ECA0-9040-B277-11A7798CA8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503" y="3527718"/>
                  <a:ext cx="502317" cy="400110"/>
                </a:xfrm>
                <a:prstGeom prst="rect">
                  <a:avLst/>
                </a:prstGeom>
                <a:blipFill>
                  <a:blip r:embed="rId14"/>
                  <a:stretch>
                    <a:fillRect r="-7407" b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E166292-21AA-6F47-AEA9-B762BBB77188}"/>
              </a:ext>
            </a:extLst>
          </p:cNvPr>
          <p:cNvGrpSpPr>
            <a:grpSpLocks noChangeAspect="1"/>
          </p:cNvGrpSpPr>
          <p:nvPr/>
        </p:nvGrpSpPr>
        <p:grpSpPr>
          <a:xfrm>
            <a:off x="8939144" y="4784918"/>
            <a:ext cx="2601374" cy="1169194"/>
            <a:chOff x="7921565" y="2160805"/>
            <a:chExt cx="3931500" cy="176702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4F33224-55AA-3546-ADE4-B86D67876C68}"/>
                </a:ext>
              </a:extLst>
            </p:cNvPr>
            <p:cNvGrpSpPr/>
            <p:nvPr/>
          </p:nvGrpSpPr>
          <p:grpSpPr>
            <a:xfrm>
              <a:off x="7921565" y="2160805"/>
              <a:ext cx="3931500" cy="1580175"/>
              <a:chOff x="7921565" y="2160805"/>
              <a:chExt cx="3931500" cy="1580175"/>
            </a:xfrm>
          </p:grpSpPr>
          <p:sp>
            <p:nvSpPr>
              <p:cNvPr id="69" name="Freeform 84">
                <a:extLst>
                  <a:ext uri="{FF2B5EF4-FFF2-40B4-BE49-F238E27FC236}">
                    <a16:creationId xmlns:a16="http://schemas.microsoft.com/office/drawing/2014/main" id="{EA91088A-A507-5F4B-9BD0-16AC05580A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211126">
                <a:off x="9358471" y="2882777"/>
                <a:ext cx="1209747" cy="101354"/>
              </a:xfrm>
              <a:custGeom>
                <a:avLst/>
                <a:gdLst>
                  <a:gd name="T0" fmla="*/ 0 w 2304"/>
                  <a:gd name="T1" fmla="*/ 192 h 192"/>
                  <a:gd name="T2" fmla="*/ 192 w 2304"/>
                  <a:gd name="T3" fmla="*/ 0 h 192"/>
                  <a:gd name="T4" fmla="*/ 384 w 2304"/>
                  <a:gd name="T5" fmla="*/ 192 h 192"/>
                  <a:gd name="T6" fmla="*/ 576 w 2304"/>
                  <a:gd name="T7" fmla="*/ 0 h 192"/>
                  <a:gd name="T8" fmla="*/ 768 w 2304"/>
                  <a:gd name="T9" fmla="*/ 192 h 192"/>
                  <a:gd name="T10" fmla="*/ 960 w 2304"/>
                  <a:gd name="T11" fmla="*/ 0 h 192"/>
                  <a:gd name="T12" fmla="*/ 1152 w 2304"/>
                  <a:gd name="T13" fmla="*/ 192 h 192"/>
                  <a:gd name="T14" fmla="*/ 1344 w 2304"/>
                  <a:gd name="T15" fmla="*/ 0 h 192"/>
                  <a:gd name="T16" fmla="*/ 1536 w 2304"/>
                  <a:gd name="T17" fmla="*/ 192 h 192"/>
                  <a:gd name="T18" fmla="*/ 1728 w 2304"/>
                  <a:gd name="T19" fmla="*/ 0 h 192"/>
                  <a:gd name="T20" fmla="*/ 1920 w 2304"/>
                  <a:gd name="T21" fmla="*/ 192 h 192"/>
                  <a:gd name="T22" fmla="*/ 2112 w 2304"/>
                  <a:gd name="T23" fmla="*/ 0 h 192"/>
                  <a:gd name="T24" fmla="*/ 2304 w 2304"/>
                  <a:gd name="T25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4" h="192">
                    <a:moveTo>
                      <a:pt x="0" y="192"/>
                    </a:moveTo>
                    <a:cubicBezTo>
                      <a:pt x="64" y="96"/>
                      <a:pt x="128" y="0"/>
                      <a:pt x="192" y="0"/>
                    </a:cubicBezTo>
                    <a:cubicBezTo>
                      <a:pt x="256" y="0"/>
                      <a:pt x="320" y="192"/>
                      <a:pt x="384" y="192"/>
                    </a:cubicBezTo>
                    <a:cubicBezTo>
                      <a:pt x="448" y="192"/>
                      <a:pt x="512" y="0"/>
                      <a:pt x="576" y="0"/>
                    </a:cubicBezTo>
                    <a:cubicBezTo>
                      <a:pt x="640" y="0"/>
                      <a:pt x="704" y="192"/>
                      <a:pt x="768" y="192"/>
                    </a:cubicBezTo>
                    <a:cubicBezTo>
                      <a:pt x="832" y="192"/>
                      <a:pt x="896" y="0"/>
                      <a:pt x="960" y="0"/>
                    </a:cubicBezTo>
                    <a:cubicBezTo>
                      <a:pt x="1024" y="0"/>
                      <a:pt x="1088" y="192"/>
                      <a:pt x="1152" y="192"/>
                    </a:cubicBezTo>
                    <a:cubicBezTo>
                      <a:pt x="1216" y="192"/>
                      <a:pt x="1280" y="0"/>
                      <a:pt x="1344" y="0"/>
                    </a:cubicBezTo>
                    <a:cubicBezTo>
                      <a:pt x="1408" y="0"/>
                      <a:pt x="1472" y="192"/>
                      <a:pt x="1536" y="192"/>
                    </a:cubicBezTo>
                    <a:cubicBezTo>
                      <a:pt x="1600" y="192"/>
                      <a:pt x="1664" y="0"/>
                      <a:pt x="1728" y="0"/>
                    </a:cubicBezTo>
                    <a:cubicBezTo>
                      <a:pt x="1792" y="0"/>
                      <a:pt x="1856" y="192"/>
                      <a:pt x="1920" y="192"/>
                    </a:cubicBezTo>
                    <a:cubicBezTo>
                      <a:pt x="1984" y="192"/>
                      <a:pt x="2048" y="0"/>
                      <a:pt x="2112" y="0"/>
                    </a:cubicBezTo>
                    <a:cubicBezTo>
                      <a:pt x="2176" y="0"/>
                      <a:pt x="2272" y="160"/>
                      <a:pt x="2304" y="1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FBC99D2-0088-F641-B6A5-6E385EE73E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14535" y="2504436"/>
                <a:ext cx="2856216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A663B8B-1EFA-904D-9868-EBDB3A91D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47870" y="3284415"/>
                <a:ext cx="822881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DECF67E-6884-FE42-BAF4-E7DB903885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1871" y="3284415"/>
                <a:ext cx="858880" cy="45656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D273C026-BBDE-DB4E-8FB9-0A12A3ACC0BA}"/>
                      </a:ext>
                    </a:extLst>
                  </p:cNvPr>
                  <p:cNvSpPr txBox="1"/>
                  <p:nvPr/>
                </p:nvSpPr>
                <p:spPr>
                  <a:xfrm>
                    <a:off x="11142746" y="2250059"/>
                    <a:ext cx="710319" cy="6046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D273C026-BBDE-DB4E-8FB9-0A12A3ACC0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42746" y="2250059"/>
                    <a:ext cx="710319" cy="60469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1046096E-D044-D24F-8CB5-C04C2268A2BD}"/>
                      </a:ext>
                    </a:extLst>
                  </p:cNvPr>
                  <p:cNvSpPr txBox="1"/>
                  <p:nvPr/>
                </p:nvSpPr>
                <p:spPr>
                  <a:xfrm>
                    <a:off x="11209107" y="3084359"/>
                    <a:ext cx="54252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1046096E-D044-D24F-8CB5-C04C2268A2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09107" y="3084359"/>
                    <a:ext cx="542520" cy="40011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10345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9C5C0E36-DE27-EA41-8C65-2143E21F98D1}"/>
                      </a:ext>
                    </a:extLst>
                  </p:cNvPr>
                  <p:cNvSpPr txBox="1"/>
                  <p:nvPr/>
                </p:nvSpPr>
                <p:spPr>
                  <a:xfrm>
                    <a:off x="7921565" y="2160805"/>
                    <a:ext cx="618453" cy="6046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9C5C0E36-DE27-EA41-8C65-2143E21F98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21565" y="2160805"/>
                    <a:ext cx="618453" cy="604693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BB148B4B-9100-C046-A753-76F3A74BE568}"/>
                      </a:ext>
                    </a:extLst>
                  </p:cNvPr>
                  <p:cNvSpPr/>
                  <p:nvPr/>
                </p:nvSpPr>
                <p:spPr>
                  <a:xfrm>
                    <a:off x="9373219" y="2935630"/>
                    <a:ext cx="60298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Arial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BB148B4B-9100-C046-A753-76F3A74BE56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73219" y="2935630"/>
                    <a:ext cx="602986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16129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3D16DC4-76CE-4C4E-9CA2-DCDE0D0F7652}"/>
                    </a:ext>
                  </a:extLst>
                </p:cNvPr>
                <p:cNvSpPr txBox="1"/>
                <p:nvPr/>
              </p:nvSpPr>
              <p:spPr>
                <a:xfrm>
                  <a:off x="11238503" y="3527718"/>
                  <a:ext cx="50231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bar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charset="0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3D16DC4-76CE-4C4E-9CA2-DCDE0D0F76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503" y="3527718"/>
                  <a:ext cx="502317" cy="400110"/>
                </a:xfrm>
                <a:prstGeom prst="rect">
                  <a:avLst/>
                </a:prstGeom>
                <a:blipFill>
                  <a:blip r:embed="rId19"/>
                  <a:stretch>
                    <a:fillRect r="-7407" b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5E0394-D925-BD4C-8A2B-8E7822C74633}"/>
                  </a:ext>
                </a:extLst>
              </p:cNvPr>
              <p:cNvSpPr txBox="1"/>
              <p:nvPr/>
            </p:nvSpPr>
            <p:spPr>
              <a:xfrm>
                <a:off x="8736094" y="2723528"/>
                <a:ext cx="997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𝜇</m:t>
                    </m:r>
                  </m:oMath>
                </a14:m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 decay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5E0394-D925-BD4C-8A2B-8E7822C74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094" y="2723528"/>
                <a:ext cx="997196" cy="369332"/>
              </a:xfrm>
              <a:prstGeom prst="rect">
                <a:avLst/>
              </a:prstGeom>
              <a:blipFill>
                <a:blip r:embed="rId20"/>
                <a:stretch>
                  <a:fillRect t="-3226" r="-379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E6E2E22-58DF-C548-88BA-92F4C0611016}"/>
                  </a:ext>
                </a:extLst>
              </p:cNvPr>
              <p:cNvSpPr txBox="1"/>
              <p:nvPr/>
            </p:nvSpPr>
            <p:spPr>
              <a:xfrm>
                <a:off x="8842320" y="5282635"/>
                <a:ext cx="10107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𝛽</m:t>
                    </m:r>
                  </m:oMath>
                </a14:m>
                <a:r>
                  <a:rPr lang="en-US" dirty="0">
                    <a:latin typeface="Arial" charset="0"/>
                    <a:ea typeface="Arial" charset="0"/>
                    <a:cs typeface="Arial" charset="0"/>
                  </a:rPr>
                  <a:t> decay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E6E2E22-58DF-C548-88BA-92F4C0611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320" y="5282635"/>
                <a:ext cx="1010790" cy="369332"/>
              </a:xfrm>
              <a:prstGeom prst="rect">
                <a:avLst/>
              </a:prstGeom>
              <a:blipFill>
                <a:blip r:embed="rId21"/>
                <a:stretch>
                  <a:fillRect l="-2500" t="-6667" r="-375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13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89C4B6D-5DA1-8742-BE54-7CAEF9DB5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53" y="3805916"/>
            <a:ext cx="2886075" cy="29146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8CAB0E-9595-EB41-876C-35587B0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E25FE-56E3-F54B-9228-47442158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7D4E7-42E2-6347-B688-F52BD0469BB0}"/>
              </a:ext>
            </a:extLst>
          </p:cNvPr>
          <p:cNvSpPr txBox="1"/>
          <p:nvPr/>
        </p:nvSpPr>
        <p:spPr>
          <a:xfrm>
            <a:off x="801384" y="606175"/>
            <a:ext cx="554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 lot like quarks...with some exceptions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0E7AE8-BB92-E543-B4CC-AF007EC8E727}"/>
              </a:ext>
            </a:extLst>
          </p:cNvPr>
          <p:cNvGrpSpPr/>
          <p:nvPr/>
        </p:nvGrpSpPr>
        <p:grpSpPr>
          <a:xfrm>
            <a:off x="1270793" y="1146836"/>
            <a:ext cx="4435766" cy="2373935"/>
            <a:chOff x="1294543" y="1099336"/>
            <a:chExt cx="4435766" cy="23739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/>
                <p:nvPr/>
              </p:nvSpPr>
              <p:spPr>
                <a:xfrm>
                  <a:off x="1294543" y="1131759"/>
                  <a:ext cx="1109150" cy="143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endParaRPr lang="en-US" sz="2400" i="1" dirty="0">
                    <a:latin typeface="Cambria Math" panose="02040503050406030204" pitchFamily="18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131759"/>
                  <a:ext cx="1109150" cy="143346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FD2A1-2887-034D-95A3-A4C6833FCFD0}"/>
                </a:ext>
              </a:extLst>
            </p:cNvPr>
            <p:cNvSpPr txBox="1"/>
            <p:nvPr/>
          </p:nvSpPr>
          <p:spPr>
            <a:xfrm>
              <a:off x="2453450" y="3073161"/>
              <a:ext cx="3276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singlet: no weak interaction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DB4E17-5C28-264F-B417-AB4B128386DB}"/>
                </a:ext>
              </a:extLst>
            </p:cNvPr>
            <p:cNvCxnSpPr>
              <a:cxnSpLocks/>
              <a:stCxn id="9" idx="1"/>
              <a:endCxn id="5" idx="2"/>
            </p:cNvCxnSpPr>
            <p:nvPr/>
          </p:nvCxnSpPr>
          <p:spPr>
            <a:xfrm flipH="1" flipV="1">
              <a:off x="1849118" y="2565228"/>
              <a:ext cx="604332" cy="707988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/>
                <p:nvPr/>
              </p:nvSpPr>
              <p:spPr>
                <a:xfrm>
                  <a:off x="2566347" y="1099336"/>
                  <a:ext cx="1117037" cy="15205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endParaRPr lang="en-US" sz="2400" i="1" dirty="0">
                    <a:latin typeface="Cambria Math" panose="02040503050406030204" pitchFamily="18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099336"/>
                  <a:ext cx="1117037" cy="1520544"/>
                </a:xfrm>
                <a:prstGeom prst="rect">
                  <a:avLst/>
                </a:prstGeom>
                <a:blipFill>
                  <a:blip r:embed="rId4"/>
                  <a:stretch>
                    <a:fillRect b="-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/>
                <p:nvPr/>
              </p:nvSpPr>
              <p:spPr>
                <a:xfrm>
                  <a:off x="3838151" y="1119883"/>
                  <a:ext cx="1099019" cy="1433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endParaRPr lang="en-US" sz="2400" i="1" dirty="0">
                    <a:latin typeface="Cambria Math" panose="02040503050406030204" pitchFamily="18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119883"/>
                  <a:ext cx="1099019" cy="14334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15E656-EA21-CE4A-81EB-4A61D2E43C97}"/>
              </a:ext>
            </a:extLst>
          </p:cNvPr>
          <p:cNvGrpSpPr/>
          <p:nvPr/>
        </p:nvGrpSpPr>
        <p:grpSpPr>
          <a:xfrm>
            <a:off x="1270793" y="3742346"/>
            <a:ext cx="4564006" cy="2353388"/>
            <a:chOff x="1294543" y="1119883"/>
            <a:chExt cx="4564006" cy="2353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0F8DD3-2256-AD49-81AE-DC84E9FAE198}"/>
                    </a:ext>
                  </a:extLst>
                </p:cNvPr>
                <p:cNvSpPr txBox="1"/>
                <p:nvPr/>
              </p:nvSpPr>
              <p:spPr>
                <a:xfrm>
                  <a:off x="1294543" y="1119884"/>
                  <a:ext cx="975267" cy="1433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𝑢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𝑑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𝑢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0F8DD3-2256-AD49-81AE-DC84E9FAE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119884"/>
                  <a:ext cx="975267" cy="14335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F4DC3-644A-D64B-83F5-C2D75D8AF78A}"/>
                </a:ext>
              </a:extLst>
            </p:cNvPr>
            <p:cNvSpPr txBox="1"/>
            <p:nvPr/>
          </p:nvSpPr>
          <p:spPr>
            <a:xfrm>
              <a:off x="2453450" y="3073161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singlets: no weak interaction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FA63A2-1BC3-1C42-889B-040871B77920}"/>
                </a:ext>
              </a:extLst>
            </p:cNvPr>
            <p:cNvCxnSpPr>
              <a:cxnSpLocks/>
              <a:stCxn id="28" idx="1"/>
              <a:endCxn id="27" idx="2"/>
            </p:cNvCxnSpPr>
            <p:nvPr/>
          </p:nvCxnSpPr>
          <p:spPr>
            <a:xfrm flipH="1" flipV="1">
              <a:off x="1782177" y="2553418"/>
              <a:ext cx="671273" cy="719798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D41CC4-E826-8749-BCA5-375F3DFE2E96}"/>
                    </a:ext>
                  </a:extLst>
                </p:cNvPr>
                <p:cNvSpPr txBox="1"/>
                <p:nvPr/>
              </p:nvSpPr>
              <p:spPr>
                <a:xfrm>
                  <a:off x="2566347" y="1119884"/>
                  <a:ext cx="975459" cy="1433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D41CC4-E826-8749-BCA5-375F3DFE2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119884"/>
                  <a:ext cx="975459" cy="1433598"/>
                </a:xfrm>
                <a:prstGeom prst="rect">
                  <a:avLst/>
                </a:prstGeom>
                <a:blipFill>
                  <a:blip r:embed="rId7"/>
                  <a:stretch>
                    <a:fillRect b="-8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C6959D-8ED0-E64F-8C6F-EA5856AC02BE}"/>
                    </a:ext>
                  </a:extLst>
                </p:cNvPr>
                <p:cNvSpPr txBox="1"/>
                <p:nvPr/>
              </p:nvSpPr>
              <p:spPr>
                <a:xfrm>
                  <a:off x="3838151" y="1119883"/>
                  <a:ext cx="964045" cy="1468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𝑡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C6959D-8ED0-E64F-8C6F-EA5856AC02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119883"/>
                  <a:ext cx="964045" cy="1468159"/>
                </a:xfrm>
                <a:prstGeom prst="rect">
                  <a:avLst/>
                </a:prstGeom>
                <a:blipFill>
                  <a:blip r:embed="rId8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52A586-9BB9-3B48-AE4D-95E35089085E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2054368" y="4765517"/>
            <a:ext cx="375332" cy="1130162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38BD021-AAAD-6443-AB79-3D06587EC9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7084" y="606175"/>
            <a:ext cx="2886075" cy="29146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760CC7-A9E0-964A-AD38-324AB09914E1}"/>
              </a:ext>
            </a:extLst>
          </p:cNvPr>
          <p:cNvSpPr txBox="1"/>
          <p:nvPr/>
        </p:nvSpPr>
        <p:spPr>
          <a:xfrm rot="16200000">
            <a:off x="6156975" y="1823991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flavor eigenstates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B6F7-541D-5C4A-95A3-03F901C1E7A5}"/>
              </a:ext>
            </a:extLst>
          </p:cNvPr>
          <p:cNvSpPr txBox="1"/>
          <p:nvPr/>
        </p:nvSpPr>
        <p:spPr>
          <a:xfrm>
            <a:off x="7870720" y="112775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mass eigenstates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320352-F657-EC4B-ADF9-4EB7BF745000}"/>
                  </a:ext>
                </a:extLst>
              </p:cNvPr>
              <p:cNvSpPr txBox="1"/>
              <p:nvPr/>
            </p:nvSpPr>
            <p:spPr>
              <a:xfrm>
                <a:off x="7346768" y="796535"/>
                <a:ext cx="4837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23A035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23A03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23A03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320352-F657-EC4B-ADF9-4EB7BF745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768" y="796535"/>
                <a:ext cx="483787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4BDC18-D2C5-3549-9A49-E639758420CB}"/>
                  </a:ext>
                </a:extLst>
              </p:cNvPr>
              <p:cNvSpPr txBox="1"/>
              <p:nvPr/>
            </p:nvSpPr>
            <p:spPr>
              <a:xfrm>
                <a:off x="7337695" y="2080424"/>
                <a:ext cx="4918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4BDC18-D2C5-3549-9A49-E63975842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95" y="2080424"/>
                <a:ext cx="491801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E2E03D-1259-504A-9EC6-D49D9DD991B7}"/>
                  </a:ext>
                </a:extLst>
              </p:cNvPr>
              <p:cNvSpPr txBox="1"/>
              <p:nvPr/>
            </p:nvSpPr>
            <p:spPr>
              <a:xfrm>
                <a:off x="7337695" y="1201181"/>
                <a:ext cx="501932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76D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0076D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i="1" smtClean="0">
                              <a:solidFill>
                                <a:srgbClr val="0076D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4E2E03D-1259-504A-9EC6-D49D9DD99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95" y="1201181"/>
                <a:ext cx="501932" cy="424796"/>
              </a:xfrm>
              <a:prstGeom prst="rect">
                <a:avLst/>
              </a:prstGeom>
              <a:blipFill>
                <a:blip r:embed="rId1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BD7111B-2EB5-E040-A513-CD75AEEC34A3}"/>
                  </a:ext>
                </a:extLst>
              </p:cNvPr>
              <p:cNvSpPr txBox="1"/>
              <p:nvPr/>
            </p:nvSpPr>
            <p:spPr>
              <a:xfrm>
                <a:off x="7369627" y="4881349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BD7111B-2EB5-E040-A513-CD75AEEC3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627" y="4881349"/>
                <a:ext cx="470000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790024B-8996-A342-AEBB-F1600E202BFF}"/>
                  </a:ext>
                </a:extLst>
              </p:cNvPr>
              <p:cNvSpPr txBox="1"/>
              <p:nvPr/>
            </p:nvSpPr>
            <p:spPr>
              <a:xfrm>
                <a:off x="9424839" y="4881078"/>
                <a:ext cx="4587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23A035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𝑏</m:t>
                      </m:r>
                      <m:r>
                        <a:rPr lang="en-US" sz="2000" b="0" i="1" smtClean="0">
                          <a:solidFill>
                            <a:srgbClr val="23A035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solidFill>
                    <a:srgbClr val="23A035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790024B-8996-A342-AEBB-F1600E202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839" y="4881078"/>
                <a:ext cx="45878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698603D-64B0-4A4F-BA00-EA49003CE26B}"/>
                  </a:ext>
                </a:extLst>
              </p:cNvPr>
              <p:cNvSpPr txBox="1"/>
              <p:nvPr/>
            </p:nvSpPr>
            <p:spPr>
              <a:xfrm>
                <a:off x="8740349" y="4881078"/>
                <a:ext cx="439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76D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rgbClr val="0076D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solidFill>
                    <a:srgbClr val="0076D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698603D-64B0-4A4F-BA00-EA49003CE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349" y="4881078"/>
                <a:ext cx="439544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A25A85-44BF-6F45-9A7F-E030B4558187}"/>
                  </a:ext>
                </a:extLst>
              </p:cNvPr>
              <p:cNvSpPr txBox="1"/>
              <p:nvPr/>
            </p:nvSpPr>
            <p:spPr>
              <a:xfrm>
                <a:off x="7732926" y="357720"/>
                <a:ext cx="535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A25A85-44BF-6F45-9A7F-E030B4558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926" y="357720"/>
                <a:ext cx="535146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72E5E17-933A-1649-8D69-BD28B76B58C3}"/>
                  </a:ext>
                </a:extLst>
              </p:cNvPr>
              <p:cNvSpPr txBox="1"/>
              <p:nvPr/>
            </p:nvSpPr>
            <p:spPr>
              <a:xfrm>
                <a:off x="8353230" y="362408"/>
                <a:ext cx="5411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72E5E17-933A-1649-8D69-BD28B76B5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230" y="362408"/>
                <a:ext cx="541109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797D7E-76CC-E643-88BD-DF349BF18720}"/>
                  </a:ext>
                </a:extLst>
              </p:cNvPr>
              <p:cNvSpPr txBox="1"/>
              <p:nvPr/>
            </p:nvSpPr>
            <p:spPr>
              <a:xfrm>
                <a:off x="9711645" y="361117"/>
                <a:ext cx="5411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2797D7E-76CC-E643-88BD-DF349BF18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645" y="361117"/>
                <a:ext cx="541109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68B2F66-2F49-1642-B854-16A1947605D7}"/>
                  </a:ext>
                </a:extLst>
              </p:cNvPr>
              <p:cNvSpPr txBox="1"/>
              <p:nvPr/>
            </p:nvSpPr>
            <p:spPr>
              <a:xfrm>
                <a:off x="7740979" y="3547993"/>
                <a:ext cx="4124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𝑑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68B2F66-2F49-1642-B854-16A194760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979" y="3547993"/>
                <a:ext cx="412421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53F052-7C1B-1C41-9DF8-91BEA2F7AF37}"/>
                  </a:ext>
                </a:extLst>
              </p:cNvPr>
              <p:cNvSpPr txBox="1"/>
              <p:nvPr/>
            </p:nvSpPr>
            <p:spPr>
              <a:xfrm>
                <a:off x="8434245" y="3547993"/>
                <a:ext cx="3790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53F052-7C1B-1C41-9DF8-91BEA2F7A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245" y="3547993"/>
                <a:ext cx="37907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B285B4-C944-5B44-BA7D-FF83922AD23B}"/>
                  </a:ext>
                </a:extLst>
              </p:cNvPr>
              <p:cNvSpPr txBox="1"/>
              <p:nvPr/>
            </p:nvSpPr>
            <p:spPr>
              <a:xfrm>
                <a:off x="9782849" y="3584404"/>
                <a:ext cx="3986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𝑏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B285B4-C944-5B44-BA7D-FF83922AD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849" y="3584404"/>
                <a:ext cx="398699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A4482D24-0D0D-064E-A9AD-C180090851CA}"/>
              </a:ext>
            </a:extLst>
          </p:cNvPr>
          <p:cNvSpPr txBox="1"/>
          <p:nvPr/>
        </p:nvSpPr>
        <p:spPr>
          <a:xfrm rot="16200000">
            <a:off x="6155775" y="4918082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flavor eigenstates</a:t>
            </a:r>
          </a:p>
        </p:txBody>
      </p:sp>
      <p:sp>
        <p:nvSpPr>
          <p:cNvPr id="35" name="U-Turn Arrow 34">
            <a:extLst>
              <a:ext uri="{FF2B5EF4-FFF2-40B4-BE49-F238E27FC236}">
                <a16:creationId xmlns:a16="http://schemas.microsoft.com/office/drawing/2014/main" id="{4EE7FC91-49BC-3444-B141-E81EA4542F47}"/>
              </a:ext>
            </a:extLst>
          </p:cNvPr>
          <p:cNvSpPr/>
          <p:nvPr/>
        </p:nvSpPr>
        <p:spPr>
          <a:xfrm rot="16200000">
            <a:off x="-392713" y="2892059"/>
            <a:ext cx="2764245" cy="740468"/>
          </a:xfrm>
          <a:prstGeom prst="uturnArrow">
            <a:avLst>
              <a:gd name="adj1" fmla="val 15287"/>
              <a:gd name="adj2" fmla="val 18062"/>
              <a:gd name="adj3" fmla="val 33325"/>
              <a:gd name="adj4" fmla="val 43750"/>
              <a:gd name="adj5" fmla="val 100000"/>
            </a:avLst>
          </a:prstGeom>
          <a:solidFill>
            <a:srgbClr val="FFC000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9F3343-B14E-3C46-B493-33F3F3BE3F7F}"/>
              </a:ext>
            </a:extLst>
          </p:cNvPr>
          <p:cNvSpPr txBox="1"/>
          <p:nvPr/>
        </p:nvSpPr>
        <p:spPr>
          <a:xfrm>
            <a:off x="1529960" y="1803443"/>
            <a:ext cx="305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?                 ?                ? </a:t>
            </a:r>
          </a:p>
        </p:txBody>
      </p:sp>
    </p:spTree>
    <p:extLst>
      <p:ext uri="{BB962C8B-B14F-4D97-AF65-F5344CB8AC3E}">
        <p14:creationId xmlns:p14="http://schemas.microsoft.com/office/powerpoint/2010/main" val="391359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FD888A-982F-6440-A3C1-CF7F13960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6F1AB-1959-3646-B8D0-B470943C0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63FFF1-2C9D-9946-98C3-D5E83DF11332}"/>
                  </a:ext>
                </a:extLst>
              </p:cNvPr>
              <p:cNvSpPr txBox="1"/>
              <p:nvPr/>
            </p:nvSpPr>
            <p:spPr>
              <a:xfrm>
                <a:off x="1119884" y="818924"/>
                <a:ext cx="9729626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PDG Review of “Neutrino Masses, Mixing, and Oscillations”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𝜈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...</a:t>
                </a:r>
              </a:p>
              <a:p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14.2 Extending the Standard Model to Introduce Massive Neutrinos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the above discussion we conclude that it is not possible to construct a renormalizable mass term for the neutrinos with the fermionic content and gauge symmetry of the SM. </a:t>
                </a:r>
                <a:r>
                  <a:rPr lang="en-US" sz="2000" dirty="0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obvious consequence is that in order to introduce a neutrino mass in the theory one must extend the particle content of the model, depart from gauge invariance and/or renormalizability, or do both.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63FFF1-2C9D-9946-98C3-D5E83DF11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84" y="818924"/>
                <a:ext cx="9729626" cy="3477875"/>
              </a:xfrm>
              <a:prstGeom prst="rect">
                <a:avLst/>
              </a:prstGeom>
              <a:blipFill>
                <a:blip r:embed="rId2"/>
                <a:stretch>
                  <a:fillRect l="-913" t="-1091" r="-913" b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D523AA9-F485-A342-9A77-9580245E382C}"/>
              </a:ext>
            </a:extLst>
          </p:cNvPr>
          <p:cNvSpPr txBox="1"/>
          <p:nvPr/>
        </p:nvSpPr>
        <p:spPr>
          <a:xfrm>
            <a:off x="1119883" y="330827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79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8CAB0E-9595-EB41-876C-35587B0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E25FE-56E3-F54B-9228-47442158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7D4E7-42E2-6347-B688-F52BD0469BB0}"/>
              </a:ext>
            </a:extLst>
          </p:cNvPr>
          <p:cNvSpPr txBox="1"/>
          <p:nvPr/>
        </p:nvSpPr>
        <p:spPr>
          <a:xfrm>
            <a:off x="801384" y="606175"/>
            <a:ext cx="554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 lot like quarks...with some exceptions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0E7AE8-BB92-E543-B4CC-AF007EC8E727}"/>
              </a:ext>
            </a:extLst>
          </p:cNvPr>
          <p:cNvGrpSpPr/>
          <p:nvPr/>
        </p:nvGrpSpPr>
        <p:grpSpPr>
          <a:xfrm>
            <a:off x="1270793" y="1146836"/>
            <a:ext cx="4435766" cy="2373935"/>
            <a:chOff x="1294543" y="1099336"/>
            <a:chExt cx="4435766" cy="23739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/>
                <p:nvPr/>
              </p:nvSpPr>
              <p:spPr>
                <a:xfrm>
                  <a:off x="1294543" y="1119884"/>
                  <a:ext cx="1145185" cy="14334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endParaRPr lang="en-US" sz="2400" b="0" dirty="0">
                    <a:solidFill>
                      <a:srgbClr val="FF0000"/>
                    </a:solidFill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D32A50A-0EA2-6243-B7E7-DAC3E31D4E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119884"/>
                  <a:ext cx="1145185" cy="143346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FD2A1-2887-034D-95A3-A4C6833FCFD0}"/>
                </a:ext>
              </a:extLst>
            </p:cNvPr>
            <p:cNvSpPr txBox="1"/>
            <p:nvPr/>
          </p:nvSpPr>
          <p:spPr>
            <a:xfrm>
              <a:off x="2453450" y="3073161"/>
              <a:ext cx="3276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singlet: no weak interaction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DB4E17-5C28-264F-B417-AB4B128386DB}"/>
                </a:ext>
              </a:extLst>
            </p:cNvPr>
            <p:cNvCxnSpPr>
              <a:cxnSpLocks/>
              <a:stCxn id="9" idx="1"/>
              <a:endCxn id="5" idx="2"/>
            </p:cNvCxnSpPr>
            <p:nvPr/>
          </p:nvCxnSpPr>
          <p:spPr>
            <a:xfrm flipH="1" flipV="1">
              <a:off x="1867136" y="2553353"/>
              <a:ext cx="586314" cy="719863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/>
                <p:nvPr/>
              </p:nvSpPr>
              <p:spPr>
                <a:xfrm>
                  <a:off x="2566347" y="1099336"/>
                  <a:ext cx="1165127" cy="15205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𝜇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7767D52-AA97-324F-95BF-C51204A327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099336"/>
                  <a:ext cx="1165127" cy="1520544"/>
                </a:xfrm>
                <a:prstGeom prst="rect">
                  <a:avLst/>
                </a:prstGeom>
                <a:blipFill>
                  <a:blip r:embed="rId3"/>
                  <a:stretch>
                    <a:fillRect b="-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/>
                <p:nvPr/>
              </p:nvSpPr>
              <p:spPr>
                <a:xfrm>
                  <a:off x="3838151" y="1119883"/>
                  <a:ext cx="1159933" cy="1433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Arial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4586992-3A3C-9142-BFFA-FA01A6691D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119883"/>
                  <a:ext cx="1159933" cy="14334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15E656-EA21-CE4A-81EB-4A61D2E43C97}"/>
              </a:ext>
            </a:extLst>
          </p:cNvPr>
          <p:cNvGrpSpPr/>
          <p:nvPr/>
        </p:nvGrpSpPr>
        <p:grpSpPr>
          <a:xfrm>
            <a:off x="1270793" y="3742346"/>
            <a:ext cx="4564006" cy="2353388"/>
            <a:chOff x="1294543" y="1119883"/>
            <a:chExt cx="4564006" cy="2353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0F8DD3-2256-AD49-81AE-DC84E9FAE198}"/>
                    </a:ext>
                  </a:extLst>
                </p:cNvPr>
                <p:cNvSpPr txBox="1"/>
                <p:nvPr/>
              </p:nvSpPr>
              <p:spPr>
                <a:xfrm>
                  <a:off x="1294543" y="1119884"/>
                  <a:ext cx="975267" cy="1433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𝑢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𝑑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𝑢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0F8DD3-2256-AD49-81AE-DC84E9FAE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4543" y="1119884"/>
                  <a:ext cx="975267" cy="14335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F4DC3-644A-D64B-83F5-C2D75D8AF78A}"/>
                </a:ext>
              </a:extLst>
            </p:cNvPr>
            <p:cNvSpPr txBox="1"/>
            <p:nvPr/>
          </p:nvSpPr>
          <p:spPr>
            <a:xfrm>
              <a:off x="2453450" y="3073161"/>
              <a:ext cx="3405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singlets: no weak interaction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FA63A2-1BC3-1C42-889B-040871B77920}"/>
                </a:ext>
              </a:extLst>
            </p:cNvPr>
            <p:cNvCxnSpPr>
              <a:cxnSpLocks/>
              <a:stCxn id="28" idx="1"/>
              <a:endCxn id="27" idx="2"/>
            </p:cNvCxnSpPr>
            <p:nvPr/>
          </p:nvCxnSpPr>
          <p:spPr>
            <a:xfrm flipH="1" flipV="1">
              <a:off x="1782177" y="2553418"/>
              <a:ext cx="671273" cy="719798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D41CC4-E826-8749-BCA5-375F3DFE2E96}"/>
                    </a:ext>
                  </a:extLst>
                </p:cNvPr>
                <p:cNvSpPr txBox="1"/>
                <p:nvPr/>
              </p:nvSpPr>
              <p:spPr>
                <a:xfrm>
                  <a:off x="2566347" y="1119884"/>
                  <a:ext cx="975459" cy="1433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𝑐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𝑠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D41CC4-E826-8749-BCA5-375F3DFE2E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6347" y="1119884"/>
                  <a:ext cx="975459" cy="1433598"/>
                </a:xfrm>
                <a:prstGeom prst="rect">
                  <a:avLst/>
                </a:prstGeom>
                <a:blipFill>
                  <a:blip r:embed="rId6"/>
                  <a:stretch>
                    <a:fillRect b="-8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C6959D-8ED0-E64F-8C6F-EA5856AC02BE}"/>
                    </a:ext>
                  </a:extLst>
                </p:cNvPr>
                <p:cNvSpPr txBox="1"/>
                <p:nvPr/>
              </p:nvSpPr>
              <p:spPr>
                <a:xfrm>
                  <a:off x="3838151" y="1119883"/>
                  <a:ext cx="964045" cy="1468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𝑡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Arial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𝑏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cs typeface="Arial" charset="0"/>
                                        </a:rPr>
                                        <m:t>′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9C6959D-8ED0-E64F-8C6F-EA5856AC02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8151" y="1119883"/>
                  <a:ext cx="964045" cy="1468159"/>
                </a:xfrm>
                <a:prstGeom prst="rect">
                  <a:avLst/>
                </a:prstGeom>
                <a:blipFill>
                  <a:blip r:embed="rId7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52A586-9BB9-3B48-AE4D-95E35089085E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2054368" y="4765517"/>
            <a:ext cx="375332" cy="1130162"/>
          </a:xfrm>
          <a:prstGeom prst="line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9F51AD-1F01-5042-A364-C83A3373B0E3}"/>
              </a:ext>
            </a:extLst>
          </p:cNvPr>
          <p:cNvGrpSpPr/>
          <p:nvPr/>
        </p:nvGrpSpPr>
        <p:grpSpPr>
          <a:xfrm>
            <a:off x="4778446" y="4555200"/>
            <a:ext cx="1569758" cy="620681"/>
            <a:chOff x="4778446" y="4555200"/>
            <a:chExt cx="1569758" cy="6206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00F480-2E77-F64E-83D0-85CC6DC0613C}"/>
                </a:ext>
              </a:extLst>
            </p:cNvPr>
            <p:cNvSpPr txBox="1"/>
            <p:nvPr/>
          </p:nvSpPr>
          <p:spPr>
            <a:xfrm>
              <a:off x="4926020" y="4630406"/>
              <a:ext cx="14221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strong, EM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A344CC15-8D41-F24A-9A16-3ABF487C4A2C}"/>
                </a:ext>
              </a:extLst>
            </p:cNvPr>
            <p:cNvSpPr/>
            <p:nvPr/>
          </p:nvSpPr>
          <p:spPr>
            <a:xfrm>
              <a:off x="4778446" y="4555200"/>
              <a:ext cx="148052" cy="620681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6E2962-5589-A148-B1EF-9FC9488018A5}"/>
              </a:ext>
            </a:extLst>
          </p:cNvPr>
          <p:cNvGrpSpPr/>
          <p:nvPr/>
        </p:nvGrpSpPr>
        <p:grpSpPr>
          <a:xfrm>
            <a:off x="4778446" y="3855744"/>
            <a:ext cx="2380878" cy="620681"/>
            <a:chOff x="4778446" y="3855744"/>
            <a:chExt cx="2380878" cy="620681"/>
          </a:xfrm>
        </p:grpSpPr>
        <p:sp>
          <p:nvSpPr>
            <p:cNvPr id="53" name="Right Brace 52">
              <a:extLst>
                <a:ext uri="{FF2B5EF4-FFF2-40B4-BE49-F238E27FC236}">
                  <a16:creationId xmlns:a16="http://schemas.microsoft.com/office/drawing/2014/main" id="{0CFD2A2B-AD04-D343-87BF-CEB2B77D9CE7}"/>
                </a:ext>
              </a:extLst>
            </p:cNvPr>
            <p:cNvSpPr/>
            <p:nvPr/>
          </p:nvSpPr>
          <p:spPr>
            <a:xfrm>
              <a:off x="4778446" y="3855744"/>
              <a:ext cx="148052" cy="620681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9BCA47-95B2-144C-AB0B-29A6711CB5CE}"/>
                </a:ext>
              </a:extLst>
            </p:cNvPr>
            <p:cNvSpPr txBox="1"/>
            <p:nvPr/>
          </p:nvSpPr>
          <p:spPr>
            <a:xfrm>
              <a:off x="4926020" y="3932118"/>
              <a:ext cx="2233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strong, EM, weak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CDCEA5-98B0-9E4C-BBA2-013BC72372AD}"/>
              </a:ext>
            </a:extLst>
          </p:cNvPr>
          <p:cNvGrpSpPr/>
          <p:nvPr/>
        </p:nvGrpSpPr>
        <p:grpSpPr>
          <a:xfrm>
            <a:off x="4812353" y="1117150"/>
            <a:ext cx="2324753" cy="1540729"/>
            <a:chOff x="4812353" y="1117150"/>
            <a:chExt cx="2324753" cy="15407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9ADCAE-5F82-A242-8D25-50056FDAA669}"/>
                </a:ext>
              </a:extLst>
            </p:cNvPr>
            <p:cNvSpPr txBox="1"/>
            <p:nvPr/>
          </p:nvSpPr>
          <p:spPr>
            <a:xfrm>
              <a:off x="4974334" y="1117150"/>
              <a:ext cx="21627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                  weak</a:t>
              </a:r>
            </a:p>
            <a:p>
              <a:pPr algn="l"/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            EM, weak</a:t>
              </a:r>
            </a:p>
          </p:txBody>
        </p:sp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64B12A40-F4D3-2B4D-B8F6-23972C1CB876}"/>
                </a:ext>
              </a:extLst>
            </p:cNvPr>
            <p:cNvSpPr/>
            <p:nvPr/>
          </p:nvSpPr>
          <p:spPr>
            <a:xfrm>
              <a:off x="4826282" y="1181238"/>
              <a:ext cx="148052" cy="620681"/>
            </a:xfrm>
            <a:prstGeom prst="rightBrace">
              <a:avLst/>
            </a:prstGeom>
            <a:ln w="2540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ECA88F7-EA13-C642-B5B7-8E774C69E7E7}"/>
                </a:ext>
              </a:extLst>
            </p:cNvPr>
            <p:cNvGrpSpPr/>
            <p:nvPr/>
          </p:nvGrpSpPr>
          <p:grpSpPr>
            <a:xfrm>
              <a:off x="4812353" y="2257769"/>
              <a:ext cx="1567188" cy="400110"/>
              <a:chOff x="4812353" y="2257769"/>
              <a:chExt cx="1567188" cy="400110"/>
            </a:xfrm>
          </p:grpSpPr>
          <p:sp>
            <p:nvSpPr>
              <p:cNvPr id="78" name="Right Brace 77">
                <a:extLst>
                  <a:ext uri="{FF2B5EF4-FFF2-40B4-BE49-F238E27FC236}">
                    <a16:creationId xmlns:a16="http://schemas.microsoft.com/office/drawing/2014/main" id="{3E3723CE-1525-6048-82DE-2C4003BE453F}"/>
                  </a:ext>
                </a:extLst>
              </p:cNvPr>
              <p:cNvSpPr/>
              <p:nvPr/>
            </p:nvSpPr>
            <p:spPr>
              <a:xfrm>
                <a:off x="4812353" y="2258188"/>
                <a:ext cx="148052" cy="359391"/>
              </a:xfrm>
              <a:prstGeom prst="rightBrace">
                <a:avLst/>
              </a:prstGeom>
              <a:ln w="25400">
                <a:solidFill>
                  <a:schemeClr val="tx1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8B3B6B4-638B-F641-81A6-45A53834C79E}"/>
                  </a:ext>
                </a:extLst>
              </p:cNvPr>
              <p:cNvSpPr txBox="1"/>
              <p:nvPr/>
            </p:nvSpPr>
            <p:spPr>
              <a:xfrm>
                <a:off x="4963769" y="2257769"/>
                <a:ext cx="14157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dirty="0">
                    <a:latin typeface="Arial" charset="0"/>
                    <a:ea typeface="Arial" charset="0"/>
                    <a:cs typeface="Arial" charset="0"/>
                  </a:rPr>
                  <a:t>            EM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EC8B3C-8098-744C-BC0C-7EDDFEE12BF6}"/>
              </a:ext>
            </a:extLst>
          </p:cNvPr>
          <p:cNvGrpSpPr/>
          <p:nvPr/>
        </p:nvGrpSpPr>
        <p:grpSpPr>
          <a:xfrm>
            <a:off x="4812353" y="1840073"/>
            <a:ext cx="2288047" cy="400110"/>
            <a:chOff x="4812353" y="1840073"/>
            <a:chExt cx="2288047" cy="400110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705BB721-C466-1F4F-985E-CE2C2805D47C}"/>
                </a:ext>
              </a:extLst>
            </p:cNvPr>
            <p:cNvSpPr/>
            <p:nvPr/>
          </p:nvSpPr>
          <p:spPr>
            <a:xfrm>
              <a:off x="4812353" y="1866007"/>
              <a:ext cx="148052" cy="359391"/>
            </a:xfrm>
            <a:prstGeom prst="rightBrace">
              <a:avLst/>
            </a:prstGeom>
            <a:ln w="25400">
              <a:solidFill>
                <a:srgbClr val="FF0000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ECD5C8-1CC1-784C-BA81-BB5286D43087}"/>
                </a:ext>
              </a:extLst>
            </p:cNvPr>
            <p:cNvSpPr txBox="1"/>
            <p:nvPr/>
          </p:nvSpPr>
          <p:spPr>
            <a:xfrm>
              <a:off x="4937628" y="1840073"/>
              <a:ext cx="2162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strong, EM, weak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D91452-60A8-2348-88B2-BC448190BB90}"/>
                  </a:ext>
                </a:extLst>
              </p:cNvPr>
              <p:cNvSpPr txBox="1"/>
              <p:nvPr/>
            </p:nvSpPr>
            <p:spPr>
              <a:xfrm>
                <a:off x="1361410" y="1797702"/>
                <a:ext cx="35925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?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?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D91452-60A8-2348-88B2-BC448190B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10" y="1797702"/>
                <a:ext cx="3592522" cy="461665"/>
              </a:xfrm>
              <a:prstGeom prst="rect">
                <a:avLst/>
              </a:prstGeom>
              <a:blipFill>
                <a:blip r:embed="rId8"/>
                <a:stretch>
                  <a:fillRect t="-10811" r="-1761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9A911311-A847-2741-8E53-46614DE043AC}"/>
              </a:ext>
            </a:extLst>
          </p:cNvPr>
          <p:cNvSpPr/>
          <p:nvPr/>
        </p:nvSpPr>
        <p:spPr>
          <a:xfrm>
            <a:off x="6342324" y="1930944"/>
            <a:ext cx="707988" cy="293008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1060BDF-BBF0-BB40-BC6F-B24F4E1A6499}"/>
              </a:ext>
            </a:extLst>
          </p:cNvPr>
          <p:cNvSpPr/>
          <p:nvPr/>
        </p:nvSpPr>
        <p:spPr>
          <a:xfrm>
            <a:off x="4970986" y="1888445"/>
            <a:ext cx="904526" cy="365124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51404F4-EFF3-AA48-B6EF-01A06F3373DE}"/>
              </a:ext>
            </a:extLst>
          </p:cNvPr>
          <p:cNvSpPr/>
          <p:nvPr/>
        </p:nvSpPr>
        <p:spPr>
          <a:xfrm>
            <a:off x="5834799" y="1930979"/>
            <a:ext cx="499181" cy="293008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1FEC6E-8472-4944-9C13-3AC244A88799}"/>
              </a:ext>
            </a:extLst>
          </p:cNvPr>
          <p:cNvSpPr txBox="1"/>
          <p:nvPr/>
        </p:nvSpPr>
        <p:spPr>
          <a:xfrm>
            <a:off x="7026569" y="1790393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“Sterile neutrinos”</a:t>
            </a:r>
          </a:p>
        </p:txBody>
      </p:sp>
    </p:spTree>
    <p:extLst>
      <p:ext uri="{BB962C8B-B14F-4D97-AF65-F5344CB8AC3E}">
        <p14:creationId xmlns:p14="http://schemas.microsoft.com/office/powerpoint/2010/main" val="15887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6" grpId="0" animBg="1"/>
      <p:bldP spid="47" grpId="0" animBg="1"/>
      <p:bldP spid="51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99F415-F526-4D45-93B3-ECE1F6CDC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HUNTER Sterile Neutrino Search -- DM@Jadwin-2020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4B5DB-9E8D-5344-80F7-FAF701D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5048-1FF1-4949-8A79-4A71464053D8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D32902-A39B-374B-AB6C-9B3F5C354348}"/>
                  </a:ext>
                </a:extLst>
              </p:cNvPr>
              <p:cNvSpPr txBox="1"/>
              <p:nvPr/>
            </p:nvSpPr>
            <p:spPr>
              <a:xfrm>
                <a:off x="863029" y="290817"/>
                <a:ext cx="9339288" cy="2091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Another angle: what about more neutrino </a:t>
                </a:r>
                <a:r>
                  <a:rPr lang="en-US" sz="2400" b="1" dirty="0">
                    <a:latin typeface="Arial" charset="0"/>
                    <a:ea typeface="Arial" charset="0"/>
                    <a:cs typeface="Arial" charset="0"/>
                  </a:rPr>
                  <a:t>flavors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  <m:t>𝑒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𝜇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,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𝜏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cs typeface="Arial" charset="0"/>
                      </a:rPr>
                      <m:t>,</m:t>
                    </m:r>
                    <m:sSub>
                      <m:sSubPr>
                        <m:ctrlPr>
                          <a:rPr lang="en-US" sz="2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4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charset="0"/>
                      </a:rPr>
                      <m:t>,…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)?</a:t>
                </a:r>
              </a:p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For light neutrinos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4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&lt;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𝑍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/2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), consider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𝑍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p>
                    </m:sSup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→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𝜈</m:t>
                    </m:r>
                    <m:bar>
                      <m:barPr>
                        <m:pos m:val="top"/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bar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e>
                    </m:bar>
                  </m:oMath>
                </a14:m>
                <a:r>
                  <a:rPr lang="en-US" sz="28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</a:p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More flavors ⇒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𝑍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decay rate ⇒ broader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𝑍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width </a:t>
                </a:r>
              </a:p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Measured width* ⇒ </a:t>
                </a:r>
              </a:p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=2.9918±0.0081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en-US" sz="28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D32902-A39B-374B-AB6C-9B3F5C354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29" y="290817"/>
                <a:ext cx="9339288" cy="2091855"/>
              </a:xfrm>
              <a:prstGeom prst="rect">
                <a:avLst/>
              </a:prstGeom>
              <a:blipFill>
                <a:blip r:embed="rId2"/>
                <a:stretch>
                  <a:fillRect l="-951" t="-1807"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A8600F-F2A6-C740-BBDC-294068079729}"/>
                  </a:ext>
                </a:extLst>
              </p:cNvPr>
              <p:cNvSpPr txBox="1"/>
              <p:nvPr/>
            </p:nvSpPr>
            <p:spPr>
              <a:xfrm>
                <a:off x="1219729" y="2359988"/>
                <a:ext cx="1042089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Conclusion: If you want more light neutrinos, they can’t couple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𝑍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Arial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 </a:t>
                </a:r>
              </a:p>
              <a:p>
                <a:pPr algn="l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⇒ Experimentally, they have to be </a:t>
                </a:r>
                <a:r>
                  <a:rPr lang="en-US" sz="24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≈ sterile</a:t>
                </a:r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.</a:t>
                </a:r>
              </a:p>
              <a:p>
                <a:pPr algn="l"/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US" sz="2400" dirty="0"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Sterile neutrinos can help the SM in various ways: see-saw mechanism, as a warm dark matter candidate...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A8600F-F2A6-C740-BBDC-294068079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729" y="2359988"/>
                <a:ext cx="10420891" cy="1938992"/>
              </a:xfrm>
              <a:prstGeom prst="rect">
                <a:avLst/>
              </a:prstGeom>
              <a:blipFill>
                <a:blip r:embed="rId3"/>
                <a:stretch>
                  <a:fillRect l="-974" t="-2597" r="-365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3886775-50F2-BC44-85E3-DCC560149997}"/>
              </a:ext>
            </a:extLst>
          </p:cNvPr>
          <p:cNvSpPr txBox="1"/>
          <p:nvPr/>
        </p:nvSpPr>
        <p:spPr>
          <a:xfrm>
            <a:off x="1918794" y="4439404"/>
            <a:ext cx="87048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Takeaway: sterile neutrinos are a plausible extension 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to the Standard Model.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So let’s look for them.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347BF-8B88-2D44-AA3C-B6971EDC033C}"/>
              </a:ext>
            </a:extLst>
          </p:cNvPr>
          <p:cNvSpPr txBox="1"/>
          <p:nvPr/>
        </p:nvSpPr>
        <p:spPr>
          <a:xfrm>
            <a:off x="595901" y="616449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* arXiv:1908.01704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234E9-DA90-A449-8D18-9B730AA6BADE}"/>
              </a:ext>
            </a:extLst>
          </p:cNvPr>
          <p:cNvSpPr txBox="1"/>
          <p:nvPr/>
        </p:nvSpPr>
        <p:spPr>
          <a:xfrm>
            <a:off x="9467981" y="5763614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But how?</a:t>
            </a:r>
          </a:p>
        </p:txBody>
      </p:sp>
    </p:spTree>
    <p:extLst>
      <p:ext uri="{BB962C8B-B14F-4D97-AF65-F5344CB8AC3E}">
        <p14:creationId xmlns:p14="http://schemas.microsoft.com/office/powerpoint/2010/main" val="1271083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  <a:tailEnd type="stealth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400" dirty="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3D6B0B5-FE4C-AC48-B368-49FE95A93B72}" vid="{225176B1-D198-9D4F-87EE-9BB4B6E05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20333</TotalTime>
  <Words>3432</Words>
  <Application>Microsoft Macintosh PowerPoint</Application>
  <PresentationFormat>Widescreen</PresentationFormat>
  <Paragraphs>716</Paragraphs>
  <Slides>44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Gigi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D. Meyers</dc:creator>
  <cp:lastModifiedBy>Peter D. Meyers</cp:lastModifiedBy>
  <cp:revision>263</cp:revision>
  <dcterms:created xsi:type="dcterms:W3CDTF">2019-07-17T15:38:59Z</dcterms:created>
  <dcterms:modified xsi:type="dcterms:W3CDTF">2020-02-25T20:55:42Z</dcterms:modified>
</cp:coreProperties>
</file>