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810" r:id="rId2"/>
    <p:sldId id="811" r:id="rId3"/>
    <p:sldId id="821" r:id="rId4"/>
    <p:sldId id="590" r:id="rId5"/>
    <p:sldId id="608" r:id="rId6"/>
    <p:sldId id="578" r:id="rId7"/>
    <p:sldId id="603" r:id="rId8"/>
    <p:sldId id="604" r:id="rId9"/>
    <p:sldId id="355" r:id="rId10"/>
    <p:sldId id="598" r:id="rId11"/>
    <p:sldId id="802" r:id="rId12"/>
    <p:sldId id="780" r:id="rId13"/>
    <p:sldId id="792" r:id="rId14"/>
    <p:sldId id="777" r:id="rId15"/>
    <p:sldId id="786" r:id="rId16"/>
    <p:sldId id="784" r:id="rId17"/>
    <p:sldId id="805" r:id="rId18"/>
    <p:sldId id="806" r:id="rId19"/>
    <p:sldId id="807" r:id="rId20"/>
    <p:sldId id="808" r:id="rId21"/>
    <p:sldId id="814" r:id="rId22"/>
    <p:sldId id="797" r:id="rId23"/>
    <p:sldId id="818" r:id="rId24"/>
    <p:sldId id="796" r:id="rId25"/>
    <p:sldId id="781" r:id="rId26"/>
    <p:sldId id="794" r:id="rId27"/>
    <p:sldId id="795" r:id="rId28"/>
    <p:sldId id="801" r:id="rId29"/>
    <p:sldId id="819" r:id="rId30"/>
    <p:sldId id="800" r:id="rId31"/>
    <p:sldId id="809" r:id="rId32"/>
    <p:sldId id="820" r:id="rId33"/>
    <p:sldId id="582" r:id="rId34"/>
  </p:sldIdLst>
  <p:sldSz cx="12192000" cy="6858000"/>
  <p:notesSz cx="7010400" cy="9296400"/>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p:scale>
          <a:sx n="99" d="100"/>
          <a:sy n="99" d="100"/>
        </p:scale>
        <p:origin x="-328" y="-176"/>
      </p:cViewPr>
      <p:guideLst>
        <p:guide orient="horz" pos="2160"/>
        <p:guide pos="3840"/>
      </p:guideLst>
    </p:cSldViewPr>
  </p:slideViewPr>
  <p:notesTextViewPr>
    <p:cViewPr>
      <p:scale>
        <a:sx n="1" d="1"/>
        <a:sy n="1" d="1"/>
      </p:scale>
      <p:origin x="0" y="0"/>
    </p:cViewPr>
  </p:notesTextViewPr>
  <p:sorterViewPr>
    <p:cViewPr>
      <p:scale>
        <a:sx n="68" d="100"/>
        <a:sy n="68" d="100"/>
      </p:scale>
      <p:origin x="0" y="68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634B5A-118C-466E-AB2E-EC4C95E003CA}" type="datetimeFigureOut">
              <a:rPr lang="en-US" smtClean="0"/>
              <a:t>1/22/20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C7755B3-7C40-42F6-BB4B-D0436D6E4EEF}" type="slidenum">
              <a:rPr lang="en-US" smtClean="0"/>
              <a:t>‹#›</a:t>
            </a:fld>
            <a:endParaRPr lang="en-US"/>
          </a:p>
        </p:txBody>
      </p:sp>
    </p:spTree>
    <p:extLst>
      <p:ext uri="{BB962C8B-B14F-4D97-AF65-F5344CB8AC3E}">
        <p14:creationId xmlns:p14="http://schemas.microsoft.com/office/powerpoint/2010/main" val="269150561"/>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762009"/>
            <a:ext cx="11582400" cy="1470025"/>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sz="4300" b="1">
                <a:solidFill>
                  <a:schemeClr val="tx1"/>
                </a:solidFill>
              </a:defRPr>
            </a:lvl1pPr>
            <a:lvl2pPr marL="609507" indent="0" algn="ctr">
              <a:buNone/>
              <a:defRPr>
                <a:solidFill>
                  <a:schemeClr val="tx1">
                    <a:tint val="75000"/>
                  </a:schemeClr>
                </a:solidFill>
              </a:defRPr>
            </a:lvl2pPr>
            <a:lvl3pPr marL="1219018" indent="0" algn="ctr">
              <a:buNone/>
              <a:defRPr>
                <a:solidFill>
                  <a:schemeClr val="tx1">
                    <a:tint val="75000"/>
                  </a:schemeClr>
                </a:solidFill>
              </a:defRPr>
            </a:lvl3pPr>
            <a:lvl4pPr marL="1828528" indent="0" algn="ctr">
              <a:buNone/>
              <a:defRPr>
                <a:solidFill>
                  <a:schemeClr val="tx1">
                    <a:tint val="75000"/>
                  </a:schemeClr>
                </a:solidFill>
              </a:defRPr>
            </a:lvl4pPr>
            <a:lvl5pPr marL="2438038" indent="0" algn="ctr">
              <a:buNone/>
              <a:defRPr>
                <a:solidFill>
                  <a:schemeClr val="tx1">
                    <a:tint val="75000"/>
                  </a:schemeClr>
                </a:solidFill>
              </a:defRPr>
            </a:lvl5pPr>
            <a:lvl6pPr marL="3047544" indent="0" algn="ctr">
              <a:buNone/>
              <a:defRPr>
                <a:solidFill>
                  <a:schemeClr val="tx1">
                    <a:tint val="75000"/>
                  </a:schemeClr>
                </a:solidFill>
              </a:defRPr>
            </a:lvl6pPr>
            <a:lvl7pPr marL="3657051" indent="0" algn="ctr">
              <a:buNone/>
              <a:defRPr>
                <a:solidFill>
                  <a:schemeClr val="tx1">
                    <a:tint val="75000"/>
                  </a:schemeClr>
                </a:solidFill>
              </a:defRPr>
            </a:lvl7pPr>
            <a:lvl8pPr marL="4266560" indent="0" algn="ctr">
              <a:buNone/>
              <a:defRPr>
                <a:solidFill>
                  <a:schemeClr val="tx1">
                    <a:tint val="75000"/>
                  </a:schemeClr>
                </a:solidFill>
              </a:defRPr>
            </a:lvl8pPr>
            <a:lvl9pPr marL="487606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a:t>1/23/2020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34053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1/23/2020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647851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884248"/>
            <a:ext cx="2641600" cy="56689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884237"/>
            <a:ext cx="77216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1/23/2020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58804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a:t>1/23/2020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1008597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124203"/>
            <a:ext cx="10363200" cy="762000"/>
          </a:xfrm>
        </p:spPr>
        <p:txBody>
          <a:bodyPr anchor="t"/>
          <a:lstStyle>
            <a:lvl1pPr algn="l">
              <a:defRPr sz="5300" b="1" cap="all"/>
            </a:lvl1pPr>
          </a:lstStyle>
          <a:p>
            <a:r>
              <a:rPr lang="en-US" dirty="0"/>
              <a:t>Click to edit Master title style</a:t>
            </a:r>
          </a:p>
        </p:txBody>
      </p:sp>
      <p:sp>
        <p:nvSpPr>
          <p:cNvPr id="3" name="Text Placeholder 2"/>
          <p:cNvSpPr>
            <a:spLocks noGrp="1"/>
          </p:cNvSpPr>
          <p:nvPr>
            <p:ph type="body" idx="1"/>
          </p:nvPr>
        </p:nvSpPr>
        <p:spPr>
          <a:xfrm>
            <a:off x="406400" y="762001"/>
            <a:ext cx="11480800" cy="609600"/>
          </a:xfrm>
          <a:solidFill>
            <a:srgbClr val="3399FF"/>
          </a:solidFill>
        </p:spPr>
        <p:txBody>
          <a:bodyPr anchor="b"/>
          <a:lstStyle>
            <a:lvl1pPr marL="0" indent="0" algn="ctr">
              <a:buNone/>
              <a:defRPr sz="3200" b="1">
                <a:solidFill>
                  <a:schemeClr val="bg1"/>
                </a:solidFill>
              </a:defRPr>
            </a:lvl1pPr>
            <a:lvl2pPr marL="609507" indent="0">
              <a:buNone/>
              <a:defRPr sz="2400">
                <a:solidFill>
                  <a:schemeClr val="tx1">
                    <a:tint val="75000"/>
                  </a:schemeClr>
                </a:solidFill>
              </a:defRPr>
            </a:lvl2pPr>
            <a:lvl3pPr marL="1219018" indent="0">
              <a:buNone/>
              <a:defRPr sz="2100">
                <a:solidFill>
                  <a:schemeClr val="tx1">
                    <a:tint val="75000"/>
                  </a:schemeClr>
                </a:solidFill>
              </a:defRPr>
            </a:lvl3pPr>
            <a:lvl4pPr marL="1828528" indent="0">
              <a:buNone/>
              <a:defRPr sz="1900">
                <a:solidFill>
                  <a:schemeClr val="tx1">
                    <a:tint val="75000"/>
                  </a:schemeClr>
                </a:solidFill>
              </a:defRPr>
            </a:lvl4pPr>
            <a:lvl5pPr marL="2438038" indent="0">
              <a:buNone/>
              <a:defRPr sz="1900">
                <a:solidFill>
                  <a:schemeClr val="tx1">
                    <a:tint val="75000"/>
                  </a:schemeClr>
                </a:solidFill>
              </a:defRPr>
            </a:lvl5pPr>
            <a:lvl6pPr marL="3047544" indent="0">
              <a:buNone/>
              <a:defRPr sz="1900">
                <a:solidFill>
                  <a:schemeClr val="tx1">
                    <a:tint val="75000"/>
                  </a:schemeClr>
                </a:solidFill>
              </a:defRPr>
            </a:lvl6pPr>
            <a:lvl7pPr marL="3657051" indent="0">
              <a:buNone/>
              <a:defRPr sz="1900">
                <a:solidFill>
                  <a:schemeClr val="tx1">
                    <a:tint val="75000"/>
                  </a:schemeClr>
                </a:solidFill>
              </a:defRPr>
            </a:lvl7pPr>
            <a:lvl8pPr marL="4266560" indent="0">
              <a:buNone/>
              <a:defRPr sz="1900">
                <a:solidFill>
                  <a:schemeClr val="tx1">
                    <a:tint val="75000"/>
                  </a:schemeClr>
                </a:solidFill>
              </a:defRPr>
            </a:lvl8pPr>
            <a:lvl9pPr marL="4876069" indent="0">
              <a:buNone/>
              <a:defRPr sz="19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a:t>1/23/2020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802747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a:t>1/23/2020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350702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7" indent="0">
              <a:buNone/>
              <a:defRPr sz="2700" b="1"/>
            </a:lvl2pPr>
            <a:lvl3pPr marL="1219018" indent="0">
              <a:buNone/>
              <a:defRPr sz="2400" b="1"/>
            </a:lvl3pPr>
            <a:lvl4pPr marL="1828528" indent="0">
              <a:buNone/>
              <a:defRPr sz="2100" b="1"/>
            </a:lvl4pPr>
            <a:lvl5pPr marL="2438038" indent="0">
              <a:buNone/>
              <a:defRPr sz="2100" b="1"/>
            </a:lvl5pPr>
            <a:lvl6pPr marL="3047544" indent="0">
              <a:buNone/>
              <a:defRPr sz="2100" b="1"/>
            </a:lvl6pPr>
            <a:lvl7pPr marL="3657051" indent="0">
              <a:buNone/>
              <a:defRPr sz="2100" b="1"/>
            </a:lvl7pPr>
            <a:lvl8pPr marL="4266560" indent="0">
              <a:buNone/>
              <a:defRPr sz="2100" b="1"/>
            </a:lvl8pPr>
            <a:lvl9pPr marL="4876069"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3200" b="1"/>
            </a:lvl1pPr>
            <a:lvl2pPr marL="609507" indent="0">
              <a:buNone/>
              <a:defRPr sz="2700" b="1"/>
            </a:lvl2pPr>
            <a:lvl3pPr marL="1219018" indent="0">
              <a:buNone/>
              <a:defRPr sz="2400" b="1"/>
            </a:lvl3pPr>
            <a:lvl4pPr marL="1828528" indent="0">
              <a:buNone/>
              <a:defRPr sz="2100" b="1"/>
            </a:lvl4pPr>
            <a:lvl5pPr marL="2438038" indent="0">
              <a:buNone/>
              <a:defRPr sz="2100" b="1"/>
            </a:lvl5pPr>
            <a:lvl6pPr marL="3047544" indent="0">
              <a:buNone/>
              <a:defRPr sz="2100" b="1"/>
            </a:lvl6pPr>
            <a:lvl7pPr marL="3657051" indent="0">
              <a:buNone/>
              <a:defRPr sz="2100" b="1"/>
            </a:lvl7pPr>
            <a:lvl8pPr marL="4266560" indent="0">
              <a:buNone/>
              <a:defRPr sz="2100" b="1"/>
            </a:lvl8pPr>
            <a:lvl9pPr marL="4876069"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a:t>1/23/2020</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a:t>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67223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a:t>1/23/2020</a:t>
            </a:r>
            <a:endParaRPr lang="en-US" altLang="en-US" dirty="0"/>
          </a:p>
        </p:txBody>
      </p:sp>
      <p:sp>
        <p:nvSpPr>
          <p:cNvPr id="4" name="Footer Placeholder 4"/>
          <p:cNvSpPr>
            <a:spLocks noGrp="1"/>
          </p:cNvSpPr>
          <p:nvPr>
            <p:ph type="ftr" sz="quarter" idx="11"/>
          </p:nvPr>
        </p:nvSpPr>
        <p:spPr>
          <a:xfrm>
            <a:off x="4267200" y="6569076"/>
            <a:ext cx="3860800" cy="288925"/>
          </a:xfrm>
        </p:spPr>
        <p:txBody>
          <a:bodyPr/>
          <a:lstStyle>
            <a:lvl1pPr>
              <a:defRPr/>
            </a:lvl1pPr>
          </a:lstStyle>
          <a:p>
            <a:pPr>
              <a:defRPr/>
            </a:pPr>
            <a:r>
              <a:rPr lang="en-US"/>
              <a:t>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037098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a:t>1/23/2020</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a:t>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1310412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5" y="273052"/>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5" y="1435113"/>
            <a:ext cx="4011084" cy="4691063"/>
          </a:xfrm>
        </p:spPr>
        <p:txBody>
          <a:bodyPr/>
          <a:lstStyle>
            <a:lvl1pPr marL="0" indent="0">
              <a:buNone/>
              <a:defRPr sz="1900"/>
            </a:lvl1pPr>
            <a:lvl2pPr marL="609507" indent="0">
              <a:buNone/>
              <a:defRPr sz="1600"/>
            </a:lvl2pPr>
            <a:lvl3pPr marL="1219018" indent="0">
              <a:buNone/>
              <a:defRPr sz="1300"/>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1/23/2020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401251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50292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438400" y="914400"/>
            <a:ext cx="7315200" cy="4114800"/>
          </a:xfrm>
        </p:spPr>
        <p:txBody>
          <a:bodyPr rtlCol="0">
            <a:normAutofit/>
          </a:bodyPr>
          <a:lstStyle>
            <a:lvl1pPr marL="0" indent="0">
              <a:buNone/>
              <a:defRPr sz="4300"/>
            </a:lvl1pPr>
            <a:lvl2pPr marL="609507" indent="0">
              <a:buNone/>
              <a:defRPr sz="3700"/>
            </a:lvl2pPr>
            <a:lvl3pPr marL="1219018" indent="0">
              <a:buNone/>
              <a:defRPr sz="3200"/>
            </a:lvl3pPr>
            <a:lvl4pPr marL="1828528" indent="0">
              <a:buNone/>
              <a:defRPr sz="2700"/>
            </a:lvl4pPr>
            <a:lvl5pPr marL="2438038" indent="0">
              <a:buNone/>
              <a:defRPr sz="2700"/>
            </a:lvl5pPr>
            <a:lvl6pPr marL="3047544" indent="0">
              <a:buNone/>
              <a:defRPr sz="2700"/>
            </a:lvl6pPr>
            <a:lvl7pPr marL="3657051" indent="0">
              <a:buNone/>
              <a:defRPr sz="2700"/>
            </a:lvl7pPr>
            <a:lvl8pPr marL="4266560" indent="0">
              <a:buNone/>
              <a:defRPr sz="2700"/>
            </a:lvl8pPr>
            <a:lvl9pPr marL="4876069" indent="0">
              <a:buNone/>
              <a:defRPr sz="2700"/>
            </a:lvl9pPr>
          </a:lstStyle>
          <a:p>
            <a:pPr lvl="0"/>
            <a:endParaRPr lang="en-US" noProof="0" dirty="0"/>
          </a:p>
        </p:txBody>
      </p:sp>
      <p:sp>
        <p:nvSpPr>
          <p:cNvPr id="4" name="Text Placeholder 3"/>
          <p:cNvSpPr>
            <a:spLocks noGrp="1"/>
          </p:cNvSpPr>
          <p:nvPr>
            <p:ph type="body" sz="half" idx="2"/>
          </p:nvPr>
        </p:nvSpPr>
        <p:spPr>
          <a:xfrm>
            <a:off x="2438400" y="5638811"/>
            <a:ext cx="7315200" cy="804863"/>
          </a:xfrm>
        </p:spPr>
        <p:txBody>
          <a:bodyPr/>
          <a:lstStyle>
            <a:lvl1pPr marL="0" indent="0">
              <a:buNone/>
              <a:defRPr sz="1900"/>
            </a:lvl1pPr>
            <a:lvl2pPr marL="609507" indent="0">
              <a:buNone/>
              <a:defRPr sz="1600"/>
            </a:lvl2pPr>
            <a:lvl3pPr marL="1219018" indent="0">
              <a:buNone/>
              <a:defRPr sz="1300"/>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1/23/2020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17762172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33349"/>
            <a:ext cx="109728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6629400"/>
            <a:ext cx="2844800" cy="228600"/>
          </a:xfrm>
          <a:prstGeom prst="rect">
            <a:avLst/>
          </a:prstGeom>
        </p:spPr>
        <p:txBody>
          <a:bodyPr vert="horz" wrap="square" lIns="91428" tIns="45715" rIns="91428" bIns="45715" numCol="1" anchor="ctr" anchorCtr="0" compatLnSpc="1">
            <a:prstTxWarp prst="textNoShape">
              <a:avLst/>
            </a:prstTxWarp>
          </a:bodyPr>
          <a:lstStyle>
            <a:lvl1pPr>
              <a:defRPr sz="1600">
                <a:solidFill>
                  <a:schemeClr val="tx1"/>
                </a:solidFill>
                <a:latin typeface="Calibri" pitchFamily="34" charset="0"/>
                <a:ea typeface="MS PGothic" pitchFamily="34" charset="-128"/>
                <a:cs typeface="+mn-cs"/>
              </a:defRPr>
            </a:lvl1pPr>
          </a:lstStyle>
          <a:p>
            <a:pPr>
              <a:defRPr/>
            </a:pPr>
            <a:r>
              <a:rPr lang="en-US" altLang="en-US"/>
              <a:t>1/23/2020</a:t>
            </a:r>
            <a:endParaRPr lang="en-US" altLang="en-US" dirty="0"/>
          </a:p>
        </p:txBody>
      </p:sp>
      <p:sp>
        <p:nvSpPr>
          <p:cNvPr id="5" name="Footer Placeholder 4"/>
          <p:cNvSpPr>
            <a:spLocks noGrp="1"/>
          </p:cNvSpPr>
          <p:nvPr>
            <p:ph type="ftr" sz="quarter" idx="3"/>
          </p:nvPr>
        </p:nvSpPr>
        <p:spPr>
          <a:xfrm>
            <a:off x="4228041" y="6553209"/>
            <a:ext cx="3860800" cy="276225"/>
          </a:xfrm>
          <a:prstGeom prst="rect">
            <a:avLst/>
          </a:prstGeom>
        </p:spPr>
        <p:txBody>
          <a:bodyPr vert="horz" lIns="91428" tIns="45715" rIns="91428" bIns="45715" rtlCol="0" anchor="ctr"/>
          <a:lstStyle>
            <a:lvl1pPr algn="ctr" fontAlgn="auto">
              <a:spcBef>
                <a:spcPts val="0"/>
              </a:spcBef>
              <a:spcAft>
                <a:spcPts val="0"/>
              </a:spcAft>
              <a:defRPr sz="1600" b="0">
                <a:solidFill>
                  <a:schemeClr val="tx1"/>
                </a:solidFill>
                <a:latin typeface="+mn-lt"/>
                <a:ea typeface="+mn-ea"/>
                <a:cs typeface="+mn-cs"/>
              </a:defRPr>
            </a:lvl1pPr>
          </a:lstStyle>
          <a:p>
            <a:pPr>
              <a:defRPr/>
            </a:pPr>
            <a:r>
              <a:rPr lang="en-US"/>
              <a:t>PMG</a:t>
            </a:r>
            <a:endParaRPr lang="en-US" dirty="0"/>
          </a:p>
        </p:txBody>
      </p:sp>
      <p:sp>
        <p:nvSpPr>
          <p:cNvPr id="6" name="Slide Number Placeholder 5"/>
          <p:cNvSpPr>
            <a:spLocks noGrp="1"/>
          </p:cNvSpPr>
          <p:nvPr>
            <p:ph type="sldNum" sz="quarter" idx="4"/>
          </p:nvPr>
        </p:nvSpPr>
        <p:spPr>
          <a:xfrm>
            <a:off x="11479741" y="6492876"/>
            <a:ext cx="712259" cy="365125"/>
          </a:xfrm>
          <a:prstGeom prst="rect">
            <a:avLst/>
          </a:prstGeom>
        </p:spPr>
        <p:txBody>
          <a:bodyPr vert="horz" wrap="square" lIns="91428" tIns="45715" rIns="91428" bIns="45715" numCol="1" anchor="ctr" anchorCtr="0" compatLnSpc="1">
            <a:prstTxWarp prst="textNoShape">
              <a:avLst/>
            </a:prstTxWarp>
          </a:bodyPr>
          <a:lstStyle>
            <a:lvl1pPr algn="r">
              <a:defRPr sz="16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402180" y="762000"/>
            <a:ext cx="11512551"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xmlns="" id="{E21E0E1C-C51F-4944-BAEC-913171417A8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0000" y="1"/>
            <a:ext cx="1939445"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4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0" fontAlgn="base" hangingPunct="0">
        <a:spcBef>
          <a:spcPct val="0"/>
        </a:spcBef>
        <a:spcAft>
          <a:spcPct val="0"/>
        </a:spcAft>
        <a:defRPr sz="59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59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59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59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5900">
          <a:solidFill>
            <a:schemeClr val="tx1"/>
          </a:solidFill>
          <a:latin typeface="Calibri" charset="0"/>
          <a:ea typeface="MS PGothic" pitchFamily="34" charset="-128"/>
          <a:cs typeface="MS PGothic" charset="0"/>
        </a:defRPr>
      </a:lvl5pPr>
      <a:lvl6pPr marL="609507" algn="ctr" rtl="0" fontAlgn="base">
        <a:spcBef>
          <a:spcPct val="0"/>
        </a:spcBef>
        <a:spcAft>
          <a:spcPct val="0"/>
        </a:spcAft>
        <a:defRPr sz="5900">
          <a:solidFill>
            <a:schemeClr val="tx1"/>
          </a:solidFill>
          <a:latin typeface="Calibri" charset="0"/>
          <a:ea typeface="ＭＳ Ｐゴシック" charset="0"/>
        </a:defRPr>
      </a:lvl6pPr>
      <a:lvl7pPr marL="1219018" algn="ctr" rtl="0" fontAlgn="base">
        <a:spcBef>
          <a:spcPct val="0"/>
        </a:spcBef>
        <a:spcAft>
          <a:spcPct val="0"/>
        </a:spcAft>
        <a:defRPr sz="5900">
          <a:solidFill>
            <a:schemeClr val="tx1"/>
          </a:solidFill>
          <a:latin typeface="Calibri" charset="0"/>
          <a:ea typeface="ＭＳ Ｐゴシック" charset="0"/>
        </a:defRPr>
      </a:lvl7pPr>
      <a:lvl8pPr marL="1828528" algn="ctr" rtl="0" fontAlgn="base">
        <a:spcBef>
          <a:spcPct val="0"/>
        </a:spcBef>
        <a:spcAft>
          <a:spcPct val="0"/>
        </a:spcAft>
        <a:defRPr sz="5900">
          <a:solidFill>
            <a:schemeClr val="tx1"/>
          </a:solidFill>
          <a:latin typeface="Calibri" charset="0"/>
          <a:ea typeface="ＭＳ Ｐゴシック" charset="0"/>
        </a:defRPr>
      </a:lvl8pPr>
      <a:lvl9pPr marL="2438038" algn="ctr" rtl="0" fontAlgn="base">
        <a:spcBef>
          <a:spcPct val="0"/>
        </a:spcBef>
        <a:spcAft>
          <a:spcPct val="0"/>
        </a:spcAft>
        <a:defRPr sz="5900">
          <a:solidFill>
            <a:schemeClr val="tx1"/>
          </a:solidFill>
          <a:latin typeface="Calibri" charset="0"/>
          <a:ea typeface="ＭＳ Ｐゴシック" charset="0"/>
        </a:defRPr>
      </a:lvl9pPr>
    </p:titleStyle>
    <p:bodyStyle>
      <a:lvl1pPr marL="457131" indent="-457131"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990454" indent="-380944" algn="l" rtl="0" eaLnBrk="0" fontAlgn="base" hangingPunct="0">
        <a:spcBef>
          <a:spcPct val="20000"/>
        </a:spcBef>
        <a:spcAft>
          <a:spcPct val="0"/>
        </a:spcAft>
        <a:buFont typeface="Arial" pitchFamily="34" charset="0"/>
        <a:buChar char="–"/>
        <a:defRPr sz="2700" b="1" kern="1200">
          <a:solidFill>
            <a:schemeClr val="tx1"/>
          </a:solidFill>
          <a:latin typeface="+mn-lt"/>
          <a:ea typeface="MS PGothic" pitchFamily="34" charset="-128"/>
          <a:cs typeface="MS PGothic" charset="0"/>
        </a:defRPr>
      </a:lvl2pPr>
      <a:lvl3pPr marL="1523773" indent="-304755" algn="l" rtl="0" eaLnBrk="0" fontAlgn="base" hangingPunct="0">
        <a:spcBef>
          <a:spcPct val="20000"/>
        </a:spcBef>
        <a:spcAft>
          <a:spcPct val="0"/>
        </a:spcAft>
        <a:buFont typeface="Arial" pitchFamily="34" charset="0"/>
        <a:buChar char="•"/>
        <a:defRPr sz="2400" b="1" kern="1200">
          <a:solidFill>
            <a:schemeClr val="tx1"/>
          </a:solidFill>
          <a:latin typeface="+mn-lt"/>
          <a:ea typeface="MS PGothic" pitchFamily="34" charset="-128"/>
          <a:cs typeface="MS PGothic" charset="0"/>
        </a:defRPr>
      </a:lvl3pPr>
      <a:lvl4pPr marL="2133280" indent="-304755" algn="l" rtl="0" eaLnBrk="0" fontAlgn="base" hangingPunct="0">
        <a:spcBef>
          <a:spcPct val="20000"/>
        </a:spcBef>
        <a:spcAft>
          <a:spcPct val="0"/>
        </a:spcAft>
        <a:buFont typeface="Arial" pitchFamily="34" charset="0"/>
        <a:buChar char="–"/>
        <a:defRPr sz="2100" b="1" kern="1200">
          <a:solidFill>
            <a:schemeClr val="tx1"/>
          </a:solidFill>
          <a:latin typeface="+mn-lt"/>
          <a:ea typeface="MS PGothic" pitchFamily="34" charset="-128"/>
          <a:cs typeface="MS PGothic" charset="0"/>
        </a:defRPr>
      </a:lvl4pPr>
      <a:lvl5pPr marL="2742790" indent="-304755" algn="l" rtl="0" eaLnBrk="0" fontAlgn="base" hangingPunct="0">
        <a:spcBef>
          <a:spcPct val="20000"/>
        </a:spcBef>
        <a:spcAft>
          <a:spcPct val="0"/>
        </a:spcAft>
        <a:buFont typeface="Arial" pitchFamily="34" charset="0"/>
        <a:buChar char="»"/>
        <a:defRPr sz="1900" b="1" kern="1200">
          <a:solidFill>
            <a:schemeClr val="tx1"/>
          </a:solidFill>
          <a:latin typeface="+mn-lt"/>
          <a:ea typeface="MS PGothic" pitchFamily="34" charset="-128"/>
          <a:cs typeface="MS PGothic" charset="0"/>
        </a:defRPr>
      </a:lvl5pPr>
      <a:lvl6pPr marL="3352296" indent="-304755" algn="l" defTabSz="12190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806" indent="-304755" algn="l" defTabSz="12190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316" indent="-304755" algn="l" defTabSz="12190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824" indent="-304755" algn="l" defTabSz="1219018"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7"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8" algn="l" defTabSz="1219018" rtl="0" eaLnBrk="1" latinLnBrk="0" hangingPunct="1">
        <a:defRPr sz="2400" kern="1200">
          <a:solidFill>
            <a:schemeClr val="tx1"/>
          </a:solidFill>
          <a:latin typeface="+mn-lt"/>
          <a:ea typeface="+mn-ea"/>
          <a:cs typeface="+mn-cs"/>
        </a:defRPr>
      </a:lvl4pPr>
      <a:lvl5pPr marL="2438038"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0"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emf"/><Relationship Id="rId3"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E63AF-7EDD-4F48-B24A-B5340ACCF127}"/>
              </a:ext>
            </a:extLst>
          </p:cNvPr>
          <p:cNvSpPr>
            <a:spLocks noGrp="1"/>
          </p:cNvSpPr>
          <p:nvPr>
            <p:ph type="title"/>
          </p:nvPr>
        </p:nvSpPr>
        <p:spPr/>
        <p:txBody>
          <a:bodyPr/>
          <a:lstStyle/>
          <a:p>
            <a:r>
              <a:rPr lang="en-US" dirty="0"/>
              <a:t>PMG Agenda</a:t>
            </a:r>
          </a:p>
        </p:txBody>
      </p:sp>
      <p:sp>
        <p:nvSpPr>
          <p:cNvPr id="3" name="Content Placeholder 2">
            <a:extLst>
              <a:ext uri="{FF2B5EF4-FFF2-40B4-BE49-F238E27FC236}">
                <a16:creationId xmlns:a16="http://schemas.microsoft.com/office/drawing/2014/main" xmlns="" id="{E7AD94BE-5431-4C9D-98BB-8A3B7378438B}"/>
              </a:ext>
            </a:extLst>
          </p:cNvPr>
          <p:cNvSpPr>
            <a:spLocks noGrp="1"/>
          </p:cNvSpPr>
          <p:nvPr>
            <p:ph idx="1"/>
          </p:nvPr>
        </p:nvSpPr>
        <p:spPr>
          <a:xfrm>
            <a:off x="452284" y="983226"/>
            <a:ext cx="11130116" cy="5142943"/>
          </a:xfrm>
        </p:spPr>
        <p:txBody>
          <a:bodyPr/>
          <a:lstStyle/>
          <a:p>
            <a:r>
              <a:rPr lang="en-US" sz="2800" dirty="0" smtClean="0"/>
              <a:t>Management Issues including INTT</a:t>
            </a:r>
          </a:p>
          <a:p>
            <a:r>
              <a:rPr lang="en-US" sz="2800" dirty="0" smtClean="0"/>
              <a:t>Project Status</a:t>
            </a:r>
            <a:endParaRPr lang="en-US" sz="2800" dirty="0" smtClean="0"/>
          </a:p>
          <a:p>
            <a:r>
              <a:rPr lang="en-US" sz="2800" dirty="0" smtClean="0"/>
              <a:t>Technical Status including EMCal</a:t>
            </a:r>
          </a:p>
          <a:p>
            <a:r>
              <a:rPr lang="en-US" sz="2800" dirty="0" smtClean="0"/>
              <a:t>Status </a:t>
            </a:r>
            <a:r>
              <a:rPr lang="en-US" sz="2800" dirty="0"/>
              <a:t>of </a:t>
            </a:r>
            <a:r>
              <a:rPr lang="en-US" sz="2800" dirty="0" smtClean="0"/>
              <a:t>contracts</a:t>
            </a:r>
            <a:endParaRPr lang="en-US" sz="2800" dirty="0"/>
          </a:p>
          <a:p>
            <a:r>
              <a:rPr lang="en-US" sz="2800" dirty="0"/>
              <a:t>Status of milestones and actual date of accomplishment</a:t>
            </a:r>
          </a:p>
          <a:p>
            <a:r>
              <a:rPr lang="en-US" sz="2800" dirty="0"/>
              <a:t>Cost information for MIE, I&amp;F, MVTX </a:t>
            </a:r>
          </a:p>
          <a:p>
            <a:pPr marL="0" indent="0">
              <a:buNone/>
            </a:pPr>
            <a:endParaRPr lang="en-US" sz="2400" dirty="0"/>
          </a:p>
        </p:txBody>
      </p:sp>
      <p:sp>
        <p:nvSpPr>
          <p:cNvPr id="4" name="Date Placeholder 3">
            <a:extLst>
              <a:ext uri="{FF2B5EF4-FFF2-40B4-BE49-F238E27FC236}">
                <a16:creationId xmlns:a16="http://schemas.microsoft.com/office/drawing/2014/main" xmlns="" id="{19D36540-DAD2-4968-B162-34D8C9C4A608}"/>
              </a:ext>
            </a:extLst>
          </p:cNvPr>
          <p:cNvSpPr>
            <a:spLocks noGrp="1"/>
          </p:cNvSpPr>
          <p:nvPr>
            <p:ph type="dt" sz="half" idx="10"/>
          </p:nvPr>
        </p:nvSpPr>
        <p:spPr/>
        <p:txBody>
          <a:bodyPr/>
          <a:lstStyle/>
          <a:p>
            <a:pPr>
              <a:defRPr/>
            </a:pPr>
            <a:r>
              <a:rPr lang="en-US" altLang="en-US"/>
              <a:t>1/23/2020</a:t>
            </a:r>
            <a:endParaRPr lang="en-US" altLang="en-US" dirty="0"/>
          </a:p>
        </p:txBody>
      </p:sp>
      <p:sp>
        <p:nvSpPr>
          <p:cNvPr id="5" name="Footer Placeholder 4">
            <a:extLst>
              <a:ext uri="{FF2B5EF4-FFF2-40B4-BE49-F238E27FC236}">
                <a16:creationId xmlns:a16="http://schemas.microsoft.com/office/drawing/2014/main" xmlns="" id="{2BFF7799-3A92-42DE-832C-97E1C7A4288D}"/>
              </a:ext>
            </a:extLst>
          </p:cNvPr>
          <p:cNvSpPr>
            <a:spLocks noGrp="1"/>
          </p:cNvSpPr>
          <p:nvPr>
            <p:ph type="ftr" sz="quarter" idx="11"/>
          </p:nvPr>
        </p:nvSpPr>
        <p:spPr/>
        <p:txBody>
          <a:bodyPr/>
          <a:lstStyle/>
          <a:p>
            <a:pPr>
              <a:defRPr/>
            </a:pPr>
            <a:r>
              <a:rPr lang="en-US"/>
              <a:t>PMG</a:t>
            </a:r>
            <a:endParaRPr lang="en-US" dirty="0"/>
          </a:p>
        </p:txBody>
      </p:sp>
      <p:sp>
        <p:nvSpPr>
          <p:cNvPr id="6" name="Slide Number Placeholder 5">
            <a:extLst>
              <a:ext uri="{FF2B5EF4-FFF2-40B4-BE49-F238E27FC236}">
                <a16:creationId xmlns:a16="http://schemas.microsoft.com/office/drawing/2014/main" xmlns="" id="{352CF1F1-97A5-489A-814C-69D61DFC9EE0}"/>
              </a:ext>
            </a:extLst>
          </p:cNvPr>
          <p:cNvSpPr>
            <a:spLocks noGrp="1"/>
          </p:cNvSpPr>
          <p:nvPr>
            <p:ph type="sldNum" sz="quarter" idx="12"/>
          </p:nvPr>
        </p:nvSpPr>
        <p:spPr/>
        <p:txBody>
          <a:bodyPr/>
          <a:lstStyle/>
          <a:p>
            <a:fld id="{4B932B3A-BA38-40C7-ADEE-2A1902CEB265}" type="slidenum">
              <a:rPr lang="en-US" altLang="en-US" smtClean="0"/>
              <a:pPr/>
              <a:t>1</a:t>
            </a:fld>
            <a:endParaRPr lang="en-US" altLang="en-US" dirty="0"/>
          </a:p>
        </p:txBody>
      </p:sp>
    </p:spTree>
    <p:extLst>
      <p:ext uri="{BB962C8B-B14F-4D97-AF65-F5344CB8AC3E}">
        <p14:creationId xmlns:p14="http://schemas.microsoft.com/office/powerpoint/2010/main" val="49782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xmlns="" id="{4B2EF6AA-E232-43C6-9300-94C9DCA5FBD7}"/>
              </a:ext>
            </a:extLst>
          </p:cNvPr>
          <p:cNvSpPr txBox="1">
            <a:spLocks noGrp="1"/>
          </p:cNvSpPr>
          <p:nvPr>
            <p:ph idx="1"/>
          </p:nvPr>
        </p:nvSpPr>
        <p:spPr>
          <a:xfrm>
            <a:off x="1" y="4201062"/>
            <a:ext cx="12115356" cy="2634557"/>
          </a:xfrm>
          <a:prstGeom prst="rect">
            <a:avLst/>
          </a:prstGeom>
          <a:noFill/>
        </p:spPr>
        <p:txBody>
          <a:bodyPr wrap="square" rtlCol="0">
            <a:spAutoFit/>
          </a:bodyPr>
          <a:lstStyle/>
          <a:p>
            <a:pPr marL="0" indent="0">
              <a:buNone/>
            </a:pPr>
            <a:r>
              <a:rPr lang="en-US" sz="2400" u="sng" dirty="0"/>
              <a:t>Sector 0 Update</a:t>
            </a:r>
            <a:endParaRPr lang="en-US" sz="2400" dirty="0"/>
          </a:p>
          <a:p>
            <a:pPr marL="342900" indent="-342900"/>
            <a:r>
              <a:rPr lang="en-US" sz="2000" dirty="0"/>
              <a:t>Sector 0 reassembled with new cables, cooling, and insulation – installing / checking electronics. </a:t>
            </a:r>
          </a:p>
          <a:p>
            <a:pPr marL="342900" indent="-342900"/>
            <a:r>
              <a:rPr lang="en-US" sz="2000" dirty="0"/>
              <a:t>Checked LED/ </a:t>
            </a:r>
            <a:r>
              <a:rPr lang="en-US" sz="2000" dirty="0" err="1"/>
              <a:t>TestPulse</a:t>
            </a:r>
            <a:r>
              <a:rPr lang="en-US" sz="2000" dirty="0"/>
              <a:t>/ thermocouple readouts during installation – signals were present 100%. 1 bad thermocouple readout.</a:t>
            </a:r>
          </a:p>
          <a:p>
            <a:pPr marL="342900" indent="-342900"/>
            <a:r>
              <a:rPr lang="en-US" sz="2000" dirty="0" smtClean="0"/>
              <a:t>Assembly is very labor intensive. It needs to be streamlined to meet the sector assembly schedule.</a:t>
            </a:r>
            <a:r>
              <a:rPr lang="en-US" sz="2100" dirty="0" smtClean="0"/>
              <a:t> </a:t>
            </a:r>
            <a:endParaRPr lang="en-US" sz="2100" dirty="0"/>
          </a:p>
          <a:p>
            <a:pPr marL="914302" lvl="1" indent="-380981">
              <a:buFont typeface="Arial" panose="020B0604020202020204" pitchFamily="34" charset="0"/>
              <a:buChar char="•"/>
            </a:pPr>
            <a:endParaRPr lang="en-US" sz="1900" dirty="0"/>
          </a:p>
          <a:p>
            <a:pPr marL="0" indent="0">
              <a:buNone/>
            </a:pPr>
            <a:endParaRPr lang="en-US" sz="2100" dirty="0"/>
          </a:p>
        </p:txBody>
      </p:sp>
      <p:sp>
        <p:nvSpPr>
          <p:cNvPr id="2" name="Title 1">
            <a:extLst>
              <a:ext uri="{FF2B5EF4-FFF2-40B4-BE49-F238E27FC236}">
                <a16:creationId xmlns:a16="http://schemas.microsoft.com/office/drawing/2014/main" xmlns="" id="{FF72CCE0-54E3-4739-9B49-88BC9CCE9FCB}"/>
              </a:ext>
            </a:extLst>
          </p:cNvPr>
          <p:cNvSpPr>
            <a:spLocks noGrp="1"/>
          </p:cNvSpPr>
          <p:nvPr>
            <p:ph type="title"/>
          </p:nvPr>
        </p:nvSpPr>
        <p:spPr/>
        <p:txBody>
          <a:bodyPr/>
          <a:lstStyle/>
          <a:p>
            <a:r>
              <a:rPr lang="en-US" dirty="0"/>
              <a:t>EMCal Sector Testing</a:t>
            </a:r>
          </a:p>
        </p:txBody>
      </p:sp>
      <p:sp>
        <p:nvSpPr>
          <p:cNvPr id="3" name="Date Placeholder 2">
            <a:extLst>
              <a:ext uri="{FF2B5EF4-FFF2-40B4-BE49-F238E27FC236}">
                <a16:creationId xmlns:a16="http://schemas.microsoft.com/office/drawing/2014/main" xmlns="" id="{27931900-D03B-4DE7-98C8-4B0B9A71B98B}"/>
              </a:ext>
            </a:extLst>
          </p:cNvPr>
          <p:cNvSpPr>
            <a:spLocks noGrp="1"/>
          </p:cNvSpPr>
          <p:nvPr>
            <p:ph type="dt" sz="half" idx="10"/>
          </p:nvPr>
        </p:nvSpPr>
        <p:spPr/>
        <p:txBody>
          <a:bodyPr/>
          <a:lstStyle/>
          <a:p>
            <a:pPr>
              <a:defRPr/>
            </a:pPr>
            <a:r>
              <a:rPr lang="en-US" altLang="en-US"/>
              <a:t>1/23/2020</a:t>
            </a:r>
            <a:endParaRPr lang="en-US" altLang="en-US" dirty="0"/>
          </a:p>
        </p:txBody>
      </p:sp>
      <p:sp>
        <p:nvSpPr>
          <p:cNvPr id="4" name="Footer Placeholder 3">
            <a:extLst>
              <a:ext uri="{FF2B5EF4-FFF2-40B4-BE49-F238E27FC236}">
                <a16:creationId xmlns:a16="http://schemas.microsoft.com/office/drawing/2014/main" xmlns="" id="{B058AE07-3C4D-42F4-ACA8-5B783949D887}"/>
              </a:ext>
            </a:extLst>
          </p:cNvPr>
          <p:cNvSpPr>
            <a:spLocks noGrp="1"/>
          </p:cNvSpPr>
          <p:nvPr>
            <p:ph type="ftr" sz="quarter" idx="11"/>
          </p:nvPr>
        </p:nvSpPr>
        <p:spPr/>
        <p:txBody>
          <a:bodyPr/>
          <a:lstStyle/>
          <a:p>
            <a:pPr>
              <a:defRPr/>
            </a:pPr>
            <a:r>
              <a:rPr lang="en-US"/>
              <a:t>PMG</a:t>
            </a:r>
            <a:endParaRPr lang="en-US" dirty="0"/>
          </a:p>
        </p:txBody>
      </p:sp>
      <p:sp>
        <p:nvSpPr>
          <p:cNvPr id="5" name="Slide Number Placeholder 4">
            <a:extLst>
              <a:ext uri="{FF2B5EF4-FFF2-40B4-BE49-F238E27FC236}">
                <a16:creationId xmlns:a16="http://schemas.microsoft.com/office/drawing/2014/main" xmlns="" id="{35D998AA-5040-4D61-8319-56EB3A2083D3}"/>
              </a:ext>
            </a:extLst>
          </p:cNvPr>
          <p:cNvSpPr>
            <a:spLocks noGrp="1"/>
          </p:cNvSpPr>
          <p:nvPr>
            <p:ph type="sldNum" sz="quarter" idx="12"/>
          </p:nvPr>
        </p:nvSpPr>
        <p:spPr/>
        <p:txBody>
          <a:bodyPr/>
          <a:lstStyle/>
          <a:p>
            <a:fld id="{0AE0C637-5835-444B-B8C0-92C25AFA2084}" type="slidenum">
              <a:rPr lang="en-US" altLang="en-US" smtClean="0"/>
              <a:pPr/>
              <a:t>10</a:t>
            </a:fld>
            <a:endParaRPr lang="en-US" altLang="en-US" dirty="0"/>
          </a:p>
        </p:txBody>
      </p:sp>
      <p:pic>
        <p:nvPicPr>
          <p:cNvPr id="10" name="Picture 9" descr="A picture containing toy, indoor&#10;&#10;Description automatically generated">
            <a:extLst>
              <a:ext uri="{FF2B5EF4-FFF2-40B4-BE49-F238E27FC236}">
                <a16:creationId xmlns:a16="http://schemas.microsoft.com/office/drawing/2014/main" xmlns="" id="{A3F10A40-2D54-48B6-9DFB-BF1FCFF6E1D2}"/>
              </a:ext>
            </a:extLst>
          </p:cNvPr>
          <p:cNvPicPr/>
          <p:nvPr/>
        </p:nvPicPr>
        <p:blipFill rotWithShape="1">
          <a:blip r:embed="rId2">
            <a:extLst>
              <a:ext uri="{28A0092B-C50C-407E-A947-70E740481C1C}">
                <a14:useLocalDpi xmlns:a14="http://schemas.microsoft.com/office/drawing/2010/main" val="0"/>
              </a:ext>
            </a:extLst>
          </a:blip>
          <a:srcRect l="14623" t="17395" b="22581"/>
          <a:stretch/>
        </p:blipFill>
        <p:spPr>
          <a:xfrm rot="5400000">
            <a:off x="904413" y="1405346"/>
            <a:ext cx="3313702" cy="2277731"/>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indoor&#10;&#10;Description automatically generated">
            <a:extLst>
              <a:ext uri="{FF2B5EF4-FFF2-40B4-BE49-F238E27FC236}">
                <a16:creationId xmlns:a16="http://schemas.microsoft.com/office/drawing/2014/main" xmlns="" id="{656D96EC-8EA9-4047-A2B1-B3F326AE8207}"/>
              </a:ext>
            </a:extLst>
          </p:cNvPr>
          <p:cNvPicPr/>
          <p:nvPr/>
        </p:nvPicPr>
        <p:blipFill>
          <a:blip r:embed="rId3">
            <a:extLst>
              <a:ext uri="{28A0092B-C50C-407E-A947-70E740481C1C}">
                <a14:useLocalDpi xmlns:a14="http://schemas.microsoft.com/office/drawing/2010/main" val="0"/>
              </a:ext>
            </a:extLst>
          </a:blip>
          <a:stretch>
            <a:fillRect/>
          </a:stretch>
        </p:blipFill>
        <p:spPr>
          <a:xfrm>
            <a:off x="4945625" y="887359"/>
            <a:ext cx="4630993" cy="3313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8130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sPHENIX Procurement Priorities</a:t>
            </a:r>
          </a:p>
        </p:txBody>
      </p:sp>
      <p:sp>
        <p:nvSpPr>
          <p:cNvPr id="3" name="Content Placeholder 2"/>
          <p:cNvSpPr>
            <a:spLocks noGrp="1"/>
          </p:cNvSpPr>
          <p:nvPr>
            <p:ph idx="1"/>
          </p:nvPr>
        </p:nvSpPr>
        <p:spPr>
          <a:xfrm>
            <a:off x="0" y="685800"/>
            <a:ext cx="12192000" cy="6299200"/>
          </a:xfrm>
        </p:spPr>
        <p:txBody>
          <a:bodyPr/>
          <a:lstStyle/>
          <a:p>
            <a:pPr marL="0" indent="0">
              <a:buNone/>
            </a:pPr>
            <a:r>
              <a:rPr lang="en-US" sz="2400" dirty="0" smtClean="0"/>
              <a:t>	Orders </a:t>
            </a:r>
            <a:r>
              <a:rPr lang="en-US" sz="2400" dirty="0"/>
              <a:t>pending in </a:t>
            </a:r>
            <a:r>
              <a:rPr lang="en-US" sz="2400" dirty="0" smtClean="0"/>
              <a:t>PPM</a:t>
            </a:r>
            <a:endParaRPr lang="en-US" sz="2400" dirty="0"/>
          </a:p>
          <a:p>
            <a:pPr lvl="2"/>
            <a:r>
              <a:rPr lang="en-US" sz="1800" dirty="0"/>
              <a:t>2</a:t>
            </a:r>
            <a:r>
              <a:rPr lang="en-US" sz="1800" baseline="30000" dirty="0"/>
              <a:t>nd</a:t>
            </a:r>
            <a:r>
              <a:rPr lang="en-US" sz="1800" dirty="0"/>
              <a:t> half of W powder (awarded pending paperwork from UIUC)</a:t>
            </a:r>
          </a:p>
          <a:p>
            <a:pPr lvl="2"/>
            <a:r>
              <a:rPr lang="en-US" sz="1800" dirty="0"/>
              <a:t>Carriage/Cradle </a:t>
            </a:r>
            <a:r>
              <a:rPr lang="en-US" sz="1800" dirty="0" smtClean="0"/>
              <a:t> </a:t>
            </a:r>
            <a:endParaRPr lang="en-US" sz="1800" dirty="0"/>
          </a:p>
          <a:p>
            <a:pPr lvl="2"/>
            <a:r>
              <a:rPr lang="en-US" sz="1800" dirty="0" smtClean="0"/>
              <a:t>UIUC FY20 University contract</a:t>
            </a:r>
            <a:endParaRPr lang="en-US" sz="1800" dirty="0"/>
          </a:p>
          <a:p>
            <a:pPr lvl="2"/>
            <a:r>
              <a:rPr lang="en-US" sz="1800" dirty="0"/>
              <a:t>MVTX contract with LANL </a:t>
            </a:r>
            <a:r>
              <a:rPr lang="en-US" sz="1800" dirty="0" smtClean="0"/>
              <a:t> </a:t>
            </a:r>
          </a:p>
          <a:p>
            <a:pPr marL="76187" indent="0">
              <a:buNone/>
            </a:pPr>
            <a:r>
              <a:rPr lang="en-US" sz="2367" dirty="0" smtClean="0"/>
              <a:t>	Orders getting approval in the Physics Department</a:t>
            </a:r>
          </a:p>
          <a:p>
            <a:pPr marL="1485729" lvl="2" indent="-342900"/>
            <a:r>
              <a:rPr lang="en-US" sz="1800" dirty="0">
                <a:solidFill>
                  <a:srgbClr val="000000"/>
                </a:solidFill>
              </a:rPr>
              <a:t>EMCal production light guides  </a:t>
            </a:r>
            <a:endParaRPr lang="en-US" sz="1800" dirty="0"/>
          </a:p>
          <a:p>
            <a:pPr marL="0" indent="0">
              <a:buNone/>
            </a:pPr>
            <a:r>
              <a:rPr lang="en-US" sz="2400" dirty="0" smtClean="0"/>
              <a:t>	Orders  with documents being prepared</a:t>
            </a:r>
            <a:endParaRPr lang="en-US" sz="2400" dirty="0"/>
          </a:p>
          <a:p>
            <a:pPr lvl="2"/>
            <a:r>
              <a:rPr lang="en-US" sz="1800" dirty="0"/>
              <a:t>EMCal SiPM daughter cards (sectors 2-12)</a:t>
            </a:r>
          </a:p>
          <a:p>
            <a:pPr lvl="2"/>
            <a:r>
              <a:rPr lang="en-US" sz="1800" dirty="0">
                <a:solidFill>
                  <a:srgbClr val="000000"/>
                </a:solidFill>
              </a:rPr>
              <a:t>MVTX contracts with MIT, LBNL and UT-A </a:t>
            </a:r>
            <a:r>
              <a:rPr lang="en-US" sz="1800" dirty="0" smtClean="0">
                <a:solidFill>
                  <a:srgbClr val="000000"/>
                </a:solidFill>
              </a:rPr>
              <a:t> </a:t>
            </a:r>
            <a:endParaRPr lang="en-US" sz="1800" dirty="0">
              <a:solidFill>
                <a:srgbClr val="000000"/>
              </a:solidFill>
            </a:endParaRPr>
          </a:p>
          <a:p>
            <a:pPr lvl="2"/>
            <a:r>
              <a:rPr lang="en-US" sz="1800" dirty="0">
                <a:solidFill>
                  <a:srgbClr val="000000"/>
                </a:solidFill>
              </a:rPr>
              <a:t>iHCal scintillating tiles </a:t>
            </a:r>
            <a:r>
              <a:rPr lang="en-US" sz="1800" dirty="0" smtClean="0">
                <a:solidFill>
                  <a:srgbClr val="000000"/>
                </a:solidFill>
              </a:rPr>
              <a:t> </a:t>
            </a:r>
            <a:endParaRPr lang="en-US" sz="1800" dirty="0">
              <a:solidFill>
                <a:srgbClr val="000000"/>
              </a:solidFill>
            </a:endParaRPr>
          </a:p>
          <a:p>
            <a:pPr lvl="2"/>
            <a:r>
              <a:rPr lang="en-US" sz="1800" dirty="0" smtClean="0">
                <a:solidFill>
                  <a:srgbClr val="000000"/>
                </a:solidFill>
              </a:rPr>
              <a:t>HCal </a:t>
            </a:r>
            <a:r>
              <a:rPr lang="en-US" sz="1800" dirty="0">
                <a:solidFill>
                  <a:srgbClr val="000000"/>
                </a:solidFill>
              </a:rPr>
              <a:t>Splice plates and high strength steel HCal sector end plates </a:t>
            </a:r>
            <a:r>
              <a:rPr lang="en-US" sz="1800" dirty="0" smtClean="0">
                <a:solidFill>
                  <a:srgbClr val="000000"/>
                </a:solidFill>
              </a:rPr>
              <a:t> </a:t>
            </a:r>
            <a:endParaRPr lang="en-US" sz="1800" dirty="0">
              <a:solidFill>
                <a:srgbClr val="000000"/>
              </a:solidFill>
            </a:endParaRPr>
          </a:p>
          <a:p>
            <a:pPr lvl="2"/>
            <a:r>
              <a:rPr lang="en-US" sz="1800" dirty="0"/>
              <a:t>EMCal  external cables</a:t>
            </a:r>
            <a:endParaRPr lang="en-US" sz="1800" dirty="0">
              <a:solidFill>
                <a:srgbClr val="000000"/>
              </a:solidFill>
            </a:endParaRPr>
          </a:p>
          <a:p>
            <a:pPr lvl="2"/>
            <a:r>
              <a:rPr lang="en-US" sz="1800" dirty="0">
                <a:solidFill>
                  <a:srgbClr val="000000"/>
                </a:solidFill>
              </a:rPr>
              <a:t>TPC production FELIX (DAM) cards</a:t>
            </a:r>
          </a:p>
          <a:p>
            <a:pPr lvl="2"/>
            <a:r>
              <a:rPr lang="en-US" sz="1800" dirty="0">
                <a:solidFill>
                  <a:srgbClr val="000000"/>
                </a:solidFill>
              </a:rPr>
              <a:t>EMCal Production electronics</a:t>
            </a:r>
          </a:p>
          <a:p>
            <a:pPr lvl="2"/>
            <a:r>
              <a:rPr lang="en-US" sz="1800" dirty="0">
                <a:solidFill>
                  <a:srgbClr val="000000"/>
                </a:solidFill>
              </a:rPr>
              <a:t>iHCal Frame</a:t>
            </a:r>
          </a:p>
          <a:p>
            <a:pPr lvl="2"/>
            <a:r>
              <a:rPr lang="en-US" sz="1800" dirty="0">
                <a:solidFill>
                  <a:srgbClr val="000000"/>
                </a:solidFill>
              </a:rPr>
              <a:t>HCal production electronics</a:t>
            </a:r>
          </a:p>
          <a:p>
            <a:pPr lvl="2"/>
            <a:r>
              <a:rPr lang="en-US" sz="1800" dirty="0">
                <a:solidFill>
                  <a:srgbClr val="000000"/>
                </a:solidFill>
              </a:rPr>
              <a:t>Production DAQ/Trigger Boards</a:t>
            </a:r>
          </a:p>
        </p:txBody>
      </p:sp>
      <p:sp>
        <p:nvSpPr>
          <p:cNvPr id="5" name="Footer Placeholder 4"/>
          <p:cNvSpPr>
            <a:spLocks noGrp="1"/>
          </p:cNvSpPr>
          <p:nvPr>
            <p:ph type="ftr" sz="quarter" idx="11"/>
          </p:nvPr>
        </p:nvSpPr>
        <p:spPr/>
        <p:txBody>
          <a:bodyPr/>
          <a:lstStyle/>
          <a:p>
            <a:pPr>
              <a:defRPr/>
            </a:pPr>
            <a:r>
              <a:rPr lang="en-US"/>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11</a:t>
            </a:fld>
            <a:endParaRPr lang="en-US" altLang="en-US" dirty="0"/>
          </a:p>
        </p:txBody>
      </p:sp>
      <p:sp>
        <p:nvSpPr>
          <p:cNvPr id="4" name="Date Placeholder 3"/>
          <p:cNvSpPr>
            <a:spLocks noGrp="1"/>
          </p:cNvSpPr>
          <p:nvPr>
            <p:ph type="dt" sz="half" idx="10"/>
          </p:nvPr>
        </p:nvSpPr>
        <p:spPr/>
        <p:txBody>
          <a:bodyPr/>
          <a:lstStyle/>
          <a:p>
            <a:pPr>
              <a:defRPr/>
            </a:pPr>
            <a:r>
              <a:rPr lang="en-US" altLang="en-US"/>
              <a:t>1/23/2020</a:t>
            </a:r>
            <a:endParaRPr lang="en-US" altLang="en-US" dirty="0"/>
          </a:p>
        </p:txBody>
      </p:sp>
    </p:spTree>
    <p:extLst>
      <p:ext uri="{BB962C8B-B14F-4D97-AF65-F5344CB8AC3E}">
        <p14:creationId xmlns:p14="http://schemas.microsoft.com/office/powerpoint/2010/main" val="3310561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AF36360-83C2-4913-8A95-B933CB4304EC}"/>
              </a:ext>
            </a:extLst>
          </p:cNvPr>
          <p:cNvSpPr>
            <a:spLocks noGrp="1"/>
          </p:cNvSpPr>
          <p:nvPr>
            <p:ph type="title"/>
          </p:nvPr>
        </p:nvSpPr>
        <p:spPr>
          <a:xfrm>
            <a:off x="609600" y="33349"/>
            <a:ext cx="10972800" cy="728663"/>
          </a:xfrm>
        </p:spPr>
        <p:txBody>
          <a:bodyPr/>
          <a:lstStyle/>
          <a:p>
            <a:r>
              <a:rPr lang="en-US" sz="4267" dirty="0"/>
              <a:t>FY20 Milestones Status  </a:t>
            </a:r>
          </a:p>
        </p:txBody>
      </p:sp>
      <p:sp>
        <p:nvSpPr>
          <p:cNvPr id="17" name="Slide Number Placeholder 16">
            <a:extLst>
              <a:ext uri="{FF2B5EF4-FFF2-40B4-BE49-F238E27FC236}">
                <a16:creationId xmlns:a16="http://schemas.microsoft.com/office/drawing/2014/main" xmlns="" id="{7DA745C9-D0E5-464F-9DC4-A0C6BDC91F03}"/>
              </a:ext>
            </a:extLst>
          </p:cNvPr>
          <p:cNvSpPr>
            <a:spLocks noGrp="1"/>
          </p:cNvSpPr>
          <p:nvPr>
            <p:ph type="sldNum" sz="quarter" idx="12"/>
          </p:nvPr>
        </p:nvSpPr>
        <p:spPr>
          <a:xfrm>
            <a:off x="11479741" y="6216651"/>
            <a:ext cx="712259" cy="365125"/>
          </a:xfrm>
        </p:spPr>
        <p:txBody>
          <a:bodyPr/>
          <a:lstStyle/>
          <a:p>
            <a:fld id="{4B932B3A-BA38-40C7-ADEE-2A1902CEB265}" type="slidenum">
              <a:rPr lang="en-US" altLang="en-US" smtClean="0"/>
              <a:pPr/>
              <a:t>12</a:t>
            </a:fld>
            <a:endParaRPr lang="en-US" altLang="en-US" dirty="0"/>
          </a:p>
        </p:txBody>
      </p:sp>
      <p:graphicFrame>
        <p:nvGraphicFramePr>
          <p:cNvPr id="4" name="Table 3">
            <a:extLst>
              <a:ext uri="{FF2B5EF4-FFF2-40B4-BE49-F238E27FC236}">
                <a16:creationId xmlns:a16="http://schemas.microsoft.com/office/drawing/2014/main" xmlns="" id="{2CC92F29-AFD3-4876-AEF2-C75017475CE0}"/>
              </a:ext>
            </a:extLst>
          </p:cNvPr>
          <p:cNvGraphicFramePr>
            <a:graphicFrameLocks noGrp="1"/>
          </p:cNvGraphicFramePr>
          <p:nvPr>
            <p:extLst>
              <p:ext uri="{D42A27DB-BD31-4B8C-83A1-F6EECF244321}">
                <p14:modId xmlns:p14="http://schemas.microsoft.com/office/powerpoint/2010/main" val="1714840450"/>
              </p:ext>
            </p:extLst>
          </p:nvPr>
        </p:nvGraphicFramePr>
        <p:xfrm>
          <a:off x="1006165" y="955681"/>
          <a:ext cx="10363202" cy="5384805"/>
        </p:xfrm>
        <a:graphic>
          <a:graphicData uri="http://schemas.openxmlformats.org/drawingml/2006/table">
            <a:tbl>
              <a:tblPr>
                <a:effectLst/>
              </a:tblPr>
              <a:tblGrid>
                <a:gridCol w="812803">
                  <a:extLst>
                    <a:ext uri="{9D8B030D-6E8A-4147-A177-3AD203B41FA5}">
                      <a16:colId xmlns:a16="http://schemas.microsoft.com/office/drawing/2014/main" xmlns="" val="2210061582"/>
                    </a:ext>
                  </a:extLst>
                </a:gridCol>
                <a:gridCol w="4775200">
                  <a:extLst>
                    <a:ext uri="{9D8B030D-6E8A-4147-A177-3AD203B41FA5}">
                      <a16:colId xmlns:a16="http://schemas.microsoft.com/office/drawing/2014/main" xmlns="" val="2068968526"/>
                    </a:ext>
                  </a:extLst>
                </a:gridCol>
                <a:gridCol w="1004740">
                  <a:extLst>
                    <a:ext uri="{9D8B030D-6E8A-4147-A177-3AD203B41FA5}">
                      <a16:colId xmlns:a16="http://schemas.microsoft.com/office/drawing/2014/main" xmlns="" val="2831232403"/>
                    </a:ext>
                  </a:extLst>
                </a:gridCol>
                <a:gridCol w="1111725">
                  <a:extLst>
                    <a:ext uri="{9D8B030D-6E8A-4147-A177-3AD203B41FA5}">
                      <a16:colId xmlns:a16="http://schemas.microsoft.com/office/drawing/2014/main" xmlns="" val="2862196448"/>
                    </a:ext>
                  </a:extLst>
                </a:gridCol>
                <a:gridCol w="1236335">
                  <a:extLst>
                    <a:ext uri="{9D8B030D-6E8A-4147-A177-3AD203B41FA5}">
                      <a16:colId xmlns:a16="http://schemas.microsoft.com/office/drawing/2014/main" xmlns="" val="1305822000"/>
                    </a:ext>
                  </a:extLst>
                </a:gridCol>
                <a:gridCol w="1422399">
                  <a:extLst>
                    <a:ext uri="{9D8B030D-6E8A-4147-A177-3AD203B41FA5}">
                      <a16:colId xmlns:a16="http://schemas.microsoft.com/office/drawing/2014/main" xmlns="" val="487066051"/>
                    </a:ext>
                  </a:extLst>
                </a:gridCol>
              </a:tblGrid>
              <a:tr h="904539">
                <a:tc>
                  <a:txBody>
                    <a:bodyPr/>
                    <a:lstStyle/>
                    <a:p>
                      <a:pPr algn="ctr" fontAlgn="ctr"/>
                      <a:r>
                        <a:rPr lang="en-US" sz="1600" b="1" i="0" u="none" strike="noStrike" dirty="0">
                          <a:solidFill>
                            <a:srgbClr val="000000"/>
                          </a:solidFill>
                          <a:effectLst/>
                          <a:latin typeface="Calibri" panose="020F0502020204030204" pitchFamily="34" charset="0"/>
                        </a:rPr>
                        <a:t>WBS</a:t>
                      </a:r>
                    </a:p>
                  </a:txBody>
                  <a:tcPr marL="5029" marR="5029" marT="50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600" b="1" i="0" u="none" strike="noStrike" dirty="0">
                          <a:solidFill>
                            <a:srgbClr val="000000"/>
                          </a:solidFill>
                          <a:effectLst/>
                          <a:latin typeface="Calibri" panose="020F0502020204030204" pitchFamily="34" charset="0"/>
                        </a:rPr>
                        <a:t>Milestone Name</a:t>
                      </a:r>
                    </a:p>
                  </a:txBody>
                  <a:tcPr marL="5029" marR="5029" marT="50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600" b="1" i="0" u="none" strike="noStrike" dirty="0">
                          <a:solidFill>
                            <a:srgbClr val="000000"/>
                          </a:solidFill>
                          <a:effectLst/>
                          <a:latin typeface="Calibri" panose="020F0502020204030204" pitchFamily="34" charset="0"/>
                        </a:rPr>
                        <a:t>Target Milestone Date</a:t>
                      </a:r>
                    </a:p>
                  </a:txBody>
                  <a:tcPr marL="5029" marR="5029" marT="50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600" b="1" i="0" u="none" strike="noStrike" dirty="0">
                          <a:solidFill>
                            <a:srgbClr val="000000"/>
                          </a:solidFill>
                          <a:effectLst/>
                          <a:latin typeface="Calibri" panose="020F0502020204030204" pitchFamily="34" charset="0"/>
                        </a:rPr>
                        <a:t>Forecast</a:t>
                      </a:r>
                    </a:p>
                  </a:txBody>
                  <a:tcPr marL="5029" marR="5029" marT="50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600" b="1" i="0" u="none" strike="noStrike" dirty="0">
                          <a:solidFill>
                            <a:srgbClr val="000000"/>
                          </a:solidFill>
                          <a:effectLst/>
                          <a:latin typeface="Calibri" panose="020F0502020204030204" pitchFamily="34" charset="0"/>
                        </a:rPr>
                        <a:t>Actual Finish</a:t>
                      </a:r>
                    </a:p>
                  </a:txBody>
                  <a:tcPr marL="5029" marR="5029" marT="50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600" b="1" i="0" u="none" strike="noStrike" dirty="0">
                          <a:solidFill>
                            <a:srgbClr val="000000"/>
                          </a:solidFill>
                          <a:effectLst/>
                          <a:latin typeface="Calibri" panose="020F0502020204030204" pitchFamily="34" charset="0"/>
                        </a:rPr>
                        <a:t>Variance </a:t>
                      </a:r>
                      <a:br>
                        <a:rPr lang="en-US" sz="1600" b="1" i="0" u="none" strike="noStrike" dirty="0">
                          <a:solidFill>
                            <a:srgbClr val="000000"/>
                          </a:solidFill>
                          <a:effectLst/>
                          <a:latin typeface="Calibri" panose="020F0502020204030204" pitchFamily="34" charset="0"/>
                        </a:rPr>
                      </a:br>
                      <a:r>
                        <a:rPr lang="en-US" sz="1600" b="1" i="0" u="none" strike="noStrike" dirty="0">
                          <a:solidFill>
                            <a:srgbClr val="000000"/>
                          </a:solidFill>
                          <a:effectLst/>
                          <a:latin typeface="Calibri" panose="020F0502020204030204" pitchFamily="34" charset="0"/>
                        </a:rPr>
                        <a:t>(in work days)</a:t>
                      </a:r>
                    </a:p>
                  </a:txBody>
                  <a:tcPr marL="5029" marR="5029" marT="50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3623197586"/>
                  </a:ext>
                </a:extLst>
              </a:tr>
              <a:tr h="427623">
                <a:tc>
                  <a:txBody>
                    <a:bodyPr/>
                    <a:lstStyle/>
                    <a:p>
                      <a:pPr algn="l" fontAlgn="b"/>
                      <a:r>
                        <a:rPr lang="en-US" sz="1100" b="0" i="0" u="none" strike="noStrike" dirty="0">
                          <a:solidFill>
                            <a:srgbClr val="000000"/>
                          </a:solidFill>
                          <a:effectLst/>
                          <a:latin typeface="Calibri" panose="020F0502020204030204" pitchFamily="34" charset="0"/>
                        </a:rPr>
                        <a:t>1.01.01</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l" fontAlgn="b"/>
                      <a:r>
                        <a:rPr lang="en-US" sz="1600" b="1" i="0" u="none" strike="noStrike" dirty="0">
                          <a:solidFill>
                            <a:srgbClr val="000000"/>
                          </a:solidFill>
                          <a:effectLst/>
                          <a:latin typeface="Calibri" panose="020F0502020204030204" pitchFamily="34" charset="0"/>
                        </a:rPr>
                        <a:t>Approve Project Baseline and Construction PD2/3</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dirty="0">
                          <a:solidFill>
                            <a:srgbClr val="000000"/>
                          </a:solidFill>
                          <a:effectLst/>
                          <a:latin typeface="Calibri" panose="020F0502020204030204" pitchFamily="34" charset="0"/>
                        </a:rPr>
                        <a:t>30-Sep-19</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dirty="0">
                          <a:solidFill>
                            <a:srgbClr val="000000"/>
                          </a:solidFill>
                          <a:effectLst/>
                          <a:latin typeface="Calibri" panose="020F0502020204030204" pitchFamily="34" charset="0"/>
                        </a:rPr>
                        <a:t>20-Sep-19 A</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a:solidFill>
                            <a:srgbClr val="000000"/>
                          </a:solidFill>
                          <a:effectLst/>
                          <a:latin typeface="Calibri" panose="020F0502020204030204" pitchFamily="34" charset="0"/>
                        </a:rPr>
                        <a:t>20-Sep-19</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a:solidFill>
                            <a:srgbClr val="000000"/>
                          </a:solidFill>
                          <a:effectLst/>
                          <a:latin typeface="Calibri" panose="020F0502020204030204" pitchFamily="34" charset="0"/>
                        </a:rPr>
                        <a:t>6</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extLst>
                  <a:ext uri="{0D108BD9-81ED-4DB2-BD59-A6C34878D82A}">
                    <a16:rowId xmlns:a16="http://schemas.microsoft.com/office/drawing/2014/main" xmlns="" val="3825392321"/>
                  </a:ext>
                </a:extLst>
              </a:tr>
              <a:tr h="427623">
                <a:tc>
                  <a:txBody>
                    <a:bodyPr/>
                    <a:lstStyle/>
                    <a:p>
                      <a:pPr algn="l" fontAlgn="b"/>
                      <a:r>
                        <a:rPr lang="en-US" sz="1100" b="0" i="0" u="none" strike="noStrike">
                          <a:solidFill>
                            <a:srgbClr val="000000"/>
                          </a:solidFill>
                          <a:effectLst/>
                          <a:latin typeface="Calibri" panose="020F0502020204030204" pitchFamily="34" charset="0"/>
                        </a:rPr>
                        <a:t>1.02.02.02</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l" fontAlgn="b"/>
                      <a:r>
                        <a:rPr lang="en-US" sz="1600" b="1" i="0" u="none" strike="noStrike" dirty="0">
                          <a:solidFill>
                            <a:srgbClr val="000000"/>
                          </a:solidFill>
                          <a:effectLst/>
                          <a:latin typeface="Calibri" panose="020F0502020204030204" pitchFamily="34" charset="0"/>
                        </a:rPr>
                        <a:t>Production Readiness Review - TPC Module Factories</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dirty="0">
                          <a:solidFill>
                            <a:srgbClr val="000000"/>
                          </a:solidFill>
                          <a:effectLst/>
                          <a:latin typeface="Calibri" panose="020F0502020204030204" pitchFamily="34" charset="0"/>
                        </a:rPr>
                        <a:t>31-Dec-19</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a:solidFill>
                            <a:srgbClr val="000000"/>
                          </a:solidFill>
                          <a:effectLst/>
                          <a:latin typeface="Calibri" panose="020F0502020204030204" pitchFamily="34" charset="0"/>
                        </a:rPr>
                        <a:t>2-Dec-19</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dirty="0">
                          <a:solidFill>
                            <a:srgbClr val="000000"/>
                          </a:solidFill>
                          <a:effectLst/>
                          <a:latin typeface="Calibri" panose="020F0502020204030204" pitchFamily="34" charset="0"/>
                        </a:rPr>
                        <a:t>17-Dec-19 </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dirty="0">
                          <a:solidFill>
                            <a:srgbClr val="000000"/>
                          </a:solidFill>
                          <a:effectLst/>
                          <a:latin typeface="Calibri" panose="020F0502020204030204" pitchFamily="34" charset="0"/>
                        </a:rPr>
                        <a:t>19</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extLst>
                  <a:ext uri="{0D108BD9-81ED-4DB2-BD59-A6C34878D82A}">
                    <a16:rowId xmlns:a16="http://schemas.microsoft.com/office/drawing/2014/main" xmlns="" val="1465961789"/>
                  </a:ext>
                </a:extLst>
              </a:tr>
              <a:tr h="638176">
                <a:tc>
                  <a:txBody>
                    <a:bodyPr/>
                    <a:lstStyle/>
                    <a:p>
                      <a:pPr algn="l" fontAlgn="b"/>
                      <a:r>
                        <a:rPr lang="en-US" sz="1100" b="0" i="0" u="none" strike="noStrike">
                          <a:solidFill>
                            <a:srgbClr val="000000"/>
                          </a:solidFill>
                          <a:effectLst/>
                          <a:latin typeface="Calibri" panose="020F0502020204030204" pitchFamily="34" charset="0"/>
                        </a:rPr>
                        <a:t>1.03.02.03.02</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l" fontAlgn="b"/>
                      <a:r>
                        <a:rPr lang="en-US" sz="1600" b="1" i="0" u="none" strike="noStrike" dirty="0" err="1">
                          <a:solidFill>
                            <a:srgbClr val="000000"/>
                          </a:solidFill>
                          <a:effectLst/>
                          <a:latin typeface="Calibri" panose="020F0502020204030204" pitchFamily="34" charset="0"/>
                        </a:rPr>
                        <a:t>EMCal</a:t>
                      </a:r>
                      <a:r>
                        <a:rPr lang="en-US" sz="1600" b="1" i="0" u="none" strike="noStrike" dirty="0">
                          <a:solidFill>
                            <a:srgbClr val="000000"/>
                          </a:solidFill>
                          <a:effectLst/>
                          <a:latin typeface="Calibri" panose="020F0502020204030204" pitchFamily="34" charset="0"/>
                        </a:rPr>
                        <a:t> Preproduction Sector 0 Assembled</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dirty="0">
                          <a:solidFill>
                            <a:srgbClr val="000000"/>
                          </a:solidFill>
                          <a:effectLst/>
                          <a:latin typeface="Calibri" panose="020F0502020204030204" pitchFamily="34" charset="0"/>
                        </a:rPr>
                        <a:t>31-Dec-19</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dirty="0">
                          <a:solidFill>
                            <a:srgbClr val="000000"/>
                          </a:solidFill>
                          <a:effectLst/>
                          <a:latin typeface="Calibri" panose="020F0502020204030204" pitchFamily="34" charset="0"/>
                        </a:rPr>
                        <a:t>25-Nov-19 A</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dirty="0">
                          <a:solidFill>
                            <a:srgbClr val="000000"/>
                          </a:solidFill>
                          <a:effectLst/>
                          <a:latin typeface="Calibri" panose="020F0502020204030204" pitchFamily="34" charset="0"/>
                        </a:rPr>
                        <a:t>25-Nov-19</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tc>
                  <a:txBody>
                    <a:bodyPr/>
                    <a:lstStyle/>
                    <a:p>
                      <a:pPr algn="ctr" fontAlgn="b"/>
                      <a:r>
                        <a:rPr lang="en-US" sz="1600" b="0" i="0" u="none" strike="noStrike" dirty="0">
                          <a:solidFill>
                            <a:srgbClr val="000000"/>
                          </a:solidFill>
                          <a:effectLst/>
                          <a:latin typeface="Calibri" panose="020F0502020204030204" pitchFamily="34" charset="0"/>
                        </a:rPr>
                        <a:t>23</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alpha val="50000"/>
                      </a:srgbClr>
                    </a:solidFill>
                  </a:tcPr>
                </a:tc>
                <a:extLst>
                  <a:ext uri="{0D108BD9-81ED-4DB2-BD59-A6C34878D82A}">
                    <a16:rowId xmlns:a16="http://schemas.microsoft.com/office/drawing/2014/main" xmlns="" val="2244817908"/>
                  </a:ext>
                </a:extLst>
              </a:tr>
              <a:tr h="427623">
                <a:tc>
                  <a:txBody>
                    <a:bodyPr/>
                    <a:lstStyle/>
                    <a:p>
                      <a:pPr algn="l" fontAlgn="b"/>
                      <a:r>
                        <a:rPr lang="en-US" sz="1100" b="0" i="0" u="none" strike="noStrike">
                          <a:solidFill>
                            <a:srgbClr val="000000"/>
                          </a:solidFill>
                          <a:effectLst/>
                          <a:latin typeface="Calibri" panose="020F0502020204030204" pitchFamily="34" charset="0"/>
                        </a:rPr>
                        <a:t>1.02.06.02</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panose="020F0502020204030204" pitchFamily="34" charset="0"/>
                        </a:rPr>
                        <a:t>Production Readiness Review - TPC DAM</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28-Feb-20</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8278573"/>
                  </a:ext>
                </a:extLst>
              </a:tr>
              <a:tr h="427623">
                <a:tc>
                  <a:txBody>
                    <a:bodyPr/>
                    <a:lstStyle/>
                    <a:p>
                      <a:pPr algn="l" fontAlgn="b"/>
                      <a:r>
                        <a:rPr lang="en-US" sz="1100" b="0" i="0" u="none" strike="noStrike">
                          <a:solidFill>
                            <a:srgbClr val="000000"/>
                          </a:solidFill>
                          <a:effectLst/>
                          <a:latin typeface="Calibri" panose="020F0502020204030204" pitchFamily="34" charset="0"/>
                        </a:rPr>
                        <a:t>1.05.02.03</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err="1">
                          <a:solidFill>
                            <a:srgbClr val="000000"/>
                          </a:solidFill>
                          <a:effectLst/>
                          <a:latin typeface="Calibri" panose="020F0502020204030204" pitchFamily="34" charset="0"/>
                        </a:rPr>
                        <a:t>HCal</a:t>
                      </a:r>
                      <a:r>
                        <a:rPr lang="en-US" sz="1600" b="1" i="0" u="none" strike="noStrike" dirty="0">
                          <a:solidFill>
                            <a:srgbClr val="000000"/>
                          </a:solidFill>
                          <a:effectLst/>
                          <a:latin typeface="Calibri" panose="020F0502020204030204" pitchFamily="34" charset="0"/>
                        </a:rPr>
                        <a:t> Preproduction FEE Complete</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30-Apr-20</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85645872"/>
                  </a:ext>
                </a:extLst>
              </a:tr>
              <a:tr h="427623">
                <a:tc>
                  <a:txBody>
                    <a:bodyPr/>
                    <a:lstStyle/>
                    <a:p>
                      <a:pPr algn="l" fontAlgn="b"/>
                      <a:r>
                        <a:rPr lang="en-US" sz="1100" b="0" i="0" u="none" strike="noStrike">
                          <a:solidFill>
                            <a:srgbClr val="000000"/>
                          </a:solidFill>
                          <a:effectLst/>
                          <a:latin typeface="Calibri" panose="020F0502020204030204" pitchFamily="34" charset="0"/>
                        </a:rPr>
                        <a:t>1.05.02.01</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panose="020F0502020204030204" pitchFamily="34" charset="0"/>
                        </a:rPr>
                        <a:t>EMCal Electronics Preproduction Complete</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29-May-20</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69356986"/>
                  </a:ext>
                </a:extLst>
              </a:tr>
              <a:tr h="638176">
                <a:tc>
                  <a:txBody>
                    <a:bodyPr/>
                    <a:lstStyle/>
                    <a:p>
                      <a:pPr algn="l" fontAlgn="b"/>
                      <a:r>
                        <a:rPr lang="en-US" sz="1100" b="0" i="0" u="none" strike="noStrike">
                          <a:solidFill>
                            <a:srgbClr val="000000"/>
                          </a:solidFill>
                          <a:effectLst/>
                          <a:latin typeface="Calibri" panose="020F0502020204030204" pitchFamily="34" charset="0"/>
                        </a:rPr>
                        <a:t>1.03.01.03.01</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panose="020F0502020204030204" pitchFamily="34" charset="0"/>
                        </a:rPr>
                        <a:t>EMCal W Powder Acquisition Complete</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30-Jun-20</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33008614"/>
                  </a:ext>
                </a:extLst>
              </a:tr>
              <a:tr h="638176">
                <a:tc>
                  <a:txBody>
                    <a:bodyPr/>
                    <a:lstStyle/>
                    <a:p>
                      <a:pPr algn="l" fontAlgn="b"/>
                      <a:r>
                        <a:rPr lang="en-US" sz="1100" b="0" i="0" u="none" strike="noStrike">
                          <a:solidFill>
                            <a:srgbClr val="000000"/>
                          </a:solidFill>
                          <a:effectLst/>
                          <a:latin typeface="Calibri" panose="020F0502020204030204" pitchFamily="34" charset="0"/>
                        </a:rPr>
                        <a:t>1.03.02.03.03</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err="1">
                          <a:solidFill>
                            <a:srgbClr val="000000"/>
                          </a:solidFill>
                          <a:effectLst/>
                          <a:latin typeface="Calibri" panose="020F0502020204030204" pitchFamily="34" charset="0"/>
                        </a:rPr>
                        <a:t>EMCal</a:t>
                      </a:r>
                      <a:r>
                        <a:rPr lang="en-US" sz="1600" b="1" i="0" u="none" strike="noStrike" dirty="0">
                          <a:solidFill>
                            <a:srgbClr val="000000"/>
                          </a:solidFill>
                          <a:effectLst/>
                          <a:latin typeface="Calibri" panose="020F0502020204030204" pitchFamily="34" charset="0"/>
                        </a:rPr>
                        <a:t> Prod Readiness Review Blocks/Modules/Sectors Complete</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31-Jul-20</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 </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2636031"/>
                  </a:ext>
                </a:extLst>
              </a:tr>
              <a:tr h="427623">
                <a:tc>
                  <a:txBody>
                    <a:bodyPr/>
                    <a:lstStyle/>
                    <a:p>
                      <a:pPr algn="l" fontAlgn="b"/>
                      <a:r>
                        <a:rPr lang="en-US" sz="1100" b="0" i="0" u="none" strike="noStrike">
                          <a:solidFill>
                            <a:srgbClr val="000000"/>
                          </a:solidFill>
                          <a:effectLst/>
                          <a:latin typeface="Calibri" panose="020F0502020204030204" pitchFamily="34" charset="0"/>
                        </a:rPr>
                        <a:t>1.02.05.03</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panose="020F0502020204030204" pitchFamily="34" charset="0"/>
                        </a:rPr>
                        <a:t>SAMPA ASIC Performance Accepted</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30-Sep-20</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smtClean="0">
                          <a:solidFill>
                            <a:srgbClr val="000000"/>
                          </a:solidFill>
                          <a:effectLst/>
                          <a:latin typeface="Calibri" panose="020F0502020204030204" pitchFamily="34" charset="0"/>
                        </a:rPr>
                        <a:t> </a:t>
                      </a:r>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 </a:t>
                      </a: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5029" marR="5029" marT="50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98622056"/>
                  </a:ext>
                </a:extLst>
              </a:tr>
            </a:tbl>
          </a:graphicData>
        </a:graphic>
      </p:graphicFrame>
      <p:sp>
        <p:nvSpPr>
          <p:cNvPr id="9" name="Footer Placeholder 2">
            <a:extLst>
              <a:ext uri="{FF2B5EF4-FFF2-40B4-BE49-F238E27FC236}">
                <a16:creationId xmlns:a16="http://schemas.microsoft.com/office/drawing/2014/main" xmlns="" id="{43407248-31C7-4B7E-A7B6-B2C8D9DA9E27}"/>
              </a:ext>
            </a:extLst>
          </p:cNvPr>
          <p:cNvSpPr>
            <a:spLocks noGrp="1"/>
          </p:cNvSpPr>
          <p:nvPr>
            <p:ph type="ftr" sz="quarter" idx="11"/>
          </p:nvPr>
        </p:nvSpPr>
        <p:spPr>
          <a:xfrm>
            <a:off x="10162675" y="6581777"/>
            <a:ext cx="2029327" cy="276225"/>
          </a:xfrm>
        </p:spPr>
        <p:txBody>
          <a:bodyPr/>
          <a:lstStyle/>
          <a:p>
            <a:pPr>
              <a:defRPr/>
            </a:pPr>
            <a:r>
              <a:rPr lang="en-US"/>
              <a:t>PMG</a:t>
            </a:r>
            <a:endParaRPr lang="en-US" dirty="0"/>
          </a:p>
        </p:txBody>
      </p:sp>
      <p:sp>
        <p:nvSpPr>
          <p:cNvPr id="3" name="Date Placeholder 2"/>
          <p:cNvSpPr>
            <a:spLocks noGrp="1"/>
          </p:cNvSpPr>
          <p:nvPr>
            <p:ph type="dt" sz="half" idx="10"/>
          </p:nvPr>
        </p:nvSpPr>
        <p:spPr/>
        <p:txBody>
          <a:bodyPr/>
          <a:lstStyle/>
          <a:p>
            <a:pPr>
              <a:defRPr/>
            </a:pPr>
            <a:r>
              <a:rPr lang="en-US" altLang="en-US"/>
              <a:t>1/23/2020</a:t>
            </a:r>
            <a:endParaRPr lang="en-US" altLang="en-US" dirty="0"/>
          </a:p>
        </p:txBody>
      </p:sp>
    </p:spTree>
    <p:extLst>
      <p:ext uri="{BB962C8B-B14F-4D97-AF65-F5344CB8AC3E}">
        <p14:creationId xmlns:p14="http://schemas.microsoft.com/office/powerpoint/2010/main" val="2184393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6FBB388-47E1-46F9-AED8-1998201FD2CB}"/>
              </a:ext>
            </a:extLst>
          </p:cNvPr>
          <p:cNvPicPr>
            <a:picLocks noChangeAspect="1"/>
          </p:cNvPicPr>
          <p:nvPr/>
        </p:nvPicPr>
        <p:blipFill>
          <a:blip r:embed="rId2"/>
          <a:stretch>
            <a:fillRect/>
          </a:stretch>
        </p:blipFill>
        <p:spPr>
          <a:xfrm>
            <a:off x="934095" y="1152809"/>
            <a:ext cx="10323809" cy="4552381"/>
          </a:xfrm>
          <a:prstGeom prst="rect">
            <a:avLst/>
          </a:prstGeom>
        </p:spPr>
      </p:pic>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a:xfrm>
            <a:off x="0" y="0"/>
            <a:ext cx="10972800" cy="728663"/>
          </a:xfrm>
        </p:spPr>
        <p:txBody>
          <a:bodyPr/>
          <a:lstStyle/>
          <a:p>
            <a:r>
              <a:rPr lang="en-US" sz="3200" dirty="0"/>
              <a:t>Cost Performance Report (CPR) – sPHENIX </a:t>
            </a:r>
            <a:r>
              <a:rPr lang="en-US" sz="3200" dirty="0" smtClean="0"/>
              <a:t>MIE. Dec 2019</a:t>
            </a:r>
            <a:endParaRPr lang="en-US" sz="3200" dirty="0"/>
          </a:p>
        </p:txBody>
      </p:sp>
      <p:sp>
        <p:nvSpPr>
          <p:cNvPr id="9" name="TextBox 8">
            <a:extLst>
              <a:ext uri="{FF2B5EF4-FFF2-40B4-BE49-F238E27FC236}">
                <a16:creationId xmlns:a16="http://schemas.microsoft.com/office/drawing/2014/main" xmlns="" id="{486B556E-4F11-43E1-9E35-BE09EBA3995D}"/>
              </a:ext>
            </a:extLst>
          </p:cNvPr>
          <p:cNvSpPr txBox="1"/>
          <p:nvPr/>
        </p:nvSpPr>
        <p:spPr>
          <a:xfrm>
            <a:off x="9480884" y="4778554"/>
            <a:ext cx="2515460" cy="1231106"/>
          </a:xfrm>
          <a:prstGeom prst="rect">
            <a:avLst/>
          </a:prstGeom>
          <a:noFill/>
          <a:ln>
            <a:solidFill>
              <a:schemeClr val="tx1"/>
            </a:solidFill>
          </a:ln>
        </p:spPr>
        <p:txBody>
          <a:bodyPr wrap="square" rtlCol="0">
            <a:spAutoFit/>
          </a:bodyPr>
          <a:lstStyle/>
          <a:p>
            <a:r>
              <a:rPr lang="en-US" sz="1400" u="sng" dirty="0"/>
              <a:t>DOE SPI or CPI Value Thresholds</a:t>
            </a:r>
          </a:p>
          <a:p>
            <a:pPr>
              <a:buClr>
                <a:srgbClr val="00B050"/>
              </a:buClr>
              <a:buSzPct val="150000"/>
            </a:pPr>
            <a:r>
              <a:rPr lang="en-US" sz="1400" dirty="0"/>
              <a:t>      0.90 to 1.15</a:t>
            </a:r>
          </a:p>
          <a:p>
            <a:pPr>
              <a:buClr>
                <a:srgbClr val="00B050"/>
              </a:buClr>
              <a:buSzPct val="150000"/>
            </a:pPr>
            <a:r>
              <a:rPr lang="en-US" sz="1400" dirty="0"/>
              <a:t>      0.85 to 0.89 or 1.16 to 1.25</a:t>
            </a:r>
          </a:p>
          <a:p>
            <a:pPr>
              <a:buClr>
                <a:srgbClr val="00B050"/>
              </a:buClr>
              <a:buSzPct val="150000"/>
            </a:pPr>
            <a:r>
              <a:rPr lang="en-US" sz="1400" dirty="0"/>
              <a:t>      &lt;0.85 or &gt;1.25</a:t>
            </a:r>
          </a:p>
          <a:p>
            <a:pPr marL="285750" indent="-285750">
              <a:buFont typeface="Arial" panose="020B0604020202020204" pitchFamily="34" charset="0"/>
              <a:buChar char="•"/>
            </a:pPr>
            <a:endParaRPr lang="en-US" dirty="0"/>
          </a:p>
        </p:txBody>
      </p:sp>
      <p:sp>
        <p:nvSpPr>
          <p:cNvPr id="10" name="Oval 9">
            <a:extLst>
              <a:ext uri="{FF2B5EF4-FFF2-40B4-BE49-F238E27FC236}">
                <a16:creationId xmlns:a16="http://schemas.microsoft.com/office/drawing/2014/main" xmlns="" id="{A603BB0E-C5D4-4D9D-9A0B-9C6ED4302350}"/>
              </a:ext>
            </a:extLst>
          </p:cNvPr>
          <p:cNvSpPr/>
          <p:nvPr/>
        </p:nvSpPr>
        <p:spPr>
          <a:xfrm>
            <a:off x="9601200" y="5077088"/>
            <a:ext cx="168442" cy="1334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xmlns="" id="{F16B8F53-657B-4EA6-8B18-9A57FCEF642B}"/>
              </a:ext>
            </a:extLst>
          </p:cNvPr>
          <p:cNvSpPr/>
          <p:nvPr/>
        </p:nvSpPr>
        <p:spPr>
          <a:xfrm>
            <a:off x="9601200" y="5272625"/>
            <a:ext cx="168442" cy="1334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xmlns="" id="{6FA953B8-B3C0-4651-A2E3-115D6ABDE3D4}"/>
              </a:ext>
            </a:extLst>
          </p:cNvPr>
          <p:cNvSpPr/>
          <p:nvPr/>
        </p:nvSpPr>
        <p:spPr>
          <a:xfrm>
            <a:off x="9601200" y="5469570"/>
            <a:ext cx="168442" cy="1334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5">
            <a:extLst>
              <a:ext uri="{FF2B5EF4-FFF2-40B4-BE49-F238E27FC236}">
                <a16:creationId xmlns:a16="http://schemas.microsoft.com/office/drawing/2014/main" xmlns="" id="{D4FAFB7A-3A35-4A07-A80C-26F5DB8CDD09}"/>
              </a:ext>
            </a:extLst>
          </p:cNvPr>
          <p:cNvSpPr>
            <a:spLocks noGrp="1"/>
          </p:cNvSpPr>
          <p:nvPr>
            <p:ph type="sldNum" sz="quarter" idx="12"/>
          </p:nvPr>
        </p:nvSpPr>
        <p:spPr>
          <a:xfrm>
            <a:off x="11479740" y="6216650"/>
            <a:ext cx="712259" cy="365125"/>
          </a:xfrm>
        </p:spPr>
        <p:txBody>
          <a:bodyPr/>
          <a:lstStyle/>
          <a:p>
            <a:fld id="{4B932B3A-BA38-40C7-ADEE-2A1902CEB265}" type="slidenum">
              <a:rPr lang="en-US" altLang="en-US" smtClean="0"/>
              <a:pPr/>
              <a:t>13</a:t>
            </a:fld>
            <a:endParaRPr lang="en-US" altLang="en-US" dirty="0"/>
          </a:p>
        </p:txBody>
      </p:sp>
      <p:sp>
        <p:nvSpPr>
          <p:cNvPr id="13" name="Footer Placeholder 2">
            <a:extLst>
              <a:ext uri="{FF2B5EF4-FFF2-40B4-BE49-F238E27FC236}">
                <a16:creationId xmlns:a16="http://schemas.microsoft.com/office/drawing/2014/main" xmlns="" id="{EB6707F9-C180-44E1-80D5-2D59BA1A5A6F}"/>
              </a:ext>
            </a:extLst>
          </p:cNvPr>
          <p:cNvSpPr>
            <a:spLocks noGrp="1"/>
          </p:cNvSpPr>
          <p:nvPr>
            <p:ph type="ftr" sz="quarter" idx="11"/>
          </p:nvPr>
        </p:nvSpPr>
        <p:spPr>
          <a:xfrm>
            <a:off x="10186737" y="6581775"/>
            <a:ext cx="2005263" cy="276225"/>
          </a:xfrm>
        </p:spPr>
        <p:txBody>
          <a:bodyPr/>
          <a:lstStyle/>
          <a:p>
            <a:pPr>
              <a:defRPr/>
            </a:pPr>
            <a:r>
              <a:rPr lang="en-US"/>
              <a:t>PMG</a:t>
            </a:r>
            <a:endParaRPr lang="en-US" dirty="0"/>
          </a:p>
        </p:txBody>
      </p:sp>
      <p:sp>
        <p:nvSpPr>
          <p:cNvPr id="3" name="Date Placeholder 2">
            <a:extLst>
              <a:ext uri="{FF2B5EF4-FFF2-40B4-BE49-F238E27FC236}">
                <a16:creationId xmlns:a16="http://schemas.microsoft.com/office/drawing/2014/main" xmlns="" id="{C73529F3-E8C1-4858-A3E6-3CEAEC368AB1}"/>
              </a:ext>
            </a:extLst>
          </p:cNvPr>
          <p:cNvSpPr>
            <a:spLocks noGrp="1"/>
          </p:cNvSpPr>
          <p:nvPr>
            <p:ph type="dt" sz="half" idx="10"/>
          </p:nvPr>
        </p:nvSpPr>
        <p:spPr/>
        <p:txBody>
          <a:bodyPr/>
          <a:lstStyle/>
          <a:p>
            <a:pPr>
              <a:defRPr/>
            </a:pPr>
            <a:r>
              <a:rPr lang="en-US" altLang="en-US"/>
              <a:t>1/23/2020</a:t>
            </a:r>
            <a:endParaRPr lang="en-US" altLang="en-US" dirty="0"/>
          </a:p>
        </p:txBody>
      </p:sp>
    </p:spTree>
    <p:extLst>
      <p:ext uri="{BB962C8B-B14F-4D97-AF65-F5344CB8AC3E}">
        <p14:creationId xmlns:p14="http://schemas.microsoft.com/office/powerpoint/2010/main" val="346270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3200" dirty="0"/>
              <a:t>Performance Indices – sPHENIX MIE</a:t>
            </a:r>
          </a:p>
        </p:txBody>
      </p:sp>
      <p:sp>
        <p:nvSpPr>
          <p:cNvPr id="7" name="TextBox 6">
            <a:extLst>
              <a:ext uri="{FF2B5EF4-FFF2-40B4-BE49-F238E27FC236}">
                <a16:creationId xmlns:a16="http://schemas.microsoft.com/office/drawing/2014/main" xmlns="" id="{3F5D4301-D3F7-4152-A349-91E55DAEF760}"/>
              </a:ext>
            </a:extLst>
          </p:cNvPr>
          <p:cNvSpPr txBox="1"/>
          <p:nvPr/>
        </p:nvSpPr>
        <p:spPr>
          <a:xfrm>
            <a:off x="681788" y="5360889"/>
            <a:ext cx="3242512" cy="1231106"/>
          </a:xfrm>
          <a:prstGeom prst="rect">
            <a:avLst/>
          </a:prstGeom>
          <a:noFill/>
        </p:spPr>
        <p:txBody>
          <a:bodyPr wrap="square" rtlCol="0">
            <a:spAutoFit/>
          </a:bodyPr>
          <a:lstStyle/>
          <a:p>
            <a:r>
              <a:rPr lang="en-US" sz="1400" u="sng" dirty="0"/>
              <a:t>DOE SPI or CPI Value Thresholds</a:t>
            </a:r>
          </a:p>
          <a:p>
            <a:pPr>
              <a:buClr>
                <a:srgbClr val="00B050"/>
              </a:buClr>
              <a:buSzPct val="150000"/>
            </a:pPr>
            <a:r>
              <a:rPr lang="en-US" sz="1400" dirty="0"/>
              <a:t>      0.90 to 1.15</a:t>
            </a:r>
          </a:p>
          <a:p>
            <a:pPr>
              <a:buClr>
                <a:srgbClr val="00B050"/>
              </a:buClr>
              <a:buSzPct val="150000"/>
            </a:pPr>
            <a:r>
              <a:rPr lang="en-US" sz="1400" dirty="0"/>
              <a:t>      0.85 to 0.89 or 1.16 to 1.25</a:t>
            </a:r>
          </a:p>
          <a:p>
            <a:pPr>
              <a:buClr>
                <a:srgbClr val="00B050"/>
              </a:buClr>
              <a:buSzPct val="150000"/>
            </a:pPr>
            <a:r>
              <a:rPr lang="en-US" sz="1400" dirty="0"/>
              <a:t>      &lt;0.85 or &gt;1.25</a:t>
            </a:r>
          </a:p>
          <a:p>
            <a:pPr marL="285750" indent="-285750">
              <a:buFont typeface="Arial" panose="020B0604020202020204" pitchFamily="34" charset="0"/>
              <a:buChar char="•"/>
            </a:pPr>
            <a:endParaRPr lang="en-US" dirty="0"/>
          </a:p>
        </p:txBody>
      </p:sp>
      <p:sp>
        <p:nvSpPr>
          <p:cNvPr id="9" name="Oval 8">
            <a:extLst>
              <a:ext uri="{FF2B5EF4-FFF2-40B4-BE49-F238E27FC236}">
                <a16:creationId xmlns:a16="http://schemas.microsoft.com/office/drawing/2014/main" xmlns="" id="{C50F335E-82B0-441A-8DED-50C1D0D22B78}"/>
              </a:ext>
            </a:extLst>
          </p:cNvPr>
          <p:cNvSpPr/>
          <p:nvPr/>
        </p:nvSpPr>
        <p:spPr>
          <a:xfrm>
            <a:off x="681789" y="5659207"/>
            <a:ext cx="168442" cy="1334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xmlns="" id="{3AAAA70B-D131-43A7-90FA-0B360C8DD32D}"/>
              </a:ext>
            </a:extLst>
          </p:cNvPr>
          <p:cNvSpPr/>
          <p:nvPr/>
        </p:nvSpPr>
        <p:spPr>
          <a:xfrm>
            <a:off x="681789" y="5855424"/>
            <a:ext cx="168442" cy="1334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xmlns="" id="{298FED93-97FA-4BCA-AAC6-BFAFA8C7CFD7}"/>
              </a:ext>
            </a:extLst>
          </p:cNvPr>
          <p:cNvSpPr/>
          <p:nvPr/>
        </p:nvSpPr>
        <p:spPr>
          <a:xfrm>
            <a:off x="681787" y="6069197"/>
            <a:ext cx="168442" cy="1334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Table 9">
            <a:extLst>
              <a:ext uri="{FF2B5EF4-FFF2-40B4-BE49-F238E27FC236}">
                <a16:creationId xmlns:a16="http://schemas.microsoft.com/office/drawing/2014/main" xmlns="" id="{CB00AF92-DBFE-4EDC-BB53-94F83627E7B7}"/>
              </a:ext>
            </a:extLst>
          </p:cNvPr>
          <p:cNvGraphicFramePr>
            <a:graphicFrameLocks noGrp="1"/>
          </p:cNvGraphicFramePr>
          <p:nvPr>
            <p:extLst/>
          </p:nvPr>
        </p:nvGraphicFramePr>
        <p:xfrm>
          <a:off x="681788" y="4408030"/>
          <a:ext cx="3242512" cy="609599"/>
        </p:xfrm>
        <a:graphic>
          <a:graphicData uri="http://schemas.openxmlformats.org/drawingml/2006/table">
            <a:tbl>
              <a:tblPr firstRow="1" bandRow="1">
                <a:tableStyleId>{5C22544A-7EE6-4342-B048-85BDC9FD1C3A}</a:tableStyleId>
              </a:tblPr>
              <a:tblGrid>
                <a:gridCol w="1621256">
                  <a:extLst>
                    <a:ext uri="{9D8B030D-6E8A-4147-A177-3AD203B41FA5}">
                      <a16:colId xmlns:a16="http://schemas.microsoft.com/office/drawing/2014/main" xmlns="" val="256262324"/>
                    </a:ext>
                  </a:extLst>
                </a:gridCol>
                <a:gridCol w="1621256">
                  <a:extLst>
                    <a:ext uri="{9D8B030D-6E8A-4147-A177-3AD203B41FA5}">
                      <a16:colId xmlns:a16="http://schemas.microsoft.com/office/drawing/2014/main" xmlns="" val="2362584969"/>
                    </a:ext>
                  </a:extLst>
                </a:gridCol>
              </a:tblGrid>
              <a:tr h="241314">
                <a:tc>
                  <a:txBody>
                    <a:bodyPr/>
                    <a:lstStyle/>
                    <a:p>
                      <a:pPr algn="ctr"/>
                      <a:r>
                        <a:rPr lang="en-US" sz="1400" b="0" dirty="0">
                          <a:solidFill>
                            <a:schemeClr val="tx1"/>
                          </a:solidFill>
                        </a:rPr>
                        <a:t>Cumulative SPI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Cumulative CPI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01887522"/>
                  </a:ext>
                </a:extLst>
              </a:tr>
              <a:tr h="301642">
                <a:tc>
                  <a:txBody>
                    <a:bodyPr/>
                    <a:lstStyle/>
                    <a:p>
                      <a:pPr algn="ctr"/>
                      <a:r>
                        <a:rPr lang="en-US" sz="1400" b="0" dirty="0">
                          <a:solidFill>
                            <a:schemeClr val="tx1"/>
                          </a:solidFill>
                        </a:rPr>
                        <a:t>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0.99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69021835"/>
                  </a:ext>
                </a:extLst>
              </a:tr>
            </a:tbl>
          </a:graphicData>
        </a:graphic>
      </p:graphicFrame>
      <p:graphicFrame>
        <p:nvGraphicFramePr>
          <p:cNvPr id="14" name="Table 13">
            <a:extLst>
              <a:ext uri="{FF2B5EF4-FFF2-40B4-BE49-F238E27FC236}">
                <a16:creationId xmlns:a16="http://schemas.microsoft.com/office/drawing/2014/main" xmlns="" id="{5A082FD5-392D-44AC-ACA7-9ADD8EF7EFE5}"/>
              </a:ext>
            </a:extLst>
          </p:cNvPr>
          <p:cNvGraphicFramePr>
            <a:graphicFrameLocks noGrp="1"/>
          </p:cNvGraphicFramePr>
          <p:nvPr>
            <p:extLst/>
          </p:nvPr>
        </p:nvGraphicFramePr>
        <p:xfrm>
          <a:off x="6372226" y="4680150"/>
          <a:ext cx="3124200" cy="1112520"/>
        </p:xfrm>
        <a:graphic>
          <a:graphicData uri="http://schemas.openxmlformats.org/drawingml/2006/table">
            <a:tbl>
              <a:tblPr firstRow="1" bandRow="1">
                <a:tableStyleId>{5C22544A-7EE6-4342-B048-85BDC9FD1C3A}</a:tableStyleId>
              </a:tblPr>
              <a:tblGrid>
                <a:gridCol w="2219324">
                  <a:extLst>
                    <a:ext uri="{9D8B030D-6E8A-4147-A177-3AD203B41FA5}">
                      <a16:colId xmlns:a16="http://schemas.microsoft.com/office/drawing/2014/main" xmlns="" val="2785976325"/>
                    </a:ext>
                  </a:extLst>
                </a:gridCol>
                <a:gridCol w="904876">
                  <a:extLst>
                    <a:ext uri="{9D8B030D-6E8A-4147-A177-3AD203B41FA5}">
                      <a16:colId xmlns:a16="http://schemas.microsoft.com/office/drawing/2014/main" xmlns="" val="1842318650"/>
                    </a:ext>
                  </a:extLst>
                </a:gridCol>
              </a:tblGrid>
              <a:tr h="370840">
                <a:tc>
                  <a:txBody>
                    <a:bodyPr/>
                    <a:lstStyle/>
                    <a:p>
                      <a:r>
                        <a:rPr lang="en-US" sz="1200" b="0" dirty="0">
                          <a:solidFill>
                            <a:schemeClr val="tx1"/>
                          </a:solidFill>
                        </a:rPr>
                        <a:t>Cumulative BCWS (Scheduled)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dirty="0">
                          <a:solidFill>
                            <a:schemeClr val="tx1"/>
                          </a:solidFill>
                        </a:rPr>
                        <a:t>$7,955,187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8766966"/>
                  </a:ext>
                </a:extLst>
              </a:tr>
              <a:tr h="370840">
                <a:tc>
                  <a:txBody>
                    <a:bodyPr/>
                    <a:lstStyle/>
                    <a:p>
                      <a:r>
                        <a:rPr lang="en-US" sz="1200" b="0" dirty="0">
                          <a:solidFill>
                            <a:schemeClr val="tx1"/>
                          </a:solidFill>
                        </a:rPr>
                        <a:t>Cumulative BCWP (Performed)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dirty="0">
                          <a:solidFill>
                            <a:schemeClr val="tx1"/>
                          </a:solidFill>
                        </a:rPr>
                        <a:t>$8,032,890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27875247"/>
                  </a:ext>
                </a:extLst>
              </a:tr>
              <a:tr h="370840">
                <a:tc>
                  <a:txBody>
                    <a:bodyPr/>
                    <a:lstStyle/>
                    <a:p>
                      <a:r>
                        <a:rPr lang="en-US" sz="1200" b="0" dirty="0">
                          <a:solidFill>
                            <a:schemeClr val="tx1"/>
                          </a:solidFill>
                        </a:rPr>
                        <a:t>Cumulative ACWP (Actual)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dirty="0">
                          <a:solidFill>
                            <a:schemeClr val="tx1"/>
                          </a:solidFill>
                        </a:rPr>
                        <a:t>$8,084,927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57030756"/>
                  </a:ext>
                </a:extLst>
              </a:tr>
            </a:tbl>
          </a:graphicData>
        </a:graphic>
      </p:graphicFrame>
      <p:sp>
        <p:nvSpPr>
          <p:cNvPr id="15" name="Oval 14">
            <a:extLst>
              <a:ext uri="{FF2B5EF4-FFF2-40B4-BE49-F238E27FC236}">
                <a16:creationId xmlns:a16="http://schemas.microsoft.com/office/drawing/2014/main" xmlns="" id="{8328C4F8-4735-4AFC-917F-B459ECF0EBDA}"/>
              </a:ext>
            </a:extLst>
          </p:cNvPr>
          <p:cNvSpPr/>
          <p:nvPr/>
        </p:nvSpPr>
        <p:spPr>
          <a:xfrm>
            <a:off x="1796715" y="4802471"/>
            <a:ext cx="168442" cy="1334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xmlns="" id="{6AA8877B-2DFB-48DC-BB5D-6196FC1BF6BC}"/>
              </a:ext>
            </a:extLst>
          </p:cNvPr>
          <p:cNvSpPr/>
          <p:nvPr/>
        </p:nvSpPr>
        <p:spPr>
          <a:xfrm>
            <a:off x="3424989" y="4802471"/>
            <a:ext cx="168442" cy="1334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lide Number Placeholder 19">
            <a:extLst>
              <a:ext uri="{FF2B5EF4-FFF2-40B4-BE49-F238E27FC236}">
                <a16:creationId xmlns:a16="http://schemas.microsoft.com/office/drawing/2014/main" xmlns="" id="{9B0114B7-40C8-4089-A9B9-CD2D41043857}"/>
              </a:ext>
            </a:extLst>
          </p:cNvPr>
          <p:cNvSpPr>
            <a:spLocks noGrp="1"/>
          </p:cNvSpPr>
          <p:nvPr>
            <p:ph type="sldNum" sz="quarter" idx="12"/>
          </p:nvPr>
        </p:nvSpPr>
        <p:spPr>
          <a:xfrm>
            <a:off x="11479740" y="6226870"/>
            <a:ext cx="712259" cy="365125"/>
          </a:xfrm>
        </p:spPr>
        <p:txBody>
          <a:bodyPr/>
          <a:lstStyle/>
          <a:p>
            <a:fld id="{4B932B3A-BA38-40C7-ADEE-2A1902CEB265}" type="slidenum">
              <a:rPr lang="en-US" altLang="en-US" smtClean="0"/>
              <a:pPr/>
              <a:t>14</a:t>
            </a:fld>
            <a:endParaRPr lang="en-US" altLang="en-US" dirty="0"/>
          </a:p>
        </p:txBody>
      </p:sp>
      <p:pic>
        <p:nvPicPr>
          <p:cNvPr id="1026" name="Picture 2" descr="C:\Users\rgutta\AppData\Local\Temp\SNAGHTML493d1ec7.PNG">
            <a:extLst>
              <a:ext uri="{FF2B5EF4-FFF2-40B4-BE49-F238E27FC236}">
                <a16:creationId xmlns:a16="http://schemas.microsoft.com/office/drawing/2014/main" xmlns="" id="{743DD0DD-7BB1-407A-9BB9-3F3A4E96C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787" y="1247077"/>
            <a:ext cx="48006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gutta\AppData\Local\Temp\SNAGHTML493dd314.PNG">
            <a:extLst>
              <a:ext uri="{FF2B5EF4-FFF2-40B4-BE49-F238E27FC236}">
                <a16:creationId xmlns:a16="http://schemas.microsoft.com/office/drawing/2014/main" xmlns="" id="{9ECE5DB6-307A-4BD5-862E-DC21D60FC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6" y="1247077"/>
            <a:ext cx="4810125" cy="3219450"/>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2">
            <a:extLst>
              <a:ext uri="{FF2B5EF4-FFF2-40B4-BE49-F238E27FC236}">
                <a16:creationId xmlns:a16="http://schemas.microsoft.com/office/drawing/2014/main" xmlns="" id="{37017259-F700-4B81-B736-074299022A6B}"/>
              </a:ext>
            </a:extLst>
          </p:cNvPr>
          <p:cNvSpPr>
            <a:spLocks noGrp="1"/>
          </p:cNvSpPr>
          <p:nvPr>
            <p:ph type="ftr" sz="quarter" idx="11"/>
          </p:nvPr>
        </p:nvSpPr>
        <p:spPr>
          <a:xfrm>
            <a:off x="10186737" y="6581775"/>
            <a:ext cx="2005263" cy="276225"/>
          </a:xfrm>
        </p:spPr>
        <p:txBody>
          <a:bodyPr/>
          <a:lstStyle/>
          <a:p>
            <a:pPr>
              <a:defRPr/>
            </a:pPr>
            <a:r>
              <a:rPr lang="en-US"/>
              <a:t>PMG</a:t>
            </a:r>
            <a:endParaRPr lang="en-US" dirty="0"/>
          </a:p>
        </p:txBody>
      </p:sp>
      <p:sp>
        <p:nvSpPr>
          <p:cNvPr id="3" name="Date Placeholder 2">
            <a:extLst>
              <a:ext uri="{FF2B5EF4-FFF2-40B4-BE49-F238E27FC236}">
                <a16:creationId xmlns:a16="http://schemas.microsoft.com/office/drawing/2014/main" xmlns="" id="{C6680EDC-9B63-4E4C-8864-2F8DB1F3D1FD}"/>
              </a:ext>
            </a:extLst>
          </p:cNvPr>
          <p:cNvSpPr>
            <a:spLocks noGrp="1"/>
          </p:cNvSpPr>
          <p:nvPr>
            <p:ph type="dt" sz="half" idx="10"/>
          </p:nvPr>
        </p:nvSpPr>
        <p:spPr/>
        <p:txBody>
          <a:bodyPr/>
          <a:lstStyle/>
          <a:p>
            <a:pPr>
              <a:defRPr/>
            </a:pPr>
            <a:r>
              <a:rPr lang="en-US" altLang="en-US"/>
              <a:t>1/23/2020</a:t>
            </a:r>
            <a:endParaRPr lang="en-US" altLang="en-US" dirty="0"/>
          </a:p>
        </p:txBody>
      </p:sp>
    </p:spTree>
    <p:extLst>
      <p:ext uri="{BB962C8B-B14F-4D97-AF65-F5344CB8AC3E}">
        <p14:creationId xmlns:p14="http://schemas.microsoft.com/office/powerpoint/2010/main" val="229871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3200" dirty="0"/>
              <a:t>EAC and Contingency Profile – sPHENIX MIE</a:t>
            </a:r>
          </a:p>
        </p:txBody>
      </p:sp>
      <p:sp>
        <p:nvSpPr>
          <p:cNvPr id="10" name="Slide Number Placeholder 9">
            <a:extLst>
              <a:ext uri="{FF2B5EF4-FFF2-40B4-BE49-F238E27FC236}">
                <a16:creationId xmlns:a16="http://schemas.microsoft.com/office/drawing/2014/main" xmlns="" id="{D724BA2F-AD11-4658-967B-CA655EA648F1}"/>
              </a:ext>
            </a:extLst>
          </p:cNvPr>
          <p:cNvSpPr>
            <a:spLocks noGrp="1"/>
          </p:cNvSpPr>
          <p:nvPr>
            <p:ph type="sldNum" sz="quarter" idx="12"/>
          </p:nvPr>
        </p:nvSpPr>
        <p:spPr>
          <a:xfrm>
            <a:off x="11479740" y="6216650"/>
            <a:ext cx="712259" cy="365125"/>
          </a:xfrm>
        </p:spPr>
        <p:txBody>
          <a:bodyPr/>
          <a:lstStyle/>
          <a:p>
            <a:fld id="{4B932B3A-BA38-40C7-ADEE-2A1902CEB265}" type="slidenum">
              <a:rPr lang="en-US" altLang="en-US" smtClean="0"/>
              <a:pPr/>
              <a:t>15</a:t>
            </a:fld>
            <a:endParaRPr lang="en-US" altLang="en-US" dirty="0"/>
          </a:p>
        </p:txBody>
      </p:sp>
      <p:pic>
        <p:nvPicPr>
          <p:cNvPr id="4" name="Picture 3">
            <a:extLst>
              <a:ext uri="{FF2B5EF4-FFF2-40B4-BE49-F238E27FC236}">
                <a16:creationId xmlns:a16="http://schemas.microsoft.com/office/drawing/2014/main" xmlns="" id="{A5E5D222-331D-42AF-BA4A-DEAFA20151F6}"/>
              </a:ext>
            </a:extLst>
          </p:cNvPr>
          <p:cNvPicPr>
            <a:picLocks noChangeAspect="1"/>
          </p:cNvPicPr>
          <p:nvPr/>
        </p:nvPicPr>
        <p:blipFill>
          <a:blip r:embed="rId2"/>
          <a:stretch>
            <a:fillRect/>
          </a:stretch>
        </p:blipFill>
        <p:spPr>
          <a:xfrm>
            <a:off x="1947222" y="903173"/>
            <a:ext cx="8215453" cy="4297680"/>
          </a:xfrm>
          <a:prstGeom prst="rect">
            <a:avLst/>
          </a:prstGeom>
        </p:spPr>
      </p:pic>
      <p:pic>
        <p:nvPicPr>
          <p:cNvPr id="5" name="Picture 4">
            <a:extLst>
              <a:ext uri="{FF2B5EF4-FFF2-40B4-BE49-F238E27FC236}">
                <a16:creationId xmlns:a16="http://schemas.microsoft.com/office/drawing/2014/main" xmlns="" id="{D5FE05F3-ED22-49BC-A3AB-FDE7EC6A50F7}"/>
              </a:ext>
            </a:extLst>
          </p:cNvPr>
          <p:cNvPicPr>
            <a:picLocks noChangeAspect="1"/>
          </p:cNvPicPr>
          <p:nvPr/>
        </p:nvPicPr>
        <p:blipFill>
          <a:blip r:embed="rId3"/>
          <a:stretch>
            <a:fillRect/>
          </a:stretch>
        </p:blipFill>
        <p:spPr>
          <a:xfrm>
            <a:off x="2728416" y="5442255"/>
            <a:ext cx="6653063" cy="602640"/>
          </a:xfrm>
          <a:prstGeom prst="rect">
            <a:avLst/>
          </a:prstGeom>
        </p:spPr>
      </p:pic>
      <p:sp>
        <p:nvSpPr>
          <p:cNvPr id="11" name="Footer Placeholder 2">
            <a:extLst>
              <a:ext uri="{FF2B5EF4-FFF2-40B4-BE49-F238E27FC236}">
                <a16:creationId xmlns:a16="http://schemas.microsoft.com/office/drawing/2014/main" xmlns="" id="{14DACEAA-A41C-41EC-842B-DD72D0FCECA8}"/>
              </a:ext>
            </a:extLst>
          </p:cNvPr>
          <p:cNvSpPr>
            <a:spLocks noGrp="1"/>
          </p:cNvSpPr>
          <p:nvPr>
            <p:ph type="ftr" sz="quarter" idx="11"/>
          </p:nvPr>
        </p:nvSpPr>
        <p:spPr>
          <a:xfrm>
            <a:off x="10186737" y="6581775"/>
            <a:ext cx="2005263" cy="276225"/>
          </a:xfrm>
        </p:spPr>
        <p:txBody>
          <a:bodyPr/>
          <a:lstStyle/>
          <a:p>
            <a:pPr>
              <a:defRPr/>
            </a:pPr>
            <a:r>
              <a:rPr lang="en-US"/>
              <a:t>PMG</a:t>
            </a:r>
            <a:endParaRPr lang="en-US" dirty="0"/>
          </a:p>
        </p:txBody>
      </p:sp>
      <p:sp>
        <p:nvSpPr>
          <p:cNvPr id="3" name="Date Placeholder 2">
            <a:extLst>
              <a:ext uri="{FF2B5EF4-FFF2-40B4-BE49-F238E27FC236}">
                <a16:creationId xmlns:a16="http://schemas.microsoft.com/office/drawing/2014/main" xmlns="" id="{3309D3B5-9B68-43EE-BE8F-51A63AAEDAD2}"/>
              </a:ext>
            </a:extLst>
          </p:cNvPr>
          <p:cNvSpPr>
            <a:spLocks noGrp="1"/>
          </p:cNvSpPr>
          <p:nvPr>
            <p:ph type="dt" sz="half" idx="10"/>
          </p:nvPr>
        </p:nvSpPr>
        <p:spPr/>
        <p:txBody>
          <a:bodyPr/>
          <a:lstStyle/>
          <a:p>
            <a:pPr>
              <a:defRPr/>
            </a:pPr>
            <a:r>
              <a:rPr lang="en-US" altLang="en-US"/>
              <a:t>1/23/2020</a:t>
            </a:r>
            <a:endParaRPr lang="en-US" altLang="en-US" dirty="0"/>
          </a:p>
        </p:txBody>
      </p:sp>
    </p:spTree>
    <p:extLst>
      <p:ext uri="{BB962C8B-B14F-4D97-AF65-F5344CB8AC3E}">
        <p14:creationId xmlns:p14="http://schemas.microsoft.com/office/powerpoint/2010/main" val="4058015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3200" dirty="0"/>
              <a:t>Baseline/Contingency Log - MIE</a:t>
            </a:r>
          </a:p>
        </p:txBody>
      </p:sp>
      <p:pic>
        <p:nvPicPr>
          <p:cNvPr id="5" name="Picture 4">
            <a:extLst>
              <a:ext uri="{FF2B5EF4-FFF2-40B4-BE49-F238E27FC236}">
                <a16:creationId xmlns:a16="http://schemas.microsoft.com/office/drawing/2014/main" xmlns="" id="{4EFED8A0-F11C-4AC9-9792-14A7CBB831A4}"/>
              </a:ext>
            </a:extLst>
          </p:cNvPr>
          <p:cNvPicPr>
            <a:picLocks noChangeAspect="1"/>
          </p:cNvPicPr>
          <p:nvPr/>
        </p:nvPicPr>
        <p:blipFill>
          <a:blip r:embed="rId2"/>
          <a:stretch>
            <a:fillRect/>
          </a:stretch>
        </p:blipFill>
        <p:spPr>
          <a:xfrm>
            <a:off x="609600" y="1043235"/>
            <a:ext cx="9673651" cy="1399680"/>
          </a:xfrm>
          <a:prstGeom prst="rect">
            <a:avLst/>
          </a:prstGeom>
        </p:spPr>
      </p:pic>
      <p:sp>
        <p:nvSpPr>
          <p:cNvPr id="10" name="Slide Number Placeholder 9">
            <a:extLst>
              <a:ext uri="{FF2B5EF4-FFF2-40B4-BE49-F238E27FC236}">
                <a16:creationId xmlns:a16="http://schemas.microsoft.com/office/drawing/2014/main" xmlns="" id="{2C5DB0BB-2D2F-4180-ADC9-2DCA1574582C}"/>
              </a:ext>
            </a:extLst>
          </p:cNvPr>
          <p:cNvSpPr>
            <a:spLocks noGrp="1"/>
          </p:cNvSpPr>
          <p:nvPr>
            <p:ph type="sldNum" sz="quarter" idx="12"/>
          </p:nvPr>
        </p:nvSpPr>
        <p:spPr>
          <a:xfrm>
            <a:off x="11479741" y="6216650"/>
            <a:ext cx="712259" cy="365125"/>
          </a:xfrm>
        </p:spPr>
        <p:txBody>
          <a:bodyPr/>
          <a:lstStyle/>
          <a:p>
            <a:fld id="{4B932B3A-BA38-40C7-ADEE-2A1902CEB265}" type="slidenum">
              <a:rPr lang="en-US" altLang="en-US" smtClean="0"/>
              <a:pPr/>
              <a:t>16</a:t>
            </a:fld>
            <a:endParaRPr lang="en-US" altLang="en-US" dirty="0"/>
          </a:p>
        </p:txBody>
      </p:sp>
      <p:sp>
        <p:nvSpPr>
          <p:cNvPr id="7" name="Footer Placeholder 2">
            <a:extLst>
              <a:ext uri="{FF2B5EF4-FFF2-40B4-BE49-F238E27FC236}">
                <a16:creationId xmlns:a16="http://schemas.microsoft.com/office/drawing/2014/main" xmlns="" id="{93E40548-2625-4686-9302-705443418104}"/>
              </a:ext>
            </a:extLst>
          </p:cNvPr>
          <p:cNvSpPr>
            <a:spLocks noGrp="1"/>
          </p:cNvSpPr>
          <p:nvPr>
            <p:ph type="ftr" sz="quarter" idx="11"/>
          </p:nvPr>
        </p:nvSpPr>
        <p:spPr>
          <a:xfrm>
            <a:off x="10186737" y="6581775"/>
            <a:ext cx="2005263" cy="276225"/>
          </a:xfrm>
        </p:spPr>
        <p:txBody>
          <a:bodyPr/>
          <a:lstStyle/>
          <a:p>
            <a:pPr>
              <a:defRPr/>
            </a:pPr>
            <a:r>
              <a:rPr lang="en-US"/>
              <a:t>PMG</a:t>
            </a:r>
            <a:endParaRPr lang="en-US" dirty="0"/>
          </a:p>
        </p:txBody>
      </p:sp>
      <p:sp>
        <p:nvSpPr>
          <p:cNvPr id="3" name="Date Placeholder 2">
            <a:extLst>
              <a:ext uri="{FF2B5EF4-FFF2-40B4-BE49-F238E27FC236}">
                <a16:creationId xmlns:a16="http://schemas.microsoft.com/office/drawing/2014/main" xmlns="" id="{7EA5186C-8D93-4C6E-970B-27EF926070D3}"/>
              </a:ext>
            </a:extLst>
          </p:cNvPr>
          <p:cNvSpPr>
            <a:spLocks noGrp="1"/>
          </p:cNvSpPr>
          <p:nvPr>
            <p:ph type="dt" sz="half" idx="10"/>
          </p:nvPr>
        </p:nvSpPr>
        <p:spPr/>
        <p:txBody>
          <a:bodyPr/>
          <a:lstStyle/>
          <a:p>
            <a:pPr>
              <a:defRPr/>
            </a:pPr>
            <a:r>
              <a:rPr lang="en-US" altLang="en-US"/>
              <a:t>1/23/2020</a:t>
            </a:r>
            <a:endParaRPr lang="en-US" altLang="en-US" dirty="0"/>
          </a:p>
        </p:txBody>
      </p:sp>
    </p:spTree>
    <p:extLst>
      <p:ext uri="{BB962C8B-B14F-4D97-AF65-F5344CB8AC3E}">
        <p14:creationId xmlns:p14="http://schemas.microsoft.com/office/powerpoint/2010/main" val="3998364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5F1443E0-B729-450C-AA87-56F9F6404D06}"/>
              </a:ext>
            </a:extLst>
          </p:cNvPr>
          <p:cNvSpPr>
            <a:spLocks noGrp="1"/>
          </p:cNvSpPr>
          <p:nvPr>
            <p:ph type="title"/>
          </p:nvPr>
        </p:nvSpPr>
        <p:spPr/>
        <p:txBody>
          <a:bodyPr/>
          <a:lstStyle/>
          <a:p>
            <a:r>
              <a:rPr lang="en-US" dirty="0"/>
              <a:t>MIE Schedule w/ Critical Path</a:t>
            </a:r>
          </a:p>
        </p:txBody>
      </p:sp>
      <p:sp>
        <p:nvSpPr>
          <p:cNvPr id="4" name="Date Placeholder 3">
            <a:extLst>
              <a:ext uri="{FF2B5EF4-FFF2-40B4-BE49-F238E27FC236}">
                <a16:creationId xmlns:a16="http://schemas.microsoft.com/office/drawing/2014/main" xmlns="" id="{117CB0D2-A03F-4090-8A90-333D69C9F2ED}"/>
              </a:ext>
            </a:extLst>
          </p:cNvPr>
          <p:cNvSpPr>
            <a:spLocks noGrp="1"/>
          </p:cNvSpPr>
          <p:nvPr>
            <p:ph type="dt" sz="half" idx="10"/>
          </p:nvPr>
        </p:nvSpPr>
        <p:spPr/>
        <p:txBody>
          <a:bodyPr/>
          <a:lstStyle/>
          <a:p>
            <a:pPr>
              <a:defRPr/>
            </a:pPr>
            <a:r>
              <a:rPr lang="en-US" altLang="en-US"/>
              <a:t>1/23/2020</a:t>
            </a:r>
            <a:endParaRPr lang="en-US" altLang="en-US" dirty="0"/>
          </a:p>
        </p:txBody>
      </p:sp>
      <p:sp>
        <p:nvSpPr>
          <p:cNvPr id="5" name="Footer Placeholder 4">
            <a:extLst>
              <a:ext uri="{FF2B5EF4-FFF2-40B4-BE49-F238E27FC236}">
                <a16:creationId xmlns:a16="http://schemas.microsoft.com/office/drawing/2014/main" xmlns="" id="{6A63BF97-07B8-4D87-9119-6B151271CEC8}"/>
              </a:ext>
            </a:extLst>
          </p:cNvPr>
          <p:cNvSpPr>
            <a:spLocks noGrp="1"/>
          </p:cNvSpPr>
          <p:nvPr>
            <p:ph type="ftr" sz="quarter" idx="11"/>
          </p:nvPr>
        </p:nvSpPr>
        <p:spPr/>
        <p:txBody>
          <a:bodyPr/>
          <a:lstStyle/>
          <a:p>
            <a:pPr>
              <a:defRPr/>
            </a:pPr>
            <a:r>
              <a:rPr lang="en-US"/>
              <a:t>PMG</a:t>
            </a:r>
            <a:endParaRPr lang="en-US" dirty="0"/>
          </a:p>
        </p:txBody>
      </p:sp>
      <p:sp>
        <p:nvSpPr>
          <p:cNvPr id="6" name="Slide Number Placeholder 5">
            <a:extLst>
              <a:ext uri="{FF2B5EF4-FFF2-40B4-BE49-F238E27FC236}">
                <a16:creationId xmlns:a16="http://schemas.microsoft.com/office/drawing/2014/main" xmlns="" id="{700AA783-448B-4A35-8147-ED0C03457CD2}"/>
              </a:ext>
            </a:extLst>
          </p:cNvPr>
          <p:cNvSpPr>
            <a:spLocks noGrp="1"/>
          </p:cNvSpPr>
          <p:nvPr>
            <p:ph type="sldNum" sz="quarter" idx="12"/>
          </p:nvPr>
        </p:nvSpPr>
        <p:spPr/>
        <p:txBody>
          <a:bodyPr/>
          <a:lstStyle/>
          <a:p>
            <a:fld id="{4B932B3A-BA38-40C7-ADEE-2A1902CEB265}" type="slidenum">
              <a:rPr lang="en-US" altLang="en-US" smtClean="0"/>
              <a:pPr/>
              <a:t>17</a:t>
            </a:fld>
            <a:endParaRPr lang="en-US" altLang="en-US" dirty="0"/>
          </a:p>
        </p:txBody>
      </p:sp>
      <p:pic>
        <p:nvPicPr>
          <p:cNvPr id="8" name="Picture 7">
            <a:extLst>
              <a:ext uri="{FF2B5EF4-FFF2-40B4-BE49-F238E27FC236}">
                <a16:creationId xmlns:a16="http://schemas.microsoft.com/office/drawing/2014/main" xmlns="" id="{90E1C036-0069-4359-A0CB-37F131876868}"/>
              </a:ext>
            </a:extLst>
          </p:cNvPr>
          <p:cNvPicPr/>
          <p:nvPr/>
        </p:nvPicPr>
        <p:blipFill rotWithShape="1">
          <a:blip r:embed="rId2"/>
          <a:srcRect l="1282" t="23194" r="42308" b="8691"/>
          <a:stretch/>
        </p:blipFill>
        <p:spPr bwMode="auto">
          <a:xfrm>
            <a:off x="1264828" y="986001"/>
            <a:ext cx="9059043" cy="5871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3672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22A536-A378-4499-96C5-424CC2739A06}"/>
              </a:ext>
            </a:extLst>
          </p:cNvPr>
          <p:cNvSpPr>
            <a:spLocks noGrp="1"/>
          </p:cNvSpPr>
          <p:nvPr>
            <p:ph type="title"/>
          </p:nvPr>
        </p:nvSpPr>
        <p:spPr/>
        <p:txBody>
          <a:bodyPr/>
          <a:lstStyle/>
          <a:p>
            <a:r>
              <a:rPr lang="en-US" dirty="0" smtClean="0"/>
              <a:t>Task-based MIE </a:t>
            </a:r>
            <a:r>
              <a:rPr lang="en-US" dirty="0"/>
              <a:t>Critical Path</a:t>
            </a:r>
          </a:p>
        </p:txBody>
      </p:sp>
      <p:sp>
        <p:nvSpPr>
          <p:cNvPr id="3" name="Date Placeholder 2">
            <a:extLst>
              <a:ext uri="{FF2B5EF4-FFF2-40B4-BE49-F238E27FC236}">
                <a16:creationId xmlns:a16="http://schemas.microsoft.com/office/drawing/2014/main" xmlns="" id="{BF76636A-2299-4C4F-95EF-D9BF175417F1}"/>
              </a:ext>
            </a:extLst>
          </p:cNvPr>
          <p:cNvSpPr>
            <a:spLocks noGrp="1"/>
          </p:cNvSpPr>
          <p:nvPr>
            <p:ph type="dt" sz="half" idx="10"/>
          </p:nvPr>
        </p:nvSpPr>
        <p:spPr/>
        <p:txBody>
          <a:bodyPr/>
          <a:lstStyle/>
          <a:p>
            <a:pPr>
              <a:defRPr/>
            </a:pPr>
            <a:r>
              <a:rPr lang="en-US" altLang="en-US"/>
              <a:t>1/23/2020</a:t>
            </a:r>
            <a:endParaRPr lang="en-US" altLang="en-US" dirty="0"/>
          </a:p>
        </p:txBody>
      </p:sp>
      <p:sp>
        <p:nvSpPr>
          <p:cNvPr id="4" name="Footer Placeholder 3">
            <a:extLst>
              <a:ext uri="{FF2B5EF4-FFF2-40B4-BE49-F238E27FC236}">
                <a16:creationId xmlns:a16="http://schemas.microsoft.com/office/drawing/2014/main" xmlns="" id="{C5348F48-3944-4DCE-B731-0FD4FA7161B9}"/>
              </a:ext>
            </a:extLst>
          </p:cNvPr>
          <p:cNvSpPr>
            <a:spLocks noGrp="1"/>
          </p:cNvSpPr>
          <p:nvPr>
            <p:ph type="ftr" sz="quarter" idx="11"/>
          </p:nvPr>
        </p:nvSpPr>
        <p:spPr/>
        <p:txBody>
          <a:bodyPr/>
          <a:lstStyle/>
          <a:p>
            <a:pPr>
              <a:defRPr/>
            </a:pPr>
            <a:r>
              <a:rPr lang="en-US"/>
              <a:t>PMG</a:t>
            </a:r>
            <a:endParaRPr lang="en-US" dirty="0"/>
          </a:p>
        </p:txBody>
      </p:sp>
      <p:sp>
        <p:nvSpPr>
          <p:cNvPr id="5" name="Slide Number Placeholder 4">
            <a:extLst>
              <a:ext uri="{FF2B5EF4-FFF2-40B4-BE49-F238E27FC236}">
                <a16:creationId xmlns:a16="http://schemas.microsoft.com/office/drawing/2014/main" xmlns="" id="{2F8DB9E5-462F-4450-8B46-A207B61AF869}"/>
              </a:ext>
            </a:extLst>
          </p:cNvPr>
          <p:cNvSpPr>
            <a:spLocks noGrp="1"/>
          </p:cNvSpPr>
          <p:nvPr>
            <p:ph type="sldNum" sz="quarter" idx="12"/>
          </p:nvPr>
        </p:nvSpPr>
        <p:spPr/>
        <p:txBody>
          <a:bodyPr/>
          <a:lstStyle/>
          <a:p>
            <a:fld id="{0AE0C637-5835-444B-B8C0-92C25AFA2084}" type="slidenum">
              <a:rPr lang="en-US" altLang="en-US" smtClean="0"/>
              <a:pPr/>
              <a:t>18</a:t>
            </a:fld>
            <a:endParaRPr lang="en-US" altLang="en-US" dirty="0"/>
          </a:p>
        </p:txBody>
      </p:sp>
      <p:pic>
        <p:nvPicPr>
          <p:cNvPr id="6" name="Picture 5">
            <a:extLst>
              <a:ext uri="{FF2B5EF4-FFF2-40B4-BE49-F238E27FC236}">
                <a16:creationId xmlns:a16="http://schemas.microsoft.com/office/drawing/2014/main" xmlns="" id="{855D20FB-79B5-4BDD-8623-9DE0DE949FE8}"/>
              </a:ext>
            </a:extLst>
          </p:cNvPr>
          <p:cNvPicPr/>
          <p:nvPr/>
        </p:nvPicPr>
        <p:blipFill rotWithShape="1">
          <a:blip r:embed="rId2"/>
          <a:srcRect l="20032" t="23462" r="9615" b="8169"/>
          <a:stretch/>
        </p:blipFill>
        <p:spPr bwMode="auto">
          <a:xfrm>
            <a:off x="1022553" y="787655"/>
            <a:ext cx="8190271" cy="4669991"/>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xmlns="" id="{15EB22A4-CEEF-4920-B35B-9D7AD26BF1CE}"/>
              </a:ext>
            </a:extLst>
          </p:cNvPr>
          <p:cNvPicPr/>
          <p:nvPr/>
        </p:nvPicPr>
        <p:blipFill rotWithShape="1">
          <a:blip r:embed="rId3"/>
          <a:srcRect l="20193" t="44728" r="9775" b="38073"/>
          <a:stretch/>
        </p:blipFill>
        <p:spPr bwMode="auto">
          <a:xfrm>
            <a:off x="1022554" y="5471332"/>
            <a:ext cx="8190271" cy="1392647"/>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xmlns="" id="{6FD8F8EE-3BD4-49B0-B876-7BCC23F7B3DF}"/>
              </a:ext>
            </a:extLst>
          </p:cNvPr>
          <p:cNvSpPr txBox="1"/>
          <p:nvPr/>
        </p:nvSpPr>
        <p:spPr>
          <a:xfrm>
            <a:off x="9330812" y="1887793"/>
            <a:ext cx="2733184" cy="677108"/>
          </a:xfrm>
          <a:prstGeom prst="rect">
            <a:avLst/>
          </a:prstGeom>
          <a:noFill/>
        </p:spPr>
        <p:txBody>
          <a:bodyPr wrap="none" rtlCol="0">
            <a:spAutoFit/>
          </a:bodyPr>
          <a:lstStyle/>
          <a:p>
            <a:r>
              <a:rPr lang="en-US" dirty="0"/>
              <a:t>Critical path goes through</a:t>
            </a:r>
          </a:p>
          <a:p>
            <a:r>
              <a:rPr lang="en-US" dirty="0"/>
              <a:t>EMCal fabrication</a:t>
            </a:r>
          </a:p>
        </p:txBody>
      </p:sp>
    </p:spTree>
    <p:extLst>
      <p:ext uri="{BB962C8B-B14F-4D97-AF65-F5344CB8AC3E}">
        <p14:creationId xmlns:p14="http://schemas.microsoft.com/office/powerpoint/2010/main" val="1129619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4EAA7-971A-474B-84EE-0F4E3A0170D2}"/>
              </a:ext>
            </a:extLst>
          </p:cNvPr>
          <p:cNvSpPr>
            <a:spLocks noGrp="1"/>
          </p:cNvSpPr>
          <p:nvPr>
            <p:ph type="title"/>
          </p:nvPr>
        </p:nvSpPr>
        <p:spPr/>
        <p:txBody>
          <a:bodyPr/>
          <a:lstStyle/>
          <a:p>
            <a:r>
              <a:rPr lang="en-US" sz="4400" dirty="0"/>
              <a:t>Variance Report WBS 1.05</a:t>
            </a:r>
          </a:p>
        </p:txBody>
      </p:sp>
      <p:sp>
        <p:nvSpPr>
          <p:cNvPr id="13" name="Content Placeholder 12">
            <a:extLst>
              <a:ext uri="{FF2B5EF4-FFF2-40B4-BE49-F238E27FC236}">
                <a16:creationId xmlns:a16="http://schemas.microsoft.com/office/drawing/2014/main" xmlns="" id="{5261EC1B-9DB4-40A6-9372-1BD14BBE677F}"/>
              </a:ext>
            </a:extLst>
          </p:cNvPr>
          <p:cNvSpPr>
            <a:spLocks noGrp="1"/>
          </p:cNvSpPr>
          <p:nvPr>
            <p:ph idx="1"/>
          </p:nvPr>
        </p:nvSpPr>
        <p:spPr>
          <a:xfrm>
            <a:off x="119174" y="3768163"/>
            <a:ext cx="11953652" cy="1900084"/>
          </a:xfrm>
        </p:spPr>
        <p:txBody>
          <a:bodyPr/>
          <a:lstStyle/>
          <a:p>
            <a:pPr marL="0" indent="0">
              <a:buNone/>
            </a:pPr>
            <a:r>
              <a:rPr lang="en-US" sz="1200" b="1" dirty="0"/>
              <a:t>Explanation</a:t>
            </a:r>
            <a:endParaRPr lang="en-US" sz="1200" dirty="0"/>
          </a:p>
          <a:p>
            <a:pPr marL="0" indent="0">
              <a:buNone/>
            </a:pPr>
            <a:r>
              <a:rPr lang="en-US" sz="1200" dirty="0"/>
              <a:t>WBS 1.5.1 SiPMs - The eleventh batch of SiPMs was not delivered. This causes -$70K of SV.</a:t>
            </a:r>
          </a:p>
          <a:p>
            <a:pPr marL="0" indent="0">
              <a:buNone/>
            </a:pPr>
            <a:r>
              <a:rPr lang="en-US" sz="1200" dirty="0"/>
              <a:t>WBS 1.5.2 Calorimeter Electronics - SiPM Daughtercards - The SiPM daughtercards for EMCal sectors 1-12 are not complete. This leads to -$27K of SV.</a:t>
            </a:r>
          </a:p>
          <a:p>
            <a:pPr marL="0" indent="0">
              <a:buNone/>
            </a:pPr>
            <a:r>
              <a:rPr lang="en-US" sz="1200" dirty="0"/>
              <a:t>WBS 1.5.2 Calorimeter Electronics - EMCal Internal Signal Cables - The Internal signal/test/Comm/LV/Bias cables for EMCal sectors 1-12 have not all arrived. This leads to -$72K SV. </a:t>
            </a:r>
          </a:p>
          <a:p>
            <a:pPr marL="0" indent="0">
              <a:buNone/>
            </a:pPr>
            <a:r>
              <a:rPr lang="en-US" sz="1200" dirty="0"/>
              <a:t>WBS 1.5.2 Calorimeter Electronics - EMCal External Signal Cables - The External LV/Bias/Signal/Comm/Test cables for EMCal sectors 1-12 have not all arrived This leads to -$60K of SV.</a:t>
            </a:r>
          </a:p>
          <a:p>
            <a:pPr marL="0" indent="0">
              <a:buNone/>
            </a:pPr>
            <a:r>
              <a:rPr lang="en-US" sz="1200" dirty="0"/>
              <a:t>WBS 1.5.2 Calorimeter Electronics - EMCal LV - The Low Voltage power systems for EMCal sectors 1-12 have not all arrived. This leads to -$16K SV.</a:t>
            </a:r>
          </a:p>
          <a:p>
            <a:pPr marL="0" indent="0">
              <a:buNone/>
            </a:pPr>
            <a:r>
              <a:rPr lang="en-US" sz="1200" dirty="0"/>
              <a:t>WBS 1.5.3 Calorimeter Digitizer System - The boards for the 7-crate preproduction prototype set of Calorimeter Digitizers have not arrived from the vendor, and thus have not been assembled by the assembly vendor, leading to -$134K of SV.</a:t>
            </a:r>
          </a:p>
          <a:p>
            <a:pPr marL="0" indent="0">
              <a:buNone/>
            </a:pPr>
            <a:r>
              <a:rPr lang="en-US" sz="1100" dirty="0"/>
              <a:t> </a:t>
            </a:r>
          </a:p>
        </p:txBody>
      </p:sp>
      <p:sp>
        <p:nvSpPr>
          <p:cNvPr id="4" name="Date Placeholder 3">
            <a:extLst>
              <a:ext uri="{FF2B5EF4-FFF2-40B4-BE49-F238E27FC236}">
                <a16:creationId xmlns:a16="http://schemas.microsoft.com/office/drawing/2014/main" xmlns="" id="{538A5A36-FA1B-4F27-A18C-6395F46E2767}"/>
              </a:ext>
            </a:extLst>
          </p:cNvPr>
          <p:cNvSpPr>
            <a:spLocks noGrp="1"/>
          </p:cNvSpPr>
          <p:nvPr>
            <p:ph type="dt" sz="half" idx="10"/>
          </p:nvPr>
        </p:nvSpPr>
        <p:spPr/>
        <p:txBody>
          <a:bodyPr/>
          <a:lstStyle/>
          <a:p>
            <a:pPr>
              <a:defRPr/>
            </a:pPr>
            <a:r>
              <a:rPr lang="en-US" altLang="en-US"/>
              <a:t>1/23/2020</a:t>
            </a:r>
            <a:endParaRPr lang="en-US" altLang="en-US" dirty="0"/>
          </a:p>
        </p:txBody>
      </p:sp>
      <p:sp>
        <p:nvSpPr>
          <p:cNvPr id="5" name="Footer Placeholder 4">
            <a:extLst>
              <a:ext uri="{FF2B5EF4-FFF2-40B4-BE49-F238E27FC236}">
                <a16:creationId xmlns:a16="http://schemas.microsoft.com/office/drawing/2014/main" xmlns="" id="{6DA58F09-E077-4D9A-BA58-00AE11431693}"/>
              </a:ext>
            </a:extLst>
          </p:cNvPr>
          <p:cNvSpPr>
            <a:spLocks noGrp="1"/>
          </p:cNvSpPr>
          <p:nvPr>
            <p:ph type="ftr" sz="quarter" idx="11"/>
          </p:nvPr>
        </p:nvSpPr>
        <p:spPr/>
        <p:txBody>
          <a:bodyPr/>
          <a:lstStyle/>
          <a:p>
            <a:pPr>
              <a:defRPr/>
            </a:pPr>
            <a:r>
              <a:rPr lang="en-US"/>
              <a:t>PMG</a:t>
            </a:r>
            <a:endParaRPr lang="en-US" dirty="0"/>
          </a:p>
        </p:txBody>
      </p:sp>
      <p:sp>
        <p:nvSpPr>
          <p:cNvPr id="6" name="Slide Number Placeholder 5">
            <a:extLst>
              <a:ext uri="{FF2B5EF4-FFF2-40B4-BE49-F238E27FC236}">
                <a16:creationId xmlns:a16="http://schemas.microsoft.com/office/drawing/2014/main" xmlns="" id="{2CAEF33C-D16F-4533-8344-1107C79A5281}"/>
              </a:ext>
            </a:extLst>
          </p:cNvPr>
          <p:cNvSpPr>
            <a:spLocks noGrp="1"/>
          </p:cNvSpPr>
          <p:nvPr>
            <p:ph type="sldNum" sz="quarter" idx="12"/>
          </p:nvPr>
        </p:nvSpPr>
        <p:spPr/>
        <p:txBody>
          <a:bodyPr/>
          <a:lstStyle/>
          <a:p>
            <a:fld id="{4B932B3A-BA38-40C7-ADEE-2A1902CEB265}" type="slidenum">
              <a:rPr lang="en-US" altLang="en-US" smtClean="0"/>
              <a:pPr/>
              <a:t>19</a:t>
            </a:fld>
            <a:endParaRPr lang="en-US" altLang="en-US" dirty="0"/>
          </a:p>
        </p:txBody>
      </p:sp>
      <p:pic>
        <p:nvPicPr>
          <p:cNvPr id="12" name="Picture 11">
            <a:extLst>
              <a:ext uri="{FF2B5EF4-FFF2-40B4-BE49-F238E27FC236}">
                <a16:creationId xmlns:a16="http://schemas.microsoft.com/office/drawing/2014/main" xmlns="" id="{7ADD0D99-7183-4ECD-BE68-31B4574BD373}"/>
              </a:ext>
            </a:extLst>
          </p:cNvPr>
          <p:cNvPicPr>
            <a:picLocks noChangeAspect="1"/>
          </p:cNvPicPr>
          <p:nvPr/>
        </p:nvPicPr>
        <p:blipFill rotWithShape="1">
          <a:blip r:embed="rId2"/>
          <a:srcRect l="7519" t="21178" r="28529" b="39779"/>
          <a:stretch/>
        </p:blipFill>
        <p:spPr>
          <a:xfrm>
            <a:off x="2524279" y="904568"/>
            <a:ext cx="6370638" cy="2498470"/>
          </a:xfrm>
          <a:prstGeom prst="rect">
            <a:avLst/>
          </a:prstGeom>
        </p:spPr>
      </p:pic>
    </p:spTree>
    <p:extLst>
      <p:ext uri="{BB962C8B-B14F-4D97-AF65-F5344CB8AC3E}">
        <p14:creationId xmlns:p14="http://schemas.microsoft.com/office/powerpoint/2010/main" val="2923685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4577CB-7B0C-46C2-91BE-FD553E4262B6}"/>
              </a:ext>
            </a:extLst>
          </p:cNvPr>
          <p:cNvSpPr>
            <a:spLocks noGrp="1"/>
          </p:cNvSpPr>
          <p:nvPr>
            <p:ph type="title"/>
          </p:nvPr>
        </p:nvSpPr>
        <p:spPr>
          <a:xfrm>
            <a:off x="0" y="33349"/>
            <a:ext cx="11582400" cy="728663"/>
          </a:xfrm>
        </p:spPr>
        <p:txBody>
          <a:bodyPr/>
          <a:lstStyle/>
          <a:p>
            <a:r>
              <a:rPr lang="en-US" sz="4000" dirty="0"/>
              <a:t>Where BNL Management Can Help sPHENIX</a:t>
            </a:r>
          </a:p>
        </p:txBody>
      </p:sp>
      <p:sp>
        <p:nvSpPr>
          <p:cNvPr id="3" name="Content Placeholder 2">
            <a:extLst>
              <a:ext uri="{FF2B5EF4-FFF2-40B4-BE49-F238E27FC236}">
                <a16:creationId xmlns:a16="http://schemas.microsoft.com/office/drawing/2014/main" xmlns="" id="{B607F4D0-E74C-4D33-B26E-81A0BD639961}"/>
              </a:ext>
            </a:extLst>
          </p:cNvPr>
          <p:cNvSpPr>
            <a:spLocks noGrp="1"/>
          </p:cNvSpPr>
          <p:nvPr>
            <p:ph idx="1"/>
          </p:nvPr>
        </p:nvSpPr>
        <p:spPr>
          <a:xfrm>
            <a:off x="176513" y="767305"/>
            <a:ext cx="11710219" cy="6090695"/>
          </a:xfrm>
        </p:spPr>
        <p:txBody>
          <a:bodyPr/>
          <a:lstStyle/>
          <a:p>
            <a:r>
              <a:rPr lang="en-US" sz="2000" dirty="0"/>
              <a:t>We may need help getting the capital account open quickly for the IHCal instrumentation. I’ve submitted all of the paperwork to Kelly Carroll. It involves David Bacon approval, etc. The MVTX accounts took over 1 month to open. </a:t>
            </a:r>
            <a:endParaRPr lang="en-US" sz="2000" dirty="0" smtClean="0"/>
          </a:p>
          <a:p>
            <a:r>
              <a:rPr lang="en-US" sz="2000" dirty="0" smtClean="0"/>
              <a:t>The </a:t>
            </a:r>
            <a:r>
              <a:rPr lang="en-US" sz="2000" dirty="0"/>
              <a:t>length of RHIC </a:t>
            </a:r>
            <a:r>
              <a:rPr lang="en-US" sz="2000" dirty="0" smtClean="0"/>
              <a:t>Run2022 as presented at the Feb Budget Briefing. </a:t>
            </a:r>
            <a:r>
              <a:rPr lang="en-US" sz="2000" dirty="0" smtClean="0"/>
              <a:t>The sPHENIX project</a:t>
            </a:r>
            <a:r>
              <a:rPr lang="en-US" sz="2000" dirty="0" smtClean="0"/>
              <a:t> </a:t>
            </a:r>
            <a:r>
              <a:rPr lang="en-US" sz="2000" dirty="0"/>
              <a:t>would like this as short as possible while still having a viable physics run. </a:t>
            </a:r>
          </a:p>
          <a:p>
            <a:pPr lvl="1"/>
            <a:r>
              <a:rPr lang="en-US" sz="1800" dirty="0"/>
              <a:t>We have built a 16 week time window </a:t>
            </a:r>
            <a:r>
              <a:rPr lang="en-US" sz="1800" dirty="0" smtClean="0"/>
              <a:t>for the 2022 RHIC run into </a:t>
            </a:r>
            <a:r>
              <a:rPr lang="en-US" sz="1800" dirty="0"/>
              <a:t>the sPHENIX </a:t>
            </a:r>
            <a:r>
              <a:rPr lang="en-US" sz="1800" dirty="0" smtClean="0"/>
              <a:t>RLS. During this time there </a:t>
            </a:r>
            <a:r>
              <a:rPr lang="en-US" sz="1800" dirty="0"/>
              <a:t>is no access to the IR for sPHENIX installation. The project plan assumes IR access after the 16 week lock out period.</a:t>
            </a:r>
          </a:p>
          <a:p>
            <a:pPr lvl="1"/>
            <a:r>
              <a:rPr lang="en-US" sz="1800" dirty="0" smtClean="0"/>
              <a:t>The multi-year spreadsheet shown by Susan at the Budget Briefing practice this week showed a 24 week run. That would translate into an extra 8 week delay for sPHENIX installation.</a:t>
            </a:r>
          </a:p>
          <a:p>
            <a:r>
              <a:rPr lang="en-US" sz="2000" dirty="0" smtClean="0"/>
              <a:t>We have two </a:t>
            </a:r>
            <a:r>
              <a:rPr lang="en-US" sz="2000" dirty="0" err="1" smtClean="0"/>
              <a:t>reqs</a:t>
            </a:r>
            <a:r>
              <a:rPr lang="en-US" sz="2000" dirty="0" smtClean="0"/>
              <a:t> submitted to hire replacements for people that have either retired or left the group: I-5/7 software professional, TW-4 designer</a:t>
            </a:r>
          </a:p>
          <a:p>
            <a:pPr lvl="1"/>
            <a:r>
              <a:rPr lang="en-US" sz="1800" dirty="0" smtClean="0"/>
              <a:t>To guarantee meeting the early completion date we are looking at the possibility of bringing on additional labor resources for techs, engineers and designers. Resources from CAD would be great but I expect they will become scarce soon. We’ll look inside the lab first (NSLSII, IO, SMD) and then look at job shoppers or term hires. </a:t>
            </a:r>
          </a:p>
          <a:p>
            <a:pPr lvl="1"/>
            <a:r>
              <a:rPr lang="en-US" sz="1800" dirty="0" smtClean="0"/>
              <a:t>We’ll likely have to use MIE contingency to pay but it would be a good trade in order to stay on schedule.</a:t>
            </a:r>
          </a:p>
          <a:p>
            <a:r>
              <a:rPr lang="en-US" sz="2000" dirty="0" smtClean="0"/>
              <a:t>Staring at the end of the spring semester sPHENIX expects to start to get an influx of students for testing and assembly. We are starting to get requests for visitor funds (housing &amp; per diem) for students.</a:t>
            </a:r>
          </a:p>
          <a:p>
            <a:pPr lvl="1"/>
            <a:r>
              <a:rPr lang="en-US" sz="1800" dirty="0" smtClean="0"/>
              <a:t>Can we use Ops funds?</a:t>
            </a:r>
            <a:endParaRPr lang="en-US" sz="1800" dirty="0"/>
          </a:p>
        </p:txBody>
      </p:sp>
      <p:sp>
        <p:nvSpPr>
          <p:cNvPr id="4" name="Date Placeholder 3">
            <a:extLst>
              <a:ext uri="{FF2B5EF4-FFF2-40B4-BE49-F238E27FC236}">
                <a16:creationId xmlns:a16="http://schemas.microsoft.com/office/drawing/2014/main" xmlns="" id="{B24AECC9-EF5B-4374-9E76-DB7B91810CB1}"/>
              </a:ext>
            </a:extLst>
          </p:cNvPr>
          <p:cNvSpPr>
            <a:spLocks noGrp="1"/>
          </p:cNvSpPr>
          <p:nvPr>
            <p:ph type="dt" sz="half" idx="10"/>
          </p:nvPr>
        </p:nvSpPr>
        <p:spPr/>
        <p:txBody>
          <a:bodyPr/>
          <a:lstStyle/>
          <a:p>
            <a:pPr>
              <a:defRPr/>
            </a:pPr>
            <a:r>
              <a:rPr lang="en-US" altLang="en-US" dirty="0"/>
              <a:t>1/23/2020</a:t>
            </a:r>
          </a:p>
        </p:txBody>
      </p:sp>
      <p:sp>
        <p:nvSpPr>
          <p:cNvPr id="5" name="Footer Placeholder 4">
            <a:extLst>
              <a:ext uri="{FF2B5EF4-FFF2-40B4-BE49-F238E27FC236}">
                <a16:creationId xmlns:a16="http://schemas.microsoft.com/office/drawing/2014/main" xmlns="" id="{7B3B813D-5706-4DC4-BB37-A6ADB00F22AB}"/>
              </a:ext>
            </a:extLst>
          </p:cNvPr>
          <p:cNvSpPr>
            <a:spLocks noGrp="1"/>
          </p:cNvSpPr>
          <p:nvPr>
            <p:ph type="ftr" sz="quarter" idx="11"/>
          </p:nvPr>
        </p:nvSpPr>
        <p:spPr/>
        <p:txBody>
          <a:bodyPr/>
          <a:lstStyle/>
          <a:p>
            <a:pPr>
              <a:defRPr/>
            </a:pPr>
            <a:r>
              <a:rPr lang="en-US"/>
              <a:t>PMG</a:t>
            </a:r>
            <a:endParaRPr lang="en-US" dirty="0"/>
          </a:p>
        </p:txBody>
      </p:sp>
      <p:sp>
        <p:nvSpPr>
          <p:cNvPr id="6" name="Slide Number Placeholder 5">
            <a:extLst>
              <a:ext uri="{FF2B5EF4-FFF2-40B4-BE49-F238E27FC236}">
                <a16:creationId xmlns:a16="http://schemas.microsoft.com/office/drawing/2014/main" xmlns="" id="{4D1F28FD-E53E-469D-B6CA-5EF7609F5705}"/>
              </a:ext>
            </a:extLst>
          </p:cNvPr>
          <p:cNvSpPr>
            <a:spLocks noGrp="1"/>
          </p:cNvSpPr>
          <p:nvPr>
            <p:ph type="sldNum" sz="quarter" idx="12"/>
          </p:nvPr>
        </p:nvSpPr>
        <p:spPr/>
        <p:txBody>
          <a:bodyPr/>
          <a:lstStyle/>
          <a:p>
            <a:fld id="{4B932B3A-BA38-40C7-ADEE-2A1902CEB265}" type="slidenum">
              <a:rPr lang="en-US" altLang="en-US" smtClean="0"/>
              <a:pPr/>
              <a:t>2</a:t>
            </a:fld>
            <a:endParaRPr lang="en-US" altLang="en-US" dirty="0"/>
          </a:p>
        </p:txBody>
      </p:sp>
    </p:spTree>
    <p:extLst>
      <p:ext uri="{BB962C8B-B14F-4D97-AF65-F5344CB8AC3E}">
        <p14:creationId xmlns:p14="http://schemas.microsoft.com/office/powerpoint/2010/main" val="264767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5E5CBF-3FCD-4114-91E0-5F10EC5FDD41}"/>
              </a:ext>
            </a:extLst>
          </p:cNvPr>
          <p:cNvSpPr>
            <a:spLocks noGrp="1"/>
          </p:cNvSpPr>
          <p:nvPr>
            <p:ph type="title"/>
          </p:nvPr>
        </p:nvSpPr>
        <p:spPr/>
        <p:txBody>
          <a:bodyPr/>
          <a:lstStyle/>
          <a:p>
            <a:r>
              <a:rPr lang="en-US" sz="4400" dirty="0"/>
              <a:t>Variance Report - continued</a:t>
            </a:r>
          </a:p>
        </p:txBody>
      </p:sp>
      <p:sp>
        <p:nvSpPr>
          <p:cNvPr id="3" name="Content Placeholder 2">
            <a:extLst>
              <a:ext uri="{FF2B5EF4-FFF2-40B4-BE49-F238E27FC236}">
                <a16:creationId xmlns:a16="http://schemas.microsoft.com/office/drawing/2014/main" xmlns="" id="{C32A84D8-6AD0-41C1-8638-F74F20604617}"/>
              </a:ext>
            </a:extLst>
          </p:cNvPr>
          <p:cNvSpPr>
            <a:spLocks noGrp="1"/>
          </p:cNvSpPr>
          <p:nvPr>
            <p:ph idx="1"/>
          </p:nvPr>
        </p:nvSpPr>
        <p:spPr>
          <a:xfrm>
            <a:off x="226142" y="891941"/>
            <a:ext cx="11130116" cy="5074117"/>
          </a:xfrm>
        </p:spPr>
        <p:txBody>
          <a:bodyPr/>
          <a:lstStyle/>
          <a:p>
            <a:pPr marL="0" indent="0">
              <a:buNone/>
            </a:pPr>
            <a:r>
              <a:rPr lang="en-US" sz="1200" b="1" dirty="0"/>
              <a:t>Impact</a:t>
            </a:r>
            <a:endParaRPr lang="en-US" sz="1200" dirty="0"/>
          </a:p>
          <a:p>
            <a:pPr marL="0" indent="0">
              <a:buNone/>
            </a:pPr>
            <a:r>
              <a:rPr lang="en-US" sz="1200" dirty="0"/>
              <a:t>WBS 1.5.1 SiPMs - None. The batches of SiPMs needed for the critical path of the MIE were the first 5, which are all in hand since July 2019, tested, and prepared for mounting on the SiPM Daughtercards.</a:t>
            </a:r>
          </a:p>
          <a:p>
            <a:pPr marL="0" indent="0">
              <a:buNone/>
            </a:pPr>
            <a:r>
              <a:rPr lang="en-US" sz="1200" dirty="0"/>
              <a:t>WBS 1.5.2 Calorimeter Electronics - SiPM Daughtercards- The SiPM daughtercards are 10 days from the critical path.  SiPM daughtercards are needed for installation on EMCal Sector 1 (the first of the twelve preproduction EMCal sectors) by mid-January 2020.</a:t>
            </a:r>
          </a:p>
          <a:p>
            <a:pPr marL="0" indent="0">
              <a:buNone/>
            </a:pPr>
            <a:r>
              <a:rPr lang="en-US" sz="1200" dirty="0"/>
              <a:t>WBS 1.5.2 Calorimeter Electronics - EMCal Internal Signal Cables - The first of the twelve sets of these cables are needed by late February for installation into EMCal sector 1.   Some 10 days float relative to the critical path remain as of early January. These cables are internal to a sector and must be installed prior to closing and testing a sector.</a:t>
            </a:r>
          </a:p>
          <a:p>
            <a:pPr marL="0" indent="0">
              <a:buNone/>
            </a:pPr>
            <a:r>
              <a:rPr lang="en-US" sz="1200" dirty="0"/>
              <a:t>WBS 1.5.2 Calorimeter Electronics - EMCal External Signal Cables - None. These cables are planned to be ordered with the rest of the EMCal sector 1-12 equipment, as noted, but are not needed for installation until late 2021. Adequate cables sets exist at BNL to allow testing of all production EMCal sectors, as these cables are external to the sector's mechanical structure and thus can be re-used with any EMCal sector.</a:t>
            </a:r>
          </a:p>
          <a:p>
            <a:pPr marL="0" indent="0">
              <a:buNone/>
            </a:pPr>
            <a:r>
              <a:rPr lang="en-US" sz="1200" dirty="0"/>
              <a:t>WBS 1.5.2 Calorimeter Electronics - EMCal LV - None. Existing LV supplies will be used to test all production EMCal sectors.</a:t>
            </a:r>
          </a:p>
          <a:p>
            <a:pPr marL="0" indent="0">
              <a:buNone/>
            </a:pPr>
            <a:r>
              <a:rPr lang="en-US" sz="1200" dirty="0"/>
              <a:t>WBS 1.5.3 Calorimeter Digitizer System- The boards cannot be assembled for the 7-crate pre-production prototype of the calorimeter digitizers until the boards arrive.  This does not affect other MIE work, because an adequate number of prototype calorimeter digitizers are at BNL and meet all specifications, and thus are in use to support all calorimeter detector production and testing.  There are some 130 days of float in the Calorimeter Digitizer effort relative to the MIE critical path.</a:t>
            </a:r>
          </a:p>
          <a:p>
            <a:pPr marL="0" indent="0">
              <a:buNone/>
            </a:pPr>
            <a:r>
              <a:rPr lang="en-US" sz="1200" dirty="0"/>
              <a:t> </a:t>
            </a:r>
          </a:p>
          <a:p>
            <a:pPr marL="0" indent="0">
              <a:buNone/>
            </a:pPr>
            <a:r>
              <a:rPr lang="en-US" sz="1200" b="1" dirty="0"/>
              <a:t>Corrective Action</a:t>
            </a:r>
            <a:endParaRPr lang="en-US" sz="1200" dirty="0"/>
          </a:p>
          <a:p>
            <a:pPr marL="0" indent="0">
              <a:buNone/>
            </a:pPr>
            <a:r>
              <a:rPr lang="en-US" sz="1200" dirty="0"/>
              <a:t>WBS 1.5.1 SiPMs - None. The 11th batch was delivered by the vendor in January.</a:t>
            </a:r>
          </a:p>
          <a:p>
            <a:pPr marL="0" indent="0">
              <a:buNone/>
            </a:pPr>
            <a:r>
              <a:rPr lang="en-US" sz="1200" dirty="0"/>
              <a:t>WBS 1.5.2 Calorimeter Electronics - SiPM Daughtercards- The initial order with the assembly house for the SiPM daughtercards is placed.  First items will be tested during January 2020 in time for the above-mentioned installation on EMCal Sector 1 on schedule. Past experience with this vendor suggests acceptance yield will be better than 95%. </a:t>
            </a:r>
          </a:p>
          <a:p>
            <a:pPr marL="0" indent="0">
              <a:buNone/>
            </a:pPr>
            <a:r>
              <a:rPr lang="en-US" sz="1200" dirty="0"/>
              <a:t>WBS 1.5.2 Calorimeter Electronics - EMCal Internal Signal Cables- The needed parts and cables are ordered and starting to arrive. Delivery time is 8 weeks, placing the arrival in mid-January 2020, about 6 weeks prior to the planned installation date in Sector 1 and thus allowing adequate time for testing of these cables.</a:t>
            </a:r>
          </a:p>
          <a:p>
            <a:pPr marL="0" indent="0">
              <a:buNone/>
            </a:pPr>
            <a:r>
              <a:rPr lang="en-US" sz="1200" dirty="0"/>
              <a:t>WBS 1.5.2 Calorimeter Electronics - EMCal External Signal Cables- The required parts are ordered. The assembly will be done by internal BNL technician labor over the next 4 months, completing these activities.</a:t>
            </a:r>
          </a:p>
          <a:p>
            <a:pPr marL="0" indent="0">
              <a:buNone/>
            </a:pPr>
            <a:r>
              <a:rPr lang="en-US" sz="1200" dirty="0"/>
              <a:t>WBS 1.5.2 Calorimeter Electronics - EMCal LV - The LV power supplies have been ordered.</a:t>
            </a:r>
          </a:p>
          <a:p>
            <a:pPr marL="0" indent="0">
              <a:buNone/>
            </a:pPr>
            <a:r>
              <a:rPr lang="en-US" sz="1200" dirty="0"/>
              <a:t>WBS 1.5.3 Calorimeter Digitizer System - Continue to work with vendors to have the boards delivered, so that the boards may be assembled.</a:t>
            </a:r>
          </a:p>
          <a:p>
            <a:pPr marL="0" indent="0">
              <a:buNone/>
            </a:pPr>
            <a:endParaRPr lang="en-US" sz="1200" dirty="0"/>
          </a:p>
        </p:txBody>
      </p:sp>
      <p:sp>
        <p:nvSpPr>
          <p:cNvPr id="4" name="Date Placeholder 3">
            <a:extLst>
              <a:ext uri="{FF2B5EF4-FFF2-40B4-BE49-F238E27FC236}">
                <a16:creationId xmlns:a16="http://schemas.microsoft.com/office/drawing/2014/main" xmlns="" id="{BBD65C1E-F600-4C2F-8FA8-A601AC076B56}"/>
              </a:ext>
            </a:extLst>
          </p:cNvPr>
          <p:cNvSpPr>
            <a:spLocks noGrp="1"/>
          </p:cNvSpPr>
          <p:nvPr>
            <p:ph type="dt" sz="half" idx="10"/>
          </p:nvPr>
        </p:nvSpPr>
        <p:spPr/>
        <p:txBody>
          <a:bodyPr/>
          <a:lstStyle/>
          <a:p>
            <a:pPr>
              <a:defRPr/>
            </a:pPr>
            <a:r>
              <a:rPr lang="en-US" altLang="en-US"/>
              <a:t>1/23/2020</a:t>
            </a:r>
            <a:endParaRPr lang="en-US" altLang="en-US" dirty="0"/>
          </a:p>
        </p:txBody>
      </p:sp>
      <p:sp>
        <p:nvSpPr>
          <p:cNvPr id="5" name="Footer Placeholder 4">
            <a:extLst>
              <a:ext uri="{FF2B5EF4-FFF2-40B4-BE49-F238E27FC236}">
                <a16:creationId xmlns:a16="http://schemas.microsoft.com/office/drawing/2014/main" xmlns="" id="{F3F297DB-6756-4310-A610-DA5FA57ECB83}"/>
              </a:ext>
            </a:extLst>
          </p:cNvPr>
          <p:cNvSpPr>
            <a:spLocks noGrp="1"/>
          </p:cNvSpPr>
          <p:nvPr>
            <p:ph type="ftr" sz="quarter" idx="11"/>
          </p:nvPr>
        </p:nvSpPr>
        <p:spPr>
          <a:xfrm>
            <a:off x="4277202" y="6548426"/>
            <a:ext cx="3860800" cy="276225"/>
          </a:xfrm>
        </p:spPr>
        <p:txBody>
          <a:bodyPr/>
          <a:lstStyle/>
          <a:p>
            <a:pPr>
              <a:defRPr/>
            </a:pPr>
            <a:r>
              <a:rPr lang="en-US"/>
              <a:t>PMG</a:t>
            </a:r>
            <a:endParaRPr lang="en-US" dirty="0"/>
          </a:p>
        </p:txBody>
      </p:sp>
      <p:sp>
        <p:nvSpPr>
          <p:cNvPr id="6" name="Slide Number Placeholder 5">
            <a:extLst>
              <a:ext uri="{FF2B5EF4-FFF2-40B4-BE49-F238E27FC236}">
                <a16:creationId xmlns:a16="http://schemas.microsoft.com/office/drawing/2014/main" xmlns="" id="{00FD4C5B-9EEA-4B56-811B-576B7B96945F}"/>
              </a:ext>
            </a:extLst>
          </p:cNvPr>
          <p:cNvSpPr>
            <a:spLocks noGrp="1"/>
          </p:cNvSpPr>
          <p:nvPr>
            <p:ph type="sldNum" sz="quarter" idx="12"/>
          </p:nvPr>
        </p:nvSpPr>
        <p:spPr/>
        <p:txBody>
          <a:bodyPr/>
          <a:lstStyle/>
          <a:p>
            <a:fld id="{4B932B3A-BA38-40C7-ADEE-2A1902CEB265}" type="slidenum">
              <a:rPr lang="en-US" altLang="en-US" smtClean="0"/>
              <a:pPr/>
              <a:t>20</a:t>
            </a:fld>
            <a:endParaRPr lang="en-US" altLang="en-US" dirty="0"/>
          </a:p>
        </p:txBody>
      </p:sp>
    </p:spTree>
    <p:extLst>
      <p:ext uri="{BB962C8B-B14F-4D97-AF65-F5344CB8AC3E}">
        <p14:creationId xmlns:p14="http://schemas.microsoft.com/office/powerpoint/2010/main" val="76363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E36714F-ADA0-475F-9057-CF628B43DD7C}"/>
              </a:ext>
            </a:extLst>
          </p:cNvPr>
          <p:cNvPicPr>
            <a:picLocks noChangeAspect="1"/>
          </p:cNvPicPr>
          <p:nvPr/>
        </p:nvPicPr>
        <p:blipFill>
          <a:blip r:embed="rId2"/>
          <a:stretch>
            <a:fillRect/>
          </a:stretch>
        </p:blipFill>
        <p:spPr>
          <a:xfrm>
            <a:off x="938857" y="1299587"/>
            <a:ext cx="10314286" cy="3790476"/>
          </a:xfrm>
          <a:prstGeom prst="rect">
            <a:avLst/>
          </a:prstGeom>
        </p:spPr>
      </p:pic>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a:xfrm>
            <a:off x="386570" y="33347"/>
            <a:ext cx="10972800" cy="728663"/>
          </a:xfrm>
        </p:spPr>
        <p:txBody>
          <a:bodyPr/>
          <a:lstStyle/>
          <a:p>
            <a:r>
              <a:rPr lang="en-US" sz="2800" dirty="0"/>
              <a:t>Cost Performance Report (CPR) – 1008 Infra and Facility Upgrade</a:t>
            </a:r>
          </a:p>
        </p:txBody>
      </p:sp>
      <p:sp>
        <p:nvSpPr>
          <p:cNvPr id="9" name="TextBox 8">
            <a:extLst>
              <a:ext uri="{FF2B5EF4-FFF2-40B4-BE49-F238E27FC236}">
                <a16:creationId xmlns:a16="http://schemas.microsoft.com/office/drawing/2014/main" xmlns="" id="{486B556E-4F11-43E1-9E35-BE09EBA3995D}"/>
              </a:ext>
            </a:extLst>
          </p:cNvPr>
          <p:cNvSpPr txBox="1"/>
          <p:nvPr/>
        </p:nvSpPr>
        <p:spPr>
          <a:xfrm>
            <a:off x="9480884" y="4778554"/>
            <a:ext cx="2515460" cy="1231106"/>
          </a:xfrm>
          <a:prstGeom prst="rect">
            <a:avLst/>
          </a:prstGeom>
          <a:noFill/>
          <a:ln>
            <a:solidFill>
              <a:schemeClr val="tx1"/>
            </a:solidFill>
          </a:ln>
        </p:spPr>
        <p:txBody>
          <a:bodyPr wrap="square" rtlCol="0">
            <a:spAutoFit/>
          </a:bodyPr>
          <a:lstStyle/>
          <a:p>
            <a:r>
              <a:rPr lang="en-US" sz="1400" u="sng" dirty="0"/>
              <a:t>DOE SPI or CPI Value Thresholds</a:t>
            </a:r>
          </a:p>
          <a:p>
            <a:pPr>
              <a:buClr>
                <a:srgbClr val="00B050"/>
              </a:buClr>
              <a:buSzPct val="150000"/>
            </a:pPr>
            <a:r>
              <a:rPr lang="en-US" sz="1400" dirty="0"/>
              <a:t>      0.90 to 1.15</a:t>
            </a:r>
          </a:p>
          <a:p>
            <a:pPr>
              <a:buClr>
                <a:srgbClr val="00B050"/>
              </a:buClr>
              <a:buSzPct val="150000"/>
            </a:pPr>
            <a:r>
              <a:rPr lang="en-US" sz="1400" dirty="0"/>
              <a:t>      0.85 to 0.89 or 1.16 to 1.25</a:t>
            </a:r>
          </a:p>
          <a:p>
            <a:pPr>
              <a:buClr>
                <a:srgbClr val="00B050"/>
              </a:buClr>
              <a:buSzPct val="150000"/>
            </a:pPr>
            <a:r>
              <a:rPr lang="en-US" sz="1400" dirty="0"/>
              <a:t>      &lt;0.85 or &gt;1.25</a:t>
            </a:r>
          </a:p>
          <a:p>
            <a:pPr marL="285750" indent="-285750">
              <a:buFont typeface="Arial" panose="020B0604020202020204" pitchFamily="34" charset="0"/>
              <a:buChar char="•"/>
            </a:pPr>
            <a:endParaRPr lang="en-US" dirty="0"/>
          </a:p>
        </p:txBody>
      </p:sp>
      <p:sp>
        <p:nvSpPr>
          <p:cNvPr id="10" name="Oval 9">
            <a:extLst>
              <a:ext uri="{FF2B5EF4-FFF2-40B4-BE49-F238E27FC236}">
                <a16:creationId xmlns:a16="http://schemas.microsoft.com/office/drawing/2014/main" xmlns="" id="{A603BB0E-C5D4-4D9D-9A0B-9C6ED4302350}"/>
              </a:ext>
            </a:extLst>
          </p:cNvPr>
          <p:cNvSpPr/>
          <p:nvPr/>
        </p:nvSpPr>
        <p:spPr>
          <a:xfrm>
            <a:off x="9601200" y="5077088"/>
            <a:ext cx="168442" cy="1334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xmlns="" id="{F16B8F53-657B-4EA6-8B18-9A57FCEF642B}"/>
              </a:ext>
            </a:extLst>
          </p:cNvPr>
          <p:cNvSpPr/>
          <p:nvPr/>
        </p:nvSpPr>
        <p:spPr>
          <a:xfrm>
            <a:off x="9601200" y="5272625"/>
            <a:ext cx="168442" cy="1334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xmlns="" id="{6FA953B8-B3C0-4651-A2E3-115D6ABDE3D4}"/>
              </a:ext>
            </a:extLst>
          </p:cNvPr>
          <p:cNvSpPr/>
          <p:nvPr/>
        </p:nvSpPr>
        <p:spPr>
          <a:xfrm>
            <a:off x="9601200" y="5469570"/>
            <a:ext cx="168442" cy="1334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5">
            <a:extLst>
              <a:ext uri="{FF2B5EF4-FFF2-40B4-BE49-F238E27FC236}">
                <a16:creationId xmlns:a16="http://schemas.microsoft.com/office/drawing/2014/main" xmlns="" id="{D4FAFB7A-3A35-4A07-A80C-26F5DB8CDD09}"/>
              </a:ext>
            </a:extLst>
          </p:cNvPr>
          <p:cNvSpPr>
            <a:spLocks noGrp="1"/>
          </p:cNvSpPr>
          <p:nvPr>
            <p:ph type="sldNum" sz="quarter" idx="12"/>
          </p:nvPr>
        </p:nvSpPr>
        <p:spPr>
          <a:xfrm>
            <a:off x="11479740" y="6216650"/>
            <a:ext cx="712259" cy="365125"/>
          </a:xfrm>
        </p:spPr>
        <p:txBody>
          <a:bodyPr/>
          <a:lstStyle/>
          <a:p>
            <a:fld id="{4B932B3A-BA38-40C7-ADEE-2A1902CEB265}" type="slidenum">
              <a:rPr lang="en-US" altLang="en-US" smtClean="0"/>
              <a:pPr/>
              <a:t>21</a:t>
            </a:fld>
            <a:endParaRPr lang="en-US" altLang="en-US" dirty="0"/>
          </a:p>
        </p:txBody>
      </p:sp>
      <p:cxnSp>
        <p:nvCxnSpPr>
          <p:cNvPr id="5" name="Straight Connector 4">
            <a:extLst>
              <a:ext uri="{FF2B5EF4-FFF2-40B4-BE49-F238E27FC236}">
                <a16:creationId xmlns:a16="http://schemas.microsoft.com/office/drawing/2014/main" xmlns="" id="{54DEBCEE-64AC-4883-911D-6C8B25D8385E}"/>
              </a:ext>
            </a:extLst>
          </p:cNvPr>
          <p:cNvCxnSpPr/>
          <p:nvPr/>
        </p:nvCxnSpPr>
        <p:spPr>
          <a:xfrm>
            <a:off x="195656" y="628650"/>
            <a:ext cx="1164021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F84A440D-D3C7-453D-8786-CA8041F10B61}"/>
              </a:ext>
            </a:extLst>
          </p:cNvPr>
          <p:cNvSpPr txBox="1"/>
          <p:nvPr/>
        </p:nvSpPr>
        <p:spPr>
          <a:xfrm>
            <a:off x="3882318" y="796896"/>
            <a:ext cx="4042481" cy="384721"/>
          </a:xfrm>
          <a:prstGeom prst="rect">
            <a:avLst/>
          </a:prstGeom>
          <a:noFill/>
        </p:spPr>
        <p:txBody>
          <a:bodyPr wrap="square" rtlCol="0">
            <a:spAutoFit/>
          </a:bodyPr>
          <a:lstStyle/>
          <a:p>
            <a:pPr algn="ctr"/>
            <a:r>
              <a:rPr lang="en-US" dirty="0">
                <a:solidFill>
                  <a:srgbClr val="00B0F0"/>
                </a:solidFill>
              </a:rPr>
              <a:t>Based on proposed Baseline</a:t>
            </a:r>
          </a:p>
        </p:txBody>
      </p:sp>
      <p:sp>
        <p:nvSpPr>
          <p:cNvPr id="14" name="Footer Placeholder 2">
            <a:extLst>
              <a:ext uri="{FF2B5EF4-FFF2-40B4-BE49-F238E27FC236}">
                <a16:creationId xmlns:a16="http://schemas.microsoft.com/office/drawing/2014/main" xmlns="" id="{BB434819-149A-40F3-9AE6-E221231A74B3}"/>
              </a:ext>
            </a:extLst>
          </p:cNvPr>
          <p:cNvSpPr>
            <a:spLocks noGrp="1"/>
          </p:cNvSpPr>
          <p:nvPr>
            <p:ph type="ftr" sz="quarter" idx="11"/>
          </p:nvPr>
        </p:nvSpPr>
        <p:spPr>
          <a:xfrm>
            <a:off x="10186737" y="6581775"/>
            <a:ext cx="2005263" cy="276225"/>
          </a:xfrm>
        </p:spPr>
        <p:txBody>
          <a:bodyPr/>
          <a:lstStyle/>
          <a:p>
            <a:pPr>
              <a:defRPr/>
            </a:pPr>
            <a:r>
              <a:rPr lang="en-US" dirty="0"/>
              <a:t>Data Date: 31-Dec-19</a:t>
            </a:r>
          </a:p>
        </p:txBody>
      </p:sp>
    </p:spTree>
    <p:extLst>
      <p:ext uri="{BB962C8B-B14F-4D97-AF65-F5344CB8AC3E}">
        <p14:creationId xmlns:p14="http://schemas.microsoft.com/office/powerpoint/2010/main" val="1690041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3200" dirty="0"/>
              <a:t>Performance Indices – 1008 Infra and Facility Upgrade</a:t>
            </a:r>
          </a:p>
        </p:txBody>
      </p:sp>
      <p:sp>
        <p:nvSpPr>
          <p:cNvPr id="7" name="TextBox 6">
            <a:extLst>
              <a:ext uri="{FF2B5EF4-FFF2-40B4-BE49-F238E27FC236}">
                <a16:creationId xmlns:a16="http://schemas.microsoft.com/office/drawing/2014/main" xmlns="" id="{3F5D4301-D3F7-4152-A349-91E55DAEF760}"/>
              </a:ext>
            </a:extLst>
          </p:cNvPr>
          <p:cNvSpPr txBox="1"/>
          <p:nvPr/>
        </p:nvSpPr>
        <p:spPr>
          <a:xfrm>
            <a:off x="681788" y="5360889"/>
            <a:ext cx="3242512" cy="1231106"/>
          </a:xfrm>
          <a:prstGeom prst="rect">
            <a:avLst/>
          </a:prstGeom>
          <a:noFill/>
        </p:spPr>
        <p:txBody>
          <a:bodyPr wrap="square" rtlCol="0">
            <a:spAutoFit/>
          </a:bodyPr>
          <a:lstStyle/>
          <a:p>
            <a:r>
              <a:rPr lang="en-US" sz="1400" u="sng" dirty="0"/>
              <a:t>DOE SPI or CPI Value Thresholds</a:t>
            </a:r>
          </a:p>
          <a:p>
            <a:pPr>
              <a:buClr>
                <a:srgbClr val="00B050"/>
              </a:buClr>
              <a:buSzPct val="150000"/>
            </a:pPr>
            <a:r>
              <a:rPr lang="en-US" sz="1400" dirty="0"/>
              <a:t>      0.90 to 1.15</a:t>
            </a:r>
          </a:p>
          <a:p>
            <a:pPr>
              <a:buClr>
                <a:srgbClr val="00B050"/>
              </a:buClr>
              <a:buSzPct val="150000"/>
            </a:pPr>
            <a:r>
              <a:rPr lang="en-US" sz="1400" dirty="0"/>
              <a:t>      0.85 to 0.89 or 1.16 to 1.25</a:t>
            </a:r>
          </a:p>
          <a:p>
            <a:pPr>
              <a:buClr>
                <a:srgbClr val="00B050"/>
              </a:buClr>
              <a:buSzPct val="150000"/>
            </a:pPr>
            <a:r>
              <a:rPr lang="en-US" sz="1400" dirty="0"/>
              <a:t>      &lt;0.85 or &gt;1.25</a:t>
            </a:r>
          </a:p>
          <a:p>
            <a:pPr marL="285750" indent="-285750">
              <a:buFont typeface="Arial" panose="020B0604020202020204" pitchFamily="34" charset="0"/>
              <a:buChar char="•"/>
            </a:pPr>
            <a:endParaRPr lang="en-US" dirty="0"/>
          </a:p>
        </p:txBody>
      </p:sp>
      <p:sp>
        <p:nvSpPr>
          <p:cNvPr id="9" name="Oval 8">
            <a:extLst>
              <a:ext uri="{FF2B5EF4-FFF2-40B4-BE49-F238E27FC236}">
                <a16:creationId xmlns:a16="http://schemas.microsoft.com/office/drawing/2014/main" xmlns="" id="{C50F335E-82B0-441A-8DED-50C1D0D22B78}"/>
              </a:ext>
            </a:extLst>
          </p:cNvPr>
          <p:cNvSpPr/>
          <p:nvPr/>
        </p:nvSpPr>
        <p:spPr>
          <a:xfrm>
            <a:off x="681789" y="5659207"/>
            <a:ext cx="168442" cy="1334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xmlns="" id="{3AAAA70B-D131-43A7-90FA-0B360C8DD32D}"/>
              </a:ext>
            </a:extLst>
          </p:cNvPr>
          <p:cNvSpPr/>
          <p:nvPr/>
        </p:nvSpPr>
        <p:spPr>
          <a:xfrm>
            <a:off x="681789" y="5855424"/>
            <a:ext cx="168442" cy="1334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xmlns="" id="{298FED93-97FA-4BCA-AAC6-BFAFA8C7CFD7}"/>
              </a:ext>
            </a:extLst>
          </p:cNvPr>
          <p:cNvSpPr/>
          <p:nvPr/>
        </p:nvSpPr>
        <p:spPr>
          <a:xfrm>
            <a:off x="681787" y="6069197"/>
            <a:ext cx="168442" cy="1334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Table 9">
            <a:extLst>
              <a:ext uri="{FF2B5EF4-FFF2-40B4-BE49-F238E27FC236}">
                <a16:creationId xmlns:a16="http://schemas.microsoft.com/office/drawing/2014/main" xmlns="" id="{CB00AF92-DBFE-4EDC-BB53-94F83627E7B7}"/>
              </a:ext>
            </a:extLst>
          </p:cNvPr>
          <p:cNvGraphicFramePr>
            <a:graphicFrameLocks noGrp="1"/>
          </p:cNvGraphicFramePr>
          <p:nvPr>
            <p:extLst/>
          </p:nvPr>
        </p:nvGraphicFramePr>
        <p:xfrm>
          <a:off x="681788" y="4408030"/>
          <a:ext cx="3242512" cy="609599"/>
        </p:xfrm>
        <a:graphic>
          <a:graphicData uri="http://schemas.openxmlformats.org/drawingml/2006/table">
            <a:tbl>
              <a:tblPr firstRow="1" bandRow="1">
                <a:tableStyleId>{5C22544A-7EE6-4342-B048-85BDC9FD1C3A}</a:tableStyleId>
              </a:tblPr>
              <a:tblGrid>
                <a:gridCol w="1621256">
                  <a:extLst>
                    <a:ext uri="{9D8B030D-6E8A-4147-A177-3AD203B41FA5}">
                      <a16:colId xmlns:a16="http://schemas.microsoft.com/office/drawing/2014/main" xmlns="" val="256262324"/>
                    </a:ext>
                  </a:extLst>
                </a:gridCol>
                <a:gridCol w="1621256">
                  <a:extLst>
                    <a:ext uri="{9D8B030D-6E8A-4147-A177-3AD203B41FA5}">
                      <a16:colId xmlns:a16="http://schemas.microsoft.com/office/drawing/2014/main" xmlns="" val="2362584969"/>
                    </a:ext>
                  </a:extLst>
                </a:gridCol>
              </a:tblGrid>
              <a:tr h="241314">
                <a:tc>
                  <a:txBody>
                    <a:bodyPr/>
                    <a:lstStyle/>
                    <a:p>
                      <a:pPr algn="ctr"/>
                      <a:r>
                        <a:rPr lang="en-US" sz="1400" b="0" dirty="0">
                          <a:solidFill>
                            <a:schemeClr val="tx1"/>
                          </a:solidFill>
                        </a:rPr>
                        <a:t>Cumulative SPI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Cumulative CPI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01887522"/>
                  </a:ext>
                </a:extLst>
              </a:tr>
              <a:tr h="301642">
                <a:tc>
                  <a:txBody>
                    <a:bodyPr/>
                    <a:lstStyle/>
                    <a:p>
                      <a:pPr algn="ctr"/>
                      <a:r>
                        <a:rPr lang="en-US" sz="1400" b="0" dirty="0">
                          <a:solidFill>
                            <a:schemeClr val="tx1"/>
                          </a:solidFill>
                        </a:rPr>
                        <a:t>0.98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rPr>
                        <a:t>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69021835"/>
                  </a:ext>
                </a:extLst>
              </a:tr>
            </a:tbl>
          </a:graphicData>
        </a:graphic>
      </p:graphicFrame>
      <p:graphicFrame>
        <p:nvGraphicFramePr>
          <p:cNvPr id="14" name="Table 13">
            <a:extLst>
              <a:ext uri="{FF2B5EF4-FFF2-40B4-BE49-F238E27FC236}">
                <a16:creationId xmlns:a16="http://schemas.microsoft.com/office/drawing/2014/main" xmlns="" id="{5A082FD5-392D-44AC-ACA7-9ADD8EF7EFE5}"/>
              </a:ext>
            </a:extLst>
          </p:cNvPr>
          <p:cNvGraphicFramePr>
            <a:graphicFrameLocks noGrp="1"/>
          </p:cNvGraphicFramePr>
          <p:nvPr>
            <p:extLst/>
          </p:nvPr>
        </p:nvGraphicFramePr>
        <p:xfrm>
          <a:off x="6372226" y="4680150"/>
          <a:ext cx="3242512" cy="1112520"/>
        </p:xfrm>
        <a:graphic>
          <a:graphicData uri="http://schemas.openxmlformats.org/drawingml/2006/table">
            <a:tbl>
              <a:tblPr firstRow="1" bandRow="1">
                <a:tableStyleId>{5C22544A-7EE6-4342-B048-85BDC9FD1C3A}</a:tableStyleId>
              </a:tblPr>
              <a:tblGrid>
                <a:gridCol w="2218321">
                  <a:extLst>
                    <a:ext uri="{9D8B030D-6E8A-4147-A177-3AD203B41FA5}">
                      <a16:colId xmlns:a16="http://schemas.microsoft.com/office/drawing/2014/main" xmlns="" val="2785976325"/>
                    </a:ext>
                  </a:extLst>
                </a:gridCol>
                <a:gridCol w="1024191">
                  <a:extLst>
                    <a:ext uri="{9D8B030D-6E8A-4147-A177-3AD203B41FA5}">
                      <a16:colId xmlns:a16="http://schemas.microsoft.com/office/drawing/2014/main" xmlns="" val="1842318650"/>
                    </a:ext>
                  </a:extLst>
                </a:gridCol>
              </a:tblGrid>
              <a:tr h="370840">
                <a:tc>
                  <a:txBody>
                    <a:bodyPr/>
                    <a:lstStyle/>
                    <a:p>
                      <a:r>
                        <a:rPr lang="en-US" sz="1200" b="0" dirty="0">
                          <a:solidFill>
                            <a:schemeClr val="tx1"/>
                          </a:solidFill>
                        </a:rPr>
                        <a:t>Cumulative BCWS (Scheduled)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dirty="0">
                          <a:solidFill>
                            <a:schemeClr val="tx1"/>
                          </a:solidFill>
                        </a:rPr>
                        <a:t>$10,014,575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8766966"/>
                  </a:ext>
                </a:extLst>
              </a:tr>
              <a:tr h="370840">
                <a:tc>
                  <a:txBody>
                    <a:bodyPr/>
                    <a:lstStyle/>
                    <a:p>
                      <a:r>
                        <a:rPr lang="en-US" sz="1200" b="0" dirty="0">
                          <a:solidFill>
                            <a:schemeClr val="tx1"/>
                          </a:solidFill>
                        </a:rPr>
                        <a:t>Cumulative BCWP (Performed)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dirty="0">
                          <a:solidFill>
                            <a:schemeClr val="tx1"/>
                          </a:solidFill>
                        </a:rPr>
                        <a:t>$9,773,934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27875247"/>
                  </a:ext>
                </a:extLst>
              </a:tr>
              <a:tr h="370840">
                <a:tc>
                  <a:txBody>
                    <a:bodyPr/>
                    <a:lstStyle/>
                    <a:p>
                      <a:r>
                        <a:rPr lang="en-US" sz="1200" b="0" dirty="0">
                          <a:solidFill>
                            <a:schemeClr val="tx1"/>
                          </a:solidFill>
                        </a:rPr>
                        <a:t>Cumulative ACWP (Actual)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dirty="0">
                          <a:solidFill>
                            <a:schemeClr val="tx1"/>
                          </a:solidFill>
                        </a:rPr>
                        <a:t>$9,647,463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57030756"/>
                  </a:ext>
                </a:extLst>
              </a:tr>
            </a:tbl>
          </a:graphicData>
        </a:graphic>
      </p:graphicFrame>
      <p:sp>
        <p:nvSpPr>
          <p:cNvPr id="15" name="Oval 14">
            <a:extLst>
              <a:ext uri="{FF2B5EF4-FFF2-40B4-BE49-F238E27FC236}">
                <a16:creationId xmlns:a16="http://schemas.microsoft.com/office/drawing/2014/main" xmlns="" id="{8328C4F8-4735-4AFC-917F-B459ECF0EBDA}"/>
              </a:ext>
            </a:extLst>
          </p:cNvPr>
          <p:cNvSpPr/>
          <p:nvPr/>
        </p:nvSpPr>
        <p:spPr>
          <a:xfrm>
            <a:off x="1796715" y="4802471"/>
            <a:ext cx="168442" cy="1334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xmlns="" id="{6AA8877B-2DFB-48DC-BB5D-6196FC1BF6BC}"/>
              </a:ext>
            </a:extLst>
          </p:cNvPr>
          <p:cNvSpPr/>
          <p:nvPr/>
        </p:nvSpPr>
        <p:spPr>
          <a:xfrm>
            <a:off x="3424989" y="4802471"/>
            <a:ext cx="168442" cy="1334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lide Number Placeholder 19">
            <a:extLst>
              <a:ext uri="{FF2B5EF4-FFF2-40B4-BE49-F238E27FC236}">
                <a16:creationId xmlns:a16="http://schemas.microsoft.com/office/drawing/2014/main" xmlns="" id="{9B0114B7-40C8-4089-A9B9-CD2D41043857}"/>
              </a:ext>
            </a:extLst>
          </p:cNvPr>
          <p:cNvSpPr>
            <a:spLocks noGrp="1"/>
          </p:cNvSpPr>
          <p:nvPr>
            <p:ph type="sldNum" sz="quarter" idx="12"/>
          </p:nvPr>
        </p:nvSpPr>
        <p:spPr>
          <a:xfrm>
            <a:off x="11479740" y="6226870"/>
            <a:ext cx="712259" cy="365125"/>
          </a:xfrm>
        </p:spPr>
        <p:txBody>
          <a:bodyPr/>
          <a:lstStyle/>
          <a:p>
            <a:fld id="{4B932B3A-BA38-40C7-ADEE-2A1902CEB265}" type="slidenum">
              <a:rPr lang="en-US" altLang="en-US" smtClean="0"/>
              <a:pPr/>
              <a:t>22</a:t>
            </a:fld>
            <a:endParaRPr lang="en-US" altLang="en-US" dirty="0"/>
          </a:p>
        </p:txBody>
      </p:sp>
      <p:cxnSp>
        <p:nvCxnSpPr>
          <p:cNvPr id="19" name="Straight Connector 18">
            <a:extLst>
              <a:ext uri="{FF2B5EF4-FFF2-40B4-BE49-F238E27FC236}">
                <a16:creationId xmlns:a16="http://schemas.microsoft.com/office/drawing/2014/main" xmlns="" id="{08B44467-2FFC-4B16-9486-8796274BB846}"/>
              </a:ext>
            </a:extLst>
          </p:cNvPr>
          <p:cNvCxnSpPr/>
          <p:nvPr/>
        </p:nvCxnSpPr>
        <p:spPr>
          <a:xfrm>
            <a:off x="681787" y="762010"/>
            <a:ext cx="11221455"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3" name="TextBox 2">
            <a:extLst>
              <a:ext uri="{FF2B5EF4-FFF2-40B4-BE49-F238E27FC236}">
                <a16:creationId xmlns:a16="http://schemas.microsoft.com/office/drawing/2014/main" xmlns="" id="{9CD5145E-47FD-400A-A149-A4967B7A7D40}"/>
              </a:ext>
            </a:extLst>
          </p:cNvPr>
          <p:cNvSpPr txBox="1"/>
          <p:nvPr/>
        </p:nvSpPr>
        <p:spPr>
          <a:xfrm>
            <a:off x="3687097" y="762010"/>
            <a:ext cx="3864724" cy="384721"/>
          </a:xfrm>
          <a:prstGeom prst="rect">
            <a:avLst/>
          </a:prstGeom>
          <a:noFill/>
        </p:spPr>
        <p:txBody>
          <a:bodyPr wrap="square" rtlCol="0">
            <a:spAutoFit/>
          </a:bodyPr>
          <a:lstStyle/>
          <a:p>
            <a:pPr algn="ctr"/>
            <a:r>
              <a:rPr lang="en-US" dirty="0">
                <a:solidFill>
                  <a:srgbClr val="00B0F0"/>
                </a:solidFill>
              </a:rPr>
              <a:t>Based on proposed Baseline</a:t>
            </a:r>
          </a:p>
        </p:txBody>
      </p:sp>
      <p:pic>
        <p:nvPicPr>
          <p:cNvPr id="2050" name="Picture 2" descr="C:\Users\rgutta\AppData\Local\Temp\SNAGHTML49571d90.PNG">
            <a:extLst>
              <a:ext uri="{FF2B5EF4-FFF2-40B4-BE49-F238E27FC236}">
                <a16:creationId xmlns:a16="http://schemas.microsoft.com/office/drawing/2014/main" xmlns="" id="{1A188DB0-57D8-41B7-907C-C483AB4A0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56138"/>
            <a:ext cx="489585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gutta\AppData\Local\Temp\SNAGHTML4958251d.PNG">
            <a:extLst>
              <a:ext uri="{FF2B5EF4-FFF2-40B4-BE49-F238E27FC236}">
                <a16:creationId xmlns:a16="http://schemas.microsoft.com/office/drawing/2014/main" xmlns="" id="{20C59501-008D-4D1E-9EE7-361612413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129" y="1256138"/>
            <a:ext cx="4810125" cy="3200400"/>
          </a:xfrm>
          <a:prstGeom prst="rect">
            <a:avLst/>
          </a:prstGeom>
          <a:noFill/>
          <a:extLst>
            <a:ext uri="{909E8E84-426E-40dd-AFC4-6F175D3DCCD1}">
              <a14:hiddenFill xmlns:a14="http://schemas.microsoft.com/office/drawing/2010/main">
                <a:solidFill>
                  <a:srgbClr val="FFFFFF"/>
                </a:solidFill>
              </a14:hiddenFill>
            </a:ext>
          </a:extLst>
        </p:spPr>
      </p:pic>
      <p:sp>
        <p:nvSpPr>
          <p:cNvPr id="21" name="Footer Placeholder 2">
            <a:extLst>
              <a:ext uri="{FF2B5EF4-FFF2-40B4-BE49-F238E27FC236}">
                <a16:creationId xmlns:a16="http://schemas.microsoft.com/office/drawing/2014/main" xmlns="" id="{510618DE-A818-4846-8CD0-83F93E9E3E4A}"/>
              </a:ext>
            </a:extLst>
          </p:cNvPr>
          <p:cNvSpPr>
            <a:spLocks noGrp="1"/>
          </p:cNvSpPr>
          <p:nvPr>
            <p:ph type="ftr" sz="quarter" idx="11"/>
          </p:nvPr>
        </p:nvSpPr>
        <p:spPr>
          <a:xfrm>
            <a:off x="10186737" y="6581775"/>
            <a:ext cx="2005263" cy="276225"/>
          </a:xfrm>
        </p:spPr>
        <p:txBody>
          <a:bodyPr/>
          <a:lstStyle/>
          <a:p>
            <a:pPr>
              <a:defRPr/>
            </a:pPr>
            <a:r>
              <a:rPr lang="en-US" dirty="0"/>
              <a:t>Data Date: 31-Dec-19</a:t>
            </a:r>
          </a:p>
        </p:txBody>
      </p:sp>
    </p:spTree>
    <p:extLst>
      <p:ext uri="{BB962C8B-B14F-4D97-AF65-F5344CB8AC3E}">
        <p14:creationId xmlns:p14="http://schemas.microsoft.com/office/powerpoint/2010/main" val="814060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800" dirty="0"/>
              <a:t>EAC and Contingency Profile – 1008 Infra and Facility Upgrade </a:t>
            </a:r>
          </a:p>
        </p:txBody>
      </p:sp>
      <p:sp>
        <p:nvSpPr>
          <p:cNvPr id="10" name="Slide Number Placeholder 9">
            <a:extLst>
              <a:ext uri="{FF2B5EF4-FFF2-40B4-BE49-F238E27FC236}">
                <a16:creationId xmlns:a16="http://schemas.microsoft.com/office/drawing/2014/main" xmlns="" id="{D724BA2F-AD11-4658-967B-CA655EA648F1}"/>
              </a:ext>
            </a:extLst>
          </p:cNvPr>
          <p:cNvSpPr>
            <a:spLocks noGrp="1"/>
          </p:cNvSpPr>
          <p:nvPr>
            <p:ph type="sldNum" sz="quarter" idx="12"/>
          </p:nvPr>
        </p:nvSpPr>
        <p:spPr>
          <a:xfrm>
            <a:off x="11479740" y="6216650"/>
            <a:ext cx="712259" cy="365125"/>
          </a:xfrm>
        </p:spPr>
        <p:txBody>
          <a:bodyPr/>
          <a:lstStyle/>
          <a:p>
            <a:fld id="{4B932B3A-BA38-40C7-ADEE-2A1902CEB265}" type="slidenum">
              <a:rPr lang="en-US" altLang="en-US" smtClean="0"/>
              <a:pPr/>
              <a:t>23</a:t>
            </a:fld>
            <a:endParaRPr lang="en-US" altLang="en-US" dirty="0"/>
          </a:p>
        </p:txBody>
      </p:sp>
      <p:sp>
        <p:nvSpPr>
          <p:cNvPr id="8" name="TextBox 7">
            <a:extLst>
              <a:ext uri="{FF2B5EF4-FFF2-40B4-BE49-F238E27FC236}">
                <a16:creationId xmlns:a16="http://schemas.microsoft.com/office/drawing/2014/main" xmlns="" id="{BE3072E8-A29E-42A8-A48C-C49D6C421013}"/>
              </a:ext>
            </a:extLst>
          </p:cNvPr>
          <p:cNvSpPr txBox="1"/>
          <p:nvPr/>
        </p:nvSpPr>
        <p:spPr>
          <a:xfrm>
            <a:off x="3736706" y="894153"/>
            <a:ext cx="3500931" cy="384721"/>
          </a:xfrm>
          <a:prstGeom prst="rect">
            <a:avLst/>
          </a:prstGeom>
          <a:noFill/>
        </p:spPr>
        <p:txBody>
          <a:bodyPr wrap="square" rtlCol="0">
            <a:spAutoFit/>
          </a:bodyPr>
          <a:lstStyle/>
          <a:p>
            <a:r>
              <a:rPr lang="en-US" dirty="0">
                <a:solidFill>
                  <a:srgbClr val="00B0F0"/>
                </a:solidFill>
              </a:rPr>
              <a:t>Based on proposed Baseline</a:t>
            </a:r>
          </a:p>
        </p:txBody>
      </p:sp>
      <p:cxnSp>
        <p:nvCxnSpPr>
          <p:cNvPr id="6" name="Straight Connector 5">
            <a:extLst>
              <a:ext uri="{FF2B5EF4-FFF2-40B4-BE49-F238E27FC236}">
                <a16:creationId xmlns:a16="http://schemas.microsoft.com/office/drawing/2014/main" xmlns="" id="{B470AD2A-EA14-43B0-A898-782F8E026DEA}"/>
              </a:ext>
            </a:extLst>
          </p:cNvPr>
          <p:cNvCxnSpPr/>
          <p:nvPr/>
        </p:nvCxnSpPr>
        <p:spPr>
          <a:xfrm>
            <a:off x="264695" y="689811"/>
            <a:ext cx="11215045"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7BF9F67D-4B52-4489-8EB9-F1A43BF9D7E1}"/>
              </a:ext>
            </a:extLst>
          </p:cNvPr>
          <p:cNvPicPr>
            <a:picLocks noChangeAspect="1"/>
          </p:cNvPicPr>
          <p:nvPr/>
        </p:nvPicPr>
        <p:blipFill>
          <a:blip r:embed="rId2"/>
          <a:stretch>
            <a:fillRect/>
          </a:stretch>
        </p:blipFill>
        <p:spPr>
          <a:xfrm>
            <a:off x="1781930" y="1359309"/>
            <a:ext cx="7410485" cy="4206240"/>
          </a:xfrm>
          <a:prstGeom prst="rect">
            <a:avLst/>
          </a:prstGeom>
        </p:spPr>
      </p:pic>
      <p:pic>
        <p:nvPicPr>
          <p:cNvPr id="9" name="Picture 8">
            <a:extLst>
              <a:ext uri="{FF2B5EF4-FFF2-40B4-BE49-F238E27FC236}">
                <a16:creationId xmlns:a16="http://schemas.microsoft.com/office/drawing/2014/main" xmlns="" id="{87CD4B8D-BE1C-402B-AF89-C2CE0A6B9850}"/>
              </a:ext>
            </a:extLst>
          </p:cNvPr>
          <p:cNvPicPr>
            <a:picLocks noChangeAspect="1"/>
          </p:cNvPicPr>
          <p:nvPr/>
        </p:nvPicPr>
        <p:blipFill>
          <a:blip r:embed="rId3"/>
          <a:stretch>
            <a:fillRect/>
          </a:stretch>
        </p:blipFill>
        <p:spPr>
          <a:xfrm>
            <a:off x="2258962" y="5565549"/>
            <a:ext cx="6653063" cy="602640"/>
          </a:xfrm>
          <a:prstGeom prst="rect">
            <a:avLst/>
          </a:prstGeom>
        </p:spPr>
      </p:pic>
      <p:sp>
        <p:nvSpPr>
          <p:cNvPr id="12" name="Footer Placeholder 2">
            <a:extLst>
              <a:ext uri="{FF2B5EF4-FFF2-40B4-BE49-F238E27FC236}">
                <a16:creationId xmlns:a16="http://schemas.microsoft.com/office/drawing/2014/main" xmlns="" id="{A40650D8-F8D6-4856-8C08-0B654E436F98}"/>
              </a:ext>
            </a:extLst>
          </p:cNvPr>
          <p:cNvSpPr>
            <a:spLocks noGrp="1"/>
          </p:cNvSpPr>
          <p:nvPr>
            <p:ph type="ftr" sz="quarter" idx="11"/>
          </p:nvPr>
        </p:nvSpPr>
        <p:spPr>
          <a:xfrm>
            <a:off x="10186737" y="6581775"/>
            <a:ext cx="2005263" cy="276225"/>
          </a:xfrm>
        </p:spPr>
        <p:txBody>
          <a:bodyPr/>
          <a:lstStyle/>
          <a:p>
            <a:pPr>
              <a:defRPr/>
            </a:pPr>
            <a:r>
              <a:rPr lang="en-US" dirty="0"/>
              <a:t>Data Date: 31-Dec-19</a:t>
            </a:r>
          </a:p>
        </p:txBody>
      </p:sp>
    </p:spTree>
    <p:extLst>
      <p:ext uri="{BB962C8B-B14F-4D97-AF65-F5344CB8AC3E}">
        <p14:creationId xmlns:p14="http://schemas.microsoft.com/office/powerpoint/2010/main" val="4116660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3200" dirty="0"/>
              <a:t>Baseline/Contingency Log - </a:t>
            </a:r>
            <a:r>
              <a:rPr lang="en-US" sz="2800" dirty="0"/>
              <a:t>1008 Infra and Facility Upgrade </a:t>
            </a:r>
          </a:p>
        </p:txBody>
      </p:sp>
      <p:sp>
        <p:nvSpPr>
          <p:cNvPr id="10" name="Slide Number Placeholder 9">
            <a:extLst>
              <a:ext uri="{FF2B5EF4-FFF2-40B4-BE49-F238E27FC236}">
                <a16:creationId xmlns:a16="http://schemas.microsoft.com/office/drawing/2014/main" xmlns="" id="{2C5DB0BB-2D2F-4180-ADC9-2DCA1574582C}"/>
              </a:ext>
            </a:extLst>
          </p:cNvPr>
          <p:cNvSpPr>
            <a:spLocks noGrp="1"/>
          </p:cNvSpPr>
          <p:nvPr>
            <p:ph type="sldNum" sz="quarter" idx="12"/>
          </p:nvPr>
        </p:nvSpPr>
        <p:spPr>
          <a:xfrm>
            <a:off x="11479741" y="6216650"/>
            <a:ext cx="712259" cy="365125"/>
          </a:xfrm>
        </p:spPr>
        <p:txBody>
          <a:bodyPr/>
          <a:lstStyle/>
          <a:p>
            <a:fld id="{4B932B3A-BA38-40C7-ADEE-2A1902CEB265}" type="slidenum">
              <a:rPr lang="en-US" altLang="en-US" smtClean="0"/>
              <a:pPr/>
              <a:t>24</a:t>
            </a:fld>
            <a:endParaRPr lang="en-US" altLang="en-US" dirty="0"/>
          </a:p>
        </p:txBody>
      </p:sp>
      <p:cxnSp>
        <p:nvCxnSpPr>
          <p:cNvPr id="5" name="Straight Connector 4">
            <a:extLst>
              <a:ext uri="{FF2B5EF4-FFF2-40B4-BE49-F238E27FC236}">
                <a16:creationId xmlns:a16="http://schemas.microsoft.com/office/drawing/2014/main" xmlns="" id="{4A62159B-AE89-4D4E-8F10-C625480F9557}"/>
              </a:ext>
            </a:extLst>
          </p:cNvPr>
          <p:cNvCxnSpPr/>
          <p:nvPr/>
        </p:nvCxnSpPr>
        <p:spPr>
          <a:xfrm>
            <a:off x="542925" y="762010"/>
            <a:ext cx="1103947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FEB70309-0AC7-4AB7-ABC9-7B2B81296DE0}"/>
              </a:ext>
            </a:extLst>
          </p:cNvPr>
          <p:cNvSpPr txBox="1"/>
          <p:nvPr/>
        </p:nvSpPr>
        <p:spPr>
          <a:xfrm>
            <a:off x="3588127" y="938990"/>
            <a:ext cx="4120363" cy="384721"/>
          </a:xfrm>
          <a:prstGeom prst="rect">
            <a:avLst/>
          </a:prstGeom>
          <a:noFill/>
        </p:spPr>
        <p:txBody>
          <a:bodyPr wrap="square" rtlCol="0">
            <a:spAutoFit/>
          </a:bodyPr>
          <a:lstStyle/>
          <a:p>
            <a:pPr algn="ctr"/>
            <a:r>
              <a:rPr lang="en-US" dirty="0">
                <a:solidFill>
                  <a:srgbClr val="00B0F0"/>
                </a:solidFill>
              </a:rPr>
              <a:t>Based on proposed Baseline</a:t>
            </a:r>
          </a:p>
        </p:txBody>
      </p:sp>
      <p:pic>
        <p:nvPicPr>
          <p:cNvPr id="3" name="Picture 2">
            <a:extLst>
              <a:ext uri="{FF2B5EF4-FFF2-40B4-BE49-F238E27FC236}">
                <a16:creationId xmlns:a16="http://schemas.microsoft.com/office/drawing/2014/main" xmlns="" id="{5129AADF-9076-466B-B4ED-0BB9DD91764B}"/>
              </a:ext>
            </a:extLst>
          </p:cNvPr>
          <p:cNvPicPr>
            <a:picLocks noChangeAspect="1"/>
          </p:cNvPicPr>
          <p:nvPr/>
        </p:nvPicPr>
        <p:blipFill>
          <a:blip r:embed="rId2"/>
          <a:stretch>
            <a:fillRect/>
          </a:stretch>
        </p:blipFill>
        <p:spPr>
          <a:xfrm>
            <a:off x="609600" y="1717071"/>
            <a:ext cx="9673651" cy="942840"/>
          </a:xfrm>
          <a:prstGeom prst="rect">
            <a:avLst/>
          </a:prstGeom>
        </p:spPr>
      </p:pic>
      <p:sp>
        <p:nvSpPr>
          <p:cNvPr id="9" name="Footer Placeholder 2">
            <a:extLst>
              <a:ext uri="{FF2B5EF4-FFF2-40B4-BE49-F238E27FC236}">
                <a16:creationId xmlns:a16="http://schemas.microsoft.com/office/drawing/2014/main" xmlns="" id="{A6F0592A-7DC8-43E1-842C-8720E13A95D1}"/>
              </a:ext>
            </a:extLst>
          </p:cNvPr>
          <p:cNvSpPr>
            <a:spLocks noGrp="1"/>
          </p:cNvSpPr>
          <p:nvPr>
            <p:ph type="ftr" sz="quarter" idx="11"/>
          </p:nvPr>
        </p:nvSpPr>
        <p:spPr>
          <a:xfrm>
            <a:off x="10186737" y="6581775"/>
            <a:ext cx="2005263" cy="276225"/>
          </a:xfrm>
        </p:spPr>
        <p:txBody>
          <a:bodyPr/>
          <a:lstStyle/>
          <a:p>
            <a:pPr>
              <a:defRPr/>
            </a:pPr>
            <a:r>
              <a:rPr lang="en-US" dirty="0"/>
              <a:t>Data Date: 31-Dec-19</a:t>
            </a:r>
          </a:p>
        </p:txBody>
      </p:sp>
    </p:spTree>
    <p:extLst>
      <p:ext uri="{BB962C8B-B14F-4D97-AF65-F5344CB8AC3E}">
        <p14:creationId xmlns:p14="http://schemas.microsoft.com/office/powerpoint/2010/main" val="2242296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800" dirty="0"/>
              <a:t>Summary Schedule – sPHENIX MIE and 1008 Infra and Facility Upgrade</a:t>
            </a:r>
          </a:p>
        </p:txBody>
      </p:sp>
      <p:sp>
        <p:nvSpPr>
          <p:cNvPr id="11" name="Slide Number Placeholder 10">
            <a:extLst>
              <a:ext uri="{FF2B5EF4-FFF2-40B4-BE49-F238E27FC236}">
                <a16:creationId xmlns:a16="http://schemas.microsoft.com/office/drawing/2014/main" xmlns="" id="{F36AEA68-9766-481A-A7DB-7E2DDE8EE300}"/>
              </a:ext>
            </a:extLst>
          </p:cNvPr>
          <p:cNvSpPr>
            <a:spLocks noGrp="1"/>
          </p:cNvSpPr>
          <p:nvPr>
            <p:ph type="sldNum" sz="quarter" idx="12"/>
          </p:nvPr>
        </p:nvSpPr>
        <p:spPr>
          <a:xfrm>
            <a:off x="11479740" y="6234755"/>
            <a:ext cx="712259" cy="365125"/>
          </a:xfrm>
        </p:spPr>
        <p:txBody>
          <a:bodyPr/>
          <a:lstStyle/>
          <a:p>
            <a:fld id="{4B932B3A-BA38-40C7-ADEE-2A1902CEB265}" type="slidenum">
              <a:rPr lang="en-US" altLang="en-US" smtClean="0"/>
              <a:pPr/>
              <a:t>25</a:t>
            </a:fld>
            <a:endParaRPr lang="en-US" altLang="en-US" dirty="0"/>
          </a:p>
        </p:txBody>
      </p:sp>
      <p:pic>
        <p:nvPicPr>
          <p:cNvPr id="3" name="Picture 2">
            <a:extLst>
              <a:ext uri="{FF2B5EF4-FFF2-40B4-BE49-F238E27FC236}">
                <a16:creationId xmlns:a16="http://schemas.microsoft.com/office/drawing/2014/main" xmlns="" id="{0DE4C0CC-8D59-4BD9-87A0-0F43EFAE101D}"/>
              </a:ext>
            </a:extLst>
          </p:cNvPr>
          <p:cNvPicPr>
            <a:picLocks noChangeAspect="1"/>
          </p:cNvPicPr>
          <p:nvPr/>
        </p:nvPicPr>
        <p:blipFill>
          <a:blip r:embed="rId2"/>
          <a:stretch>
            <a:fillRect/>
          </a:stretch>
        </p:blipFill>
        <p:spPr>
          <a:xfrm>
            <a:off x="831616" y="548640"/>
            <a:ext cx="9020476" cy="6309360"/>
          </a:xfrm>
          <a:prstGeom prst="rect">
            <a:avLst/>
          </a:prstGeom>
        </p:spPr>
      </p:pic>
      <p:sp>
        <p:nvSpPr>
          <p:cNvPr id="6" name="Footer Placeholder 2">
            <a:extLst>
              <a:ext uri="{FF2B5EF4-FFF2-40B4-BE49-F238E27FC236}">
                <a16:creationId xmlns:a16="http://schemas.microsoft.com/office/drawing/2014/main" xmlns="" id="{A9DC2EAB-1500-4246-B4F6-751678EE1BF8}"/>
              </a:ext>
            </a:extLst>
          </p:cNvPr>
          <p:cNvSpPr>
            <a:spLocks noGrp="1"/>
          </p:cNvSpPr>
          <p:nvPr>
            <p:ph type="ftr" sz="quarter" idx="11"/>
          </p:nvPr>
        </p:nvSpPr>
        <p:spPr>
          <a:xfrm>
            <a:off x="10186737" y="6581775"/>
            <a:ext cx="2005263" cy="276225"/>
          </a:xfrm>
        </p:spPr>
        <p:txBody>
          <a:bodyPr/>
          <a:lstStyle/>
          <a:p>
            <a:pPr>
              <a:defRPr/>
            </a:pPr>
            <a:r>
              <a:rPr lang="en-US" dirty="0"/>
              <a:t>Data Date: 31-Dec-19</a:t>
            </a:r>
          </a:p>
        </p:txBody>
      </p:sp>
    </p:spTree>
    <p:extLst>
      <p:ext uri="{BB962C8B-B14F-4D97-AF65-F5344CB8AC3E}">
        <p14:creationId xmlns:p14="http://schemas.microsoft.com/office/powerpoint/2010/main" val="3764824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400" dirty="0" smtClean="0"/>
              <a:t>Task-based </a:t>
            </a:r>
            <a:r>
              <a:rPr lang="en-US" sz="2400" dirty="0" smtClean="0"/>
              <a:t>Critical </a:t>
            </a:r>
            <a:r>
              <a:rPr lang="en-US" sz="2400" dirty="0"/>
              <a:t>Path (1x, 2x and 3x Combined)</a:t>
            </a:r>
          </a:p>
        </p:txBody>
      </p:sp>
      <p:sp>
        <p:nvSpPr>
          <p:cNvPr id="9" name="Slide Number Placeholder 8">
            <a:extLst>
              <a:ext uri="{FF2B5EF4-FFF2-40B4-BE49-F238E27FC236}">
                <a16:creationId xmlns:a16="http://schemas.microsoft.com/office/drawing/2014/main" xmlns="" id="{7B882FC9-7440-4356-AA5A-FF2FB1114E22}"/>
              </a:ext>
            </a:extLst>
          </p:cNvPr>
          <p:cNvSpPr>
            <a:spLocks noGrp="1"/>
          </p:cNvSpPr>
          <p:nvPr>
            <p:ph type="sldNum" sz="quarter" idx="12"/>
          </p:nvPr>
        </p:nvSpPr>
        <p:spPr>
          <a:xfrm>
            <a:off x="11479741" y="6216650"/>
            <a:ext cx="712259" cy="365125"/>
          </a:xfrm>
        </p:spPr>
        <p:txBody>
          <a:bodyPr/>
          <a:lstStyle/>
          <a:p>
            <a:fld id="{4B932B3A-BA38-40C7-ADEE-2A1902CEB265}" type="slidenum">
              <a:rPr lang="en-US" altLang="en-US" smtClean="0"/>
              <a:pPr/>
              <a:t>26</a:t>
            </a:fld>
            <a:endParaRPr lang="en-US" altLang="en-US" dirty="0"/>
          </a:p>
        </p:txBody>
      </p:sp>
      <p:pic>
        <p:nvPicPr>
          <p:cNvPr id="3" name="Picture 2">
            <a:extLst>
              <a:ext uri="{FF2B5EF4-FFF2-40B4-BE49-F238E27FC236}">
                <a16:creationId xmlns:a16="http://schemas.microsoft.com/office/drawing/2014/main" xmlns="" id="{AB68E94B-AA83-433F-A2B4-F9EE81E815F4}"/>
              </a:ext>
            </a:extLst>
          </p:cNvPr>
          <p:cNvPicPr>
            <a:picLocks noChangeAspect="1"/>
          </p:cNvPicPr>
          <p:nvPr/>
        </p:nvPicPr>
        <p:blipFill>
          <a:blip r:embed="rId2"/>
          <a:stretch>
            <a:fillRect/>
          </a:stretch>
        </p:blipFill>
        <p:spPr>
          <a:xfrm>
            <a:off x="455668" y="542925"/>
            <a:ext cx="9726918" cy="6217920"/>
          </a:xfrm>
          <a:prstGeom prst="rect">
            <a:avLst/>
          </a:prstGeom>
        </p:spPr>
      </p:pic>
      <p:sp>
        <p:nvSpPr>
          <p:cNvPr id="8" name="Footer Placeholder 2">
            <a:extLst>
              <a:ext uri="{FF2B5EF4-FFF2-40B4-BE49-F238E27FC236}">
                <a16:creationId xmlns:a16="http://schemas.microsoft.com/office/drawing/2014/main" xmlns="" id="{12DFE0AF-2BD6-4E9C-8813-BB7F309CA5D8}"/>
              </a:ext>
            </a:extLst>
          </p:cNvPr>
          <p:cNvSpPr>
            <a:spLocks noGrp="1"/>
          </p:cNvSpPr>
          <p:nvPr>
            <p:ph type="ftr" sz="quarter" idx="11"/>
          </p:nvPr>
        </p:nvSpPr>
        <p:spPr>
          <a:xfrm>
            <a:off x="10186737" y="6581775"/>
            <a:ext cx="2005263" cy="276225"/>
          </a:xfrm>
        </p:spPr>
        <p:txBody>
          <a:bodyPr/>
          <a:lstStyle/>
          <a:p>
            <a:pPr>
              <a:defRPr/>
            </a:pPr>
            <a:r>
              <a:rPr lang="en-US" dirty="0"/>
              <a:t>Data Date: 31-Dec-19</a:t>
            </a:r>
          </a:p>
        </p:txBody>
      </p:sp>
    </p:spTree>
    <p:extLst>
      <p:ext uri="{BB962C8B-B14F-4D97-AF65-F5344CB8AC3E}">
        <p14:creationId xmlns:p14="http://schemas.microsoft.com/office/powerpoint/2010/main" val="2905133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400" dirty="0"/>
              <a:t>Task-based </a:t>
            </a:r>
            <a:r>
              <a:rPr lang="en-US" sz="2400" dirty="0" smtClean="0"/>
              <a:t>Critical </a:t>
            </a:r>
            <a:r>
              <a:rPr lang="en-US" sz="2400" dirty="0"/>
              <a:t>Path (1x, 2x and 3x Combined)</a:t>
            </a:r>
          </a:p>
        </p:txBody>
      </p:sp>
      <p:sp>
        <p:nvSpPr>
          <p:cNvPr id="9" name="Slide Number Placeholder 8">
            <a:extLst>
              <a:ext uri="{FF2B5EF4-FFF2-40B4-BE49-F238E27FC236}">
                <a16:creationId xmlns:a16="http://schemas.microsoft.com/office/drawing/2014/main" xmlns="" id="{7B882FC9-7440-4356-AA5A-FF2FB1114E22}"/>
              </a:ext>
            </a:extLst>
          </p:cNvPr>
          <p:cNvSpPr>
            <a:spLocks noGrp="1"/>
          </p:cNvSpPr>
          <p:nvPr>
            <p:ph type="sldNum" sz="quarter" idx="12"/>
          </p:nvPr>
        </p:nvSpPr>
        <p:spPr>
          <a:xfrm>
            <a:off x="11479741" y="6216650"/>
            <a:ext cx="712259" cy="365125"/>
          </a:xfrm>
        </p:spPr>
        <p:txBody>
          <a:bodyPr/>
          <a:lstStyle/>
          <a:p>
            <a:fld id="{4B932B3A-BA38-40C7-ADEE-2A1902CEB265}" type="slidenum">
              <a:rPr lang="en-US" altLang="en-US" smtClean="0"/>
              <a:pPr/>
              <a:t>27</a:t>
            </a:fld>
            <a:endParaRPr lang="en-US" altLang="en-US" dirty="0"/>
          </a:p>
        </p:txBody>
      </p:sp>
      <p:pic>
        <p:nvPicPr>
          <p:cNvPr id="4" name="Picture 3">
            <a:extLst>
              <a:ext uri="{FF2B5EF4-FFF2-40B4-BE49-F238E27FC236}">
                <a16:creationId xmlns:a16="http://schemas.microsoft.com/office/drawing/2014/main" xmlns="" id="{69A310FF-6DD6-4D8B-8852-7E2D05159CCA}"/>
              </a:ext>
            </a:extLst>
          </p:cNvPr>
          <p:cNvPicPr>
            <a:picLocks noChangeAspect="1"/>
          </p:cNvPicPr>
          <p:nvPr/>
        </p:nvPicPr>
        <p:blipFill>
          <a:blip r:embed="rId2"/>
          <a:stretch>
            <a:fillRect/>
          </a:stretch>
        </p:blipFill>
        <p:spPr>
          <a:xfrm>
            <a:off x="517492" y="606733"/>
            <a:ext cx="9752983" cy="6217920"/>
          </a:xfrm>
          <a:prstGeom prst="rect">
            <a:avLst/>
          </a:prstGeom>
        </p:spPr>
      </p:pic>
      <p:sp>
        <p:nvSpPr>
          <p:cNvPr id="8" name="Footer Placeholder 2">
            <a:extLst>
              <a:ext uri="{FF2B5EF4-FFF2-40B4-BE49-F238E27FC236}">
                <a16:creationId xmlns:a16="http://schemas.microsoft.com/office/drawing/2014/main" xmlns="" id="{1224C6A8-B715-48EE-8A92-B4D13D517E4D}"/>
              </a:ext>
            </a:extLst>
          </p:cNvPr>
          <p:cNvSpPr>
            <a:spLocks noGrp="1"/>
          </p:cNvSpPr>
          <p:nvPr>
            <p:ph type="ftr" sz="quarter" idx="11"/>
          </p:nvPr>
        </p:nvSpPr>
        <p:spPr>
          <a:xfrm>
            <a:off x="10186737" y="6581775"/>
            <a:ext cx="2005263" cy="276225"/>
          </a:xfrm>
        </p:spPr>
        <p:txBody>
          <a:bodyPr/>
          <a:lstStyle/>
          <a:p>
            <a:pPr>
              <a:defRPr/>
            </a:pPr>
            <a:r>
              <a:rPr lang="en-US" dirty="0"/>
              <a:t>Data Date: 31-Dec-19</a:t>
            </a:r>
          </a:p>
        </p:txBody>
      </p:sp>
    </p:spTree>
    <p:extLst>
      <p:ext uri="{BB962C8B-B14F-4D97-AF65-F5344CB8AC3E}">
        <p14:creationId xmlns:p14="http://schemas.microsoft.com/office/powerpoint/2010/main" val="2069625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400" dirty="0"/>
              <a:t>Task-based </a:t>
            </a:r>
            <a:r>
              <a:rPr lang="en-US" sz="2400" dirty="0" smtClean="0"/>
              <a:t> Critical </a:t>
            </a:r>
            <a:r>
              <a:rPr lang="en-US" sz="2400" dirty="0"/>
              <a:t>Path (1x, 2x and 3x Combined)</a:t>
            </a:r>
          </a:p>
        </p:txBody>
      </p:sp>
      <p:sp>
        <p:nvSpPr>
          <p:cNvPr id="9" name="Slide Number Placeholder 8">
            <a:extLst>
              <a:ext uri="{FF2B5EF4-FFF2-40B4-BE49-F238E27FC236}">
                <a16:creationId xmlns:a16="http://schemas.microsoft.com/office/drawing/2014/main" xmlns="" id="{7B882FC9-7440-4356-AA5A-FF2FB1114E22}"/>
              </a:ext>
            </a:extLst>
          </p:cNvPr>
          <p:cNvSpPr>
            <a:spLocks noGrp="1"/>
          </p:cNvSpPr>
          <p:nvPr>
            <p:ph type="sldNum" sz="quarter" idx="12"/>
          </p:nvPr>
        </p:nvSpPr>
        <p:spPr>
          <a:xfrm>
            <a:off x="11479741" y="6216650"/>
            <a:ext cx="712259" cy="365125"/>
          </a:xfrm>
        </p:spPr>
        <p:txBody>
          <a:bodyPr/>
          <a:lstStyle/>
          <a:p>
            <a:fld id="{4B932B3A-BA38-40C7-ADEE-2A1902CEB265}" type="slidenum">
              <a:rPr lang="en-US" altLang="en-US" smtClean="0"/>
              <a:pPr/>
              <a:t>28</a:t>
            </a:fld>
            <a:endParaRPr lang="en-US" altLang="en-US" dirty="0"/>
          </a:p>
        </p:txBody>
      </p:sp>
      <p:pic>
        <p:nvPicPr>
          <p:cNvPr id="3" name="Picture 2">
            <a:extLst>
              <a:ext uri="{FF2B5EF4-FFF2-40B4-BE49-F238E27FC236}">
                <a16:creationId xmlns:a16="http://schemas.microsoft.com/office/drawing/2014/main" xmlns="" id="{B87C42AB-DA10-43DF-A056-853B38746E39}"/>
              </a:ext>
            </a:extLst>
          </p:cNvPr>
          <p:cNvPicPr>
            <a:picLocks noChangeAspect="1"/>
          </p:cNvPicPr>
          <p:nvPr/>
        </p:nvPicPr>
        <p:blipFill>
          <a:blip r:embed="rId2"/>
          <a:stretch>
            <a:fillRect/>
          </a:stretch>
        </p:blipFill>
        <p:spPr>
          <a:xfrm>
            <a:off x="503435" y="606733"/>
            <a:ext cx="9743937" cy="6217920"/>
          </a:xfrm>
          <a:prstGeom prst="rect">
            <a:avLst/>
          </a:prstGeom>
        </p:spPr>
      </p:pic>
      <p:sp>
        <p:nvSpPr>
          <p:cNvPr id="8" name="Footer Placeholder 2">
            <a:extLst>
              <a:ext uri="{FF2B5EF4-FFF2-40B4-BE49-F238E27FC236}">
                <a16:creationId xmlns:a16="http://schemas.microsoft.com/office/drawing/2014/main" xmlns="" id="{0006D084-91A3-47E3-A78E-875CF2F8ED9E}"/>
              </a:ext>
            </a:extLst>
          </p:cNvPr>
          <p:cNvSpPr>
            <a:spLocks noGrp="1"/>
          </p:cNvSpPr>
          <p:nvPr>
            <p:ph type="ftr" sz="quarter" idx="11"/>
          </p:nvPr>
        </p:nvSpPr>
        <p:spPr>
          <a:xfrm>
            <a:off x="10186737" y="6581775"/>
            <a:ext cx="2005263" cy="276225"/>
          </a:xfrm>
        </p:spPr>
        <p:txBody>
          <a:bodyPr/>
          <a:lstStyle/>
          <a:p>
            <a:pPr>
              <a:defRPr/>
            </a:pPr>
            <a:r>
              <a:rPr lang="en-US" dirty="0"/>
              <a:t>Data Date: 31-Dec-19</a:t>
            </a:r>
          </a:p>
        </p:txBody>
      </p:sp>
    </p:spTree>
    <p:extLst>
      <p:ext uri="{BB962C8B-B14F-4D97-AF65-F5344CB8AC3E}">
        <p14:creationId xmlns:p14="http://schemas.microsoft.com/office/powerpoint/2010/main" val="3475026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400" dirty="0"/>
              <a:t>Task-based </a:t>
            </a:r>
            <a:r>
              <a:rPr lang="en-US" sz="2400" dirty="0" smtClean="0"/>
              <a:t> Critical </a:t>
            </a:r>
            <a:r>
              <a:rPr lang="en-US" sz="2400" dirty="0"/>
              <a:t>Path (1x, 2x and 3x Combined)</a:t>
            </a:r>
          </a:p>
        </p:txBody>
      </p:sp>
      <p:sp>
        <p:nvSpPr>
          <p:cNvPr id="9" name="Slide Number Placeholder 8">
            <a:extLst>
              <a:ext uri="{FF2B5EF4-FFF2-40B4-BE49-F238E27FC236}">
                <a16:creationId xmlns:a16="http://schemas.microsoft.com/office/drawing/2014/main" xmlns="" id="{7B882FC9-7440-4356-AA5A-FF2FB1114E22}"/>
              </a:ext>
            </a:extLst>
          </p:cNvPr>
          <p:cNvSpPr>
            <a:spLocks noGrp="1"/>
          </p:cNvSpPr>
          <p:nvPr>
            <p:ph type="sldNum" sz="quarter" idx="12"/>
          </p:nvPr>
        </p:nvSpPr>
        <p:spPr>
          <a:xfrm>
            <a:off x="11479741" y="6216650"/>
            <a:ext cx="712259" cy="365125"/>
          </a:xfrm>
        </p:spPr>
        <p:txBody>
          <a:bodyPr/>
          <a:lstStyle/>
          <a:p>
            <a:fld id="{4B932B3A-BA38-40C7-ADEE-2A1902CEB265}" type="slidenum">
              <a:rPr lang="en-US" altLang="en-US" smtClean="0"/>
              <a:pPr/>
              <a:t>29</a:t>
            </a:fld>
            <a:endParaRPr lang="en-US" altLang="en-US" dirty="0"/>
          </a:p>
        </p:txBody>
      </p:sp>
      <p:pic>
        <p:nvPicPr>
          <p:cNvPr id="3" name="Picture 2">
            <a:extLst>
              <a:ext uri="{FF2B5EF4-FFF2-40B4-BE49-F238E27FC236}">
                <a16:creationId xmlns:a16="http://schemas.microsoft.com/office/drawing/2014/main" xmlns="" id="{3D0FF745-2BFC-4889-991D-26BF4C16626F}"/>
              </a:ext>
            </a:extLst>
          </p:cNvPr>
          <p:cNvPicPr>
            <a:picLocks noChangeAspect="1"/>
          </p:cNvPicPr>
          <p:nvPr/>
        </p:nvPicPr>
        <p:blipFill>
          <a:blip r:embed="rId2"/>
          <a:stretch>
            <a:fillRect/>
          </a:stretch>
        </p:blipFill>
        <p:spPr>
          <a:xfrm>
            <a:off x="368189" y="606733"/>
            <a:ext cx="9794486" cy="6217920"/>
          </a:xfrm>
          <a:prstGeom prst="rect">
            <a:avLst/>
          </a:prstGeom>
        </p:spPr>
      </p:pic>
      <p:sp>
        <p:nvSpPr>
          <p:cNvPr id="8" name="Footer Placeholder 2">
            <a:extLst>
              <a:ext uri="{FF2B5EF4-FFF2-40B4-BE49-F238E27FC236}">
                <a16:creationId xmlns:a16="http://schemas.microsoft.com/office/drawing/2014/main" xmlns="" id="{9AC8DBA1-BD3C-4F43-A579-877FD2EC0E6D}"/>
              </a:ext>
            </a:extLst>
          </p:cNvPr>
          <p:cNvSpPr>
            <a:spLocks noGrp="1"/>
          </p:cNvSpPr>
          <p:nvPr>
            <p:ph type="ftr" sz="quarter" idx="11"/>
          </p:nvPr>
        </p:nvSpPr>
        <p:spPr>
          <a:xfrm>
            <a:off x="10186737" y="6581775"/>
            <a:ext cx="2005263" cy="276225"/>
          </a:xfrm>
        </p:spPr>
        <p:txBody>
          <a:bodyPr/>
          <a:lstStyle/>
          <a:p>
            <a:pPr>
              <a:defRPr/>
            </a:pPr>
            <a:r>
              <a:rPr lang="en-US" dirty="0"/>
              <a:t>Data Date: 31-Dec-19</a:t>
            </a:r>
          </a:p>
        </p:txBody>
      </p:sp>
    </p:spTree>
    <p:extLst>
      <p:ext uri="{BB962C8B-B14F-4D97-AF65-F5344CB8AC3E}">
        <p14:creationId xmlns:p14="http://schemas.microsoft.com/office/powerpoint/2010/main" val="2467972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492600" cy="728663"/>
          </a:xfrm>
        </p:spPr>
        <p:txBody>
          <a:bodyPr/>
          <a:lstStyle/>
          <a:p>
            <a:r>
              <a:rPr lang="en-US" sz="4000" dirty="0" smtClean="0"/>
              <a:t>Can BNL Management Help with the INTT ? </a:t>
            </a:r>
            <a:endParaRPr lang="en-US" sz="4000" dirty="0"/>
          </a:p>
        </p:txBody>
      </p:sp>
      <p:sp>
        <p:nvSpPr>
          <p:cNvPr id="3" name="Content Placeholder 2"/>
          <p:cNvSpPr>
            <a:spLocks noGrp="1"/>
          </p:cNvSpPr>
          <p:nvPr>
            <p:ph idx="1"/>
          </p:nvPr>
        </p:nvSpPr>
        <p:spPr>
          <a:xfrm>
            <a:off x="256572" y="987732"/>
            <a:ext cx="11325828" cy="5138438"/>
          </a:xfrm>
        </p:spPr>
        <p:txBody>
          <a:bodyPr/>
          <a:lstStyle/>
          <a:p>
            <a:pPr marL="0" indent="0">
              <a:buNone/>
            </a:pPr>
            <a:r>
              <a:rPr lang="en-US" dirty="0" smtClean="0"/>
              <a:t>Overview:</a:t>
            </a:r>
          </a:p>
          <a:p>
            <a:pPr marL="0" indent="0">
              <a:buNone/>
            </a:pPr>
            <a:r>
              <a:rPr lang="en-US" sz="2000" dirty="0" smtClean="0"/>
              <a:t>The INTT mechanical engineering design and prototyping is going well. RIKEN + BNL (</a:t>
            </a:r>
            <a:r>
              <a:rPr lang="en-US" sz="2000" dirty="0" err="1" smtClean="0"/>
              <a:t>Rachid</a:t>
            </a:r>
            <a:r>
              <a:rPr lang="en-US" sz="2000" dirty="0" smtClean="0"/>
              <a:t> Nouicer) are doing a good job with prototyping. RIKEN has paid for time of BNL Mechanical engineers (PO and IO) to complete the mechanical design which is advanced. The sPHENIX OSI has be diligent in integrating the INTT mechanical mounting structure into sPHENIX, there is space set aside for services, racks, </a:t>
            </a:r>
            <a:r>
              <a:rPr lang="en-US" sz="2000" dirty="0" err="1" smtClean="0"/>
              <a:t>etc</a:t>
            </a:r>
            <a:r>
              <a:rPr lang="en-US" sz="2000" dirty="0" smtClean="0"/>
              <a:t>, and an installation plan exists.</a:t>
            </a:r>
          </a:p>
          <a:p>
            <a:pPr marL="0" indent="0">
              <a:buNone/>
            </a:pPr>
            <a:r>
              <a:rPr lang="en-US" sz="2000" dirty="0" smtClean="0"/>
              <a:t>However: The INTT needs a full time DAQ/readout expert or postdoc experienced in detector readout. The INTT readout electronics was designed by LANL 10 years ago and right now it is an orphan. </a:t>
            </a:r>
          </a:p>
          <a:p>
            <a:r>
              <a:rPr lang="en-US" sz="2000" dirty="0" smtClean="0"/>
              <a:t>We are looking for someone with the skill set of Joe Mead, Jack Freed, Ed Desmond, Eric Mannel...</a:t>
            </a:r>
          </a:p>
          <a:p>
            <a:r>
              <a:rPr lang="en-US" sz="2000" dirty="0" smtClean="0"/>
              <a:t>The person is probably needed 75-80% time for 1.5 years and 25-50% time after that.</a:t>
            </a:r>
          </a:p>
          <a:p>
            <a:r>
              <a:rPr lang="en-US" sz="2000" dirty="0" smtClean="0"/>
              <a:t>It is not clear if RIKEN can or will pay, but the sPHENIX MIE can not pay.</a:t>
            </a:r>
          </a:p>
          <a:p>
            <a:r>
              <a:rPr lang="en-US" sz="2000" dirty="0" smtClean="0"/>
              <a:t>The collaboration is looking for volunteers at outside institutions.</a:t>
            </a:r>
          </a:p>
          <a:p>
            <a:r>
              <a:rPr lang="en-US" sz="2000" dirty="0" smtClean="0"/>
              <a:t>Any suggestions on who or how this can be solved?</a:t>
            </a:r>
            <a:endParaRPr lang="en-US" sz="2000" dirty="0"/>
          </a:p>
        </p:txBody>
      </p:sp>
      <p:sp>
        <p:nvSpPr>
          <p:cNvPr id="4" name="Date Placeholder 3"/>
          <p:cNvSpPr>
            <a:spLocks noGrp="1"/>
          </p:cNvSpPr>
          <p:nvPr>
            <p:ph type="dt" sz="half" idx="10"/>
          </p:nvPr>
        </p:nvSpPr>
        <p:spPr/>
        <p:txBody>
          <a:bodyPr/>
          <a:lstStyle/>
          <a:p>
            <a:pPr>
              <a:defRPr/>
            </a:pPr>
            <a:r>
              <a:rPr lang="en-US" altLang="en-US" smtClean="0"/>
              <a:t>1/23/2020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a:t>
            </a:fld>
            <a:endParaRPr lang="en-US" altLang="en-US" dirty="0"/>
          </a:p>
        </p:txBody>
      </p:sp>
    </p:spTree>
    <p:extLst>
      <p:ext uri="{BB962C8B-B14F-4D97-AF65-F5344CB8AC3E}">
        <p14:creationId xmlns:p14="http://schemas.microsoft.com/office/powerpoint/2010/main" val="4203521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23333" y="1003907"/>
            <a:ext cx="11159067" cy="5122264"/>
          </a:xfrm>
        </p:spPr>
        <p:txBody>
          <a:bodyPr/>
          <a:lstStyle/>
          <a:p>
            <a:r>
              <a:rPr lang="en-US" sz="2400" dirty="0"/>
              <a:t>sPHENIX </a:t>
            </a:r>
            <a:r>
              <a:rPr lang="en-US" sz="2400" dirty="0" smtClean="0"/>
              <a:t>MIE and 1008 I&amp;F continue </a:t>
            </a:r>
            <a:r>
              <a:rPr lang="en-US" sz="2400" dirty="0"/>
              <a:t>to have good cost and schedule performance at summary level as measured by EV. Project End Date and Critical path remain unchanged.</a:t>
            </a:r>
          </a:p>
          <a:p>
            <a:pPr lvl="1"/>
            <a:r>
              <a:rPr lang="en-US" sz="2000" dirty="0"/>
              <a:t>We are working to correct the low SPI performance of the Calorimeter electronics. </a:t>
            </a:r>
          </a:p>
          <a:p>
            <a:r>
              <a:rPr lang="en-US" sz="2400" dirty="0"/>
              <a:t>First sPHENIX production detector component, </a:t>
            </a:r>
            <a:r>
              <a:rPr lang="en-US" sz="2400" b="1" dirty="0"/>
              <a:t>Sector 1 OHCal </a:t>
            </a:r>
            <a:r>
              <a:rPr lang="en-US" sz="2400" dirty="0"/>
              <a:t>is complete and taking cosmic ray data.  </a:t>
            </a:r>
            <a:r>
              <a:rPr lang="en-US" sz="2400" b="1" dirty="0"/>
              <a:t>EMCal Sector 1</a:t>
            </a:r>
            <a:r>
              <a:rPr lang="en-US" sz="2400" dirty="0"/>
              <a:t> is being assembled.</a:t>
            </a:r>
          </a:p>
          <a:p>
            <a:r>
              <a:rPr lang="en-US" sz="2400" dirty="0"/>
              <a:t>CD-3A components continue to arrive. Orders for PD-3 components are being placed.  </a:t>
            </a:r>
          </a:p>
          <a:p>
            <a:r>
              <a:rPr lang="en-US" sz="2400" dirty="0"/>
              <a:t>R&amp;D and  engineering design continues to advance.</a:t>
            </a:r>
          </a:p>
          <a:p>
            <a:endParaRPr lang="en-US" dirty="0"/>
          </a:p>
        </p:txBody>
      </p:sp>
      <p:sp>
        <p:nvSpPr>
          <p:cNvPr id="4" name="Date Placeholder 3"/>
          <p:cNvSpPr>
            <a:spLocks noGrp="1"/>
          </p:cNvSpPr>
          <p:nvPr>
            <p:ph type="dt" sz="half" idx="10"/>
          </p:nvPr>
        </p:nvSpPr>
        <p:spPr/>
        <p:txBody>
          <a:bodyPr/>
          <a:lstStyle/>
          <a:p>
            <a:pPr>
              <a:defRPr/>
            </a:pPr>
            <a:r>
              <a:rPr lang="en-US" altLang="en-US"/>
              <a:t>1/23/2020</a:t>
            </a:r>
            <a:endParaRPr lang="en-US" altLang="en-US" dirty="0"/>
          </a:p>
        </p:txBody>
      </p:sp>
      <p:sp>
        <p:nvSpPr>
          <p:cNvPr id="5" name="Footer Placeholder 4"/>
          <p:cNvSpPr>
            <a:spLocks noGrp="1"/>
          </p:cNvSpPr>
          <p:nvPr>
            <p:ph type="ftr" sz="quarter" idx="11"/>
          </p:nvPr>
        </p:nvSpPr>
        <p:spPr/>
        <p:txBody>
          <a:bodyPr/>
          <a:lstStyle/>
          <a:p>
            <a:pPr>
              <a:defRPr/>
            </a:pPr>
            <a:r>
              <a:rPr lang="en-US"/>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30</a:t>
            </a:fld>
            <a:endParaRPr lang="en-US" altLang="en-US" dirty="0"/>
          </a:p>
        </p:txBody>
      </p:sp>
    </p:spTree>
    <p:extLst>
      <p:ext uri="{BB962C8B-B14F-4D97-AF65-F5344CB8AC3E}">
        <p14:creationId xmlns:p14="http://schemas.microsoft.com/office/powerpoint/2010/main" val="4219136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7357AD4D-04BA-49D9-B827-DEF4A762450E}"/>
              </a:ext>
            </a:extLst>
          </p:cNvPr>
          <p:cNvSpPr>
            <a:spLocks noGrp="1"/>
          </p:cNvSpPr>
          <p:nvPr>
            <p:ph type="title"/>
          </p:nvPr>
        </p:nvSpPr>
        <p:spPr>
          <a:xfrm>
            <a:off x="0" y="0"/>
            <a:ext cx="10972800" cy="728663"/>
          </a:xfrm>
        </p:spPr>
        <p:txBody>
          <a:bodyPr/>
          <a:lstStyle/>
          <a:p>
            <a:r>
              <a:rPr lang="en-US" sz="4400" dirty="0"/>
              <a:t>sPHENIX MIE Funding Profile</a:t>
            </a:r>
          </a:p>
        </p:txBody>
      </p:sp>
      <p:sp>
        <p:nvSpPr>
          <p:cNvPr id="4" name="Date Placeholder 3">
            <a:extLst>
              <a:ext uri="{FF2B5EF4-FFF2-40B4-BE49-F238E27FC236}">
                <a16:creationId xmlns:a16="http://schemas.microsoft.com/office/drawing/2014/main" xmlns="" id="{C6FFEFC9-E8EA-4155-8D7C-9A966ED5AEEC}"/>
              </a:ext>
            </a:extLst>
          </p:cNvPr>
          <p:cNvSpPr>
            <a:spLocks noGrp="1"/>
          </p:cNvSpPr>
          <p:nvPr>
            <p:ph type="dt" sz="half" idx="10"/>
          </p:nvPr>
        </p:nvSpPr>
        <p:spPr/>
        <p:txBody>
          <a:bodyPr/>
          <a:lstStyle/>
          <a:p>
            <a:pPr>
              <a:defRPr/>
            </a:pPr>
            <a:r>
              <a:rPr lang="en-US" altLang="en-US"/>
              <a:t>1/23/2020</a:t>
            </a:r>
            <a:endParaRPr lang="en-US" altLang="en-US" dirty="0"/>
          </a:p>
        </p:txBody>
      </p:sp>
      <p:sp>
        <p:nvSpPr>
          <p:cNvPr id="5" name="Footer Placeholder 4">
            <a:extLst>
              <a:ext uri="{FF2B5EF4-FFF2-40B4-BE49-F238E27FC236}">
                <a16:creationId xmlns:a16="http://schemas.microsoft.com/office/drawing/2014/main" xmlns="" id="{55A902FA-91FC-481C-A983-D0CF75A82CA0}"/>
              </a:ext>
            </a:extLst>
          </p:cNvPr>
          <p:cNvSpPr>
            <a:spLocks noGrp="1"/>
          </p:cNvSpPr>
          <p:nvPr>
            <p:ph type="ftr" sz="quarter" idx="11"/>
          </p:nvPr>
        </p:nvSpPr>
        <p:spPr/>
        <p:txBody>
          <a:bodyPr/>
          <a:lstStyle/>
          <a:p>
            <a:pPr>
              <a:defRPr/>
            </a:pPr>
            <a:r>
              <a:rPr lang="en-US"/>
              <a:t>PMG</a:t>
            </a:r>
            <a:endParaRPr lang="en-US" dirty="0"/>
          </a:p>
        </p:txBody>
      </p:sp>
      <p:sp>
        <p:nvSpPr>
          <p:cNvPr id="6" name="Slide Number Placeholder 5">
            <a:extLst>
              <a:ext uri="{FF2B5EF4-FFF2-40B4-BE49-F238E27FC236}">
                <a16:creationId xmlns:a16="http://schemas.microsoft.com/office/drawing/2014/main" xmlns="" id="{DB51F5C4-4A16-448B-8439-F2EC7595C532}"/>
              </a:ext>
            </a:extLst>
          </p:cNvPr>
          <p:cNvSpPr>
            <a:spLocks noGrp="1"/>
          </p:cNvSpPr>
          <p:nvPr>
            <p:ph type="sldNum" sz="quarter" idx="12"/>
          </p:nvPr>
        </p:nvSpPr>
        <p:spPr/>
        <p:txBody>
          <a:bodyPr/>
          <a:lstStyle/>
          <a:p>
            <a:fld id="{4B932B3A-BA38-40C7-ADEE-2A1902CEB265}" type="slidenum">
              <a:rPr lang="en-US" altLang="en-US" smtClean="0"/>
              <a:pPr/>
              <a:t>31</a:t>
            </a:fld>
            <a:endParaRPr lang="en-US" altLang="en-US" dirty="0"/>
          </a:p>
        </p:txBody>
      </p:sp>
      <p:pic>
        <p:nvPicPr>
          <p:cNvPr id="8" name="Picture 7">
            <a:extLst>
              <a:ext uri="{FF2B5EF4-FFF2-40B4-BE49-F238E27FC236}">
                <a16:creationId xmlns:a16="http://schemas.microsoft.com/office/drawing/2014/main" xmlns="" id="{0F6DDBB2-FDC6-43A7-B250-0010BDF28B46}"/>
              </a:ext>
            </a:extLst>
          </p:cNvPr>
          <p:cNvPicPr>
            <a:picLocks noChangeAspect="1"/>
          </p:cNvPicPr>
          <p:nvPr/>
        </p:nvPicPr>
        <p:blipFill rotWithShape="1">
          <a:blip r:embed="rId2"/>
          <a:srcRect l="12461" t="35413" r="11324" b="23010"/>
          <a:stretch/>
        </p:blipFill>
        <p:spPr>
          <a:xfrm>
            <a:off x="634220" y="1394951"/>
            <a:ext cx="10338580" cy="4068097"/>
          </a:xfrm>
          <a:prstGeom prst="rect">
            <a:avLst/>
          </a:prstGeom>
        </p:spPr>
      </p:pic>
    </p:spTree>
    <p:extLst>
      <p:ext uri="{BB962C8B-B14F-4D97-AF65-F5344CB8AC3E}">
        <p14:creationId xmlns:p14="http://schemas.microsoft.com/office/powerpoint/2010/main" val="3014828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798E4F9E-AB9E-45B0-A1E4-7266724311AD}"/>
              </a:ext>
            </a:extLst>
          </p:cNvPr>
          <p:cNvSpPr>
            <a:spLocks noGrp="1"/>
          </p:cNvSpPr>
          <p:nvPr>
            <p:ph type="title"/>
          </p:nvPr>
        </p:nvSpPr>
        <p:spPr/>
        <p:txBody>
          <a:bodyPr/>
          <a:lstStyle/>
          <a:p>
            <a:r>
              <a:rPr lang="en-US" dirty="0"/>
              <a:t>1008 I&amp;F Funding Profile</a:t>
            </a:r>
          </a:p>
        </p:txBody>
      </p:sp>
      <p:sp>
        <p:nvSpPr>
          <p:cNvPr id="4" name="Date Placeholder 3">
            <a:extLst>
              <a:ext uri="{FF2B5EF4-FFF2-40B4-BE49-F238E27FC236}">
                <a16:creationId xmlns:a16="http://schemas.microsoft.com/office/drawing/2014/main" xmlns="" id="{A23B0615-9FAB-4469-AE8C-C55D217CF6DF}"/>
              </a:ext>
            </a:extLst>
          </p:cNvPr>
          <p:cNvSpPr>
            <a:spLocks noGrp="1"/>
          </p:cNvSpPr>
          <p:nvPr>
            <p:ph type="dt" sz="half" idx="10"/>
          </p:nvPr>
        </p:nvSpPr>
        <p:spPr/>
        <p:txBody>
          <a:bodyPr/>
          <a:lstStyle/>
          <a:p>
            <a:pPr>
              <a:defRPr/>
            </a:pPr>
            <a:r>
              <a:rPr lang="en-US" altLang="en-US"/>
              <a:t>1/23/2020</a:t>
            </a:r>
            <a:endParaRPr lang="en-US" altLang="en-US" dirty="0"/>
          </a:p>
        </p:txBody>
      </p:sp>
      <p:sp>
        <p:nvSpPr>
          <p:cNvPr id="5" name="Footer Placeholder 4">
            <a:extLst>
              <a:ext uri="{FF2B5EF4-FFF2-40B4-BE49-F238E27FC236}">
                <a16:creationId xmlns:a16="http://schemas.microsoft.com/office/drawing/2014/main" xmlns="" id="{E26F1ED0-1DB2-4262-8694-5F62ACCBCEF5}"/>
              </a:ext>
            </a:extLst>
          </p:cNvPr>
          <p:cNvSpPr>
            <a:spLocks noGrp="1"/>
          </p:cNvSpPr>
          <p:nvPr>
            <p:ph type="ftr" sz="quarter" idx="11"/>
          </p:nvPr>
        </p:nvSpPr>
        <p:spPr/>
        <p:txBody>
          <a:bodyPr/>
          <a:lstStyle/>
          <a:p>
            <a:pPr>
              <a:defRPr/>
            </a:pPr>
            <a:r>
              <a:rPr lang="en-US"/>
              <a:t>PMG</a:t>
            </a:r>
            <a:endParaRPr lang="en-US" dirty="0"/>
          </a:p>
        </p:txBody>
      </p:sp>
      <p:sp>
        <p:nvSpPr>
          <p:cNvPr id="6" name="Slide Number Placeholder 5">
            <a:extLst>
              <a:ext uri="{FF2B5EF4-FFF2-40B4-BE49-F238E27FC236}">
                <a16:creationId xmlns:a16="http://schemas.microsoft.com/office/drawing/2014/main" xmlns="" id="{5E454F57-83CC-4872-B19D-D909A143CA3E}"/>
              </a:ext>
            </a:extLst>
          </p:cNvPr>
          <p:cNvSpPr>
            <a:spLocks noGrp="1"/>
          </p:cNvSpPr>
          <p:nvPr>
            <p:ph type="sldNum" sz="quarter" idx="12"/>
          </p:nvPr>
        </p:nvSpPr>
        <p:spPr/>
        <p:txBody>
          <a:bodyPr/>
          <a:lstStyle/>
          <a:p>
            <a:fld id="{4B932B3A-BA38-40C7-ADEE-2A1902CEB265}" type="slidenum">
              <a:rPr lang="en-US" altLang="en-US" smtClean="0"/>
              <a:pPr/>
              <a:t>32</a:t>
            </a:fld>
            <a:endParaRPr lang="en-US" altLang="en-US" dirty="0"/>
          </a:p>
        </p:txBody>
      </p:sp>
      <p:pic>
        <p:nvPicPr>
          <p:cNvPr id="8" name="Picture 7">
            <a:extLst>
              <a:ext uri="{FF2B5EF4-FFF2-40B4-BE49-F238E27FC236}">
                <a16:creationId xmlns:a16="http://schemas.microsoft.com/office/drawing/2014/main" xmlns="" id="{96BAC876-78B7-43E6-9A6D-9CD95460B230}"/>
              </a:ext>
            </a:extLst>
          </p:cNvPr>
          <p:cNvPicPr>
            <a:picLocks noChangeAspect="1"/>
          </p:cNvPicPr>
          <p:nvPr/>
        </p:nvPicPr>
        <p:blipFill rotWithShape="1">
          <a:blip r:embed="rId2"/>
          <a:srcRect l="12280" t="69534" r="19117" b="16129"/>
          <a:stretch/>
        </p:blipFill>
        <p:spPr>
          <a:xfrm>
            <a:off x="895178" y="1140540"/>
            <a:ext cx="10401643" cy="1376517"/>
          </a:xfrm>
          <a:prstGeom prst="rect">
            <a:avLst/>
          </a:prstGeom>
        </p:spPr>
      </p:pic>
      <p:pic>
        <p:nvPicPr>
          <p:cNvPr id="9" name="Picture 8">
            <a:extLst>
              <a:ext uri="{FF2B5EF4-FFF2-40B4-BE49-F238E27FC236}">
                <a16:creationId xmlns:a16="http://schemas.microsoft.com/office/drawing/2014/main" xmlns="" id="{89BC08A7-45EC-496A-8318-16E65647CCE5}"/>
              </a:ext>
            </a:extLst>
          </p:cNvPr>
          <p:cNvPicPr>
            <a:picLocks noChangeAspect="1"/>
          </p:cNvPicPr>
          <p:nvPr/>
        </p:nvPicPr>
        <p:blipFill rotWithShape="1">
          <a:blip r:embed="rId3"/>
          <a:srcRect l="43888" t="26236" r="5399" b="45377"/>
          <a:stretch/>
        </p:blipFill>
        <p:spPr>
          <a:xfrm>
            <a:off x="1021242" y="3397047"/>
            <a:ext cx="8582907" cy="2767779"/>
          </a:xfrm>
          <a:prstGeom prst="rect">
            <a:avLst/>
          </a:prstGeom>
        </p:spPr>
      </p:pic>
      <p:sp>
        <p:nvSpPr>
          <p:cNvPr id="10" name="TextBox 9">
            <a:extLst>
              <a:ext uri="{FF2B5EF4-FFF2-40B4-BE49-F238E27FC236}">
                <a16:creationId xmlns:a16="http://schemas.microsoft.com/office/drawing/2014/main" xmlns="" id="{C826508B-E35E-4A4B-B180-69ABE7F8361D}"/>
              </a:ext>
            </a:extLst>
          </p:cNvPr>
          <p:cNvSpPr txBox="1"/>
          <p:nvPr/>
        </p:nvSpPr>
        <p:spPr>
          <a:xfrm>
            <a:off x="2556387" y="2895585"/>
            <a:ext cx="3580211" cy="384721"/>
          </a:xfrm>
          <a:prstGeom prst="rect">
            <a:avLst/>
          </a:prstGeom>
          <a:noFill/>
        </p:spPr>
        <p:txBody>
          <a:bodyPr wrap="none" rtlCol="0">
            <a:spAutoFit/>
          </a:bodyPr>
          <a:lstStyle/>
          <a:p>
            <a:r>
              <a:rPr lang="en-US" dirty="0"/>
              <a:t>I&amp;F Funding Breakdown by Level 2</a:t>
            </a:r>
          </a:p>
        </p:txBody>
      </p:sp>
    </p:spTree>
    <p:extLst>
      <p:ext uri="{BB962C8B-B14F-4D97-AF65-F5344CB8AC3E}">
        <p14:creationId xmlns:p14="http://schemas.microsoft.com/office/powerpoint/2010/main" val="650753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46"/>
            <a:ext cx="11582400" cy="728663"/>
          </a:xfrm>
        </p:spPr>
        <p:txBody>
          <a:bodyPr/>
          <a:lstStyle/>
          <a:p>
            <a:r>
              <a:rPr lang="en-US" sz="4267" dirty="0"/>
              <a:t>MVTX Funding Profile </a:t>
            </a:r>
          </a:p>
        </p:txBody>
      </p:sp>
      <p:sp>
        <p:nvSpPr>
          <p:cNvPr id="3" name="Content Placeholder 2"/>
          <p:cNvSpPr>
            <a:spLocks noGrp="1"/>
          </p:cNvSpPr>
          <p:nvPr>
            <p:ph idx="1"/>
          </p:nvPr>
        </p:nvSpPr>
        <p:spPr>
          <a:xfrm>
            <a:off x="304800" y="889000"/>
            <a:ext cx="11785600" cy="5135568"/>
          </a:xfrm>
        </p:spPr>
        <p:txBody>
          <a:bodyPr/>
          <a:lstStyle/>
          <a:p>
            <a:r>
              <a:rPr lang="en-US" sz="2400" dirty="0"/>
              <a:t>MVTX PMP was approved by BNL Jan 10 </a:t>
            </a:r>
          </a:p>
          <a:p>
            <a:r>
              <a:rPr lang="en-US" sz="2400" dirty="0"/>
              <a:t>No expenditures yet</a:t>
            </a:r>
          </a:p>
          <a:p>
            <a:r>
              <a:rPr lang="en-US" sz="2400" dirty="0"/>
              <a:t>The LANL contract is submitted to PPM for approval</a:t>
            </a:r>
          </a:p>
          <a:p>
            <a:r>
              <a:rPr lang="en-US" sz="2400" dirty="0"/>
              <a:t>Documentation for the MIT and  LBNL contracts are being worked on prior to submitting to PPM. </a:t>
            </a:r>
          </a:p>
        </p:txBody>
      </p:sp>
      <p:sp>
        <p:nvSpPr>
          <p:cNvPr id="4" name="Date Placeholder 3"/>
          <p:cNvSpPr>
            <a:spLocks noGrp="1"/>
          </p:cNvSpPr>
          <p:nvPr>
            <p:ph type="dt" sz="half" idx="10"/>
          </p:nvPr>
        </p:nvSpPr>
        <p:spPr/>
        <p:txBody>
          <a:bodyPr/>
          <a:lstStyle/>
          <a:p>
            <a:pPr>
              <a:defRPr/>
            </a:pPr>
            <a:r>
              <a:rPr lang="en-US" altLang="en-US"/>
              <a:t>12/03/2019</a:t>
            </a:r>
            <a:endParaRPr lang="en-US" altLang="en-US" dirty="0"/>
          </a:p>
        </p:txBody>
      </p:sp>
      <p:sp>
        <p:nvSpPr>
          <p:cNvPr id="5" name="Footer Placeholder 4"/>
          <p:cNvSpPr>
            <a:spLocks noGrp="1"/>
          </p:cNvSpPr>
          <p:nvPr>
            <p:ph type="ftr" sz="quarter" idx="11"/>
          </p:nvPr>
        </p:nvSpPr>
        <p:spPr/>
        <p:txBody>
          <a:bodyPr/>
          <a:lstStyle/>
          <a:p>
            <a:pPr>
              <a:defRPr/>
            </a:pPr>
            <a:r>
              <a:rPr lang="en-US" dirty="0"/>
              <a:t>Project Meeting</a:t>
            </a:r>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33</a:t>
            </a:fld>
            <a:endParaRPr lang="en-US" altLang="en-US" dirty="0"/>
          </a:p>
        </p:txBody>
      </p:sp>
      <p:pic>
        <p:nvPicPr>
          <p:cNvPr id="7" name="Picture 6" descr="Screen Shot 2019-10-02 at 11.58.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20" y="3761040"/>
            <a:ext cx="9448800" cy="2195765"/>
          </a:xfrm>
          <a:prstGeom prst="rect">
            <a:avLst/>
          </a:prstGeom>
          <a:ln>
            <a:solidFill>
              <a:schemeClr val="tx1"/>
            </a:solidFill>
          </a:ln>
        </p:spPr>
      </p:pic>
    </p:spTree>
    <p:extLst>
      <p:ext uri="{BB962C8B-B14F-4D97-AF65-F5344CB8AC3E}">
        <p14:creationId xmlns:p14="http://schemas.microsoft.com/office/powerpoint/2010/main" val="911445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Status</a:t>
            </a:r>
          </a:p>
        </p:txBody>
      </p:sp>
      <p:sp>
        <p:nvSpPr>
          <p:cNvPr id="3" name="Content Placeholder 2"/>
          <p:cNvSpPr>
            <a:spLocks noGrp="1"/>
          </p:cNvSpPr>
          <p:nvPr>
            <p:ph idx="1"/>
          </p:nvPr>
        </p:nvSpPr>
        <p:spPr>
          <a:xfrm>
            <a:off x="239088" y="782789"/>
            <a:ext cx="11648113" cy="5846611"/>
          </a:xfrm>
        </p:spPr>
        <p:txBody>
          <a:bodyPr/>
          <a:lstStyle/>
          <a:p>
            <a:pPr lvl="0"/>
            <a:r>
              <a:rPr lang="en-US" sz="2400" dirty="0" smtClean="0">
                <a:effectLst>
                  <a:outerShdw sx="0" sy="0">
                    <a:srgbClr val="000000"/>
                  </a:outerShdw>
                </a:effectLst>
              </a:rPr>
              <a:t>Monthly EVMS process continues on the MIE and I&amp;F. It </a:t>
            </a:r>
            <a:r>
              <a:rPr lang="en-US" sz="2400" dirty="0">
                <a:effectLst>
                  <a:outerShdw sx="0" sy="0">
                    <a:srgbClr val="000000"/>
                  </a:outerShdw>
                </a:effectLst>
              </a:rPr>
              <a:t>shows good cost and schedule </a:t>
            </a:r>
            <a:r>
              <a:rPr lang="en-US" sz="2400" dirty="0" smtClean="0">
                <a:effectLst>
                  <a:outerShdw sx="0" sy="0">
                    <a:srgbClr val="000000"/>
                  </a:outerShdw>
                </a:effectLst>
              </a:rPr>
              <a:t>performance in December.</a:t>
            </a:r>
          </a:p>
          <a:p>
            <a:pPr lvl="1"/>
            <a:r>
              <a:rPr lang="en-US" sz="1900" dirty="0">
                <a:effectLst>
                  <a:outerShdw sx="0" sy="0">
                    <a:srgbClr val="000000"/>
                  </a:outerShdw>
                </a:effectLst>
              </a:rPr>
              <a:t>December SPI and CPI are both close to 1 for MIE and I&amp;</a:t>
            </a:r>
            <a:r>
              <a:rPr lang="en-US" sz="1900" dirty="0" smtClean="0">
                <a:effectLst>
                  <a:outerShdw sx="0" sy="0">
                    <a:srgbClr val="000000"/>
                  </a:outerShdw>
                </a:effectLst>
              </a:rPr>
              <a:t>F</a:t>
            </a:r>
            <a:endParaRPr lang="en-US" sz="2400" dirty="0">
              <a:effectLst>
                <a:outerShdw sx="0" sy="0">
                  <a:srgbClr val="000000"/>
                </a:outerShdw>
              </a:effectLst>
            </a:endParaRPr>
          </a:p>
          <a:p>
            <a:pPr lvl="0"/>
            <a:r>
              <a:rPr lang="en-US" sz="2400" dirty="0">
                <a:effectLst>
                  <a:outerShdw sx="0" sy="0">
                    <a:srgbClr val="000000"/>
                  </a:outerShdw>
                </a:effectLst>
              </a:rPr>
              <a:t>Estimate Uncertainty and Risks regularly updated. Completed tasks and retired risks are removed from the bottom-up contingency calculation as project progresses.   </a:t>
            </a:r>
          </a:p>
          <a:p>
            <a:pPr lvl="0"/>
            <a:r>
              <a:rPr lang="en-US" sz="2400" dirty="0">
                <a:effectLst>
                  <a:outerShdw sx="0" sy="0">
                    <a:srgbClr val="000000"/>
                  </a:outerShdw>
                </a:effectLst>
              </a:rPr>
              <a:t>Partial deliveries for all LLP orders continue to arrive.</a:t>
            </a:r>
            <a:r>
              <a:rPr lang="en-US" sz="2400" dirty="0"/>
              <a:t> </a:t>
            </a:r>
            <a:endParaRPr lang="en-US" sz="2400" dirty="0">
              <a:effectLst>
                <a:outerShdw sx="0" sy="0">
                  <a:srgbClr val="000000"/>
                </a:outerShdw>
              </a:effectLst>
            </a:endParaRPr>
          </a:p>
          <a:p>
            <a:pPr lvl="0"/>
            <a:r>
              <a:rPr lang="en-US" sz="2400" dirty="0">
                <a:effectLst>
                  <a:outerShdw sx="0" sy="0">
                    <a:srgbClr val="000000"/>
                  </a:outerShdw>
                </a:effectLst>
              </a:rPr>
              <a:t>Placing PD-3 orders and monitor procurements</a:t>
            </a:r>
            <a:r>
              <a:rPr lang="en-US" sz="2400" dirty="0" smtClean="0">
                <a:effectLst>
                  <a:outerShdw sx="0" sy="0">
                    <a:srgbClr val="000000"/>
                  </a:outerShdw>
                </a:effectLst>
              </a:rPr>
              <a:t>.</a:t>
            </a:r>
          </a:p>
          <a:p>
            <a:r>
              <a:rPr lang="en-US" sz="2400" dirty="0">
                <a:effectLst>
                  <a:outerShdw sx="0" sy="0">
                    <a:srgbClr val="000000"/>
                  </a:outerShdw>
                </a:effectLst>
              </a:rPr>
              <a:t>Management is paying close attention to Milestones on Critical </a:t>
            </a:r>
            <a:r>
              <a:rPr lang="en-US" sz="2400" dirty="0" smtClean="0">
                <a:effectLst>
                  <a:outerShdw sx="0" sy="0">
                    <a:srgbClr val="000000"/>
                  </a:outerShdw>
                </a:effectLst>
              </a:rPr>
              <a:t>Path.</a:t>
            </a:r>
            <a:endParaRPr lang="en-US" sz="2400" dirty="0">
              <a:effectLst>
                <a:outerShdw sx="0" sy="0">
                  <a:srgbClr val="000000"/>
                </a:outerShdw>
              </a:effectLst>
            </a:endParaRPr>
          </a:p>
          <a:p>
            <a:r>
              <a:rPr lang="en-US" sz="2400" dirty="0" smtClean="0"/>
              <a:t>Continue </a:t>
            </a:r>
            <a:r>
              <a:rPr lang="en-US" sz="2400" dirty="0"/>
              <a:t>with hires to replace retirements and those that have left the </a:t>
            </a:r>
            <a:r>
              <a:rPr lang="en-US" sz="2400" dirty="0" smtClean="0"/>
              <a:t>group</a:t>
            </a:r>
            <a:endParaRPr lang="en-US" sz="2400" dirty="0"/>
          </a:p>
          <a:p>
            <a:r>
              <a:rPr lang="en-US" sz="2400" dirty="0"/>
              <a:t>Near-term internal reviews</a:t>
            </a:r>
          </a:p>
          <a:p>
            <a:pPr lvl="1"/>
            <a:r>
              <a:rPr lang="en-US" sz="2400" dirty="0" smtClean="0"/>
              <a:t>TPC GEM modules and frames Dec 2019</a:t>
            </a:r>
          </a:p>
          <a:p>
            <a:pPr lvl="1"/>
            <a:r>
              <a:rPr lang="en-US" sz="2400" dirty="0" smtClean="0"/>
              <a:t>TPC </a:t>
            </a:r>
            <a:r>
              <a:rPr lang="en-US" sz="2400" dirty="0"/>
              <a:t>DAM PRR in  </a:t>
            </a:r>
            <a:r>
              <a:rPr lang="en-US" sz="2400" dirty="0" smtClean="0"/>
              <a:t>February 2020</a:t>
            </a:r>
            <a:endParaRPr lang="en-US" sz="2400" dirty="0"/>
          </a:p>
          <a:p>
            <a:endParaRPr lang="en-US" dirty="0"/>
          </a:p>
        </p:txBody>
      </p:sp>
      <p:sp>
        <p:nvSpPr>
          <p:cNvPr id="4" name="Date Placeholder 3"/>
          <p:cNvSpPr>
            <a:spLocks noGrp="1"/>
          </p:cNvSpPr>
          <p:nvPr>
            <p:ph type="dt" sz="half" idx="10"/>
          </p:nvPr>
        </p:nvSpPr>
        <p:spPr/>
        <p:txBody>
          <a:bodyPr/>
          <a:lstStyle/>
          <a:p>
            <a:pPr>
              <a:defRPr/>
            </a:pPr>
            <a:r>
              <a:rPr lang="en-US" altLang="en-US"/>
              <a:t>1/23/2020</a:t>
            </a:r>
            <a:endParaRPr lang="en-US" altLang="en-US" dirty="0"/>
          </a:p>
        </p:txBody>
      </p:sp>
      <p:sp>
        <p:nvSpPr>
          <p:cNvPr id="5" name="Footer Placeholder 4"/>
          <p:cNvSpPr>
            <a:spLocks noGrp="1"/>
          </p:cNvSpPr>
          <p:nvPr>
            <p:ph type="ftr" sz="quarter" idx="11"/>
          </p:nvPr>
        </p:nvSpPr>
        <p:spPr/>
        <p:txBody>
          <a:bodyPr/>
          <a:lstStyle/>
          <a:p>
            <a:pPr>
              <a:defRPr/>
            </a:pPr>
            <a:r>
              <a:rPr lang="en-US"/>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a:t>
            </a:fld>
            <a:endParaRPr lang="en-US" altLang="en-US" dirty="0"/>
          </a:p>
        </p:txBody>
      </p:sp>
    </p:spTree>
    <p:extLst>
      <p:ext uri="{BB962C8B-B14F-4D97-AF65-F5344CB8AC3E}">
        <p14:creationId xmlns:p14="http://schemas.microsoft.com/office/powerpoint/2010/main" val="2577750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 y="11170"/>
            <a:ext cx="11105321" cy="765583"/>
          </a:xfrm>
        </p:spPr>
        <p:txBody>
          <a:bodyPr>
            <a:normAutofit fontScale="90000"/>
          </a:bodyPr>
          <a:lstStyle/>
          <a:p>
            <a:r>
              <a:rPr lang="en-US" b="0" dirty="0"/>
              <a:t>sPHENIX MIE Overview</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57236927"/>
              </p:ext>
            </p:extLst>
          </p:nvPr>
        </p:nvGraphicFramePr>
        <p:xfrm>
          <a:off x="406400" y="889000"/>
          <a:ext cx="11466666" cy="824533"/>
        </p:xfrm>
        <a:graphic>
          <a:graphicData uri="http://schemas.openxmlformats.org/drawingml/2006/table">
            <a:tbl>
              <a:tblPr firstRow="1" bandRow="1">
                <a:tableStyleId>{F5AB1C69-6EDB-4FF4-983F-18BD219EF322}</a:tableStyleId>
              </a:tblPr>
              <a:tblGrid>
                <a:gridCol w="1219200">
                  <a:extLst>
                    <a:ext uri="{9D8B030D-6E8A-4147-A177-3AD203B41FA5}">
                      <a16:colId xmlns:a16="http://schemas.microsoft.com/office/drawing/2014/main" xmlns="" val="4246309965"/>
                    </a:ext>
                  </a:extLst>
                </a:gridCol>
                <a:gridCol w="1828800">
                  <a:extLst>
                    <a:ext uri="{9D8B030D-6E8A-4147-A177-3AD203B41FA5}">
                      <a16:colId xmlns:a16="http://schemas.microsoft.com/office/drawing/2014/main" xmlns="" val="2547196037"/>
                    </a:ext>
                  </a:extLst>
                </a:gridCol>
                <a:gridCol w="1727200">
                  <a:extLst>
                    <a:ext uri="{9D8B030D-6E8A-4147-A177-3AD203B41FA5}">
                      <a16:colId xmlns:a16="http://schemas.microsoft.com/office/drawing/2014/main" xmlns="" val="2906043885"/>
                    </a:ext>
                  </a:extLst>
                </a:gridCol>
                <a:gridCol w="3759200">
                  <a:extLst>
                    <a:ext uri="{9D8B030D-6E8A-4147-A177-3AD203B41FA5}">
                      <a16:colId xmlns:a16="http://schemas.microsoft.com/office/drawing/2014/main" xmlns="" val="2998244554"/>
                    </a:ext>
                  </a:extLst>
                </a:gridCol>
                <a:gridCol w="1463153">
                  <a:extLst>
                    <a:ext uri="{9D8B030D-6E8A-4147-A177-3AD203B41FA5}">
                      <a16:colId xmlns:a16="http://schemas.microsoft.com/office/drawing/2014/main" xmlns="" val="859748088"/>
                    </a:ext>
                  </a:extLst>
                </a:gridCol>
                <a:gridCol w="1469113">
                  <a:extLst>
                    <a:ext uri="{9D8B030D-6E8A-4147-A177-3AD203B41FA5}">
                      <a16:colId xmlns:a16="http://schemas.microsoft.com/office/drawing/2014/main" xmlns="" val="2369523134"/>
                    </a:ext>
                  </a:extLst>
                </a:gridCol>
              </a:tblGrid>
              <a:tr h="335280">
                <a:tc>
                  <a:txBody>
                    <a:bodyPr/>
                    <a:lstStyle/>
                    <a:p>
                      <a:r>
                        <a:rPr lang="en-US" sz="1600" dirty="0"/>
                        <a:t>TPC</a:t>
                      </a:r>
                    </a:p>
                  </a:txBody>
                  <a:tcPr marL="121920" marR="121920">
                    <a:solidFill>
                      <a:srgbClr val="3399FF"/>
                    </a:solidFill>
                  </a:tcPr>
                </a:tc>
                <a:tc>
                  <a:txBody>
                    <a:bodyPr/>
                    <a:lstStyle/>
                    <a:p>
                      <a:r>
                        <a:rPr lang="en-US" sz="1600" dirty="0"/>
                        <a:t>Project Director</a:t>
                      </a:r>
                    </a:p>
                  </a:txBody>
                  <a:tcPr marL="121920" marR="121920">
                    <a:solidFill>
                      <a:srgbClr val="3399FF"/>
                    </a:solidFill>
                  </a:tcPr>
                </a:tc>
                <a:tc>
                  <a:txBody>
                    <a:bodyPr/>
                    <a:lstStyle/>
                    <a:p>
                      <a:r>
                        <a:rPr lang="en-US" sz="1600" dirty="0"/>
                        <a:t>Last CD Achieved</a:t>
                      </a:r>
                    </a:p>
                  </a:txBody>
                  <a:tcPr marL="121920" marR="121920">
                    <a:solidFill>
                      <a:srgbClr val="3399FF"/>
                    </a:solidFill>
                  </a:tcPr>
                </a:tc>
                <a:tc>
                  <a:txBody>
                    <a:bodyPr/>
                    <a:lstStyle/>
                    <a:p>
                      <a:r>
                        <a:rPr lang="en-US" sz="1600" dirty="0"/>
                        <a:t>% Complete</a:t>
                      </a:r>
                    </a:p>
                  </a:txBody>
                  <a:tcPr marL="121920" marR="121920">
                    <a:solidFill>
                      <a:srgbClr val="3399FF"/>
                    </a:solidFill>
                  </a:tcPr>
                </a:tc>
                <a:tc>
                  <a:txBody>
                    <a:bodyPr/>
                    <a:lstStyle/>
                    <a:p>
                      <a:r>
                        <a:rPr lang="en-US" sz="1600" dirty="0"/>
                        <a:t>CPI</a:t>
                      </a:r>
                    </a:p>
                  </a:txBody>
                  <a:tcPr marL="121920" marR="121920">
                    <a:solidFill>
                      <a:srgbClr val="3399FF"/>
                    </a:solidFill>
                  </a:tcPr>
                </a:tc>
                <a:tc>
                  <a:txBody>
                    <a:bodyPr/>
                    <a:lstStyle/>
                    <a:p>
                      <a:r>
                        <a:rPr lang="en-US" sz="1600" dirty="0"/>
                        <a:t>SPI</a:t>
                      </a:r>
                    </a:p>
                  </a:txBody>
                  <a:tcPr marL="121920" marR="121920">
                    <a:solidFill>
                      <a:srgbClr val="3399FF"/>
                    </a:solidFill>
                  </a:tcPr>
                </a:tc>
                <a:extLst>
                  <a:ext uri="{0D108BD9-81ED-4DB2-BD59-A6C34878D82A}">
                    <a16:rowId xmlns:a16="http://schemas.microsoft.com/office/drawing/2014/main" xmlns="" val="291641492"/>
                  </a:ext>
                </a:extLst>
              </a:tr>
              <a:tr h="489253">
                <a:tc>
                  <a:txBody>
                    <a:bodyPr/>
                    <a:lstStyle/>
                    <a:p>
                      <a:r>
                        <a:rPr lang="en-US" sz="1900" dirty="0"/>
                        <a:t>$27.0M</a:t>
                      </a:r>
                    </a:p>
                  </a:txBody>
                  <a:tcPr marL="121920" marR="121920">
                    <a:solidFill>
                      <a:srgbClr val="CCECFF"/>
                    </a:solidFill>
                  </a:tcPr>
                </a:tc>
                <a:tc>
                  <a:txBody>
                    <a:bodyPr/>
                    <a:lstStyle/>
                    <a:p>
                      <a:r>
                        <a:rPr lang="en-US" sz="1900" dirty="0"/>
                        <a:t>Edward</a:t>
                      </a:r>
                      <a:r>
                        <a:rPr lang="en-US" sz="1900" baseline="0" dirty="0"/>
                        <a:t> O’Brien</a:t>
                      </a:r>
                      <a:endParaRPr lang="en-US" sz="1900" dirty="0"/>
                    </a:p>
                  </a:txBody>
                  <a:tcPr marL="121920" marR="121920">
                    <a:solidFill>
                      <a:srgbClr val="CCECFF"/>
                    </a:solidFill>
                  </a:tcPr>
                </a:tc>
                <a:tc>
                  <a:txBody>
                    <a:bodyPr/>
                    <a:lstStyle/>
                    <a:p>
                      <a:r>
                        <a:rPr lang="en-US" sz="1900" dirty="0"/>
                        <a:t>PD-2/3</a:t>
                      </a:r>
                    </a:p>
                  </a:txBody>
                  <a:tcPr marL="121920" marR="121920">
                    <a:solidFill>
                      <a:srgbClr val="CCECFF"/>
                    </a:solidFill>
                  </a:tcPr>
                </a:tc>
                <a:tc>
                  <a:txBody>
                    <a:bodyPr/>
                    <a:lstStyle/>
                    <a:p>
                      <a:r>
                        <a:rPr lang="en-US" sz="1900" dirty="0"/>
                        <a:t>36.3%  BCWP/BAC @ 12/31/2019</a:t>
                      </a:r>
                    </a:p>
                  </a:txBody>
                  <a:tcPr marL="121920" marR="121920">
                    <a:solidFill>
                      <a:srgbClr val="CCECFF"/>
                    </a:solidFill>
                  </a:tcPr>
                </a:tc>
                <a:tc>
                  <a:txBody>
                    <a:bodyPr/>
                    <a:lstStyle/>
                    <a:p>
                      <a:r>
                        <a:rPr lang="en-US" sz="1900" dirty="0"/>
                        <a:t>0.99</a:t>
                      </a:r>
                    </a:p>
                  </a:txBody>
                  <a:tcPr marL="121920" marR="121920">
                    <a:solidFill>
                      <a:srgbClr val="CCECFF"/>
                    </a:solidFill>
                  </a:tcPr>
                </a:tc>
                <a:tc>
                  <a:txBody>
                    <a:bodyPr/>
                    <a:lstStyle/>
                    <a:p>
                      <a:r>
                        <a:rPr lang="en-US" sz="1900" dirty="0"/>
                        <a:t>1.01</a:t>
                      </a:r>
                    </a:p>
                  </a:txBody>
                  <a:tcPr marL="121920" marR="121920">
                    <a:solidFill>
                      <a:srgbClr val="CCECFF"/>
                    </a:solidFill>
                  </a:tcPr>
                </a:tc>
                <a:extLst>
                  <a:ext uri="{0D108BD9-81ED-4DB2-BD59-A6C34878D82A}">
                    <a16:rowId xmlns:a16="http://schemas.microsoft.com/office/drawing/2014/main" xmlns="" val="1730370277"/>
                  </a:ext>
                </a:extLst>
              </a:tr>
            </a:tbl>
          </a:graphicData>
        </a:graphic>
      </p:graphicFrame>
      <p:sp>
        <p:nvSpPr>
          <p:cNvPr id="4" name="Slide Number Placeholder 3"/>
          <p:cNvSpPr>
            <a:spLocks noGrp="1"/>
          </p:cNvSpPr>
          <p:nvPr>
            <p:ph type="sldNum" sz="quarter" idx="12"/>
          </p:nvPr>
        </p:nvSpPr>
        <p:spPr/>
        <p:txBody>
          <a:bodyPr/>
          <a:lstStyle/>
          <a:p>
            <a:fld id="{716D9922-87B3-6043-9531-5184EA303DC1}" type="slidenum">
              <a:rPr lang="en-US" smtClean="0"/>
              <a:t>5</a:t>
            </a:fld>
            <a:endParaRPr lang="en-US" dirty="0"/>
          </a:p>
        </p:txBody>
      </p:sp>
      <p:sp>
        <p:nvSpPr>
          <p:cNvPr id="7" name="Content Placeholder 2"/>
          <p:cNvSpPr txBox="1">
            <a:spLocks/>
          </p:cNvSpPr>
          <p:nvPr/>
        </p:nvSpPr>
        <p:spPr>
          <a:xfrm>
            <a:off x="220133" y="1905002"/>
            <a:ext cx="11971867" cy="4669620"/>
          </a:xfrm>
          <a:prstGeom prst="rect">
            <a:avLst/>
          </a:prstGeom>
          <a:solidFill>
            <a:schemeClr val="bg1"/>
          </a:solidFill>
        </p:spPr>
        <p:txBody>
          <a:bodyPr vert="horz" lIns="121917" tIns="60958" rIns="121917" bIns="60958"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100" b="1" dirty="0"/>
              <a:t>Scope</a:t>
            </a:r>
          </a:p>
          <a:p>
            <a:pPr lvl="1"/>
            <a:r>
              <a:rPr lang="en-US" sz="4400" dirty="0"/>
              <a:t>Detector systems produced, tested and ready for installation: </a:t>
            </a:r>
            <a:r>
              <a:rPr lang="en-US" sz="4400" dirty="0">
                <a:solidFill>
                  <a:srgbClr val="3399FF"/>
                </a:solidFill>
              </a:rPr>
              <a:t>Time Projection Chamber w/ electronics, Electromagnetic Calorimeter w/ electronics, Hadronic Calorimeter w/ electronics, DAQ/Trigger, Minimum Bias Detector, Project Management</a:t>
            </a:r>
          </a:p>
          <a:p>
            <a:pPr marL="0" indent="0">
              <a:buNone/>
            </a:pPr>
            <a:r>
              <a:rPr lang="en-US" sz="4900" b="1" dirty="0"/>
              <a:t>Not in scope</a:t>
            </a:r>
          </a:p>
          <a:p>
            <a:pPr lvl="1"/>
            <a:r>
              <a:rPr lang="en-US" sz="4400" dirty="0"/>
              <a:t>SC-Magnet, Bldg/Det Infrastructure, Installation and System Commissioning  </a:t>
            </a:r>
          </a:p>
          <a:p>
            <a:pPr marL="0" indent="0">
              <a:buNone/>
            </a:pPr>
            <a:r>
              <a:rPr lang="en-US" sz="5100" b="1" dirty="0"/>
              <a:t>Schedule</a:t>
            </a:r>
          </a:p>
          <a:p>
            <a:pPr lvl="1"/>
            <a:r>
              <a:rPr lang="en-US" sz="4400" dirty="0"/>
              <a:t>CD-0 received Sept 2016</a:t>
            </a:r>
          </a:p>
          <a:p>
            <a:pPr lvl="1"/>
            <a:r>
              <a:rPr lang="en-US" sz="4400" dirty="0"/>
              <a:t>CD-1/3A received Aug 2018</a:t>
            </a:r>
          </a:p>
          <a:p>
            <a:pPr lvl="1"/>
            <a:r>
              <a:rPr lang="en-US" sz="4400" dirty="0"/>
              <a:t>PD-2/3  received Sept 2019</a:t>
            </a:r>
          </a:p>
          <a:p>
            <a:pPr lvl="1"/>
            <a:r>
              <a:rPr lang="en-US" sz="4400" dirty="0"/>
              <a:t>Early completion Oct 2021 (14 months float to PD-4)</a:t>
            </a:r>
          </a:p>
          <a:p>
            <a:pPr lvl="1"/>
            <a:r>
              <a:rPr lang="en-US" sz="4400" dirty="0"/>
              <a:t>PD-4 Dec 2022</a:t>
            </a:r>
          </a:p>
          <a:p>
            <a:pPr marL="0" indent="0">
              <a:buNone/>
            </a:pPr>
            <a:r>
              <a:rPr lang="en-US" sz="5100" b="1" dirty="0"/>
              <a:t>Cost</a:t>
            </a:r>
          </a:p>
          <a:p>
            <a:pPr lvl="1"/>
            <a:r>
              <a:rPr lang="en-US" sz="4400" b="1" dirty="0"/>
              <a:t>$27.0M AY TPC  34.5% contingency on BCWR</a:t>
            </a:r>
          </a:p>
        </p:txBody>
      </p:sp>
      <p:sp>
        <p:nvSpPr>
          <p:cNvPr id="3" name="Date Placeholder 2"/>
          <p:cNvSpPr>
            <a:spLocks noGrp="1"/>
          </p:cNvSpPr>
          <p:nvPr>
            <p:ph type="dt" sz="half" idx="10"/>
          </p:nvPr>
        </p:nvSpPr>
        <p:spPr/>
        <p:txBody>
          <a:bodyPr/>
          <a:lstStyle/>
          <a:p>
            <a:pPr>
              <a:defRPr/>
            </a:pPr>
            <a:r>
              <a:rPr lang="en-US" altLang="en-US"/>
              <a:t>1/23/2020</a:t>
            </a:r>
            <a:endParaRPr lang="en-US" altLang="en-US" dirty="0"/>
          </a:p>
        </p:txBody>
      </p:sp>
      <p:sp>
        <p:nvSpPr>
          <p:cNvPr id="6" name="Footer Placeholder 5"/>
          <p:cNvSpPr>
            <a:spLocks noGrp="1"/>
          </p:cNvSpPr>
          <p:nvPr>
            <p:ph type="ftr" sz="quarter" idx="11"/>
          </p:nvPr>
        </p:nvSpPr>
        <p:spPr/>
        <p:txBody>
          <a:bodyPr/>
          <a:lstStyle/>
          <a:p>
            <a:pPr>
              <a:defRPr/>
            </a:pPr>
            <a:r>
              <a:rPr lang="en-US"/>
              <a:t>PMG</a:t>
            </a:r>
            <a:endParaRPr lang="en-US" dirty="0"/>
          </a:p>
        </p:txBody>
      </p:sp>
    </p:spTree>
    <p:extLst>
      <p:ext uri="{BB962C8B-B14F-4D97-AF65-F5344CB8AC3E}">
        <p14:creationId xmlns:p14="http://schemas.microsoft.com/office/powerpoint/2010/main" val="3494728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41"/>
            <a:ext cx="11582400" cy="728663"/>
          </a:xfrm>
        </p:spPr>
        <p:txBody>
          <a:bodyPr/>
          <a:lstStyle/>
          <a:p>
            <a:r>
              <a:rPr lang="en-US" sz="3700" dirty="0"/>
              <a:t>sPHENIX Technical Accomplishments  </a:t>
            </a:r>
          </a:p>
        </p:txBody>
      </p:sp>
      <p:sp>
        <p:nvSpPr>
          <p:cNvPr id="7" name="Content Placeholder 6"/>
          <p:cNvSpPr>
            <a:spLocks noGrp="1"/>
          </p:cNvSpPr>
          <p:nvPr>
            <p:ph idx="1"/>
          </p:nvPr>
        </p:nvSpPr>
        <p:spPr>
          <a:xfrm>
            <a:off x="0" y="787400"/>
            <a:ext cx="12192000" cy="6037261"/>
          </a:xfrm>
        </p:spPr>
        <p:txBody>
          <a:bodyPr>
            <a:normAutofit/>
          </a:bodyPr>
          <a:lstStyle/>
          <a:p>
            <a:r>
              <a:rPr lang="en-US" sz="2000" dirty="0" smtClean="0"/>
              <a:t>LLP</a:t>
            </a:r>
            <a:r>
              <a:rPr lang="en-US" sz="2000" dirty="0"/>
              <a:t>-1 </a:t>
            </a:r>
            <a:r>
              <a:rPr lang="en-US" sz="2000" dirty="0" smtClean="0"/>
              <a:t>order: </a:t>
            </a:r>
            <a:r>
              <a:rPr lang="en-US" sz="2000" dirty="0"/>
              <a:t>93% of SiPMs arrived at Univ. of Michigan. LLP-2 </a:t>
            </a:r>
            <a:r>
              <a:rPr lang="en-US" sz="2000" dirty="0" smtClean="0"/>
              <a:t>order: </a:t>
            </a:r>
            <a:r>
              <a:rPr lang="en-US" sz="2000" dirty="0"/>
              <a:t>38% of scintillating fibers have arrived at UIUC. LLP-3 </a:t>
            </a:r>
            <a:r>
              <a:rPr lang="en-US" sz="2000" dirty="0" smtClean="0"/>
              <a:t>order: </a:t>
            </a:r>
            <a:r>
              <a:rPr lang="en-US" sz="2000" dirty="0"/>
              <a:t>25% of scintillating tiles have arrived at GSU (additional 15% ready to ship from vendor). LLP-4 </a:t>
            </a:r>
            <a:r>
              <a:rPr lang="en-US" sz="2000" dirty="0" smtClean="0"/>
              <a:t>order:  </a:t>
            </a:r>
            <a:r>
              <a:rPr lang="en-US" sz="2000" dirty="0"/>
              <a:t>50% of tungsten powder at UIUC (funds being transferred to SBU to buy 2</a:t>
            </a:r>
            <a:r>
              <a:rPr lang="en-US" sz="2000" baseline="30000" dirty="0"/>
              <a:t>nd</a:t>
            </a:r>
            <a:r>
              <a:rPr lang="en-US" sz="2000" dirty="0"/>
              <a:t> half of order) </a:t>
            </a:r>
          </a:p>
          <a:p>
            <a:r>
              <a:rPr lang="en-US" sz="2000" dirty="0"/>
              <a:t>SAMPA v5 (</a:t>
            </a:r>
            <a:r>
              <a:rPr lang="en-US" sz="2000" b="1" dirty="0"/>
              <a:t>TPC ASIC</a:t>
            </a:r>
            <a:r>
              <a:rPr lang="en-US" sz="2000" dirty="0"/>
              <a:t>) engineering </a:t>
            </a:r>
            <a:r>
              <a:rPr lang="en-US" sz="2000" dirty="0" smtClean="0"/>
              <a:t>run has produced wafers. </a:t>
            </a:r>
            <a:r>
              <a:rPr lang="en-US" sz="2000" dirty="0"/>
              <a:t>Four wafers diced and being packaged. Testing at USP in Feb</a:t>
            </a:r>
            <a:r>
              <a:rPr lang="en-US" sz="2000" dirty="0" smtClean="0"/>
              <a:t>.</a:t>
            </a:r>
          </a:p>
          <a:p>
            <a:r>
              <a:rPr lang="en-US" sz="2000" dirty="0" smtClean="0"/>
              <a:t>Two first article </a:t>
            </a:r>
            <a:r>
              <a:rPr lang="en-US" sz="2000" b="1" dirty="0" smtClean="0"/>
              <a:t>TPC DAM </a:t>
            </a:r>
            <a:r>
              <a:rPr lang="en-US" sz="2000" dirty="0" smtClean="0"/>
              <a:t>boards (FELIX)  being assembled and ready for testing Jan 31. If tested good, 8 additional preproduction DAM boards will be assembled.</a:t>
            </a:r>
          </a:p>
          <a:p>
            <a:r>
              <a:rPr lang="en-US" sz="2000" dirty="0" smtClean="0"/>
              <a:t>Tests of the </a:t>
            </a:r>
            <a:r>
              <a:rPr lang="en-US" sz="2000" b="1" dirty="0" smtClean="0"/>
              <a:t>TPC laser </a:t>
            </a:r>
            <a:r>
              <a:rPr lang="en-US" sz="2000" dirty="0" smtClean="0"/>
              <a:t>calibration system underway</a:t>
            </a:r>
          </a:p>
          <a:p>
            <a:r>
              <a:rPr lang="en-US" sz="2000" dirty="0" smtClean="0"/>
              <a:t>HV test of </a:t>
            </a:r>
            <a:r>
              <a:rPr lang="en-US" sz="2000" b="1" dirty="0" smtClean="0"/>
              <a:t>TPC</a:t>
            </a:r>
            <a:r>
              <a:rPr lang="en-US" sz="2000" dirty="0" smtClean="0"/>
              <a:t> Inner field cage prototype at SBU w/I two weeks</a:t>
            </a:r>
          </a:p>
          <a:p>
            <a:r>
              <a:rPr lang="en-US" sz="2000" b="1" dirty="0"/>
              <a:t>EMCal</a:t>
            </a:r>
            <a:r>
              <a:rPr lang="en-US" sz="2000" dirty="0"/>
              <a:t> preproduction Sector 0 </a:t>
            </a:r>
            <a:r>
              <a:rPr lang="en-US" sz="2000" dirty="0" smtClean="0"/>
              <a:t>complete (will not be installed). </a:t>
            </a:r>
            <a:r>
              <a:rPr lang="en-US" sz="2000" dirty="0"/>
              <a:t>Using Sector 0 for small design </a:t>
            </a:r>
            <a:r>
              <a:rPr lang="en-US" sz="2000" dirty="0" err="1"/>
              <a:t>tweeks</a:t>
            </a:r>
            <a:r>
              <a:rPr lang="en-US" sz="2000" dirty="0"/>
              <a:t> to cooling manifold. </a:t>
            </a:r>
            <a:endParaRPr lang="en-US" sz="2000" dirty="0" smtClean="0"/>
          </a:p>
          <a:p>
            <a:r>
              <a:rPr lang="en-US" sz="2000" b="1" dirty="0" smtClean="0"/>
              <a:t>EMCal</a:t>
            </a:r>
            <a:r>
              <a:rPr lang="en-US" sz="2000" dirty="0" smtClean="0"/>
              <a:t> Sector </a:t>
            </a:r>
            <a:r>
              <a:rPr lang="en-US" sz="2000" dirty="0"/>
              <a:t>1 assembly has started at </a:t>
            </a:r>
            <a:r>
              <a:rPr lang="en-US" sz="2000" dirty="0" smtClean="0"/>
              <a:t>BNL(will be installed). </a:t>
            </a:r>
            <a:r>
              <a:rPr lang="en-US" sz="2000" dirty="0"/>
              <a:t>Sector 2-12 block fab continues at UIUC</a:t>
            </a:r>
            <a:r>
              <a:rPr lang="en-US" sz="2000" dirty="0" smtClean="0"/>
              <a:t>.</a:t>
            </a:r>
            <a:endParaRPr lang="en-US" sz="2000" dirty="0" smtClean="0"/>
          </a:p>
          <a:p>
            <a:r>
              <a:rPr lang="en-US" sz="2000" dirty="0" smtClean="0"/>
              <a:t>1</a:t>
            </a:r>
            <a:r>
              <a:rPr lang="en-US" sz="2000" baseline="30000" dirty="0" smtClean="0"/>
              <a:t>st</a:t>
            </a:r>
            <a:r>
              <a:rPr lang="en-US" sz="2000" dirty="0" smtClean="0"/>
              <a:t> </a:t>
            </a:r>
            <a:r>
              <a:rPr lang="en-US" sz="2000" b="1" dirty="0"/>
              <a:t>OHCal</a:t>
            </a:r>
            <a:r>
              <a:rPr lang="en-US" sz="2000" dirty="0"/>
              <a:t> sector fully instrumented and reading out cosmic-ray  events. 6/32 </a:t>
            </a:r>
            <a:r>
              <a:rPr lang="en-US" sz="2000" b="1" dirty="0"/>
              <a:t>OHCal </a:t>
            </a:r>
            <a:r>
              <a:rPr lang="en-US" sz="2000" dirty="0"/>
              <a:t>sectors instrumented with scintillating tiles. </a:t>
            </a:r>
          </a:p>
          <a:p>
            <a:r>
              <a:rPr lang="en-US" sz="2000" b="1" dirty="0" smtClean="0"/>
              <a:t>MBD</a:t>
            </a:r>
            <a:r>
              <a:rPr lang="en-US" sz="2000" dirty="0" smtClean="0"/>
              <a:t> </a:t>
            </a:r>
            <a:r>
              <a:rPr lang="en-US" sz="2000" dirty="0"/>
              <a:t>Prototype Discriminator/Shaper Board completed at Nevis Labs. It </a:t>
            </a:r>
            <a:r>
              <a:rPr lang="en-US" sz="2000" dirty="0" smtClean="0"/>
              <a:t>meets </a:t>
            </a:r>
            <a:r>
              <a:rPr lang="en-US" sz="2000" dirty="0"/>
              <a:t>timing performance </a:t>
            </a:r>
            <a:r>
              <a:rPr lang="en-US" sz="2000" dirty="0" smtClean="0"/>
              <a:t>criteria. However intrinsic calibration features need to be added to the board design. </a:t>
            </a:r>
            <a:r>
              <a:rPr lang="en-US" sz="2000" dirty="0"/>
              <a:t>At BNL for further testing</a:t>
            </a:r>
            <a:r>
              <a:rPr lang="en-US" sz="2000" dirty="0" smtClean="0"/>
              <a:t>.</a:t>
            </a:r>
            <a:endParaRPr lang="en-US" sz="2000" dirty="0"/>
          </a:p>
          <a:p>
            <a:r>
              <a:rPr lang="en-US" sz="2000" dirty="0"/>
              <a:t>R&amp;D work  progressing on all sPHENIX detector components.</a:t>
            </a:r>
          </a:p>
          <a:p>
            <a:pPr marL="0" indent="0">
              <a:buNone/>
            </a:pPr>
            <a:endParaRPr lang="en-US" sz="1900" dirty="0"/>
          </a:p>
          <a:p>
            <a:endParaRPr lang="en-US" sz="2100" dirty="0"/>
          </a:p>
          <a:p>
            <a:pPr marL="0" indent="0">
              <a:buNone/>
            </a:pPr>
            <a:endParaRPr lang="en-US" sz="1900" dirty="0"/>
          </a:p>
        </p:txBody>
      </p:sp>
      <p:sp>
        <p:nvSpPr>
          <p:cNvPr id="3" name="Date Placeholder 2"/>
          <p:cNvSpPr>
            <a:spLocks noGrp="1"/>
          </p:cNvSpPr>
          <p:nvPr>
            <p:ph type="dt" sz="half" idx="4294967295"/>
          </p:nvPr>
        </p:nvSpPr>
        <p:spPr>
          <a:xfrm>
            <a:off x="0" y="6629400"/>
            <a:ext cx="2844800" cy="228600"/>
          </a:xfrm>
          <a:prstGeom prst="rect">
            <a:avLst/>
          </a:prstGeom>
        </p:spPr>
        <p:txBody>
          <a:bodyPr vert="horz" wrap="square" lIns="121905" tIns="60953" rIns="121905" bIns="60953" numCol="1" anchor="ctr"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Calibri" pitchFamily="34" charset="0"/>
                <a:ea typeface="MS PGothic" pitchFamily="34" charset="-128"/>
                <a:cs typeface="+mn-cs"/>
              </a:defRPr>
            </a:lvl1pPr>
            <a:lvl2pPr marL="609507"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1219018"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828528"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2438038"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3047544" algn="l" defTabSz="1219018" rtl="0" eaLnBrk="1" latinLnBrk="0" hangingPunct="1">
              <a:defRPr kern="1200">
                <a:solidFill>
                  <a:schemeClr val="tx1"/>
                </a:solidFill>
                <a:latin typeface="Calibri" pitchFamily="34" charset="0"/>
                <a:ea typeface="MS PGothic" pitchFamily="34" charset="-128"/>
                <a:cs typeface="+mn-cs"/>
              </a:defRPr>
            </a:lvl6pPr>
            <a:lvl7pPr marL="3657051" algn="l" defTabSz="1219018" rtl="0" eaLnBrk="1" latinLnBrk="0" hangingPunct="1">
              <a:defRPr kern="1200">
                <a:solidFill>
                  <a:schemeClr val="tx1"/>
                </a:solidFill>
                <a:latin typeface="Calibri" pitchFamily="34" charset="0"/>
                <a:ea typeface="MS PGothic" pitchFamily="34" charset="-128"/>
                <a:cs typeface="+mn-cs"/>
              </a:defRPr>
            </a:lvl7pPr>
            <a:lvl8pPr marL="4266560" algn="l" defTabSz="1219018" rtl="0" eaLnBrk="1" latinLnBrk="0" hangingPunct="1">
              <a:defRPr kern="1200">
                <a:solidFill>
                  <a:schemeClr val="tx1"/>
                </a:solidFill>
                <a:latin typeface="Calibri" pitchFamily="34" charset="0"/>
                <a:ea typeface="MS PGothic" pitchFamily="34" charset="-128"/>
                <a:cs typeface="+mn-cs"/>
              </a:defRPr>
            </a:lvl8pPr>
            <a:lvl9pPr marL="4876069" algn="l" defTabSz="1219018" rtl="0" eaLnBrk="1" latinLnBrk="0" hangingPunct="1">
              <a:defRPr kern="1200">
                <a:solidFill>
                  <a:schemeClr val="tx1"/>
                </a:solidFill>
                <a:latin typeface="Calibri" pitchFamily="34" charset="0"/>
                <a:ea typeface="MS PGothic" pitchFamily="34" charset="-128"/>
                <a:cs typeface="+mn-cs"/>
              </a:defRPr>
            </a:lvl9pPr>
          </a:lstStyle>
          <a:p>
            <a:pPr>
              <a:defRPr/>
            </a:pPr>
            <a:r>
              <a:rPr lang="en-US" altLang="en-US"/>
              <a:t>1/23/2020</a:t>
            </a:r>
            <a:endParaRPr lang="en-US" altLang="en-US" dirty="0"/>
          </a:p>
        </p:txBody>
      </p:sp>
      <p:sp>
        <p:nvSpPr>
          <p:cNvPr id="16" name="Slide Number Placeholder 15"/>
          <p:cNvSpPr>
            <a:spLocks noGrp="1"/>
          </p:cNvSpPr>
          <p:nvPr>
            <p:ph type="sldNum" sz="quarter" idx="12"/>
          </p:nvPr>
        </p:nvSpPr>
        <p:spPr/>
        <p:txBody>
          <a:bodyPr/>
          <a:lstStyle/>
          <a:p>
            <a:fld id="{0AE0C637-5835-444B-B8C0-92C25AFA2084}" type="slidenum">
              <a:rPr lang="en-US" altLang="en-US" smtClean="0"/>
              <a:pPr/>
              <a:t>6</a:t>
            </a:fld>
            <a:endParaRPr lang="en-US" altLang="en-US" dirty="0"/>
          </a:p>
        </p:txBody>
      </p:sp>
      <p:sp>
        <p:nvSpPr>
          <p:cNvPr id="4" name="Footer Placeholder 3"/>
          <p:cNvSpPr>
            <a:spLocks noGrp="1"/>
          </p:cNvSpPr>
          <p:nvPr>
            <p:ph type="ftr" sz="quarter" idx="4294967295"/>
          </p:nvPr>
        </p:nvSpPr>
        <p:spPr>
          <a:xfrm>
            <a:off x="4228041" y="6553210"/>
            <a:ext cx="3860800" cy="276225"/>
          </a:xfrm>
          <a:prstGeom prst="rect">
            <a:avLst/>
          </a:prstGeom>
        </p:spPr>
        <p:txBody>
          <a:bodyPr vert="horz" lIns="121905" tIns="60953" rIns="121905" bIns="60953" rtlCol="0" anchor="ctr"/>
          <a:lstStyle>
            <a:defPPr>
              <a:defRPr lang="en-US"/>
            </a:defPPr>
            <a:lvl1pPr algn="ctr" rtl="0" fontAlgn="auto">
              <a:spcBef>
                <a:spcPts val="0"/>
              </a:spcBef>
              <a:spcAft>
                <a:spcPts val="0"/>
              </a:spcAft>
              <a:defRPr sz="1600" b="0" kern="1200">
                <a:solidFill>
                  <a:schemeClr val="tx1"/>
                </a:solidFill>
                <a:latin typeface="+mn-lt"/>
                <a:ea typeface="+mn-ea"/>
                <a:cs typeface="+mn-cs"/>
              </a:defRPr>
            </a:lvl1pPr>
            <a:lvl2pPr marL="609507"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1219018"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828528"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2438038"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3047544" algn="l" defTabSz="1219018" rtl="0" eaLnBrk="1" latinLnBrk="0" hangingPunct="1">
              <a:defRPr kern="1200">
                <a:solidFill>
                  <a:schemeClr val="tx1"/>
                </a:solidFill>
                <a:latin typeface="Calibri" pitchFamily="34" charset="0"/>
                <a:ea typeface="MS PGothic" pitchFamily="34" charset="-128"/>
                <a:cs typeface="+mn-cs"/>
              </a:defRPr>
            </a:lvl6pPr>
            <a:lvl7pPr marL="3657051" algn="l" defTabSz="1219018" rtl="0" eaLnBrk="1" latinLnBrk="0" hangingPunct="1">
              <a:defRPr kern="1200">
                <a:solidFill>
                  <a:schemeClr val="tx1"/>
                </a:solidFill>
                <a:latin typeface="Calibri" pitchFamily="34" charset="0"/>
                <a:ea typeface="MS PGothic" pitchFamily="34" charset="-128"/>
                <a:cs typeface="+mn-cs"/>
              </a:defRPr>
            </a:lvl7pPr>
            <a:lvl8pPr marL="4266560" algn="l" defTabSz="1219018" rtl="0" eaLnBrk="1" latinLnBrk="0" hangingPunct="1">
              <a:defRPr kern="1200">
                <a:solidFill>
                  <a:schemeClr val="tx1"/>
                </a:solidFill>
                <a:latin typeface="Calibri" pitchFamily="34" charset="0"/>
                <a:ea typeface="MS PGothic" pitchFamily="34" charset="-128"/>
                <a:cs typeface="+mn-cs"/>
              </a:defRPr>
            </a:lvl8pPr>
            <a:lvl9pPr marL="4876069" algn="l" defTabSz="1219018" rtl="0" eaLnBrk="1" latinLnBrk="0" hangingPunct="1">
              <a:defRPr kern="1200">
                <a:solidFill>
                  <a:schemeClr val="tx1"/>
                </a:solidFill>
                <a:latin typeface="Calibri" pitchFamily="34" charset="0"/>
                <a:ea typeface="MS PGothic" pitchFamily="34" charset="-128"/>
                <a:cs typeface="+mn-cs"/>
              </a:defRPr>
            </a:lvl9pPr>
          </a:lstStyle>
          <a:p>
            <a:pPr>
              <a:defRPr/>
            </a:pPr>
            <a:r>
              <a:rPr lang="en-US"/>
              <a:t>PMG</a:t>
            </a:r>
            <a:endParaRPr lang="en-US" dirty="0"/>
          </a:p>
        </p:txBody>
      </p:sp>
    </p:spTree>
    <p:extLst>
      <p:ext uri="{BB962C8B-B14F-4D97-AF65-F5344CB8AC3E}">
        <p14:creationId xmlns:p14="http://schemas.microsoft.com/office/powerpoint/2010/main" val="4053522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TPC Progress</a:t>
            </a:r>
          </a:p>
        </p:txBody>
      </p:sp>
      <p:sp>
        <p:nvSpPr>
          <p:cNvPr id="6" name="Content Placeholder 5"/>
          <p:cNvSpPr>
            <a:spLocks noGrp="1"/>
          </p:cNvSpPr>
          <p:nvPr>
            <p:ph idx="1"/>
          </p:nvPr>
        </p:nvSpPr>
        <p:spPr>
          <a:xfrm>
            <a:off x="6640144" y="964689"/>
            <a:ext cx="5551855" cy="4826512"/>
          </a:xfrm>
        </p:spPr>
        <p:txBody>
          <a:bodyPr/>
          <a:lstStyle/>
          <a:p>
            <a:r>
              <a:rPr lang="en-US" sz="1600" dirty="0"/>
              <a:t> </a:t>
            </a:r>
            <a:r>
              <a:rPr lang="en-US" sz="1800" dirty="0"/>
              <a:t>Framed GEMs arriving at SBU from WSU</a:t>
            </a:r>
          </a:p>
          <a:p>
            <a:pPr marL="0" indent="0">
              <a:buNone/>
            </a:pPr>
            <a:endParaRPr lang="en-US" sz="1800" dirty="0"/>
          </a:p>
          <a:p>
            <a:r>
              <a:rPr lang="en-US" sz="1800" dirty="0"/>
              <a:t>Results from laser excitation of the gas in the small prototype TPC at BNL</a:t>
            </a:r>
          </a:p>
          <a:p>
            <a:pPr marL="0" indent="0">
              <a:buNone/>
            </a:pPr>
            <a:r>
              <a:rPr lang="en-US" sz="1800" dirty="0"/>
              <a:t> </a:t>
            </a:r>
          </a:p>
          <a:p>
            <a:r>
              <a:rPr lang="en-US" sz="1800" dirty="0"/>
              <a:t>Laser equipment used in BNL/TPC testing facility</a:t>
            </a:r>
          </a:p>
          <a:p>
            <a:endParaRPr lang="en-US" sz="1800" dirty="0"/>
          </a:p>
          <a:p>
            <a:r>
              <a:rPr lang="en-US" sz="1800" dirty="0"/>
              <a:t>Various components of the TPC laser-test set-up</a:t>
            </a:r>
          </a:p>
          <a:p>
            <a:endParaRPr lang="en-US" sz="2000" dirty="0"/>
          </a:p>
          <a:p>
            <a:endParaRPr lang="en-US" sz="1600" dirty="0"/>
          </a:p>
          <a:p>
            <a:pPr marL="0" indent="0">
              <a:buNone/>
            </a:pPr>
            <a:endParaRPr lang="en-US" sz="1600" dirty="0"/>
          </a:p>
        </p:txBody>
      </p:sp>
      <p:sp>
        <p:nvSpPr>
          <p:cNvPr id="4" name="Slide Number Placeholder 3"/>
          <p:cNvSpPr>
            <a:spLocks noGrp="1"/>
          </p:cNvSpPr>
          <p:nvPr>
            <p:ph type="sldNum" sz="quarter" idx="12"/>
          </p:nvPr>
        </p:nvSpPr>
        <p:spPr/>
        <p:txBody>
          <a:bodyPr/>
          <a:lstStyle/>
          <a:p>
            <a:fld id="{07AE5DAE-5A25-4D93-A5BA-3F3E3A62C8C6}" type="slidenum">
              <a:rPr lang="en-US" altLang="en-US" smtClean="0"/>
              <a:pPr/>
              <a:t>7</a:t>
            </a:fld>
            <a:endParaRPr lang="en-US" altLang="en-US" dirty="0"/>
          </a:p>
        </p:txBody>
      </p:sp>
      <p:sp>
        <p:nvSpPr>
          <p:cNvPr id="2" name="Date Placeholder 1">
            <a:extLst>
              <a:ext uri="{FF2B5EF4-FFF2-40B4-BE49-F238E27FC236}">
                <a16:creationId xmlns:a16="http://schemas.microsoft.com/office/drawing/2014/main" xmlns="" id="{AF3730BA-30BA-4CEF-B6ED-9F76853368C9}"/>
              </a:ext>
            </a:extLst>
          </p:cNvPr>
          <p:cNvSpPr>
            <a:spLocks noGrp="1"/>
          </p:cNvSpPr>
          <p:nvPr>
            <p:ph type="dt" sz="half" idx="10"/>
          </p:nvPr>
        </p:nvSpPr>
        <p:spPr/>
        <p:txBody>
          <a:bodyPr/>
          <a:lstStyle/>
          <a:p>
            <a:pPr>
              <a:defRPr/>
            </a:pPr>
            <a:r>
              <a:rPr lang="en-US" altLang="en-US"/>
              <a:t>1/23/2020</a:t>
            </a:r>
            <a:endParaRPr lang="en-US" altLang="en-US" dirty="0"/>
          </a:p>
        </p:txBody>
      </p:sp>
      <p:sp>
        <p:nvSpPr>
          <p:cNvPr id="3" name="Footer Placeholder 2">
            <a:extLst>
              <a:ext uri="{FF2B5EF4-FFF2-40B4-BE49-F238E27FC236}">
                <a16:creationId xmlns:a16="http://schemas.microsoft.com/office/drawing/2014/main" xmlns="" id="{E486A3DE-47C6-4C15-BA3B-84DFE28C08F6}"/>
              </a:ext>
            </a:extLst>
          </p:cNvPr>
          <p:cNvSpPr>
            <a:spLocks noGrp="1"/>
          </p:cNvSpPr>
          <p:nvPr>
            <p:ph type="ftr" sz="quarter" idx="11"/>
          </p:nvPr>
        </p:nvSpPr>
        <p:spPr/>
        <p:txBody>
          <a:bodyPr/>
          <a:lstStyle/>
          <a:p>
            <a:pPr>
              <a:defRPr/>
            </a:pPr>
            <a:r>
              <a:rPr lang="en-US"/>
              <a:t>PMG</a:t>
            </a:r>
            <a:endParaRPr lang="en-US" dirty="0"/>
          </a:p>
        </p:txBody>
      </p:sp>
      <p:pic>
        <p:nvPicPr>
          <p:cNvPr id="9" name="Picture 8">
            <a:extLst>
              <a:ext uri="{FF2B5EF4-FFF2-40B4-BE49-F238E27FC236}">
                <a16:creationId xmlns:a16="http://schemas.microsoft.com/office/drawing/2014/main" xmlns="" id="{1AACFBA3-13DF-435B-ACEF-EADD8E270F29}"/>
              </a:ext>
            </a:extLst>
          </p:cNvPr>
          <p:cNvPicPr/>
          <p:nvPr/>
        </p:nvPicPr>
        <p:blipFill>
          <a:blip r:embed="rId2"/>
          <a:stretch>
            <a:fillRect/>
          </a:stretch>
        </p:blipFill>
        <p:spPr>
          <a:xfrm>
            <a:off x="0" y="874618"/>
            <a:ext cx="6748300" cy="5018693"/>
          </a:xfrm>
          <a:prstGeom prst="rect">
            <a:avLst/>
          </a:prstGeom>
        </p:spPr>
      </p:pic>
    </p:spTree>
    <p:extLst>
      <p:ext uri="{BB962C8B-B14F-4D97-AF65-F5344CB8AC3E}">
        <p14:creationId xmlns:p14="http://schemas.microsoft.com/office/powerpoint/2010/main" val="2445349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ltLang="en-US"/>
              <a:t>1/23/2020</a:t>
            </a:r>
            <a:endParaRPr lang="en-US" altLang="en-US" dirty="0"/>
          </a:p>
        </p:txBody>
      </p:sp>
      <p:sp>
        <p:nvSpPr>
          <p:cNvPr id="4" name="Footer Placeholder 3"/>
          <p:cNvSpPr>
            <a:spLocks noGrp="1"/>
          </p:cNvSpPr>
          <p:nvPr>
            <p:ph type="ftr" sz="quarter" idx="11"/>
          </p:nvPr>
        </p:nvSpPr>
        <p:spPr/>
        <p:txBody>
          <a:bodyPr/>
          <a:lstStyle/>
          <a:p>
            <a:pPr>
              <a:defRPr/>
            </a:pPr>
            <a:r>
              <a:rPr lang="en-US"/>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8</a:t>
            </a:fld>
            <a:endParaRPr lang="en-US" altLang="en-US" dirty="0"/>
          </a:p>
        </p:txBody>
      </p:sp>
      <p:sp>
        <p:nvSpPr>
          <p:cNvPr id="11" name="TextBox 10">
            <a:extLst>
              <a:ext uri="{FF2B5EF4-FFF2-40B4-BE49-F238E27FC236}">
                <a16:creationId xmlns:a16="http://schemas.microsoft.com/office/drawing/2014/main" xmlns="" id="{5D4966E4-5017-4FF7-8C6A-43CC0731F60A}"/>
              </a:ext>
            </a:extLst>
          </p:cNvPr>
          <p:cNvSpPr txBox="1"/>
          <p:nvPr/>
        </p:nvSpPr>
        <p:spPr>
          <a:xfrm>
            <a:off x="559331" y="5528087"/>
            <a:ext cx="11073341" cy="830995"/>
          </a:xfrm>
          <a:prstGeom prst="rect">
            <a:avLst/>
          </a:prstGeom>
          <a:solidFill>
            <a:srgbClr val="0080FF"/>
          </a:solidFill>
          <a:ln w="19050">
            <a:solidFill>
              <a:srgbClr val="0080FF"/>
            </a:solidFill>
          </a:ln>
        </p:spPr>
        <p:txBody>
          <a:bodyPr wrap="square" lIns="91438" tIns="45719" rIns="91438" bIns="45719" rtlCol="0">
            <a:spAutoFit/>
          </a:bodyPr>
          <a:lstStyle/>
          <a:p>
            <a:pPr algn="ctr"/>
            <a:r>
              <a:rPr lang="en-US" sz="2400" dirty="0">
                <a:solidFill>
                  <a:schemeClr val="bg1"/>
                </a:solidFill>
              </a:rPr>
              <a:t>Sufficient  supply of tungsten powder to build blocks for sectors 1 – 38 received at UIUC   Balance of tungsten powder to be ordered by UIUC Feb/March 2020</a:t>
            </a:r>
          </a:p>
        </p:txBody>
      </p:sp>
      <p:sp>
        <p:nvSpPr>
          <p:cNvPr id="14" name="Title 13"/>
          <p:cNvSpPr>
            <a:spLocks noGrp="1"/>
          </p:cNvSpPr>
          <p:nvPr>
            <p:ph type="title"/>
          </p:nvPr>
        </p:nvSpPr>
        <p:spPr>
          <a:xfrm>
            <a:off x="0" y="2"/>
            <a:ext cx="10972800" cy="728663"/>
          </a:xfrm>
        </p:spPr>
        <p:txBody>
          <a:bodyPr/>
          <a:lstStyle/>
          <a:p>
            <a:r>
              <a:rPr lang="en-US" dirty="0"/>
              <a:t>EMCal Block Production at UIUC</a:t>
            </a:r>
          </a:p>
        </p:txBody>
      </p:sp>
      <p:sp>
        <p:nvSpPr>
          <p:cNvPr id="15" name="TextBox 14"/>
          <p:cNvSpPr txBox="1"/>
          <p:nvPr/>
        </p:nvSpPr>
        <p:spPr>
          <a:xfrm>
            <a:off x="1627130" y="4732522"/>
            <a:ext cx="4218843" cy="461663"/>
          </a:xfrm>
          <a:prstGeom prst="rect">
            <a:avLst/>
          </a:prstGeom>
          <a:noFill/>
        </p:spPr>
        <p:txBody>
          <a:bodyPr wrap="none" lIns="91438" tIns="45719" rIns="91438" bIns="45719" rtlCol="0">
            <a:spAutoFit/>
          </a:bodyPr>
          <a:lstStyle/>
          <a:p>
            <a:r>
              <a:rPr lang="en-US" sz="2400" b="1" dirty="0">
                <a:solidFill>
                  <a:srgbClr val="3366FF"/>
                </a:solidFill>
              </a:rPr>
              <a:t>Block production is on schedule</a:t>
            </a:r>
          </a:p>
        </p:txBody>
      </p:sp>
      <p:sp>
        <p:nvSpPr>
          <p:cNvPr id="16" name="TextBox 15">
            <a:extLst>
              <a:ext uri="{FF2B5EF4-FFF2-40B4-BE49-F238E27FC236}">
                <a16:creationId xmlns:a16="http://schemas.microsoft.com/office/drawing/2014/main" xmlns="" id="{EDA39BCD-C840-483B-AA28-B817CA983AB8}"/>
              </a:ext>
            </a:extLst>
          </p:cNvPr>
          <p:cNvSpPr txBox="1"/>
          <p:nvPr/>
        </p:nvSpPr>
        <p:spPr>
          <a:xfrm>
            <a:off x="66462" y="1219124"/>
            <a:ext cx="4334539" cy="2677656"/>
          </a:xfrm>
          <a:prstGeom prst="rect">
            <a:avLst/>
          </a:prstGeom>
          <a:noFill/>
        </p:spPr>
        <p:txBody>
          <a:bodyPr wrap="square" rtlCol="0">
            <a:spAutoFit/>
          </a:bodyPr>
          <a:lstStyle/>
          <a:p>
            <a:r>
              <a:rPr lang="en-US" sz="1600" b="1" dirty="0"/>
              <a:t>UIUC (96 blocks/sector)</a:t>
            </a:r>
          </a:p>
          <a:p>
            <a:endParaRPr lang="en-US" sz="1600" dirty="0"/>
          </a:p>
          <a:p>
            <a:pPr marL="171450" indent="-171450">
              <a:buFont typeface="Arial" panose="020B0604020202020204" pitchFamily="34" charset="0"/>
              <a:buChar char="•"/>
            </a:pPr>
            <a:r>
              <a:rPr lang="en-US" sz="1600" dirty="0"/>
              <a:t>Block production at for Sectors 1 -12 is on or close to schedule. As of the end of December:</a:t>
            </a:r>
          </a:p>
          <a:p>
            <a:pPr marL="628650" lvl="1" indent="-171450">
              <a:buFont typeface="Arial" panose="020B0604020202020204" pitchFamily="34" charset="0"/>
              <a:buChar char="•"/>
            </a:pPr>
            <a:r>
              <a:rPr lang="en-US" sz="1600" dirty="0"/>
              <a:t>282 blocks produced</a:t>
            </a:r>
          </a:p>
          <a:p>
            <a:pPr marL="628650" lvl="1" indent="-171450">
              <a:buFont typeface="Arial" panose="020B0604020202020204" pitchFamily="34" charset="0"/>
              <a:buChar char="•"/>
            </a:pPr>
            <a:r>
              <a:rPr lang="en-US" sz="1600" dirty="0"/>
              <a:t>200 blocks tested</a:t>
            </a:r>
          </a:p>
          <a:p>
            <a:pPr marL="628650" lvl="1" indent="-171450">
              <a:buFont typeface="Arial" panose="020B0604020202020204" pitchFamily="34" charset="0"/>
              <a:buChar char="•"/>
            </a:pPr>
            <a:r>
              <a:rPr lang="en-US" sz="1600" dirty="0"/>
              <a:t>144 blocks shipped to BNL</a:t>
            </a:r>
          </a:p>
          <a:p>
            <a:pPr marL="171450" indent="-171450">
              <a:buFont typeface="Arial" panose="020B0604020202020204" pitchFamily="34" charset="0"/>
              <a:buChar char="•"/>
            </a:pPr>
            <a:r>
              <a:rPr lang="en-US" sz="1600" dirty="0"/>
              <a:t>Fiber filling for Sectors 13-64 is ahead of schedule. </a:t>
            </a:r>
          </a:p>
          <a:p>
            <a:pPr marL="171450" indent="-171450">
              <a:buFont typeface="Arial" panose="020B0604020202020204" pitchFamily="34" charset="0"/>
              <a:buChar char="•"/>
            </a:pPr>
            <a:endParaRPr lang="en-US" sz="800" dirty="0">
              <a:solidFill>
                <a:srgbClr val="003399"/>
              </a:solidFill>
            </a:endParaRPr>
          </a:p>
          <a:p>
            <a:r>
              <a:rPr lang="en-US" sz="1600" b="1" dirty="0">
                <a:solidFill>
                  <a:srgbClr val="3366CC"/>
                </a:solidFill>
              </a:rPr>
              <a:t> </a:t>
            </a:r>
            <a:endParaRPr lang="en-US" sz="1600" dirty="0">
              <a:solidFill>
                <a:srgbClr val="003399"/>
              </a:solidFill>
            </a:endParaRPr>
          </a:p>
        </p:txBody>
      </p:sp>
      <p:sp>
        <p:nvSpPr>
          <p:cNvPr id="17" name="TextBox 16">
            <a:extLst>
              <a:ext uri="{FF2B5EF4-FFF2-40B4-BE49-F238E27FC236}">
                <a16:creationId xmlns:a16="http://schemas.microsoft.com/office/drawing/2014/main" xmlns="" id="{B5332484-F5A6-4F61-AAA2-2BF5BB990A9C}"/>
              </a:ext>
            </a:extLst>
          </p:cNvPr>
          <p:cNvSpPr txBox="1"/>
          <p:nvPr/>
        </p:nvSpPr>
        <p:spPr>
          <a:xfrm>
            <a:off x="4709652" y="1026071"/>
            <a:ext cx="5291954" cy="400110"/>
          </a:xfrm>
          <a:prstGeom prst="rect">
            <a:avLst/>
          </a:prstGeom>
          <a:noFill/>
        </p:spPr>
        <p:txBody>
          <a:bodyPr wrap="square" rtlCol="0">
            <a:spAutoFit/>
          </a:bodyPr>
          <a:lstStyle/>
          <a:p>
            <a:r>
              <a:rPr lang="en-US" sz="2000" dirty="0"/>
              <a:t>Block production and fiber filling at UIUC</a:t>
            </a:r>
          </a:p>
        </p:txBody>
      </p:sp>
      <p:pic>
        <p:nvPicPr>
          <p:cNvPr id="18" name="Picture 17">
            <a:extLst>
              <a:ext uri="{FF2B5EF4-FFF2-40B4-BE49-F238E27FC236}">
                <a16:creationId xmlns:a16="http://schemas.microsoft.com/office/drawing/2014/main" xmlns="" id="{C2DA19EE-FCC3-4427-8D07-4D46DB452E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1" y="1489442"/>
            <a:ext cx="5891330" cy="3372873"/>
          </a:xfrm>
          <a:prstGeom prst="rect">
            <a:avLst/>
          </a:prstGeom>
          <a:noFill/>
          <a:ln>
            <a:noFill/>
          </a:ln>
        </p:spPr>
      </p:pic>
      <p:pic>
        <p:nvPicPr>
          <p:cNvPr id="19" name="Picture 18">
            <a:extLst>
              <a:ext uri="{FF2B5EF4-FFF2-40B4-BE49-F238E27FC236}">
                <a16:creationId xmlns:a16="http://schemas.microsoft.com/office/drawing/2014/main" xmlns="" id="{52DB16F1-8ADA-4B4A-8F6F-D7181887F8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606" y="1489442"/>
            <a:ext cx="2190394" cy="3197366"/>
          </a:xfrm>
          <a:prstGeom prst="rect">
            <a:avLst/>
          </a:prstGeom>
          <a:noFill/>
          <a:ln>
            <a:noFill/>
          </a:ln>
        </p:spPr>
      </p:pic>
    </p:spTree>
    <p:extLst>
      <p:ext uri="{BB962C8B-B14F-4D97-AF65-F5344CB8AC3E}">
        <p14:creationId xmlns:p14="http://schemas.microsoft.com/office/powerpoint/2010/main" val="4013448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AFDD6E-DF00-43B8-8F5E-4786155F3295}"/>
              </a:ext>
            </a:extLst>
          </p:cNvPr>
          <p:cNvSpPr>
            <a:spLocks noGrp="1"/>
          </p:cNvSpPr>
          <p:nvPr>
            <p:ph type="dt" sz="half" idx="10"/>
          </p:nvPr>
        </p:nvSpPr>
        <p:spPr/>
        <p:txBody>
          <a:bodyPr/>
          <a:lstStyle/>
          <a:p>
            <a:pPr>
              <a:defRPr/>
            </a:pPr>
            <a:r>
              <a:rPr lang="en-US" altLang="en-US"/>
              <a:t>1/23/2020</a:t>
            </a:r>
          </a:p>
        </p:txBody>
      </p:sp>
      <p:sp>
        <p:nvSpPr>
          <p:cNvPr id="3" name="Footer Placeholder 2">
            <a:extLst>
              <a:ext uri="{FF2B5EF4-FFF2-40B4-BE49-F238E27FC236}">
                <a16:creationId xmlns:a16="http://schemas.microsoft.com/office/drawing/2014/main" xmlns="" id="{EF1722CB-33D8-4F2A-A15E-7BFC2C24F8DB}"/>
              </a:ext>
            </a:extLst>
          </p:cNvPr>
          <p:cNvSpPr>
            <a:spLocks noGrp="1"/>
          </p:cNvSpPr>
          <p:nvPr>
            <p:ph type="ftr" sz="quarter" idx="11"/>
          </p:nvPr>
        </p:nvSpPr>
        <p:spPr/>
        <p:txBody>
          <a:bodyPr/>
          <a:lstStyle/>
          <a:p>
            <a:pPr>
              <a:defRPr/>
            </a:pPr>
            <a:r>
              <a:rPr lang="en-US"/>
              <a:t>PMG</a:t>
            </a:r>
            <a:endParaRPr lang="en-US" dirty="0"/>
          </a:p>
        </p:txBody>
      </p:sp>
      <p:sp>
        <p:nvSpPr>
          <p:cNvPr id="4" name="Slide Number Placeholder 3">
            <a:extLst>
              <a:ext uri="{FF2B5EF4-FFF2-40B4-BE49-F238E27FC236}">
                <a16:creationId xmlns:a16="http://schemas.microsoft.com/office/drawing/2014/main" xmlns="" id="{B3DBDBD1-B391-4E63-8B29-49AFCD6289D9}"/>
              </a:ext>
            </a:extLst>
          </p:cNvPr>
          <p:cNvSpPr>
            <a:spLocks noGrp="1"/>
          </p:cNvSpPr>
          <p:nvPr>
            <p:ph type="sldNum" sz="quarter" idx="12"/>
          </p:nvPr>
        </p:nvSpPr>
        <p:spPr/>
        <p:txBody>
          <a:bodyPr/>
          <a:lstStyle/>
          <a:p>
            <a:fld id="{07AE5DAE-5A25-4D93-A5BA-3F3E3A62C8C6}" type="slidenum">
              <a:rPr lang="en-US" altLang="en-US" smtClean="0"/>
              <a:pPr/>
              <a:t>9</a:t>
            </a:fld>
            <a:endParaRPr lang="en-US" altLang="en-US"/>
          </a:p>
        </p:txBody>
      </p:sp>
      <p:pic>
        <p:nvPicPr>
          <p:cNvPr id="6" name="Picture 5" descr="A picture containing indoor, table, floor, box&#10;&#10;Description automatically generated">
            <a:extLst>
              <a:ext uri="{FF2B5EF4-FFF2-40B4-BE49-F238E27FC236}">
                <a16:creationId xmlns:a16="http://schemas.microsoft.com/office/drawing/2014/main" xmlns="" id="{9E34A775-B17B-4189-B11C-45E94AE64D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34" y="940014"/>
            <a:ext cx="5078622" cy="3808967"/>
          </a:xfrm>
          <a:prstGeom prst="rect">
            <a:avLst/>
          </a:prstGeom>
        </p:spPr>
      </p:pic>
      <p:pic>
        <p:nvPicPr>
          <p:cNvPr id="8" name="Picture 7" descr="A picture containing indoor, floor&#10;&#10;Description automatically generated">
            <a:extLst>
              <a:ext uri="{FF2B5EF4-FFF2-40B4-BE49-F238E27FC236}">
                <a16:creationId xmlns:a16="http://schemas.microsoft.com/office/drawing/2014/main" xmlns="" id="{312DFB39-D3AD-4230-B580-8384D247D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02938" y="1335552"/>
            <a:ext cx="4023854" cy="3017891"/>
          </a:xfrm>
          <a:prstGeom prst="rect">
            <a:avLst/>
          </a:prstGeom>
        </p:spPr>
      </p:pic>
      <p:pic>
        <p:nvPicPr>
          <p:cNvPr id="10" name="Picture 9" descr="A picture containing wall, building, ground, indoor&#10;&#10;Description automatically generated">
            <a:extLst>
              <a:ext uri="{FF2B5EF4-FFF2-40B4-BE49-F238E27FC236}">
                <a16:creationId xmlns:a16="http://schemas.microsoft.com/office/drawing/2014/main" xmlns="" id="{A0E39EFD-B6E5-40BB-A2A9-FF24BCB4FCBB}"/>
              </a:ext>
            </a:extLst>
          </p:cNvPr>
          <p:cNvPicPr>
            <a:picLocks noChangeAspect="1"/>
          </p:cNvPicPr>
          <p:nvPr/>
        </p:nvPicPr>
        <p:blipFill rotWithShape="1">
          <a:blip r:embed="rId4">
            <a:extLst>
              <a:ext uri="{28A0092B-C50C-407E-A947-70E740481C1C}">
                <a14:useLocalDpi xmlns:a14="http://schemas.microsoft.com/office/drawing/2010/main" val="0"/>
              </a:ext>
            </a:extLst>
          </a:blip>
          <a:srcRect l="5377" t="11152" r="5556" b="7797"/>
          <a:stretch/>
        </p:blipFill>
        <p:spPr>
          <a:xfrm rot="5400000">
            <a:off x="8561138" y="1471368"/>
            <a:ext cx="4023852" cy="2746259"/>
          </a:xfrm>
          <a:prstGeom prst="rect">
            <a:avLst/>
          </a:prstGeom>
        </p:spPr>
      </p:pic>
      <p:sp>
        <p:nvSpPr>
          <p:cNvPr id="29" name="Rectangle 28">
            <a:extLst>
              <a:ext uri="{FF2B5EF4-FFF2-40B4-BE49-F238E27FC236}">
                <a16:creationId xmlns:a16="http://schemas.microsoft.com/office/drawing/2014/main" xmlns="" id="{9CF3A693-AFF5-468A-A975-B9281F5A7788}"/>
              </a:ext>
            </a:extLst>
          </p:cNvPr>
          <p:cNvSpPr/>
          <p:nvPr/>
        </p:nvSpPr>
        <p:spPr>
          <a:xfrm>
            <a:off x="357288" y="4966660"/>
            <a:ext cx="6096000" cy="461665"/>
          </a:xfrm>
          <a:prstGeom prst="rect">
            <a:avLst/>
          </a:prstGeom>
        </p:spPr>
        <p:txBody>
          <a:bodyPr>
            <a:spAutoFit/>
          </a:bodyPr>
          <a:lstStyle/>
          <a:p>
            <a:r>
              <a:rPr lang="en-US" sz="2400" dirty="0"/>
              <a:t>BNL Mechanical assembly </a:t>
            </a:r>
            <a:r>
              <a:rPr lang="en-US" sz="2400" dirty="0" smtClean="0"/>
              <a:t>area </a:t>
            </a:r>
            <a:endParaRPr lang="en-US" sz="2400" dirty="0"/>
          </a:p>
        </p:txBody>
      </p:sp>
      <p:sp>
        <p:nvSpPr>
          <p:cNvPr id="30" name="Title 2">
            <a:extLst>
              <a:ext uri="{FF2B5EF4-FFF2-40B4-BE49-F238E27FC236}">
                <a16:creationId xmlns:a16="http://schemas.microsoft.com/office/drawing/2014/main" xmlns="" id="{F102FE14-C5D4-43B1-814B-44EA476D97E2}"/>
              </a:ext>
            </a:extLst>
          </p:cNvPr>
          <p:cNvSpPr txBox="1">
            <a:spLocks/>
          </p:cNvSpPr>
          <p:nvPr/>
        </p:nvSpPr>
        <p:spPr>
          <a:xfrm>
            <a:off x="357288" y="88448"/>
            <a:ext cx="10766323" cy="601876"/>
          </a:xfrm>
          <a:prstGeom prst="rect">
            <a:avLst/>
          </a:prstGeom>
        </p:spPr>
        <p:txBody>
          <a:bodyPr/>
          <a:lstStyle>
            <a:lvl1pPr algn="l" rtl="0" eaLnBrk="0" fontAlgn="base" hangingPunct="0">
              <a:spcBef>
                <a:spcPct val="0"/>
              </a:spcBef>
              <a:spcAft>
                <a:spcPct val="0"/>
              </a:spcAft>
              <a:defRPr sz="5867"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5867">
                <a:solidFill>
                  <a:schemeClr val="tx1"/>
                </a:solidFill>
                <a:latin typeface="Calibri" charset="0"/>
                <a:ea typeface="MS PGothic" pitchFamily="34" charset="-128"/>
                <a:cs typeface="MS PGothic" charset="0"/>
              </a:defRPr>
            </a:lvl5pPr>
            <a:lvl6pPr marL="609585" algn="ctr" rtl="0" fontAlgn="base">
              <a:spcBef>
                <a:spcPct val="0"/>
              </a:spcBef>
              <a:spcAft>
                <a:spcPct val="0"/>
              </a:spcAft>
              <a:defRPr sz="5867">
                <a:solidFill>
                  <a:schemeClr val="tx1"/>
                </a:solidFill>
                <a:latin typeface="Calibri" charset="0"/>
                <a:ea typeface="ＭＳ Ｐゴシック" charset="0"/>
              </a:defRPr>
            </a:lvl6pPr>
            <a:lvl7pPr marL="1219170" algn="ctr" rtl="0" fontAlgn="base">
              <a:spcBef>
                <a:spcPct val="0"/>
              </a:spcBef>
              <a:spcAft>
                <a:spcPct val="0"/>
              </a:spcAft>
              <a:defRPr sz="5867">
                <a:solidFill>
                  <a:schemeClr val="tx1"/>
                </a:solidFill>
                <a:latin typeface="Calibri" charset="0"/>
                <a:ea typeface="ＭＳ Ｐゴシック" charset="0"/>
              </a:defRPr>
            </a:lvl7pPr>
            <a:lvl8pPr marL="1828754" algn="ctr" rtl="0" fontAlgn="base">
              <a:spcBef>
                <a:spcPct val="0"/>
              </a:spcBef>
              <a:spcAft>
                <a:spcPct val="0"/>
              </a:spcAft>
              <a:defRPr sz="5867">
                <a:solidFill>
                  <a:schemeClr val="tx1"/>
                </a:solidFill>
                <a:latin typeface="Calibri" charset="0"/>
                <a:ea typeface="ＭＳ Ｐゴシック" charset="0"/>
              </a:defRPr>
            </a:lvl8pPr>
            <a:lvl9pPr marL="2438339" algn="ctr" rtl="0" fontAlgn="base">
              <a:spcBef>
                <a:spcPct val="0"/>
              </a:spcBef>
              <a:spcAft>
                <a:spcPct val="0"/>
              </a:spcAft>
              <a:defRPr sz="5867">
                <a:solidFill>
                  <a:schemeClr val="tx1"/>
                </a:solidFill>
                <a:latin typeface="Calibri" charset="0"/>
                <a:ea typeface="ＭＳ Ｐゴシック" charset="0"/>
              </a:defRPr>
            </a:lvl9pPr>
          </a:lstStyle>
          <a:p>
            <a:r>
              <a:rPr lang="en-US" sz="4400" dirty="0"/>
              <a:t>EMCal Sectors 1-12 Assembly at BNL</a:t>
            </a:r>
          </a:p>
        </p:txBody>
      </p:sp>
      <p:sp>
        <p:nvSpPr>
          <p:cNvPr id="31" name="TextBox 30">
            <a:extLst>
              <a:ext uri="{FF2B5EF4-FFF2-40B4-BE49-F238E27FC236}">
                <a16:creationId xmlns:a16="http://schemas.microsoft.com/office/drawing/2014/main" xmlns="" id="{CA234F1D-8457-4412-8095-579C37C85897}"/>
              </a:ext>
            </a:extLst>
          </p:cNvPr>
          <p:cNvSpPr txBox="1"/>
          <p:nvPr/>
        </p:nvSpPr>
        <p:spPr>
          <a:xfrm>
            <a:off x="5311050" y="4998671"/>
            <a:ext cx="6619568" cy="707886"/>
          </a:xfrm>
          <a:prstGeom prst="rect">
            <a:avLst/>
          </a:prstGeom>
          <a:noFill/>
        </p:spPr>
        <p:txBody>
          <a:bodyPr wrap="square" rtlCol="0">
            <a:spAutoFit/>
          </a:bodyPr>
          <a:lstStyle/>
          <a:p>
            <a:r>
              <a:rPr lang="en-US" sz="2000" dirty="0" smtClean="0"/>
              <a:t>South </a:t>
            </a:r>
            <a:r>
              <a:rPr lang="en-US" sz="2000" dirty="0"/>
              <a:t>sawteeth/strongback assemblies (enough for 6 sectors)</a:t>
            </a:r>
          </a:p>
          <a:p>
            <a:r>
              <a:rPr lang="en-US" sz="2000" dirty="0"/>
              <a:t>North sawteeth being produced in SBU shops  </a:t>
            </a:r>
          </a:p>
        </p:txBody>
      </p:sp>
    </p:spTree>
    <p:extLst>
      <p:ext uri="{BB962C8B-B14F-4D97-AF65-F5344CB8AC3E}">
        <p14:creationId xmlns:p14="http://schemas.microsoft.com/office/powerpoint/2010/main" val="10513916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2364</TotalTime>
  <Words>2363</Words>
  <Application>Microsoft Macintosh PowerPoint</Application>
  <PresentationFormat>Custom</PresentationFormat>
  <Paragraphs>369</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1_Office Theme</vt:lpstr>
      <vt:lpstr>PMG Agenda</vt:lpstr>
      <vt:lpstr>Where BNL Management Can Help sPHENIX</vt:lpstr>
      <vt:lpstr>Can BNL Management Help with the INTT ? </vt:lpstr>
      <vt:lpstr>Project Status</vt:lpstr>
      <vt:lpstr>sPHENIX MIE Overview</vt:lpstr>
      <vt:lpstr>sPHENIX Technical Accomplishments  </vt:lpstr>
      <vt:lpstr>TPC Progress</vt:lpstr>
      <vt:lpstr>EMCal Block Production at UIUC</vt:lpstr>
      <vt:lpstr>PowerPoint Presentation</vt:lpstr>
      <vt:lpstr>EMCal Sector Testing</vt:lpstr>
      <vt:lpstr>sPHENIX Procurement Priorities</vt:lpstr>
      <vt:lpstr>FY20 Milestones Status  </vt:lpstr>
      <vt:lpstr>Cost Performance Report (CPR) – sPHENIX MIE. Dec 2019</vt:lpstr>
      <vt:lpstr>Performance Indices – sPHENIX MIE</vt:lpstr>
      <vt:lpstr>EAC and Contingency Profile – sPHENIX MIE</vt:lpstr>
      <vt:lpstr>Baseline/Contingency Log - MIE</vt:lpstr>
      <vt:lpstr>MIE Schedule w/ Critical Path</vt:lpstr>
      <vt:lpstr>Task-based MIE Critical Path</vt:lpstr>
      <vt:lpstr>Variance Report WBS 1.05</vt:lpstr>
      <vt:lpstr>Variance Report - continued</vt:lpstr>
      <vt:lpstr>Cost Performance Report (CPR) – 1008 Infra and Facility Upgrade</vt:lpstr>
      <vt:lpstr>Performance Indices – 1008 Infra and Facility Upgrade</vt:lpstr>
      <vt:lpstr>EAC and Contingency Profile – 1008 Infra and Facility Upgrade </vt:lpstr>
      <vt:lpstr>Baseline/Contingency Log - 1008 Infra and Facility Upgrade </vt:lpstr>
      <vt:lpstr>Summary Schedule – sPHENIX MIE and 1008 Infra and Facility Upgrade</vt:lpstr>
      <vt:lpstr>Task-based Critical Path (1x, 2x and 3x Combined)</vt:lpstr>
      <vt:lpstr>Task-based Critical Path (1x, 2x and 3x Combined)</vt:lpstr>
      <vt:lpstr>Task-based  Critical Path (1x, 2x and 3x Combined)</vt:lpstr>
      <vt:lpstr>Task-based  Critical Path (1x, 2x and 3x Combined)</vt:lpstr>
      <vt:lpstr>Summary</vt:lpstr>
      <vt:lpstr>sPHENIX MIE Funding Profile</vt:lpstr>
      <vt:lpstr>1008 I&amp;F Funding Profile</vt:lpstr>
      <vt:lpstr>MVTX Funding Profile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PMG Cost and Schedule Data</dc:title>
  <dc:creator>Gutta, Rajendra Rao</dc:creator>
  <cp:lastModifiedBy>Ann O'Brien</cp:lastModifiedBy>
  <cp:revision>117</cp:revision>
  <cp:lastPrinted>2019-12-04T16:59:27Z</cp:lastPrinted>
  <dcterms:created xsi:type="dcterms:W3CDTF">2019-11-14T20:42:09Z</dcterms:created>
  <dcterms:modified xsi:type="dcterms:W3CDTF">2020-01-23T05:38:20Z</dcterms:modified>
</cp:coreProperties>
</file>