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796" r:id="rId2"/>
    <p:sldId id="797" r:id="rId3"/>
    <p:sldId id="537" r:id="rId4"/>
    <p:sldId id="788" r:id="rId5"/>
    <p:sldId id="789" r:id="rId6"/>
    <p:sldId id="794" r:id="rId7"/>
    <p:sldId id="791" r:id="rId8"/>
    <p:sldId id="782" r:id="rId9"/>
    <p:sldId id="784" r:id="rId10"/>
    <p:sldId id="786" r:id="rId11"/>
    <p:sldId id="787" r:id="rId12"/>
    <p:sldId id="785" r:id="rId13"/>
    <p:sldId id="795" r:id="rId14"/>
    <p:sldId id="793" r:id="rId15"/>
    <p:sldId id="799" r:id="rId16"/>
    <p:sldId id="800" r:id="rId17"/>
    <p:sldId id="780" r:id="rId18"/>
    <p:sldId id="798" r:id="rId19"/>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18"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41"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62"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484"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01" algn="l" defTabSz="914241" rtl="0" eaLnBrk="1" latinLnBrk="0" hangingPunct="1">
      <a:defRPr kern="1200">
        <a:solidFill>
          <a:schemeClr val="tx1"/>
        </a:solidFill>
        <a:latin typeface="Calibri" pitchFamily="34" charset="0"/>
        <a:ea typeface="MS PGothic" pitchFamily="34" charset="-128"/>
        <a:cs typeface="+mn-cs"/>
      </a:defRPr>
    </a:lvl6pPr>
    <a:lvl7pPr marL="2742719" algn="l" defTabSz="914241" rtl="0" eaLnBrk="1" latinLnBrk="0" hangingPunct="1">
      <a:defRPr kern="1200">
        <a:solidFill>
          <a:schemeClr val="tx1"/>
        </a:solidFill>
        <a:latin typeface="Calibri" pitchFamily="34" charset="0"/>
        <a:ea typeface="MS PGothic" pitchFamily="34" charset="-128"/>
        <a:cs typeface="+mn-cs"/>
      </a:defRPr>
    </a:lvl7pPr>
    <a:lvl8pPr marL="3199840" algn="l" defTabSz="914241" rtl="0" eaLnBrk="1" latinLnBrk="0" hangingPunct="1">
      <a:defRPr kern="1200">
        <a:solidFill>
          <a:schemeClr val="tx1"/>
        </a:solidFill>
        <a:latin typeface="Calibri" pitchFamily="34" charset="0"/>
        <a:ea typeface="MS PGothic" pitchFamily="34" charset="-128"/>
        <a:cs typeface="+mn-cs"/>
      </a:defRPr>
    </a:lvl8pPr>
    <a:lvl9pPr marL="3656960" algn="l" defTabSz="914241"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6" autoAdjust="0"/>
    <p:restoredTop sz="99805" autoAdjust="0"/>
  </p:normalViewPr>
  <p:slideViewPr>
    <p:cSldViewPr>
      <p:cViewPr varScale="1">
        <p:scale>
          <a:sx n="131" d="100"/>
          <a:sy n="131" d="100"/>
        </p:scale>
        <p:origin x="-592" y="-10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2/5/20</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2/5/20</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18"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41"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62"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48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601" algn="l" defTabSz="914241" rtl="0" eaLnBrk="1" latinLnBrk="0" hangingPunct="1">
      <a:defRPr sz="1200" kern="1200">
        <a:solidFill>
          <a:schemeClr val="tx1"/>
        </a:solidFill>
        <a:latin typeface="+mn-lt"/>
        <a:ea typeface="+mn-ea"/>
        <a:cs typeface="+mn-cs"/>
      </a:defRPr>
    </a:lvl6pPr>
    <a:lvl7pPr marL="2742719" algn="l" defTabSz="914241" rtl="0" eaLnBrk="1" latinLnBrk="0" hangingPunct="1">
      <a:defRPr sz="1200" kern="1200">
        <a:solidFill>
          <a:schemeClr val="tx1"/>
        </a:solidFill>
        <a:latin typeface="+mn-lt"/>
        <a:ea typeface="+mn-ea"/>
        <a:cs typeface="+mn-cs"/>
      </a:defRPr>
    </a:lvl7pPr>
    <a:lvl8pPr marL="3199840" algn="l" defTabSz="914241" rtl="0" eaLnBrk="1" latinLnBrk="0" hangingPunct="1">
      <a:defRPr sz="1200" kern="1200">
        <a:solidFill>
          <a:schemeClr val="tx1"/>
        </a:solidFill>
        <a:latin typeface="+mn-lt"/>
        <a:ea typeface="+mn-ea"/>
        <a:cs typeface="+mn-cs"/>
      </a:defRPr>
    </a:lvl8pPr>
    <a:lvl9pPr marL="3656960" algn="l" defTabSz="914241"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7"/>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18" indent="0" algn="ctr">
              <a:buNone/>
              <a:defRPr>
                <a:solidFill>
                  <a:schemeClr val="tx1">
                    <a:tint val="75000"/>
                  </a:schemeClr>
                </a:solidFill>
              </a:defRPr>
            </a:lvl2pPr>
            <a:lvl3pPr marL="914241"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86"/>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18" indent="0">
              <a:buNone/>
              <a:defRPr sz="1800">
                <a:solidFill>
                  <a:schemeClr val="tx1">
                    <a:tint val="75000"/>
                  </a:schemeClr>
                </a:solidFill>
              </a:defRPr>
            </a:lvl2pPr>
            <a:lvl3pPr marL="914241"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18" indent="0">
              <a:buNone/>
              <a:defRPr sz="2000" b="1"/>
            </a:lvl2pPr>
            <a:lvl3pPr marL="914241"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18" indent="0">
              <a:buNone/>
              <a:defRPr sz="2000" b="1"/>
            </a:lvl2pPr>
            <a:lvl3pPr marL="914241"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smtClean="0"/>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076335"/>
            <a:ext cx="3008313" cy="3518297"/>
          </a:xfrm>
        </p:spPr>
        <p:txBody>
          <a:bodyPr/>
          <a:lstStyle>
            <a:lvl1pPr marL="0" indent="0">
              <a:buNone/>
              <a:defRPr sz="1400"/>
            </a:lvl1pPr>
            <a:lvl2pPr marL="457118" indent="0">
              <a:buNone/>
              <a:defRPr sz="1200"/>
            </a:lvl2pPr>
            <a:lvl3pPr marL="914241"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18" indent="0">
              <a:buNone/>
              <a:defRPr sz="2800"/>
            </a:lvl2pPr>
            <a:lvl3pPr marL="914241" indent="0">
              <a:buNone/>
              <a:defRPr sz="2400"/>
            </a:lvl3pPr>
            <a:lvl4pPr marL="1371362" indent="0">
              <a:buNone/>
              <a:defRPr sz="2000"/>
            </a:lvl4pPr>
            <a:lvl5pPr marL="1828484" indent="0">
              <a:buNone/>
              <a:defRPr sz="2000"/>
            </a:lvl5pPr>
            <a:lvl6pPr marL="2285601" indent="0">
              <a:buNone/>
              <a:defRPr sz="2000"/>
            </a:lvl6pPr>
            <a:lvl7pPr marL="2742719" indent="0">
              <a:buNone/>
              <a:defRPr sz="2000"/>
            </a:lvl7pPr>
            <a:lvl8pPr marL="3199840" indent="0">
              <a:buNone/>
              <a:defRPr sz="2000"/>
            </a:lvl8pPr>
            <a:lvl9pPr marL="3656960" indent="0">
              <a:buNone/>
              <a:defRPr sz="2000"/>
            </a:lvl9pPr>
          </a:lstStyle>
          <a:p>
            <a:pPr lvl="0"/>
            <a:endParaRPr lang="en-US" noProof="0" dirty="0"/>
          </a:p>
        </p:txBody>
      </p:sp>
      <p:sp>
        <p:nvSpPr>
          <p:cNvPr id="4" name="Text Placeholder 3"/>
          <p:cNvSpPr>
            <a:spLocks noGrp="1"/>
          </p:cNvSpPr>
          <p:nvPr>
            <p:ph type="body" sz="half" idx="2"/>
          </p:nvPr>
        </p:nvSpPr>
        <p:spPr>
          <a:xfrm>
            <a:off x="1828800" y="4229109"/>
            <a:ext cx="5486400" cy="603647"/>
          </a:xfrm>
        </p:spPr>
        <p:txBody>
          <a:bodyPr/>
          <a:lstStyle>
            <a:lvl1pPr marL="0" indent="0">
              <a:buNone/>
              <a:defRPr sz="1400"/>
            </a:lvl1pPr>
            <a:lvl2pPr marL="457118" indent="0">
              <a:buNone/>
              <a:defRPr sz="1200"/>
            </a:lvl2pPr>
            <a:lvl3pPr marL="914241"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2/6/20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12"/>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5" tIns="45713" rIns="91425" bIns="45713"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2/6/20</a:t>
            </a:r>
            <a:endParaRPr lang="en-US" altLang="en-US" dirty="0"/>
          </a:p>
        </p:txBody>
      </p:sp>
      <p:sp>
        <p:nvSpPr>
          <p:cNvPr id="5" name="Footer Placeholder 4"/>
          <p:cNvSpPr>
            <a:spLocks noGrp="1"/>
          </p:cNvSpPr>
          <p:nvPr>
            <p:ph type="ftr" sz="quarter" idx="3"/>
          </p:nvPr>
        </p:nvSpPr>
        <p:spPr>
          <a:xfrm>
            <a:off x="3171031" y="4914907"/>
            <a:ext cx="2895600" cy="207169"/>
          </a:xfrm>
          <a:prstGeom prst="rect">
            <a:avLst/>
          </a:prstGeom>
        </p:spPr>
        <p:txBody>
          <a:bodyPr vert="horz" lIns="91425" tIns="45713" rIns="91425" bIns="45713"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PMG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5" tIns="45713" rIns="91425" bIns="45713"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 xmlns:a16="http://schemas.microsoft.com/office/drawing/2014/main" id="{E21E0E1C-C51F-4944-BAEC-913171417A8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18" algn="ctr" rtl="0" fontAlgn="base">
        <a:spcBef>
          <a:spcPct val="0"/>
        </a:spcBef>
        <a:spcAft>
          <a:spcPct val="0"/>
        </a:spcAft>
        <a:defRPr sz="4400">
          <a:solidFill>
            <a:schemeClr val="tx1"/>
          </a:solidFill>
          <a:latin typeface="Calibri" charset="0"/>
          <a:ea typeface="ＭＳ Ｐゴシック" charset="0"/>
        </a:defRPr>
      </a:lvl6pPr>
      <a:lvl7pPr marL="914241" algn="ctr" rtl="0" fontAlgn="base">
        <a:spcBef>
          <a:spcPct val="0"/>
        </a:spcBef>
        <a:spcAft>
          <a:spcPct val="0"/>
        </a:spcAft>
        <a:defRPr sz="4400">
          <a:solidFill>
            <a:schemeClr val="tx1"/>
          </a:solidFill>
          <a:latin typeface="Calibri" charset="0"/>
          <a:ea typeface="ＭＳ Ｐゴシック" charset="0"/>
        </a:defRPr>
      </a:lvl7pPr>
      <a:lvl8pPr marL="1371362" algn="ctr" rtl="0" fontAlgn="base">
        <a:spcBef>
          <a:spcPct val="0"/>
        </a:spcBef>
        <a:spcAft>
          <a:spcPct val="0"/>
        </a:spcAft>
        <a:defRPr sz="4400">
          <a:solidFill>
            <a:schemeClr val="tx1"/>
          </a:solidFill>
          <a:latin typeface="Calibri" charset="0"/>
          <a:ea typeface="ＭＳ Ｐゴシック" charset="0"/>
        </a:defRPr>
      </a:lvl8pPr>
      <a:lvl9pPr marL="1828484" algn="ctr" rtl="0" fontAlgn="base">
        <a:spcBef>
          <a:spcPct val="0"/>
        </a:spcBef>
        <a:spcAft>
          <a:spcPct val="0"/>
        </a:spcAft>
        <a:defRPr sz="4400">
          <a:solidFill>
            <a:schemeClr val="tx1"/>
          </a:solidFill>
          <a:latin typeface="Calibri" charset="0"/>
          <a:ea typeface="ＭＳ Ｐゴシック" charset="0"/>
        </a:defRPr>
      </a:lvl9pPr>
    </p:titleStyle>
    <p:bodyStyle>
      <a:lvl1pPr marL="342839" indent="-342839"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23" indent="-285701"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01" indent="-22856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20" indent="-22856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42" indent="-22856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159"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41" rtl="0" eaLnBrk="1" latinLnBrk="0" hangingPunct="1">
        <a:defRPr sz="1800" kern="1200">
          <a:solidFill>
            <a:schemeClr val="tx1"/>
          </a:solidFill>
          <a:latin typeface="+mn-lt"/>
          <a:ea typeface="+mn-ea"/>
          <a:cs typeface="+mn-cs"/>
        </a:defRPr>
      </a:lvl1pPr>
      <a:lvl2pPr marL="457118" algn="l" defTabSz="914241" rtl="0" eaLnBrk="1" latinLnBrk="0" hangingPunct="1">
        <a:defRPr sz="1800" kern="1200">
          <a:solidFill>
            <a:schemeClr val="tx1"/>
          </a:solidFill>
          <a:latin typeface="+mn-lt"/>
          <a:ea typeface="+mn-ea"/>
          <a:cs typeface="+mn-cs"/>
        </a:defRPr>
      </a:lvl2pPr>
      <a:lvl3pPr marL="914241" algn="l" defTabSz="914241" rtl="0" eaLnBrk="1" latinLnBrk="0" hangingPunct="1">
        <a:defRPr sz="1800" kern="1200">
          <a:solidFill>
            <a:schemeClr val="tx1"/>
          </a:solidFill>
          <a:latin typeface="+mn-lt"/>
          <a:ea typeface="+mn-ea"/>
          <a:cs typeface="+mn-cs"/>
        </a:defRPr>
      </a:lvl3pPr>
      <a:lvl4pPr marL="1371362" algn="l" defTabSz="914241" rtl="0" eaLnBrk="1" latinLnBrk="0" hangingPunct="1">
        <a:defRPr sz="1800" kern="1200">
          <a:solidFill>
            <a:schemeClr val="tx1"/>
          </a:solidFill>
          <a:latin typeface="+mn-lt"/>
          <a:ea typeface="+mn-ea"/>
          <a:cs typeface="+mn-cs"/>
        </a:defRPr>
      </a:lvl4pPr>
      <a:lvl5pPr marL="1828484" algn="l" defTabSz="914241" rtl="0" eaLnBrk="1" latinLnBrk="0" hangingPunct="1">
        <a:defRPr sz="1800" kern="1200">
          <a:solidFill>
            <a:schemeClr val="tx1"/>
          </a:solidFill>
          <a:latin typeface="+mn-lt"/>
          <a:ea typeface="+mn-ea"/>
          <a:cs typeface="+mn-cs"/>
        </a:defRPr>
      </a:lvl5pPr>
      <a:lvl6pPr marL="2285601" algn="l" defTabSz="914241" rtl="0" eaLnBrk="1" latinLnBrk="0" hangingPunct="1">
        <a:defRPr sz="1800" kern="1200">
          <a:solidFill>
            <a:schemeClr val="tx1"/>
          </a:solidFill>
          <a:latin typeface="+mn-lt"/>
          <a:ea typeface="+mn-ea"/>
          <a:cs typeface="+mn-cs"/>
        </a:defRPr>
      </a:lvl6pPr>
      <a:lvl7pPr marL="2742719" algn="l" defTabSz="914241" rtl="0" eaLnBrk="1" latinLnBrk="0" hangingPunct="1">
        <a:defRPr sz="1800" kern="1200">
          <a:solidFill>
            <a:schemeClr val="tx1"/>
          </a:solidFill>
          <a:latin typeface="+mn-lt"/>
          <a:ea typeface="+mn-ea"/>
          <a:cs typeface="+mn-cs"/>
        </a:defRPr>
      </a:lvl7pPr>
      <a:lvl8pPr marL="3199840" algn="l" defTabSz="914241" rtl="0" eaLnBrk="1" latinLnBrk="0" hangingPunct="1">
        <a:defRPr sz="1800" kern="1200">
          <a:solidFill>
            <a:schemeClr val="tx1"/>
          </a:solidFill>
          <a:latin typeface="+mn-lt"/>
          <a:ea typeface="+mn-ea"/>
          <a:cs typeface="+mn-cs"/>
        </a:defRPr>
      </a:lvl8pPr>
      <a:lvl9pPr marL="3656960" algn="l" defTabSz="91424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6.xml"/><Relationship Id="rId2" Type="http://schemas.openxmlformats.org/officeDocument/2006/relationships/image" Target="../media/image1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PMG Agenda</a:t>
            </a:r>
            <a:endParaRPr lang="en-US" dirty="0"/>
          </a:p>
        </p:txBody>
      </p:sp>
      <p:sp>
        <p:nvSpPr>
          <p:cNvPr id="7" name="Content Placeholder 6"/>
          <p:cNvSpPr>
            <a:spLocks noGrp="1"/>
          </p:cNvSpPr>
          <p:nvPr>
            <p:ph idx="1"/>
          </p:nvPr>
        </p:nvSpPr>
        <p:spPr>
          <a:xfrm>
            <a:off x="533400" y="819150"/>
            <a:ext cx="8153400" cy="3775476"/>
          </a:xfrm>
        </p:spPr>
        <p:txBody>
          <a:bodyPr/>
          <a:lstStyle/>
          <a:p>
            <a:r>
              <a:rPr lang="en-US" sz="1800" dirty="0" smtClean="0"/>
              <a:t>Status </a:t>
            </a:r>
            <a:r>
              <a:rPr lang="en-US" sz="1800" dirty="0"/>
              <a:t>of INTT DAQ/readout expert </a:t>
            </a:r>
            <a:r>
              <a:rPr lang="en-US" sz="1800" dirty="0" smtClean="0"/>
              <a:t> </a:t>
            </a:r>
          </a:p>
          <a:p>
            <a:r>
              <a:rPr lang="en-US" sz="1800" dirty="0"/>
              <a:t>Cradle/carriage </a:t>
            </a:r>
            <a:r>
              <a:rPr lang="en-US" sz="1800" dirty="0" smtClean="0"/>
              <a:t>order</a:t>
            </a:r>
          </a:p>
          <a:p>
            <a:r>
              <a:rPr lang="en-US" sz="1800" dirty="0"/>
              <a:t>Status of </a:t>
            </a:r>
            <a:r>
              <a:rPr lang="en-US" sz="1800" dirty="0" err="1"/>
              <a:t>iHCAL</a:t>
            </a:r>
            <a:r>
              <a:rPr lang="en-US" sz="1800" dirty="0"/>
              <a:t> accounts </a:t>
            </a:r>
            <a:r>
              <a:rPr lang="en-US" sz="1800" dirty="0" smtClean="0"/>
              <a:t> </a:t>
            </a:r>
          </a:p>
          <a:p>
            <a:r>
              <a:rPr lang="en-US" sz="1800" dirty="0"/>
              <a:t>Status </a:t>
            </a:r>
            <a:r>
              <a:rPr lang="en-US" sz="1800" dirty="0" smtClean="0"/>
              <a:t>report</a:t>
            </a:r>
          </a:p>
          <a:p>
            <a:pPr lvl="1"/>
            <a:r>
              <a:rPr lang="en-US" sz="1400" dirty="0" smtClean="0"/>
              <a:t>Status </a:t>
            </a:r>
            <a:r>
              <a:rPr lang="en-US" sz="1400" dirty="0"/>
              <a:t>of </a:t>
            </a:r>
            <a:r>
              <a:rPr lang="en-US" sz="1400" dirty="0" smtClean="0"/>
              <a:t>EMCal, Calorimeter </a:t>
            </a:r>
            <a:r>
              <a:rPr lang="en-US" sz="1400" dirty="0"/>
              <a:t>electronics, </a:t>
            </a:r>
            <a:r>
              <a:rPr lang="en-US" sz="1400" dirty="0" smtClean="0"/>
              <a:t> </a:t>
            </a:r>
            <a:r>
              <a:rPr lang="en-US" sz="1400" dirty="0"/>
              <a:t>l</a:t>
            </a:r>
            <a:r>
              <a:rPr lang="en-US" sz="1400" dirty="0" smtClean="0"/>
              <a:t>abor</a:t>
            </a:r>
            <a:endParaRPr lang="en-US" sz="1400" dirty="0"/>
          </a:p>
          <a:p>
            <a:pPr lvl="1"/>
            <a:r>
              <a:rPr lang="en-US" sz="1400" dirty="0" smtClean="0"/>
              <a:t>Status </a:t>
            </a:r>
            <a:r>
              <a:rPr lang="en-US" sz="1400" dirty="0"/>
              <a:t>of labor for HCAL </a:t>
            </a:r>
            <a:r>
              <a:rPr lang="en-US" sz="1400" dirty="0" smtClean="0"/>
              <a:t>cabling </a:t>
            </a:r>
          </a:p>
          <a:p>
            <a:pPr lvl="1"/>
            <a:r>
              <a:rPr lang="en-US" sz="1400" dirty="0" smtClean="0"/>
              <a:t>Status of TPC</a:t>
            </a:r>
            <a:endParaRPr lang="en-US" sz="1400" dirty="0"/>
          </a:p>
          <a:p>
            <a:r>
              <a:rPr lang="en-US" sz="1800" dirty="0" smtClean="0"/>
              <a:t>MVTX </a:t>
            </a:r>
            <a:r>
              <a:rPr lang="en-US" sz="1800" dirty="0"/>
              <a:t>engineering review </a:t>
            </a:r>
          </a:p>
          <a:p>
            <a:r>
              <a:rPr lang="en-US" sz="1800" dirty="0"/>
              <a:t>First thoughts on commissioning plans</a:t>
            </a:r>
          </a:p>
          <a:p>
            <a:r>
              <a:rPr lang="en-US" sz="1800" dirty="0" err="1"/>
              <a:t>AoB</a:t>
            </a:r>
            <a:r>
              <a:rPr lang="en-US" sz="1800" dirty="0"/>
              <a:t> or concerns</a:t>
            </a:r>
          </a:p>
        </p:txBody>
      </p:sp>
      <p:sp>
        <p:nvSpPr>
          <p:cNvPr id="3" name="Date Placeholder 2"/>
          <p:cNvSpPr>
            <a:spLocks noGrp="1"/>
          </p:cNvSpPr>
          <p:nvPr>
            <p:ph type="dt" sz="half" idx="10"/>
          </p:nvPr>
        </p:nvSpPr>
        <p:spPr/>
        <p:txBody>
          <a:bodyPr/>
          <a:lstStyle/>
          <a:p>
            <a:pPr>
              <a:defRPr/>
            </a:pPr>
            <a:r>
              <a:rPr lang="en-US" altLang="en-US" smtClean="0"/>
              <a:t>2/6/20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a:t>
            </a:fld>
            <a:endParaRPr lang="en-US" altLang="en-US" dirty="0"/>
          </a:p>
        </p:txBody>
      </p:sp>
    </p:spTree>
    <p:extLst>
      <p:ext uri="{BB962C8B-B14F-4D97-AF65-F5344CB8AC3E}">
        <p14:creationId xmlns:p14="http://schemas.microsoft.com/office/powerpoint/2010/main" val="15618806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7" y="1"/>
            <a:ext cx="8229600" cy="546497"/>
          </a:xfrm>
        </p:spPr>
        <p:txBody>
          <a:bodyPr/>
          <a:lstStyle/>
          <a:p>
            <a:r>
              <a:rPr lang="en-US" dirty="0" smtClean="0"/>
              <a:t>Rotation Test of 1</a:t>
            </a:r>
            <a:r>
              <a:rPr lang="en-US" baseline="30000" dirty="0" smtClean="0"/>
              <a:t>st</a:t>
            </a:r>
            <a:r>
              <a:rPr lang="en-US" dirty="0" smtClean="0"/>
              <a:t> OHCal Sector</a:t>
            </a:r>
            <a:endParaRPr lang="en-US" dirty="0"/>
          </a:p>
        </p:txBody>
      </p:sp>
      <p:sp>
        <p:nvSpPr>
          <p:cNvPr id="3" name="Date Placeholder 2"/>
          <p:cNvSpPr>
            <a:spLocks noGrp="1"/>
          </p:cNvSpPr>
          <p:nvPr>
            <p:ph type="dt" sz="half" idx="10"/>
          </p:nvPr>
        </p:nvSpPr>
        <p:spPr>
          <a:xfrm>
            <a:off x="-8087" y="4972050"/>
            <a:ext cx="2133600" cy="171450"/>
          </a:xfrm>
        </p:spPr>
        <p:txBody>
          <a:bodyPr/>
          <a:lstStyle/>
          <a:p>
            <a:pPr>
              <a:defRPr/>
            </a:pPr>
            <a:r>
              <a:rPr lang="en-US" altLang="en-US" smtClean="0"/>
              <a:t>2/6/20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10</a:t>
            </a:fld>
            <a:endParaRPr lang="en-US" altLang="en-US" dirty="0"/>
          </a:p>
        </p:txBody>
      </p:sp>
      <p:pic>
        <p:nvPicPr>
          <p:cNvPr id="6" name="Picture 5" descr="Screen Shot 2020-02-05 at 6.55.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951"/>
            <a:ext cx="9144000" cy="3962701"/>
          </a:xfrm>
          <a:prstGeom prst="rect">
            <a:avLst/>
          </a:prstGeom>
        </p:spPr>
      </p:pic>
    </p:spTree>
    <p:extLst>
      <p:ext uri="{BB962C8B-B14F-4D97-AF65-F5344CB8AC3E}">
        <p14:creationId xmlns:p14="http://schemas.microsoft.com/office/powerpoint/2010/main" val="5259806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363" y="1"/>
            <a:ext cx="8229600" cy="546497"/>
          </a:xfrm>
        </p:spPr>
        <p:txBody>
          <a:bodyPr>
            <a:normAutofit/>
          </a:bodyPr>
          <a:lstStyle/>
          <a:p>
            <a:r>
              <a:rPr lang="en-US" sz="2800" dirty="0"/>
              <a:t>Successful TPC Inner Field Cage HV Test to 50 kV</a:t>
            </a:r>
          </a:p>
        </p:txBody>
      </p:sp>
      <p:sp>
        <p:nvSpPr>
          <p:cNvPr id="4" name="Date Placeholder 3"/>
          <p:cNvSpPr>
            <a:spLocks noGrp="1"/>
          </p:cNvSpPr>
          <p:nvPr>
            <p:ph type="dt" sz="half" idx="4294967295"/>
          </p:nvPr>
        </p:nvSpPr>
        <p:spPr>
          <a:xfrm>
            <a:off x="0" y="4972050"/>
            <a:ext cx="2133600" cy="171450"/>
          </a:xfrm>
          <a:prstGeom prst="rect">
            <a:avLst/>
          </a:prstGeom>
        </p:spPr>
        <p:txBody>
          <a:bodyPr vert="horz" wrap="square" lIns="91427" tIns="45714" rIns="91427" bIns="45714" numCol="1" anchor="ctr"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Calibri" pitchFamily="34" charset="0"/>
                <a:ea typeface="MS PGothic" pitchFamily="34" charset="-128"/>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a:lstStyle>
          <a:p>
            <a:pPr>
              <a:defRPr/>
            </a:pPr>
            <a:r>
              <a:rPr lang="en-US" altLang="en-US" smtClean="0"/>
              <a:t>2/6/20</a:t>
            </a:r>
            <a:endParaRPr lang="en-US" altLang="en-US" dirty="0"/>
          </a:p>
        </p:txBody>
      </p:sp>
      <p:sp>
        <p:nvSpPr>
          <p:cNvPr id="5" name="Footer Placeholder 4"/>
          <p:cNvSpPr>
            <a:spLocks noGrp="1"/>
          </p:cNvSpPr>
          <p:nvPr>
            <p:ph type="ftr" sz="quarter" idx="4294967295"/>
          </p:nvPr>
        </p:nvSpPr>
        <p:spPr>
          <a:xfrm>
            <a:off x="3200400" y="4926807"/>
            <a:ext cx="2895600" cy="216694"/>
          </a:xfrm>
          <a:prstGeom prst="rect">
            <a:avLst/>
          </a:prstGeom>
        </p:spPr>
        <p:txBody>
          <a:bodyPr vert="horz" lIns="91427" tIns="45714" rIns="91427" bIns="45714" rtlCol="0" anchor="ctr"/>
          <a:lstStyle>
            <a:defPPr>
              <a:defRPr lang="en-US"/>
            </a:defPPr>
            <a:lvl1pPr algn="ctr" rtl="0" fontAlgn="auto">
              <a:spcBef>
                <a:spcPts val="0"/>
              </a:spcBef>
              <a:spcAft>
                <a:spcPts val="0"/>
              </a:spcAft>
              <a:defRPr sz="1200" b="0" kern="1200">
                <a:solidFill>
                  <a:schemeClr val="tx1"/>
                </a:solidFill>
                <a:latin typeface="+mn-lt"/>
                <a:ea typeface="+mn-ea"/>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11</a:t>
            </a:fld>
            <a:endParaRPr lang="en-US" altLang="en-US" dirty="0"/>
          </a:p>
        </p:txBody>
      </p:sp>
      <p:pic>
        <p:nvPicPr>
          <p:cNvPr id="8" name="Picture 7"/>
          <p:cNvPicPr>
            <a:picLocks noChangeAspect="1"/>
          </p:cNvPicPr>
          <p:nvPr/>
        </p:nvPicPr>
        <p:blipFill rotWithShape="1">
          <a:blip r:embed="rId2"/>
          <a:srcRect l="17451" t="3822"/>
          <a:stretch/>
        </p:blipFill>
        <p:spPr>
          <a:xfrm>
            <a:off x="4739278" y="1556007"/>
            <a:ext cx="4103300" cy="3587494"/>
          </a:xfrm>
          <a:prstGeom prst="rect">
            <a:avLst/>
          </a:prstGeom>
        </p:spPr>
      </p:pic>
      <p:pic>
        <p:nvPicPr>
          <p:cNvPr id="9" name="Picture 8"/>
          <p:cNvPicPr>
            <a:picLocks noChangeAspect="1"/>
          </p:cNvPicPr>
          <p:nvPr/>
        </p:nvPicPr>
        <p:blipFill rotWithShape="1">
          <a:blip r:embed="rId3"/>
          <a:srcRect l="3086" t="31874" r="-3086" b="10540"/>
          <a:stretch/>
        </p:blipFill>
        <p:spPr>
          <a:xfrm>
            <a:off x="990601" y="666751"/>
            <a:ext cx="4341608" cy="1779063"/>
          </a:xfrm>
          <a:prstGeom prst="rect">
            <a:avLst/>
          </a:prstGeom>
        </p:spPr>
      </p:pic>
      <p:pic>
        <p:nvPicPr>
          <p:cNvPr id="10" name="Picture 9"/>
          <p:cNvPicPr>
            <a:picLocks noChangeAspect="1"/>
          </p:cNvPicPr>
          <p:nvPr/>
        </p:nvPicPr>
        <p:blipFill>
          <a:blip r:embed="rId4"/>
          <a:stretch>
            <a:fillRect/>
          </a:stretch>
        </p:blipFill>
        <p:spPr>
          <a:xfrm>
            <a:off x="249327" y="2174505"/>
            <a:ext cx="3956552" cy="2968996"/>
          </a:xfrm>
          <a:prstGeom prst="rect">
            <a:avLst/>
          </a:prstGeom>
        </p:spPr>
      </p:pic>
      <p:sp>
        <p:nvSpPr>
          <p:cNvPr id="2" name="Oval 1">
            <a:extLst>
              <a:ext uri="{FF2B5EF4-FFF2-40B4-BE49-F238E27FC236}">
                <a16:creationId xmlns:a16="http://schemas.microsoft.com/office/drawing/2014/main" xmlns="" id="{0C110059-4FD7-4168-97A7-241C61383B87}"/>
              </a:ext>
            </a:extLst>
          </p:cNvPr>
          <p:cNvSpPr/>
          <p:nvPr/>
        </p:nvSpPr>
        <p:spPr>
          <a:xfrm>
            <a:off x="3286964" y="980416"/>
            <a:ext cx="1005478" cy="945981"/>
          </a:xfrm>
          <a:prstGeom prst="ellipse">
            <a:avLst/>
          </a:prstGeom>
          <a:noFill/>
          <a:ln w="381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TextBox 2"/>
          <p:cNvSpPr txBox="1"/>
          <p:nvPr/>
        </p:nvSpPr>
        <p:spPr>
          <a:xfrm>
            <a:off x="5867401" y="895350"/>
            <a:ext cx="2104358" cy="369330"/>
          </a:xfrm>
          <a:prstGeom prst="rect">
            <a:avLst/>
          </a:prstGeom>
          <a:noFill/>
        </p:spPr>
        <p:txBody>
          <a:bodyPr wrap="none" lIns="91438" tIns="45719" rIns="91438" bIns="45719" rtlCol="0">
            <a:spAutoFit/>
          </a:bodyPr>
          <a:lstStyle/>
          <a:p>
            <a:r>
              <a:rPr lang="en-US" dirty="0" smtClean="0"/>
              <a:t>Will operate at 40kV</a:t>
            </a:r>
            <a:endParaRPr lang="en-US" dirty="0"/>
          </a:p>
        </p:txBody>
      </p:sp>
    </p:spTree>
    <p:extLst>
      <p:ext uri="{BB962C8B-B14F-4D97-AF65-F5344CB8AC3E}">
        <p14:creationId xmlns:p14="http://schemas.microsoft.com/office/powerpoint/2010/main" val="27746611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 y="1"/>
            <a:ext cx="8229600" cy="546497"/>
          </a:xfrm>
        </p:spPr>
        <p:txBody>
          <a:bodyPr/>
          <a:lstStyle/>
          <a:p>
            <a:r>
              <a:rPr lang="en-US" sz="2800" dirty="0"/>
              <a:t>TPC GEM Module Production at Vanderbilt Univ</a:t>
            </a:r>
          </a:p>
        </p:txBody>
      </p:sp>
      <p:sp>
        <p:nvSpPr>
          <p:cNvPr id="3" name="Date Placeholder 2"/>
          <p:cNvSpPr>
            <a:spLocks noGrp="1"/>
          </p:cNvSpPr>
          <p:nvPr>
            <p:ph type="dt" sz="half" idx="10"/>
          </p:nvPr>
        </p:nvSpPr>
        <p:spPr/>
        <p:txBody>
          <a:bodyPr/>
          <a:lstStyle/>
          <a:p>
            <a:pPr>
              <a:defRPr/>
            </a:pPr>
            <a:r>
              <a:rPr lang="en-US" altLang="en-US" smtClean="0"/>
              <a:t>2/6/20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12</a:t>
            </a:fld>
            <a:endParaRPr lang="en-US" altLang="en-US" dirty="0"/>
          </a:p>
        </p:txBody>
      </p:sp>
      <p:pic>
        <p:nvPicPr>
          <p:cNvPr id="6" name="Picture 5" descr="Screen Shot 2020-02-05 at 6.34.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08331"/>
            <a:ext cx="8551068" cy="4267200"/>
          </a:xfrm>
          <a:prstGeom prst="rect">
            <a:avLst/>
          </a:prstGeom>
        </p:spPr>
      </p:pic>
      <p:sp>
        <p:nvSpPr>
          <p:cNvPr id="7" name="TextBox 6"/>
          <p:cNvSpPr txBox="1"/>
          <p:nvPr/>
        </p:nvSpPr>
        <p:spPr>
          <a:xfrm>
            <a:off x="381000" y="590550"/>
            <a:ext cx="8161455" cy="369330"/>
          </a:xfrm>
          <a:prstGeom prst="rect">
            <a:avLst/>
          </a:prstGeom>
          <a:noFill/>
        </p:spPr>
        <p:txBody>
          <a:bodyPr wrap="none" lIns="91438" tIns="45719" rIns="91438" bIns="45719" rtlCol="0">
            <a:spAutoFit/>
          </a:bodyPr>
          <a:lstStyle/>
          <a:p>
            <a:r>
              <a:rPr lang="en-US" dirty="0" smtClean="0"/>
              <a:t>GEM Module production facilities are being prepared at </a:t>
            </a:r>
            <a:r>
              <a:rPr lang="en-US" b="1" dirty="0" smtClean="0">
                <a:solidFill>
                  <a:srgbClr val="0080FF"/>
                </a:solidFill>
              </a:rPr>
              <a:t>WSU, WIS, VU </a:t>
            </a:r>
            <a:r>
              <a:rPr lang="en-US" dirty="0" smtClean="0"/>
              <a:t>and </a:t>
            </a:r>
            <a:r>
              <a:rPr lang="en-US" b="1" dirty="0" smtClean="0">
                <a:solidFill>
                  <a:srgbClr val="0080FF"/>
                </a:solidFill>
              </a:rPr>
              <a:t>Temple U</a:t>
            </a:r>
            <a:endParaRPr lang="en-US" b="1" dirty="0">
              <a:solidFill>
                <a:srgbClr val="0080FF"/>
              </a:solidFill>
            </a:endParaRPr>
          </a:p>
        </p:txBody>
      </p:sp>
    </p:spTree>
    <p:extLst>
      <p:ext uri="{BB962C8B-B14F-4D97-AF65-F5344CB8AC3E}">
        <p14:creationId xmlns:p14="http://schemas.microsoft.com/office/powerpoint/2010/main" val="33060072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5012"/>
            <a:ext cx="8686800" cy="546497"/>
          </a:xfrm>
        </p:spPr>
        <p:txBody>
          <a:bodyPr/>
          <a:lstStyle/>
          <a:p>
            <a:r>
              <a:rPr lang="en-US" sz="2800" dirty="0" smtClean="0"/>
              <a:t>MVTX Detector </a:t>
            </a:r>
            <a:r>
              <a:rPr lang="mr-IN" sz="2800" dirty="0" smtClean="0"/>
              <a:t>–</a:t>
            </a:r>
            <a:r>
              <a:rPr lang="en-US" sz="2800" dirty="0" smtClean="0"/>
              <a:t>”Adapted” from ALICE ITS Design</a:t>
            </a:r>
            <a:endParaRPr lang="en-US" sz="2800" dirty="0"/>
          </a:p>
        </p:txBody>
      </p:sp>
      <p:sp>
        <p:nvSpPr>
          <p:cNvPr id="4" name="Date Placeholder 3"/>
          <p:cNvSpPr>
            <a:spLocks noGrp="1"/>
          </p:cNvSpPr>
          <p:nvPr>
            <p:ph type="dt" sz="half" idx="10"/>
          </p:nvPr>
        </p:nvSpPr>
        <p:spPr/>
        <p:txBody>
          <a:bodyPr/>
          <a:lstStyle/>
          <a:p>
            <a:pPr>
              <a:defRPr/>
            </a:pPr>
            <a:r>
              <a:rPr lang="en-US" altLang="en-US" smtClean="0"/>
              <a:t>2/6/20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13</a:t>
            </a:fld>
            <a:endParaRPr lang="en-US" altLang="en-US" dirty="0"/>
          </a:p>
        </p:txBody>
      </p:sp>
      <p:pic>
        <p:nvPicPr>
          <p:cNvPr id="8" name="Picture 7" descr="Screen Shot 2020-02-05 at 10.01.26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971550"/>
            <a:ext cx="8382000" cy="4006349"/>
          </a:xfrm>
          <a:prstGeom prst="rect">
            <a:avLst/>
          </a:prstGeom>
        </p:spPr>
      </p:pic>
      <p:sp>
        <p:nvSpPr>
          <p:cNvPr id="9" name="TextBox 8"/>
          <p:cNvSpPr txBox="1"/>
          <p:nvPr/>
        </p:nvSpPr>
        <p:spPr>
          <a:xfrm>
            <a:off x="5181600" y="4248150"/>
            <a:ext cx="1242047" cy="461665"/>
          </a:xfrm>
          <a:prstGeom prst="rect">
            <a:avLst/>
          </a:prstGeom>
          <a:noFill/>
        </p:spPr>
        <p:txBody>
          <a:bodyPr wrap="none" rtlCol="0">
            <a:spAutoFit/>
          </a:bodyPr>
          <a:lstStyle/>
          <a:p>
            <a:r>
              <a:rPr lang="en-US" sz="2400" dirty="0" smtClean="0"/>
              <a:t>sPHENIX</a:t>
            </a:r>
            <a:endParaRPr lang="en-US" sz="2400" dirty="0"/>
          </a:p>
        </p:txBody>
      </p:sp>
      <p:sp>
        <p:nvSpPr>
          <p:cNvPr id="10" name="TextBox 9"/>
          <p:cNvSpPr txBox="1"/>
          <p:nvPr/>
        </p:nvSpPr>
        <p:spPr>
          <a:xfrm>
            <a:off x="228600" y="666750"/>
            <a:ext cx="3034680" cy="646331"/>
          </a:xfrm>
          <a:prstGeom prst="rect">
            <a:avLst/>
          </a:prstGeom>
          <a:solidFill>
            <a:srgbClr val="3399FF"/>
          </a:solidFill>
        </p:spPr>
        <p:txBody>
          <a:bodyPr wrap="none" rtlCol="0">
            <a:spAutoFit/>
          </a:bodyPr>
          <a:lstStyle/>
          <a:p>
            <a:r>
              <a:rPr lang="en-US" dirty="0" smtClean="0">
                <a:solidFill>
                  <a:srgbClr val="FFFFFF"/>
                </a:solidFill>
              </a:rPr>
              <a:t>Project Start: 	Dec 2019</a:t>
            </a:r>
          </a:p>
          <a:p>
            <a:r>
              <a:rPr lang="en-US" dirty="0" smtClean="0">
                <a:solidFill>
                  <a:srgbClr val="FFFFFF"/>
                </a:solidFill>
              </a:rPr>
              <a:t>Ready to install:	June 2022</a:t>
            </a:r>
            <a:endParaRPr lang="en-US" dirty="0">
              <a:solidFill>
                <a:srgbClr val="FFFFFF"/>
              </a:solidFill>
            </a:endParaRPr>
          </a:p>
        </p:txBody>
      </p:sp>
      <p:sp>
        <p:nvSpPr>
          <p:cNvPr id="11" name="TextBox 10"/>
          <p:cNvSpPr txBox="1"/>
          <p:nvPr/>
        </p:nvSpPr>
        <p:spPr>
          <a:xfrm>
            <a:off x="5257800" y="666750"/>
            <a:ext cx="2646878" cy="369332"/>
          </a:xfrm>
          <a:prstGeom prst="rect">
            <a:avLst/>
          </a:prstGeom>
          <a:noFill/>
        </p:spPr>
        <p:txBody>
          <a:bodyPr wrap="none" rtlCol="0">
            <a:spAutoFit/>
          </a:bodyPr>
          <a:lstStyle/>
          <a:p>
            <a:r>
              <a:rPr lang="en-US" dirty="0" smtClean="0"/>
              <a:t>Total Project Cost $4,795k</a:t>
            </a:r>
            <a:endParaRPr lang="en-US" dirty="0"/>
          </a:p>
        </p:txBody>
      </p:sp>
    </p:spTree>
    <p:extLst>
      <p:ext uri="{BB962C8B-B14F-4D97-AF65-F5344CB8AC3E}">
        <p14:creationId xmlns:p14="http://schemas.microsoft.com/office/powerpoint/2010/main" val="7365602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MVTX Design Review </a:t>
            </a:r>
            <a:r>
              <a:rPr lang="mr-IN" dirty="0" smtClean="0"/>
              <a:t>–</a:t>
            </a:r>
            <a:r>
              <a:rPr lang="en-US" dirty="0" smtClean="0"/>
              <a:t> Jan 29</a:t>
            </a:r>
            <a:endParaRPr lang="en-US" dirty="0"/>
          </a:p>
        </p:txBody>
      </p:sp>
      <p:sp>
        <p:nvSpPr>
          <p:cNvPr id="4" name="Date Placeholder 3"/>
          <p:cNvSpPr>
            <a:spLocks noGrp="1"/>
          </p:cNvSpPr>
          <p:nvPr>
            <p:ph type="dt" sz="half" idx="10"/>
          </p:nvPr>
        </p:nvSpPr>
        <p:spPr/>
        <p:txBody>
          <a:bodyPr/>
          <a:lstStyle/>
          <a:p>
            <a:pPr>
              <a:defRPr/>
            </a:pPr>
            <a:r>
              <a:rPr lang="en-US" altLang="en-US" smtClean="0"/>
              <a:t>2/6/20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14</a:t>
            </a:fld>
            <a:endParaRPr lang="en-US" altLang="en-US" dirty="0"/>
          </a:p>
        </p:txBody>
      </p:sp>
      <p:pic>
        <p:nvPicPr>
          <p:cNvPr id="12" name="Picture 11" descr="Screen Shot 2020-02-05 at 10.13.4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77" y="711009"/>
            <a:ext cx="4856823" cy="4432491"/>
          </a:xfrm>
          <a:prstGeom prst="rect">
            <a:avLst/>
          </a:prstGeom>
        </p:spPr>
      </p:pic>
      <p:sp>
        <p:nvSpPr>
          <p:cNvPr id="7" name="TextBox 6"/>
          <p:cNvSpPr txBox="1"/>
          <p:nvPr/>
        </p:nvSpPr>
        <p:spPr>
          <a:xfrm>
            <a:off x="4038600" y="742950"/>
            <a:ext cx="3494763" cy="369330"/>
          </a:xfrm>
          <a:prstGeom prst="rect">
            <a:avLst/>
          </a:prstGeom>
          <a:solidFill>
            <a:schemeClr val="bg1"/>
          </a:solidFill>
        </p:spPr>
        <p:txBody>
          <a:bodyPr wrap="none" lIns="91438" tIns="45719" rIns="91438" bIns="45719" rtlCol="0">
            <a:spAutoFit/>
          </a:bodyPr>
          <a:lstStyle/>
          <a:p>
            <a:r>
              <a:rPr lang="en-US" dirty="0">
                <a:solidFill>
                  <a:srgbClr val="0080FF"/>
                </a:solidFill>
              </a:rPr>
              <a:t>https://</a:t>
            </a:r>
            <a:r>
              <a:rPr lang="en-US" dirty="0" err="1">
                <a:solidFill>
                  <a:srgbClr val="0080FF"/>
                </a:solidFill>
              </a:rPr>
              <a:t>indico.bnl.gov</a:t>
            </a:r>
            <a:r>
              <a:rPr lang="en-US" dirty="0">
                <a:solidFill>
                  <a:srgbClr val="0080FF"/>
                </a:solidFill>
              </a:rPr>
              <a:t>/event/7165/</a:t>
            </a:r>
          </a:p>
        </p:txBody>
      </p:sp>
      <p:sp>
        <p:nvSpPr>
          <p:cNvPr id="13" name="TextBox 12"/>
          <p:cNvSpPr txBox="1"/>
          <p:nvPr/>
        </p:nvSpPr>
        <p:spPr>
          <a:xfrm>
            <a:off x="4602873" y="1276350"/>
            <a:ext cx="4464927" cy="2554545"/>
          </a:xfrm>
          <a:prstGeom prst="rect">
            <a:avLst/>
          </a:prstGeom>
          <a:noFill/>
          <a:ln>
            <a:solidFill>
              <a:srgbClr val="3399FF"/>
            </a:solidFill>
          </a:ln>
        </p:spPr>
        <p:txBody>
          <a:bodyPr wrap="square" rtlCol="0">
            <a:spAutoFit/>
          </a:bodyPr>
          <a:lstStyle/>
          <a:p>
            <a:r>
              <a:rPr lang="en-US" sz="1600" dirty="0" smtClean="0"/>
              <a:t>Engineering Design is advanced thanks to:</a:t>
            </a:r>
          </a:p>
          <a:p>
            <a:pPr marL="285750" indent="-285750">
              <a:buFont typeface="Arial"/>
              <a:buChar char="•"/>
            </a:pPr>
            <a:r>
              <a:rPr lang="en-US" sz="1600" dirty="0" smtClean="0"/>
              <a:t>Near complete adaptation of ALICE ITS design</a:t>
            </a:r>
          </a:p>
          <a:p>
            <a:pPr marL="285750" indent="-285750">
              <a:buFont typeface="Arial"/>
              <a:buChar char="•"/>
            </a:pPr>
            <a:r>
              <a:rPr lang="en-US" sz="1600" dirty="0" smtClean="0"/>
              <a:t>LANL design studies funded by LANL LDRD</a:t>
            </a:r>
          </a:p>
          <a:p>
            <a:pPr marL="285750" indent="-285750">
              <a:buFont typeface="Arial"/>
              <a:buChar char="•"/>
            </a:pPr>
            <a:r>
              <a:rPr lang="en-US" sz="1600" dirty="0" smtClean="0"/>
              <a:t>MIT and LBNL design studies funded by BNL R&amp;D</a:t>
            </a:r>
          </a:p>
          <a:p>
            <a:pPr marL="285750" indent="-285750">
              <a:buFont typeface="Arial"/>
              <a:buChar char="•"/>
            </a:pPr>
            <a:r>
              <a:rPr lang="en-US" sz="1600" dirty="0" smtClean="0"/>
              <a:t>Issues with beam pipe and MVTX insertion that need to be resolved over the next 1-3 months.</a:t>
            </a:r>
          </a:p>
          <a:p>
            <a:pPr marL="285750" indent="-285750">
              <a:buFont typeface="Arial"/>
              <a:buChar char="•"/>
            </a:pPr>
            <a:r>
              <a:rPr lang="en-US" sz="1600" dirty="0" smtClean="0"/>
              <a:t>LBNL ready to receive staves once funding is available to begin shipping preparation</a:t>
            </a:r>
          </a:p>
          <a:p>
            <a:pPr marL="285750" indent="-285750">
              <a:buFont typeface="Arial"/>
              <a:buChar char="•"/>
            </a:pPr>
            <a:endParaRPr lang="en-US" sz="1600" dirty="0"/>
          </a:p>
        </p:txBody>
      </p:sp>
    </p:spTree>
    <p:extLst>
      <p:ext uri="{BB962C8B-B14F-4D97-AF65-F5344CB8AC3E}">
        <p14:creationId xmlns:p14="http://schemas.microsoft.com/office/powerpoint/2010/main" val="26185147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12"/>
            <a:ext cx="8686800" cy="546497"/>
          </a:xfrm>
        </p:spPr>
        <p:txBody>
          <a:bodyPr/>
          <a:lstStyle/>
          <a:p>
            <a:r>
              <a:rPr lang="en-US" sz="3200" dirty="0" smtClean="0"/>
              <a:t>sPHENIX Commissioning Plans - I</a:t>
            </a:r>
            <a:endParaRPr lang="en-US" sz="3200" dirty="0"/>
          </a:p>
        </p:txBody>
      </p:sp>
      <p:sp>
        <p:nvSpPr>
          <p:cNvPr id="3" name="Date Placeholder 2"/>
          <p:cNvSpPr>
            <a:spLocks noGrp="1"/>
          </p:cNvSpPr>
          <p:nvPr>
            <p:ph type="dt" sz="half" idx="10"/>
          </p:nvPr>
        </p:nvSpPr>
        <p:spPr/>
        <p:txBody>
          <a:bodyPr/>
          <a:lstStyle/>
          <a:p>
            <a:pPr>
              <a:defRPr/>
            </a:pPr>
            <a:r>
              <a:rPr lang="en-US" altLang="en-US" smtClean="0"/>
              <a:t>2/6/20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15</a:t>
            </a:fld>
            <a:endParaRPr lang="en-US" altLang="en-US" dirty="0"/>
          </a:p>
        </p:txBody>
      </p:sp>
      <p:sp>
        <p:nvSpPr>
          <p:cNvPr id="6" name="Content Placeholder 2">
            <a:extLst>
              <a:ext uri="{FF2B5EF4-FFF2-40B4-BE49-F238E27FC236}">
                <a16:creationId xmlns:a16="http://schemas.microsoft.com/office/drawing/2014/main" xmlns="" id="{1291CA7C-B3F6-2E45-A7C9-5FDCA218F586}"/>
              </a:ext>
            </a:extLst>
          </p:cNvPr>
          <p:cNvSpPr txBox="1">
            <a:spLocks/>
          </p:cNvSpPr>
          <p:nvPr/>
        </p:nvSpPr>
        <p:spPr>
          <a:xfrm>
            <a:off x="76201" y="666750"/>
            <a:ext cx="8534400" cy="4343400"/>
          </a:xfrm>
          <a:prstGeom prst="rect">
            <a:avLst/>
          </a:prstGeom>
        </p:spPr>
        <p:txBody>
          <a:bodyPr>
            <a:normAutofit lnSpcReduction="10000"/>
          </a:bodyPr>
          <a:lstStyle>
            <a:lvl1pPr marL="342839" indent="-342839"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23" indent="-285701"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01" indent="-22856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20" indent="-22856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42" indent="-22856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159"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smtClean="0"/>
              <a:t>Test components as they are being built with production electronics with gradually increasing scope</a:t>
            </a:r>
            <a:r>
              <a:rPr lang="en-US" sz="1400" dirty="0" smtClean="0"/>
              <a:t>:</a:t>
            </a:r>
          </a:p>
          <a:p>
            <a:pPr lvl="1"/>
            <a:r>
              <a:rPr lang="en-US" sz="1400" b="0" dirty="0" smtClean="0"/>
              <a:t>TPC (during construction)</a:t>
            </a:r>
          </a:p>
          <a:p>
            <a:pPr lvl="2"/>
            <a:r>
              <a:rPr lang="en-US" sz="1400" b="0" dirty="0" smtClean="0"/>
              <a:t>Fermilab beam test with half-dozen SAMPA V4 FEM’s, purchased FELIX</a:t>
            </a:r>
          </a:p>
          <a:p>
            <a:pPr lvl="2"/>
            <a:r>
              <a:rPr lang="en-US" sz="1400" b="0" dirty="0" smtClean="0"/>
              <a:t>Preparing for one sector test (26 SAMPA V5 FEM’s) and first build of sPHENIX FELIX later this year</a:t>
            </a:r>
          </a:p>
          <a:p>
            <a:pPr lvl="2"/>
            <a:r>
              <a:rPr lang="en-US" sz="1400" b="0" dirty="0" smtClean="0"/>
              <a:t>Testing with one or two sectors of electronics as we instrument V1 next year</a:t>
            </a:r>
          </a:p>
          <a:p>
            <a:pPr lvl="1"/>
            <a:r>
              <a:rPr lang="en-US" sz="1400" b="0" dirty="0" smtClean="0"/>
              <a:t>TPC (during preparation for installation)</a:t>
            </a:r>
          </a:p>
          <a:p>
            <a:pPr lvl="2"/>
            <a:r>
              <a:rPr lang="en-US" sz="1400" b="0" dirty="0" smtClean="0"/>
              <a:t>Instrument everything incrementally power as much as we can as we go (one sector?)</a:t>
            </a:r>
          </a:p>
          <a:p>
            <a:pPr lvl="1"/>
            <a:r>
              <a:rPr lang="en-US" sz="1400" b="0" dirty="0" smtClean="0"/>
              <a:t>Calorimeters. (during construction)</a:t>
            </a:r>
          </a:p>
          <a:p>
            <a:pPr lvl="2"/>
            <a:r>
              <a:rPr lang="en-US" sz="1400" b="0" dirty="0" smtClean="0"/>
              <a:t>EMCAL </a:t>
            </a:r>
          </a:p>
          <a:p>
            <a:pPr lvl="3"/>
            <a:r>
              <a:rPr lang="en-US" sz="1400" b="0" dirty="0" smtClean="0"/>
              <a:t>Fermilab beam test with 64 ADC channels 2018 (IEEE paper in collaboration review)</a:t>
            </a:r>
          </a:p>
          <a:p>
            <a:pPr lvl="3"/>
            <a:r>
              <a:rPr lang="en-US" sz="1400" b="0" dirty="0" smtClean="0"/>
              <a:t>Sector 0 (soon sector 1) testing with 384 ADC channels ongoing</a:t>
            </a:r>
          </a:p>
          <a:p>
            <a:pPr lvl="3"/>
            <a:r>
              <a:rPr lang="en-US" sz="1400" b="0" dirty="0" smtClean="0"/>
              <a:t>Begin construction of production 4 crate rack for multiple ADC/DCM crates summer/fall</a:t>
            </a:r>
          </a:p>
          <a:p>
            <a:pPr lvl="2"/>
            <a:r>
              <a:rPr lang="en-US" sz="1400" b="0" dirty="0" smtClean="0"/>
              <a:t>HCAL</a:t>
            </a:r>
          </a:p>
          <a:p>
            <a:pPr lvl="3"/>
            <a:r>
              <a:rPr lang="en-US" sz="1400" b="0" dirty="0" smtClean="0"/>
              <a:t>Fermilab beam test with 16 OHCAL ADC channels last year</a:t>
            </a:r>
          </a:p>
          <a:p>
            <a:pPr lvl="3"/>
            <a:r>
              <a:rPr lang="en-US" sz="1400" b="0" dirty="0" smtClean="0"/>
              <a:t>Sector 1 testing with 48 ADC channels ongoing (6 nearing readiness)</a:t>
            </a:r>
          </a:p>
          <a:p>
            <a:pPr lvl="1"/>
            <a:r>
              <a:rPr lang="en-US" sz="1400" b="0" dirty="0" smtClean="0"/>
              <a:t>Calorimeters (during installation)</a:t>
            </a:r>
          </a:p>
          <a:p>
            <a:pPr lvl="2"/>
            <a:r>
              <a:rPr lang="en-US" sz="1400" b="0" dirty="0" smtClean="0"/>
              <a:t>Test electronics (power, control, ADC) move to 1008 for prep and post installation testing</a:t>
            </a:r>
          </a:p>
          <a:p>
            <a:pPr lvl="2"/>
            <a:endParaRPr lang="en-US" sz="1400" dirty="0" smtClean="0"/>
          </a:p>
          <a:p>
            <a:pPr lvl="2"/>
            <a:endParaRPr lang="en-US" sz="1400" dirty="0"/>
          </a:p>
        </p:txBody>
      </p:sp>
    </p:spTree>
    <p:extLst>
      <p:ext uri="{BB962C8B-B14F-4D97-AF65-F5344CB8AC3E}">
        <p14:creationId xmlns:p14="http://schemas.microsoft.com/office/powerpoint/2010/main" val="3342533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58"/>
            <a:ext cx="8229600" cy="546497"/>
          </a:xfrm>
        </p:spPr>
        <p:txBody>
          <a:bodyPr/>
          <a:lstStyle/>
          <a:p>
            <a:r>
              <a:rPr lang="en-US" sz="3200" dirty="0" smtClean="0"/>
              <a:t>sPHENIX Commissioning Plans - II</a:t>
            </a:r>
            <a:endParaRPr lang="en-US" sz="3200" dirty="0"/>
          </a:p>
        </p:txBody>
      </p:sp>
      <p:sp>
        <p:nvSpPr>
          <p:cNvPr id="3" name="Date Placeholder 2"/>
          <p:cNvSpPr>
            <a:spLocks noGrp="1"/>
          </p:cNvSpPr>
          <p:nvPr>
            <p:ph type="dt" sz="half" idx="10"/>
          </p:nvPr>
        </p:nvSpPr>
        <p:spPr/>
        <p:txBody>
          <a:bodyPr/>
          <a:lstStyle/>
          <a:p>
            <a:pPr>
              <a:defRPr/>
            </a:pPr>
            <a:r>
              <a:rPr lang="en-US" altLang="en-US" smtClean="0"/>
              <a:t>2/6/20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16</a:t>
            </a:fld>
            <a:endParaRPr lang="en-US" altLang="en-US" dirty="0"/>
          </a:p>
        </p:txBody>
      </p:sp>
      <p:sp>
        <p:nvSpPr>
          <p:cNvPr id="6" name="Content Placeholder 2">
            <a:extLst>
              <a:ext uri="{FF2B5EF4-FFF2-40B4-BE49-F238E27FC236}">
                <a16:creationId xmlns:a16="http://schemas.microsoft.com/office/drawing/2014/main" xmlns="" id="{10EA5E3E-0805-6F49-9DB8-FF2ABE38ACCF}"/>
              </a:ext>
            </a:extLst>
          </p:cNvPr>
          <p:cNvSpPr txBox="1">
            <a:spLocks/>
          </p:cNvSpPr>
          <p:nvPr/>
        </p:nvSpPr>
        <p:spPr>
          <a:xfrm>
            <a:off x="152400" y="666750"/>
            <a:ext cx="8610600" cy="3657600"/>
          </a:xfrm>
          <a:prstGeom prst="rect">
            <a:avLst/>
          </a:prstGeom>
        </p:spPr>
        <p:txBody>
          <a:bodyPr/>
          <a:lstStyle>
            <a:lvl1pPr marL="342839" indent="-342839"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23" indent="-285701"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01" indent="-22856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20" indent="-22856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42" indent="-22856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159"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smtClean="0"/>
              <a:t>Begin deployment of production servers for FELIX and DCM2 this year</a:t>
            </a:r>
          </a:p>
          <a:p>
            <a:pPr lvl="1"/>
            <a:r>
              <a:rPr lang="en-US" sz="1400" dirty="0" smtClean="0"/>
              <a:t>Allows software development (New I-5/7 position) to start to make real progress</a:t>
            </a:r>
          </a:p>
          <a:p>
            <a:pPr lvl="1"/>
            <a:r>
              <a:rPr lang="en-US" sz="1400" dirty="0" smtClean="0"/>
              <a:t>Multi-granule tests of even synchronization</a:t>
            </a:r>
          </a:p>
          <a:p>
            <a:pPr lvl="1"/>
            <a:r>
              <a:rPr lang="en-US" sz="1400" dirty="0" smtClean="0"/>
              <a:t>Requires GTM and GL1 development</a:t>
            </a:r>
          </a:p>
          <a:p>
            <a:pPr lvl="1"/>
            <a:r>
              <a:rPr lang="en-US" sz="1400" dirty="0" smtClean="0"/>
              <a:t>Lays foundation for final system in 1008</a:t>
            </a:r>
          </a:p>
          <a:p>
            <a:r>
              <a:rPr lang="en-US" sz="1400" dirty="0" smtClean="0"/>
              <a:t>We will probably power the carriage at least partially while in 1008AH</a:t>
            </a:r>
          </a:p>
          <a:p>
            <a:pPr lvl="1"/>
            <a:r>
              <a:rPr lang="en-US" sz="1400" dirty="0" smtClean="0"/>
              <a:t>Extra work to install temporary power, only makes sense if we can finish access platforms and complete safety reviews</a:t>
            </a:r>
          </a:p>
          <a:p>
            <a:pPr lvl="1"/>
            <a:r>
              <a:rPr lang="en-US" sz="1400" dirty="0" smtClean="0"/>
              <a:t>Full power to detector as soon as possible after end of Run 22 followed by roll-in</a:t>
            </a:r>
          </a:p>
          <a:p>
            <a:r>
              <a:rPr lang="en-US" sz="1400" dirty="0" smtClean="0"/>
              <a:t>Similar thinking for non-MIE detectors and MBD</a:t>
            </a:r>
            <a:endParaRPr lang="en-US" sz="1400" dirty="0"/>
          </a:p>
        </p:txBody>
      </p:sp>
      <p:pic>
        <p:nvPicPr>
          <p:cNvPr id="7" name="Picture 6">
            <a:extLst>
              <a:ext uri="{FF2B5EF4-FFF2-40B4-BE49-F238E27FC236}">
                <a16:creationId xmlns:a16="http://schemas.microsoft.com/office/drawing/2014/main" xmlns="" id="{6B3D90D2-9353-A34C-AB8A-D98E27BB23DF}"/>
              </a:ext>
            </a:extLst>
          </p:cNvPr>
          <p:cNvPicPr>
            <a:picLocks noChangeAspect="1"/>
          </p:cNvPicPr>
          <p:nvPr/>
        </p:nvPicPr>
        <p:blipFill>
          <a:blip r:embed="rId2"/>
          <a:stretch>
            <a:fillRect/>
          </a:stretch>
        </p:blipFill>
        <p:spPr>
          <a:xfrm>
            <a:off x="4198025" y="3028950"/>
            <a:ext cx="2507575" cy="1885950"/>
          </a:xfrm>
          <a:prstGeom prst="rect">
            <a:avLst/>
          </a:prstGeom>
        </p:spPr>
      </p:pic>
      <p:pic>
        <p:nvPicPr>
          <p:cNvPr id="8" name="Picture 7">
            <a:extLst>
              <a:ext uri="{FF2B5EF4-FFF2-40B4-BE49-F238E27FC236}">
                <a16:creationId xmlns:a16="http://schemas.microsoft.com/office/drawing/2014/main" xmlns="" id="{F2892D53-D19E-4B4F-AF12-3F943A51F7A4}"/>
              </a:ext>
            </a:extLst>
          </p:cNvPr>
          <p:cNvPicPr>
            <a:picLocks noChangeAspect="1"/>
          </p:cNvPicPr>
          <p:nvPr/>
        </p:nvPicPr>
        <p:blipFill>
          <a:blip r:embed="rId3"/>
          <a:stretch>
            <a:fillRect/>
          </a:stretch>
        </p:blipFill>
        <p:spPr>
          <a:xfrm>
            <a:off x="7010400" y="2647950"/>
            <a:ext cx="1757785" cy="2342762"/>
          </a:xfrm>
          <a:prstGeom prst="rect">
            <a:avLst/>
          </a:prstGeom>
        </p:spPr>
      </p:pic>
      <p:sp>
        <p:nvSpPr>
          <p:cNvPr id="9" name="TextBox 8"/>
          <p:cNvSpPr txBox="1"/>
          <p:nvPr/>
        </p:nvSpPr>
        <p:spPr>
          <a:xfrm>
            <a:off x="4350425" y="4419759"/>
            <a:ext cx="791841" cy="369332"/>
          </a:xfrm>
          <a:prstGeom prst="rect">
            <a:avLst/>
          </a:prstGeom>
          <a:noFill/>
        </p:spPr>
        <p:txBody>
          <a:bodyPr wrap="none" rtlCol="0">
            <a:spAutoFit/>
          </a:bodyPr>
          <a:lstStyle/>
          <a:p>
            <a:r>
              <a:rPr lang="en-US" b="1" dirty="0" smtClean="0">
                <a:solidFill>
                  <a:schemeClr val="bg1"/>
                </a:solidFill>
              </a:rPr>
              <a:t>EMCal</a:t>
            </a:r>
            <a:endParaRPr lang="en-US" b="1" dirty="0">
              <a:solidFill>
                <a:schemeClr val="bg1"/>
              </a:solidFill>
            </a:endParaRPr>
          </a:p>
        </p:txBody>
      </p:sp>
      <p:sp>
        <p:nvSpPr>
          <p:cNvPr id="10" name="TextBox 9"/>
          <p:cNvSpPr txBox="1"/>
          <p:nvPr/>
        </p:nvSpPr>
        <p:spPr>
          <a:xfrm>
            <a:off x="7162800" y="3562350"/>
            <a:ext cx="623112" cy="369332"/>
          </a:xfrm>
          <a:prstGeom prst="rect">
            <a:avLst/>
          </a:prstGeom>
          <a:noFill/>
        </p:spPr>
        <p:txBody>
          <a:bodyPr wrap="none" rtlCol="0">
            <a:spAutoFit/>
          </a:bodyPr>
          <a:lstStyle/>
          <a:p>
            <a:r>
              <a:rPr lang="en-US" b="1" dirty="0" smtClean="0">
                <a:solidFill>
                  <a:srgbClr val="FFFFFF"/>
                </a:solidFill>
              </a:rPr>
              <a:t>HCal</a:t>
            </a:r>
            <a:endParaRPr lang="en-US" b="1" dirty="0">
              <a:solidFill>
                <a:srgbClr val="FFFFFF"/>
              </a:solidFill>
            </a:endParaRPr>
          </a:p>
        </p:txBody>
      </p:sp>
      <p:pic>
        <p:nvPicPr>
          <p:cNvPr id="11" name="Picture 10">
            <a:extLst>
              <a:ext uri="{FF2B5EF4-FFF2-40B4-BE49-F238E27FC236}">
                <a16:creationId xmlns:a16="http://schemas.microsoft.com/office/drawing/2014/main" xmlns="" id="{6FDA94B2-2D35-3F49-B9D1-08FDF6754576}"/>
              </a:ext>
            </a:extLst>
          </p:cNvPr>
          <p:cNvPicPr>
            <a:picLocks noChangeAspect="1"/>
          </p:cNvPicPr>
          <p:nvPr/>
        </p:nvPicPr>
        <p:blipFill rotWithShape="1">
          <a:blip r:embed="rId4"/>
          <a:srcRect t="26447" b="15493"/>
          <a:stretch/>
        </p:blipFill>
        <p:spPr>
          <a:xfrm>
            <a:off x="1447800" y="3257550"/>
            <a:ext cx="2277379" cy="1762295"/>
          </a:xfrm>
          <a:prstGeom prst="rect">
            <a:avLst/>
          </a:prstGeom>
        </p:spPr>
      </p:pic>
      <p:sp>
        <p:nvSpPr>
          <p:cNvPr id="12" name="TextBox 11"/>
          <p:cNvSpPr txBox="1"/>
          <p:nvPr/>
        </p:nvSpPr>
        <p:spPr>
          <a:xfrm>
            <a:off x="1752600" y="3333750"/>
            <a:ext cx="543739" cy="369332"/>
          </a:xfrm>
          <a:prstGeom prst="rect">
            <a:avLst/>
          </a:prstGeom>
          <a:noFill/>
        </p:spPr>
        <p:txBody>
          <a:bodyPr wrap="none" rtlCol="0">
            <a:spAutoFit/>
          </a:bodyPr>
          <a:lstStyle/>
          <a:p>
            <a:r>
              <a:rPr lang="en-US" b="1" dirty="0" smtClean="0">
                <a:solidFill>
                  <a:srgbClr val="FFFFFF"/>
                </a:solidFill>
              </a:rPr>
              <a:t>TPC</a:t>
            </a:r>
            <a:endParaRPr lang="en-US" b="1" dirty="0">
              <a:solidFill>
                <a:srgbClr val="FFFFFF"/>
              </a:solidFill>
            </a:endParaRPr>
          </a:p>
        </p:txBody>
      </p:sp>
    </p:spTree>
    <p:extLst>
      <p:ext uri="{BB962C8B-B14F-4D97-AF65-F5344CB8AC3E}">
        <p14:creationId xmlns:p14="http://schemas.microsoft.com/office/powerpoint/2010/main" val="307105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25013"/>
            <a:ext cx="8229600" cy="546497"/>
          </a:xfrm>
        </p:spPr>
        <p:txBody>
          <a:bodyPr/>
          <a:lstStyle/>
          <a:p>
            <a:r>
              <a:rPr lang="en-US" sz="3200" dirty="0"/>
              <a:t>Milestones Status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662489"/>
            <a:ext cx="534194" cy="273844"/>
          </a:xfrm>
        </p:spPr>
        <p:txBody>
          <a:bodyPr/>
          <a:lstStyle/>
          <a:p>
            <a:fld id="{4B932B3A-BA38-40C7-ADEE-2A1902CEB265}" type="slidenum">
              <a:rPr lang="en-US" altLang="en-US" smtClean="0"/>
              <a:pPr/>
              <a:t>17</a:t>
            </a:fld>
            <a:endParaRPr lang="en-US" altLang="en-US" dirty="0"/>
          </a:p>
        </p:txBody>
      </p:sp>
      <p:graphicFrame>
        <p:nvGraphicFramePr>
          <p:cNvPr id="4" name="Table 3">
            <a:extLst>
              <a:ext uri="{FF2B5EF4-FFF2-40B4-BE49-F238E27FC236}">
                <a16:creationId xmlns="" xmlns:a16="http://schemas.microsoft.com/office/drawing/2014/main" id="{2CC92F29-AFD3-4876-AEF2-C75017475CE0}"/>
              </a:ext>
            </a:extLst>
          </p:cNvPr>
          <p:cNvGraphicFramePr>
            <a:graphicFrameLocks noGrp="1"/>
          </p:cNvGraphicFramePr>
          <p:nvPr>
            <p:extLst>
              <p:ext uri="{D42A27DB-BD31-4B8C-83A1-F6EECF244321}">
                <p14:modId xmlns:p14="http://schemas.microsoft.com/office/powerpoint/2010/main" val="3164312137"/>
              </p:ext>
            </p:extLst>
          </p:nvPr>
        </p:nvGraphicFramePr>
        <p:xfrm>
          <a:off x="762000" y="590548"/>
          <a:ext cx="7772401" cy="4038602"/>
        </p:xfrm>
        <a:graphic>
          <a:graphicData uri="http://schemas.openxmlformats.org/drawingml/2006/table">
            <a:tbl>
              <a:tblPr>
                <a:effectLst/>
              </a:tblPr>
              <a:tblGrid>
                <a:gridCol w="609602">
                  <a:extLst>
                    <a:ext uri="{9D8B030D-6E8A-4147-A177-3AD203B41FA5}">
                      <a16:colId xmlns="" xmlns:a16="http://schemas.microsoft.com/office/drawing/2014/main" val="2210061582"/>
                    </a:ext>
                  </a:extLst>
                </a:gridCol>
                <a:gridCol w="3581400">
                  <a:extLst>
                    <a:ext uri="{9D8B030D-6E8A-4147-A177-3AD203B41FA5}">
                      <a16:colId xmlns="" xmlns:a16="http://schemas.microsoft.com/office/drawing/2014/main" val="2068968526"/>
                    </a:ext>
                  </a:extLst>
                </a:gridCol>
                <a:gridCol w="753555">
                  <a:extLst>
                    <a:ext uri="{9D8B030D-6E8A-4147-A177-3AD203B41FA5}">
                      <a16:colId xmlns="" xmlns:a16="http://schemas.microsoft.com/office/drawing/2014/main" val="2831232403"/>
                    </a:ext>
                  </a:extLst>
                </a:gridCol>
                <a:gridCol w="826377">
                  <a:extLst>
                    <a:ext uri="{9D8B030D-6E8A-4147-A177-3AD203B41FA5}">
                      <a16:colId xmlns="" xmlns:a16="http://schemas.microsoft.com/office/drawing/2014/main" val="2862196448"/>
                    </a:ext>
                  </a:extLst>
                </a:gridCol>
                <a:gridCol w="934668">
                  <a:extLst>
                    <a:ext uri="{9D8B030D-6E8A-4147-A177-3AD203B41FA5}">
                      <a16:colId xmlns="" xmlns:a16="http://schemas.microsoft.com/office/drawing/2014/main" val="1305822000"/>
                    </a:ext>
                  </a:extLst>
                </a:gridCol>
                <a:gridCol w="1066799">
                  <a:extLst>
                    <a:ext uri="{9D8B030D-6E8A-4147-A177-3AD203B41FA5}">
                      <a16:colId xmlns="" xmlns:a16="http://schemas.microsoft.com/office/drawing/2014/main" val="487066051"/>
                    </a:ext>
                  </a:extLst>
                </a:gridCol>
              </a:tblGrid>
              <a:tr h="678404">
                <a:tc>
                  <a:txBody>
                    <a:bodyPr/>
                    <a:lstStyle/>
                    <a:p>
                      <a:pPr algn="ctr" fontAlgn="ctr"/>
                      <a:r>
                        <a:rPr lang="en-US" sz="1200" b="1" i="0" u="none" strike="noStrike" dirty="0">
                          <a:solidFill>
                            <a:srgbClr val="000000"/>
                          </a:solidFill>
                          <a:effectLst/>
                          <a:latin typeface="Calibri" panose="020F0502020204030204" pitchFamily="34" charset="0"/>
                        </a:rPr>
                        <a:t>WBS</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Milestone Name</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Target Milestone Date</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Forecast</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Actual Finish</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Variance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(in work days)</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 xmlns:a16="http://schemas.microsoft.com/office/drawing/2014/main" val="3623197586"/>
                  </a:ext>
                </a:extLst>
              </a:tr>
              <a:tr h="320717">
                <a:tc>
                  <a:txBody>
                    <a:bodyPr/>
                    <a:lstStyle/>
                    <a:p>
                      <a:pPr algn="l" fontAlgn="b"/>
                      <a:r>
                        <a:rPr lang="en-US" sz="800" b="0" i="0" u="none" strike="noStrike" dirty="0">
                          <a:solidFill>
                            <a:srgbClr val="000000"/>
                          </a:solidFill>
                          <a:effectLst/>
                          <a:latin typeface="Calibri" panose="020F0502020204030204" pitchFamily="34" charset="0"/>
                        </a:rPr>
                        <a:t>1.01.01</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l" fontAlgn="b"/>
                      <a:r>
                        <a:rPr lang="en-US" sz="1200" b="1" i="0" u="none" strike="noStrike" dirty="0">
                          <a:solidFill>
                            <a:srgbClr val="000000"/>
                          </a:solidFill>
                          <a:effectLst/>
                          <a:latin typeface="Calibri" panose="020F0502020204030204" pitchFamily="34" charset="0"/>
                        </a:rPr>
                        <a:t>Approve Project Baseline and Construction PD2/3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200" b="0" i="0" u="none" strike="noStrike" dirty="0">
                          <a:solidFill>
                            <a:srgbClr val="000000"/>
                          </a:solidFill>
                          <a:effectLst/>
                          <a:latin typeface="Calibri" panose="020F0502020204030204" pitchFamily="34" charset="0"/>
                        </a:rPr>
                        <a:t>30-Sep-19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endParaRPr lang="en-US" sz="1800"/>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200" b="0" i="0" u="none" strike="noStrike">
                          <a:solidFill>
                            <a:srgbClr val="000000"/>
                          </a:solidFill>
                          <a:effectLst/>
                          <a:latin typeface="Calibri" panose="020F0502020204030204" pitchFamily="34" charset="0"/>
                        </a:rPr>
                        <a:t>20-Sep-19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200" b="0" i="0" u="none" strike="noStrike">
                          <a:solidFill>
                            <a:srgbClr val="000000"/>
                          </a:solidFill>
                          <a:effectLst/>
                          <a:latin typeface="Calibri" panose="020F0502020204030204" pitchFamily="34" charset="0"/>
                        </a:rPr>
                        <a:t>6</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extLst>
                  <a:ext uri="{0D108BD9-81ED-4DB2-BD59-A6C34878D82A}">
                    <a16:rowId xmlns="" xmlns:a16="http://schemas.microsoft.com/office/drawing/2014/main" val="3825392321"/>
                  </a:ext>
                </a:extLst>
              </a:tr>
              <a:tr h="320717">
                <a:tc>
                  <a:txBody>
                    <a:bodyPr/>
                    <a:lstStyle/>
                    <a:p>
                      <a:pPr algn="l" fontAlgn="b"/>
                      <a:r>
                        <a:rPr lang="en-US" sz="800" b="0" i="0" u="none" strike="noStrike">
                          <a:solidFill>
                            <a:srgbClr val="000000"/>
                          </a:solidFill>
                          <a:effectLst/>
                          <a:latin typeface="Calibri" panose="020F0502020204030204" pitchFamily="34" charset="0"/>
                        </a:rPr>
                        <a:t>1.02.02.02</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l" fontAlgn="b"/>
                      <a:r>
                        <a:rPr lang="en-US" sz="1200" b="1" i="0" u="none" strike="noStrike" dirty="0">
                          <a:solidFill>
                            <a:srgbClr val="000000"/>
                          </a:solidFill>
                          <a:effectLst/>
                          <a:latin typeface="Calibri" panose="020F0502020204030204" pitchFamily="34" charset="0"/>
                        </a:rPr>
                        <a:t>Production Readiness Review - TPC Module Factories</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200" b="0" i="0" u="none" strike="noStrike" dirty="0">
                          <a:solidFill>
                            <a:srgbClr val="000000"/>
                          </a:solidFill>
                          <a:effectLst/>
                          <a:latin typeface="Calibri" panose="020F0502020204030204" pitchFamily="34" charset="0"/>
                        </a:rPr>
                        <a:t>31-Dec-19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endParaRPr lang="en-US" sz="1800"/>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200" b="0" i="0" u="none" strike="noStrike" dirty="0">
                          <a:solidFill>
                            <a:srgbClr val="000000"/>
                          </a:solidFill>
                          <a:effectLst/>
                          <a:latin typeface="Calibri" panose="020F0502020204030204" pitchFamily="34" charset="0"/>
                        </a:rPr>
                        <a:t>17-Dec-19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200" b="0" i="0" u="none" strike="noStrike" dirty="0">
                          <a:solidFill>
                            <a:srgbClr val="000000"/>
                          </a:solidFill>
                          <a:effectLst/>
                          <a:latin typeface="Calibri" panose="020F0502020204030204" pitchFamily="34" charset="0"/>
                        </a:rPr>
                        <a:t>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extLst>
                  <a:ext uri="{0D108BD9-81ED-4DB2-BD59-A6C34878D82A}">
                    <a16:rowId xmlns="" xmlns:a16="http://schemas.microsoft.com/office/drawing/2014/main" val="1465961789"/>
                  </a:ext>
                </a:extLst>
              </a:tr>
              <a:tr h="478632">
                <a:tc>
                  <a:txBody>
                    <a:bodyPr/>
                    <a:lstStyle/>
                    <a:p>
                      <a:pPr algn="l" fontAlgn="b"/>
                      <a:r>
                        <a:rPr lang="en-US" sz="800" b="0" i="0" u="none" strike="noStrike">
                          <a:solidFill>
                            <a:srgbClr val="000000"/>
                          </a:solidFill>
                          <a:effectLst/>
                          <a:latin typeface="Calibri" panose="020F0502020204030204" pitchFamily="34" charset="0"/>
                        </a:rPr>
                        <a:t>1.03.02.03.02</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l" fontAlgn="b"/>
                      <a:r>
                        <a:rPr lang="en-US" sz="1200" b="1" i="0" u="none" strike="noStrike" dirty="0" err="1">
                          <a:solidFill>
                            <a:srgbClr val="000000"/>
                          </a:solidFill>
                          <a:effectLst/>
                          <a:latin typeface="Calibri" panose="020F0502020204030204" pitchFamily="34" charset="0"/>
                        </a:rPr>
                        <a:t>EMCal</a:t>
                      </a:r>
                      <a:r>
                        <a:rPr lang="en-US" sz="1200" b="1" i="0" u="none" strike="noStrike" dirty="0">
                          <a:solidFill>
                            <a:srgbClr val="000000"/>
                          </a:solidFill>
                          <a:effectLst/>
                          <a:latin typeface="Calibri" panose="020F0502020204030204" pitchFamily="34" charset="0"/>
                        </a:rPr>
                        <a:t> Preproduction Sector 0 Assembled</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200" b="0" i="0" u="none" strike="noStrike" dirty="0">
                          <a:solidFill>
                            <a:srgbClr val="000000"/>
                          </a:solidFill>
                          <a:effectLst/>
                          <a:latin typeface="Calibri" panose="020F0502020204030204" pitchFamily="34" charset="0"/>
                        </a:rPr>
                        <a:t>31-Dec-19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endParaRPr lang="en-US" sz="1800" dirty="0"/>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200" b="0" i="0" u="none" strike="noStrike" dirty="0">
                          <a:solidFill>
                            <a:srgbClr val="000000"/>
                          </a:solidFill>
                          <a:effectLst/>
                          <a:latin typeface="Calibri" panose="020F0502020204030204" pitchFamily="34" charset="0"/>
                        </a:rPr>
                        <a:t>25-Nov-19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200" b="0" i="0" u="none" strike="noStrike" dirty="0">
                          <a:solidFill>
                            <a:srgbClr val="000000"/>
                          </a:solidFill>
                          <a:effectLst/>
                          <a:latin typeface="Calibri" panose="020F0502020204030204" pitchFamily="34" charset="0"/>
                        </a:rPr>
                        <a:t>23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extLst>
                  <a:ext uri="{0D108BD9-81ED-4DB2-BD59-A6C34878D82A}">
                    <a16:rowId xmlns="" xmlns:a16="http://schemas.microsoft.com/office/drawing/2014/main" val="2244817908"/>
                  </a:ext>
                </a:extLst>
              </a:tr>
              <a:tr h="320717">
                <a:tc>
                  <a:txBody>
                    <a:bodyPr/>
                    <a:lstStyle/>
                    <a:p>
                      <a:pPr algn="l" fontAlgn="b"/>
                      <a:r>
                        <a:rPr lang="en-US" sz="800" b="0" i="0" u="none" strike="noStrike">
                          <a:solidFill>
                            <a:srgbClr val="000000"/>
                          </a:solidFill>
                          <a:effectLst/>
                          <a:latin typeface="Calibri" panose="020F0502020204030204" pitchFamily="34" charset="0"/>
                        </a:rPr>
                        <a:t>1.02.06.02</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Calibri" panose="020F0502020204030204" pitchFamily="34" charset="0"/>
                        </a:rPr>
                        <a:t>Production Readiness Review - TPC DAM</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28-Feb-20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7-Feb-20</a:t>
                      </a:r>
                      <a:endParaRPr lang="en-US" sz="1200" dirty="0"/>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37</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8278573"/>
                  </a:ext>
                </a:extLst>
              </a:tr>
              <a:tr h="320717">
                <a:tc>
                  <a:txBody>
                    <a:bodyPr/>
                    <a:lstStyle/>
                    <a:p>
                      <a:pPr algn="l" fontAlgn="b"/>
                      <a:r>
                        <a:rPr lang="en-US" sz="800" b="0" i="0" u="none" strike="noStrike">
                          <a:solidFill>
                            <a:srgbClr val="000000"/>
                          </a:solidFill>
                          <a:effectLst/>
                          <a:latin typeface="Calibri" panose="020F0502020204030204" pitchFamily="34" charset="0"/>
                        </a:rPr>
                        <a:t>1.05.02.03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dirty="0" err="1">
                          <a:solidFill>
                            <a:srgbClr val="000000"/>
                          </a:solidFill>
                          <a:effectLst/>
                          <a:latin typeface="Calibri" panose="020F0502020204030204" pitchFamily="34" charset="0"/>
                        </a:rPr>
                        <a:t>HCal</a:t>
                      </a:r>
                      <a:r>
                        <a:rPr lang="en-US" sz="1200" b="1" i="0" u="none" strike="noStrike" dirty="0">
                          <a:solidFill>
                            <a:srgbClr val="000000"/>
                          </a:solidFill>
                          <a:effectLst/>
                          <a:latin typeface="Calibri" panose="020F0502020204030204" pitchFamily="34" charset="0"/>
                        </a:rPr>
                        <a:t> Preproduction FEE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30-Apr-20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41</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85645872"/>
                  </a:ext>
                </a:extLst>
              </a:tr>
              <a:tr h="320717">
                <a:tc>
                  <a:txBody>
                    <a:bodyPr/>
                    <a:lstStyle/>
                    <a:p>
                      <a:pPr algn="l" fontAlgn="b"/>
                      <a:r>
                        <a:rPr lang="en-US" sz="800" b="0" i="0" u="none" strike="noStrike">
                          <a:solidFill>
                            <a:srgbClr val="000000"/>
                          </a:solidFill>
                          <a:effectLst/>
                          <a:latin typeface="Calibri" panose="020F0502020204030204" pitchFamily="34" charset="0"/>
                        </a:rPr>
                        <a:t>1.05.02.01</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Calibri" panose="020F0502020204030204" pitchFamily="34" charset="0"/>
                        </a:rPr>
                        <a:t>EMCal Electronics Preproduction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29-May-20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69356986"/>
                  </a:ext>
                </a:extLst>
              </a:tr>
              <a:tr h="478632">
                <a:tc>
                  <a:txBody>
                    <a:bodyPr/>
                    <a:lstStyle/>
                    <a:p>
                      <a:pPr algn="l" fontAlgn="b"/>
                      <a:r>
                        <a:rPr lang="en-US" sz="800" b="0" i="0" u="none" strike="noStrike">
                          <a:solidFill>
                            <a:srgbClr val="000000"/>
                          </a:solidFill>
                          <a:effectLst/>
                          <a:latin typeface="Calibri" panose="020F0502020204030204" pitchFamily="34" charset="0"/>
                        </a:rPr>
                        <a:t>1.03.01.03.01</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Calibri" panose="020F0502020204030204" pitchFamily="34" charset="0"/>
                        </a:rPr>
                        <a:t>EMCal W Powder Acquisition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30-Jun-20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115</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33008614"/>
                  </a:ext>
                </a:extLst>
              </a:tr>
              <a:tr h="478632">
                <a:tc>
                  <a:txBody>
                    <a:bodyPr/>
                    <a:lstStyle/>
                    <a:p>
                      <a:pPr algn="l" fontAlgn="b"/>
                      <a:r>
                        <a:rPr lang="en-US" sz="800" b="0" i="0" u="none" strike="noStrike">
                          <a:solidFill>
                            <a:srgbClr val="000000"/>
                          </a:solidFill>
                          <a:effectLst/>
                          <a:latin typeface="Calibri" panose="020F0502020204030204" pitchFamily="34" charset="0"/>
                        </a:rPr>
                        <a:t>1.03.02.03.03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dirty="0" err="1">
                          <a:solidFill>
                            <a:srgbClr val="000000"/>
                          </a:solidFill>
                          <a:effectLst/>
                          <a:latin typeface="Calibri" panose="020F0502020204030204" pitchFamily="34" charset="0"/>
                        </a:rPr>
                        <a:t>EMCal</a:t>
                      </a:r>
                      <a:r>
                        <a:rPr lang="en-US" sz="1200" b="1" i="0" u="none" strike="noStrike" dirty="0">
                          <a:solidFill>
                            <a:srgbClr val="000000"/>
                          </a:solidFill>
                          <a:effectLst/>
                          <a:latin typeface="Calibri" panose="020F0502020204030204" pitchFamily="34" charset="0"/>
                        </a:rPr>
                        <a:t> Prod Readiness Review Blocks/Modules/Sectors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31-Jul-20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52</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2636031"/>
                  </a:ext>
                </a:extLst>
              </a:tr>
              <a:tr h="320717">
                <a:tc>
                  <a:txBody>
                    <a:bodyPr/>
                    <a:lstStyle/>
                    <a:p>
                      <a:pPr algn="l" fontAlgn="b"/>
                      <a:r>
                        <a:rPr lang="en-US" sz="800" b="0" i="0" u="none" strike="noStrike">
                          <a:solidFill>
                            <a:srgbClr val="000000"/>
                          </a:solidFill>
                          <a:effectLst/>
                          <a:latin typeface="Calibri" panose="020F0502020204030204" pitchFamily="34" charset="0"/>
                        </a:rPr>
                        <a:t>1.02.05.03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Calibri" panose="020F0502020204030204" pitchFamily="34" charset="0"/>
                        </a:rPr>
                        <a:t>SAMPA ASIC Performance Accepted</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30-Sep-20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48</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98622056"/>
                  </a:ext>
                </a:extLst>
              </a:tr>
            </a:tbl>
          </a:graphicData>
        </a:graphic>
      </p:graphicFrame>
      <p:sp>
        <p:nvSpPr>
          <p:cNvPr id="9" name="Footer Placeholder 2">
            <a:extLst>
              <a:ext uri="{FF2B5EF4-FFF2-40B4-BE49-F238E27FC236}">
                <a16:creationId xmlns="" xmlns:a16="http://schemas.microsoft.com/office/drawing/2014/main" id="{43407248-31C7-4B7E-A7B6-B2C8D9DA9E27}"/>
              </a:ext>
            </a:extLst>
          </p:cNvPr>
          <p:cNvSpPr>
            <a:spLocks noGrp="1"/>
          </p:cNvSpPr>
          <p:nvPr>
            <p:ph type="ftr" sz="quarter" idx="11"/>
          </p:nvPr>
        </p:nvSpPr>
        <p:spPr>
          <a:xfrm>
            <a:off x="7622008" y="4936334"/>
            <a:ext cx="1521995" cy="207169"/>
          </a:xfrm>
        </p:spPr>
        <p:txBody>
          <a:bodyPr/>
          <a:lstStyle/>
          <a:p>
            <a:pPr>
              <a:defRPr/>
            </a:pPr>
            <a:r>
              <a:rPr lang="en-US" smtClean="0"/>
              <a:t>PMG</a:t>
            </a:r>
            <a:endParaRPr lang="en-US" dirty="0"/>
          </a:p>
        </p:txBody>
      </p:sp>
      <p:sp>
        <p:nvSpPr>
          <p:cNvPr id="3" name="Date Placeholder 2"/>
          <p:cNvSpPr>
            <a:spLocks noGrp="1"/>
          </p:cNvSpPr>
          <p:nvPr>
            <p:ph type="dt" sz="half" idx="10"/>
          </p:nvPr>
        </p:nvSpPr>
        <p:spPr/>
        <p:txBody>
          <a:bodyPr/>
          <a:lstStyle/>
          <a:p>
            <a:pPr>
              <a:defRPr/>
            </a:pPr>
            <a:r>
              <a:rPr lang="en-US" altLang="en-US" smtClean="0"/>
              <a:t>2/6/20</a:t>
            </a:r>
            <a:endParaRPr lang="en-US" altLang="en-US" dirty="0"/>
          </a:p>
        </p:txBody>
      </p:sp>
      <p:sp>
        <p:nvSpPr>
          <p:cNvPr id="5" name="Rectangle 4"/>
          <p:cNvSpPr/>
          <p:nvPr/>
        </p:nvSpPr>
        <p:spPr>
          <a:xfrm>
            <a:off x="685800" y="3028950"/>
            <a:ext cx="7848600" cy="381000"/>
          </a:xfrm>
          <a:prstGeom prst="rect">
            <a:avLst/>
          </a:prstGeom>
          <a:noFill/>
          <a:ln w="38100" cmpd="sng">
            <a:solidFill>
              <a:srgbClr val="3399FF"/>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6" name="TextBox 5"/>
          <p:cNvSpPr txBox="1"/>
          <p:nvPr/>
        </p:nvSpPr>
        <p:spPr>
          <a:xfrm>
            <a:off x="5791200" y="3056753"/>
            <a:ext cx="2002396" cy="276999"/>
          </a:xfrm>
          <a:prstGeom prst="rect">
            <a:avLst/>
          </a:prstGeom>
          <a:noFill/>
        </p:spPr>
        <p:txBody>
          <a:bodyPr wrap="none" lIns="91436" tIns="45718" rIns="91436" bIns="45718" rtlCol="0">
            <a:spAutoFit/>
          </a:bodyPr>
          <a:lstStyle/>
          <a:p>
            <a:r>
              <a:rPr lang="en-US" sz="1200" b="1" dirty="0">
                <a:solidFill>
                  <a:srgbClr val="0080FF"/>
                </a:solidFill>
              </a:rPr>
              <a:t>Closely watch this milestone</a:t>
            </a:r>
          </a:p>
        </p:txBody>
      </p:sp>
    </p:spTree>
    <p:extLst>
      <p:ext uri="{BB962C8B-B14F-4D97-AF65-F5344CB8AC3E}">
        <p14:creationId xmlns:p14="http://schemas.microsoft.com/office/powerpoint/2010/main" val="2184393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81000" y="742950"/>
            <a:ext cx="8305800" cy="3851676"/>
          </a:xfrm>
        </p:spPr>
        <p:txBody>
          <a:bodyPr/>
          <a:lstStyle/>
          <a:p>
            <a:r>
              <a:rPr lang="en-US" sz="2000" dirty="0"/>
              <a:t>sPHENIX MIE and 1008 I&amp;F continue to have good cost and schedule performance at summary level as measured by EV. Project End Date and Critical path remain </a:t>
            </a:r>
            <a:r>
              <a:rPr lang="en-US" sz="2000" dirty="0" smtClean="0"/>
              <a:t>unchanged</a:t>
            </a:r>
          </a:p>
          <a:p>
            <a:r>
              <a:rPr lang="en-US" sz="2000" dirty="0" smtClean="0"/>
              <a:t>sPHENIX production components are starting to be built and tested (EMCal, HCal, TPC electronics, Calorimeter electronics)</a:t>
            </a:r>
          </a:p>
          <a:p>
            <a:r>
              <a:rPr lang="en-US" sz="2000" dirty="0" smtClean="0"/>
              <a:t>CD-3A parts continue to arrive. PD-3 parts are being ordered.</a:t>
            </a:r>
          </a:p>
          <a:p>
            <a:r>
              <a:rPr lang="en-US" sz="2000" dirty="0" smtClean="0"/>
              <a:t>Engineering design, R&amp;D and preproduction prototyping continues for many subsystem.</a:t>
            </a:r>
          </a:p>
          <a:p>
            <a:endParaRPr lang="en-US" sz="2000" dirty="0"/>
          </a:p>
        </p:txBody>
      </p:sp>
      <p:sp>
        <p:nvSpPr>
          <p:cNvPr id="4" name="Date Placeholder 3"/>
          <p:cNvSpPr>
            <a:spLocks noGrp="1"/>
          </p:cNvSpPr>
          <p:nvPr>
            <p:ph type="dt" sz="half" idx="10"/>
          </p:nvPr>
        </p:nvSpPr>
        <p:spPr/>
        <p:txBody>
          <a:bodyPr/>
          <a:lstStyle/>
          <a:p>
            <a:pPr>
              <a:defRPr/>
            </a:pPr>
            <a:r>
              <a:rPr lang="en-US" altLang="en-US" smtClean="0"/>
              <a:t>2/6/20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18</a:t>
            </a:fld>
            <a:endParaRPr lang="en-US" altLang="en-US" dirty="0"/>
          </a:p>
        </p:txBody>
      </p:sp>
    </p:spTree>
    <p:extLst>
      <p:ext uri="{BB962C8B-B14F-4D97-AF65-F5344CB8AC3E}">
        <p14:creationId xmlns:p14="http://schemas.microsoft.com/office/powerpoint/2010/main" val="798448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PMG Agenda</a:t>
            </a:r>
            <a:endParaRPr lang="en-US" dirty="0"/>
          </a:p>
        </p:txBody>
      </p:sp>
      <p:sp>
        <p:nvSpPr>
          <p:cNvPr id="7" name="Content Placeholder 6"/>
          <p:cNvSpPr>
            <a:spLocks noGrp="1"/>
          </p:cNvSpPr>
          <p:nvPr>
            <p:ph idx="1"/>
          </p:nvPr>
        </p:nvSpPr>
        <p:spPr>
          <a:xfrm>
            <a:off x="533400" y="819150"/>
            <a:ext cx="8153400" cy="3775476"/>
          </a:xfrm>
        </p:spPr>
        <p:txBody>
          <a:bodyPr/>
          <a:lstStyle/>
          <a:p>
            <a:r>
              <a:rPr lang="en-US" sz="1800" dirty="0" smtClean="0"/>
              <a:t>Status </a:t>
            </a:r>
            <a:r>
              <a:rPr lang="en-US" sz="1800" dirty="0"/>
              <a:t>of INTT DAQ/readout expert </a:t>
            </a:r>
            <a:endParaRPr lang="en-US" sz="1800" dirty="0" smtClean="0"/>
          </a:p>
          <a:p>
            <a:pPr lvl="1"/>
            <a:r>
              <a:rPr lang="en-US" sz="1400" dirty="0" smtClean="0"/>
              <a:t>S</a:t>
            </a:r>
            <a:r>
              <a:rPr lang="en-US" sz="1400" dirty="0"/>
              <a:t>. Murthy from </a:t>
            </a:r>
            <a:r>
              <a:rPr lang="en-US" sz="1400" dirty="0" smtClean="0"/>
              <a:t>IO. RIKEN will pay part for INTT work and sPHENIX will pay part for work on TPC and other MIE components as necessary.</a:t>
            </a:r>
          </a:p>
          <a:p>
            <a:r>
              <a:rPr lang="en-US" sz="1800" dirty="0"/>
              <a:t>Cradle/carriage </a:t>
            </a:r>
            <a:r>
              <a:rPr lang="en-US" sz="1800" dirty="0" smtClean="0"/>
              <a:t>order</a:t>
            </a:r>
          </a:p>
          <a:p>
            <a:pPr lvl="1"/>
            <a:r>
              <a:rPr lang="en-US" sz="1400" dirty="0" smtClean="0"/>
              <a:t>Bids due Feb 14</a:t>
            </a:r>
          </a:p>
          <a:p>
            <a:r>
              <a:rPr lang="en-US" sz="1800" dirty="0"/>
              <a:t>Status of </a:t>
            </a:r>
            <a:r>
              <a:rPr lang="en-US" sz="1800" dirty="0" err="1"/>
              <a:t>iHCAL</a:t>
            </a:r>
            <a:r>
              <a:rPr lang="en-US" sz="1800" dirty="0"/>
              <a:t> </a:t>
            </a:r>
            <a:r>
              <a:rPr lang="en-US" sz="1800" dirty="0" smtClean="0"/>
              <a:t>accounts</a:t>
            </a:r>
          </a:p>
          <a:p>
            <a:pPr lvl="1"/>
            <a:r>
              <a:rPr lang="en-US" sz="1400" dirty="0" smtClean="0"/>
              <a:t>Not </a:t>
            </a:r>
            <a:r>
              <a:rPr lang="en-US" sz="1400" dirty="0"/>
              <a:t>yet </a:t>
            </a:r>
            <a:r>
              <a:rPr lang="en-US" sz="1400" dirty="0" smtClean="0"/>
              <a:t>open</a:t>
            </a:r>
          </a:p>
          <a:p>
            <a:r>
              <a:rPr lang="en-US" sz="1800" dirty="0"/>
              <a:t>Status </a:t>
            </a:r>
            <a:r>
              <a:rPr lang="en-US" sz="1800" dirty="0" smtClean="0"/>
              <a:t>report</a:t>
            </a:r>
          </a:p>
          <a:p>
            <a:pPr lvl="1"/>
            <a:r>
              <a:rPr lang="en-US" sz="1400" dirty="0"/>
              <a:t>Status of EMCal, Calorimeter electronics,  labor</a:t>
            </a:r>
          </a:p>
          <a:p>
            <a:pPr lvl="1"/>
            <a:r>
              <a:rPr lang="en-US" sz="1400" dirty="0"/>
              <a:t>Status of </a:t>
            </a:r>
            <a:r>
              <a:rPr lang="en-US" sz="1400" dirty="0" smtClean="0"/>
              <a:t>HCal, labor </a:t>
            </a:r>
            <a:endParaRPr lang="en-US" sz="1400" dirty="0"/>
          </a:p>
          <a:p>
            <a:pPr lvl="1"/>
            <a:r>
              <a:rPr lang="en-US" sz="1400" dirty="0"/>
              <a:t>Status of </a:t>
            </a:r>
            <a:r>
              <a:rPr lang="en-US" sz="1400" dirty="0" smtClean="0"/>
              <a:t>TPC</a:t>
            </a:r>
            <a:endParaRPr lang="en-US" sz="1400" dirty="0"/>
          </a:p>
          <a:p>
            <a:r>
              <a:rPr lang="en-US" sz="1800" dirty="0" smtClean="0"/>
              <a:t>MVTX </a:t>
            </a:r>
            <a:r>
              <a:rPr lang="en-US" sz="1800" dirty="0"/>
              <a:t>engineering review </a:t>
            </a:r>
          </a:p>
          <a:p>
            <a:r>
              <a:rPr lang="en-US" sz="1800" dirty="0"/>
              <a:t>First thoughts on commissioning plans</a:t>
            </a:r>
          </a:p>
          <a:p>
            <a:r>
              <a:rPr lang="en-US" sz="1800" dirty="0" err="1"/>
              <a:t>AoB</a:t>
            </a:r>
            <a:r>
              <a:rPr lang="en-US" sz="1800" dirty="0"/>
              <a:t> or concerns</a:t>
            </a:r>
          </a:p>
        </p:txBody>
      </p:sp>
      <p:sp>
        <p:nvSpPr>
          <p:cNvPr id="3" name="Date Placeholder 2"/>
          <p:cNvSpPr>
            <a:spLocks noGrp="1"/>
          </p:cNvSpPr>
          <p:nvPr>
            <p:ph type="dt" sz="half" idx="10"/>
          </p:nvPr>
        </p:nvSpPr>
        <p:spPr/>
        <p:txBody>
          <a:bodyPr/>
          <a:lstStyle/>
          <a:p>
            <a:pPr>
              <a:defRPr/>
            </a:pPr>
            <a:r>
              <a:rPr lang="en-US" altLang="en-US" smtClean="0"/>
              <a:t>2/6/20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a:t>
            </a:fld>
            <a:endParaRPr lang="en-US" altLang="en-US" dirty="0"/>
          </a:p>
        </p:txBody>
      </p:sp>
    </p:spTree>
    <p:extLst>
      <p:ext uri="{BB962C8B-B14F-4D97-AF65-F5344CB8AC3E}">
        <p14:creationId xmlns:p14="http://schemas.microsoft.com/office/powerpoint/2010/main" val="8865646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8229600" cy="546497"/>
          </a:xfrm>
        </p:spPr>
        <p:txBody>
          <a:bodyPr/>
          <a:lstStyle/>
          <a:p>
            <a:r>
              <a:rPr lang="en-US" dirty="0"/>
              <a:t>sPHENIX Project Calendar  </a:t>
            </a:r>
          </a:p>
        </p:txBody>
      </p:sp>
      <p:sp>
        <p:nvSpPr>
          <p:cNvPr id="3" name="Content Placeholder 2"/>
          <p:cNvSpPr>
            <a:spLocks noGrp="1"/>
          </p:cNvSpPr>
          <p:nvPr>
            <p:ph idx="1"/>
          </p:nvPr>
        </p:nvSpPr>
        <p:spPr>
          <a:xfrm>
            <a:off x="457200" y="514350"/>
            <a:ext cx="8686800" cy="3505200"/>
          </a:xfrm>
        </p:spPr>
        <p:txBody>
          <a:bodyPr/>
          <a:lstStyle/>
          <a:p>
            <a:pPr marL="0" indent="0">
              <a:buNone/>
            </a:pPr>
            <a:endParaRPr lang="en-US" sz="1800" dirty="0"/>
          </a:p>
          <a:p>
            <a:pPr marL="342839" lvl="1" indent="-342839">
              <a:buFont typeface="Arial" pitchFamily="34" charset="0"/>
              <a:buChar char="•"/>
            </a:pPr>
            <a:r>
              <a:rPr lang="en-US" b="0" dirty="0" smtClean="0"/>
              <a:t>CAD ESRC review of 1008 Rack protection system 		Jan 28</a:t>
            </a:r>
          </a:p>
          <a:p>
            <a:r>
              <a:rPr lang="en-US" sz="2000" dirty="0" smtClean="0"/>
              <a:t>MVTX Design Review					Jan 29</a:t>
            </a:r>
          </a:p>
          <a:p>
            <a:r>
              <a:rPr lang="en-US" sz="2000" dirty="0" smtClean="0"/>
              <a:t>OHCal </a:t>
            </a:r>
            <a:r>
              <a:rPr lang="en-US" sz="2000" dirty="0"/>
              <a:t>External structure PRR			</a:t>
            </a:r>
            <a:r>
              <a:rPr lang="en-US" sz="2000" dirty="0" smtClean="0"/>
              <a:t>	Feb 4 </a:t>
            </a:r>
            <a:endParaRPr lang="en-US" sz="2000" dirty="0"/>
          </a:p>
          <a:p>
            <a:r>
              <a:rPr lang="en-US" sz="2000" dirty="0"/>
              <a:t>L2 Managers’ Meeting 				</a:t>
            </a:r>
            <a:r>
              <a:rPr lang="en-US" sz="2000" dirty="0" smtClean="0"/>
              <a:t>	Feb 6 </a:t>
            </a:r>
            <a:endParaRPr lang="en-US" sz="2000" dirty="0"/>
          </a:p>
          <a:p>
            <a:r>
              <a:rPr lang="en-US" sz="2000" dirty="0"/>
              <a:t>TPC DAM PRR					</a:t>
            </a:r>
            <a:r>
              <a:rPr lang="en-US" sz="2000" dirty="0" smtClean="0"/>
              <a:t>	Feb 7 </a:t>
            </a:r>
            <a:endParaRPr lang="en-US" sz="2000" dirty="0"/>
          </a:p>
          <a:p>
            <a:r>
              <a:rPr lang="en-US" sz="2000" dirty="0"/>
              <a:t>2020 Budget Briefing @ DOE			</a:t>
            </a:r>
            <a:r>
              <a:rPr lang="en-US" sz="2000" dirty="0" smtClean="0"/>
              <a:t>	Feb 12 </a:t>
            </a:r>
            <a:endParaRPr lang="en-US" sz="2000" dirty="0"/>
          </a:p>
          <a:p>
            <a:r>
              <a:rPr lang="en-US" sz="2000" dirty="0"/>
              <a:t>Bids due for Carriage/Cradle			</a:t>
            </a:r>
            <a:r>
              <a:rPr lang="en-US" sz="2000" dirty="0" smtClean="0"/>
              <a:t>	Feb 14</a:t>
            </a:r>
          </a:p>
          <a:p>
            <a:r>
              <a:rPr lang="en-US" sz="2000" dirty="0" smtClean="0"/>
              <a:t>DOE-NP monthly meeting				Feb 26</a:t>
            </a:r>
            <a:r>
              <a:rPr lang="en-US" sz="2000" dirty="0"/>
              <a:t>	</a:t>
            </a:r>
          </a:p>
          <a:p>
            <a:pPr marL="0" indent="0">
              <a:buNone/>
            </a:pPr>
            <a:endParaRPr lang="en-US" sz="1800" dirty="0"/>
          </a:p>
          <a:p>
            <a:endParaRPr lang="en-US" sz="1800" dirty="0"/>
          </a:p>
        </p:txBody>
      </p:sp>
      <p:sp>
        <p:nvSpPr>
          <p:cNvPr id="4" name="Date Placeholder 3"/>
          <p:cNvSpPr>
            <a:spLocks noGrp="1"/>
          </p:cNvSpPr>
          <p:nvPr>
            <p:ph type="dt" sz="half" idx="10"/>
          </p:nvPr>
        </p:nvSpPr>
        <p:spPr/>
        <p:txBody>
          <a:bodyPr/>
          <a:lstStyle/>
          <a:p>
            <a:pPr>
              <a:defRPr/>
            </a:pPr>
            <a:r>
              <a:rPr lang="en-US" altLang="en-US" smtClean="0"/>
              <a:t>2/6/20</a:t>
            </a:r>
            <a:endParaRPr lang="en-US" alt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a:t>
            </a:fld>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11447321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 y="8379"/>
            <a:ext cx="8328991" cy="574187"/>
          </a:xfrm>
        </p:spPr>
        <p:txBody>
          <a:bodyPr>
            <a:normAutofit fontScale="90000"/>
          </a:bodyPr>
          <a:lstStyle/>
          <a:p>
            <a:r>
              <a:rPr lang="en-US" b="0" dirty="0"/>
              <a:t>sPHENIX MIE Overview</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86859322"/>
              </p:ext>
            </p:extLst>
          </p:nvPr>
        </p:nvGraphicFramePr>
        <p:xfrm>
          <a:off x="304801" y="666750"/>
          <a:ext cx="8600000" cy="93726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4246309965"/>
                    </a:ext>
                  </a:extLst>
                </a:gridCol>
                <a:gridCol w="1688892">
                  <a:extLst>
                    <a:ext uri="{9D8B030D-6E8A-4147-A177-3AD203B41FA5}">
                      <a16:colId xmlns:a16="http://schemas.microsoft.com/office/drawing/2014/main" xmlns="" val="2547196037"/>
                    </a:ext>
                  </a:extLst>
                </a:gridCol>
                <a:gridCol w="978108">
                  <a:extLst>
                    <a:ext uri="{9D8B030D-6E8A-4147-A177-3AD203B41FA5}">
                      <a16:colId xmlns:a16="http://schemas.microsoft.com/office/drawing/2014/main" xmlns="" val="2906043885"/>
                    </a:ext>
                  </a:extLst>
                </a:gridCol>
                <a:gridCol w="2971800">
                  <a:extLst>
                    <a:ext uri="{9D8B030D-6E8A-4147-A177-3AD203B41FA5}">
                      <a16:colId xmlns:a16="http://schemas.microsoft.com/office/drawing/2014/main" xmlns="" val="2998244554"/>
                    </a:ext>
                  </a:extLst>
                </a:gridCol>
                <a:gridCol w="1101777">
                  <a:extLst>
                    <a:ext uri="{9D8B030D-6E8A-4147-A177-3AD203B41FA5}">
                      <a16:colId xmlns:a16="http://schemas.microsoft.com/office/drawing/2014/main" xmlns="" val="859748088"/>
                    </a:ext>
                  </a:extLst>
                </a:gridCol>
                <a:gridCol w="945023">
                  <a:extLst>
                    <a:ext uri="{9D8B030D-6E8A-4147-A177-3AD203B41FA5}">
                      <a16:colId xmlns:a16="http://schemas.microsoft.com/office/drawing/2014/main" xmlns="" val="2369523134"/>
                    </a:ext>
                  </a:extLst>
                </a:gridCol>
              </a:tblGrid>
              <a:tr h="434340">
                <a:tc>
                  <a:txBody>
                    <a:bodyPr/>
                    <a:lstStyle/>
                    <a:p>
                      <a:r>
                        <a:rPr lang="en-US" sz="1200" dirty="0"/>
                        <a:t>TPC</a:t>
                      </a:r>
                    </a:p>
                  </a:txBody>
                  <a:tcPr marT="34290" marB="34290">
                    <a:solidFill>
                      <a:srgbClr val="3399FF"/>
                    </a:solidFill>
                  </a:tcPr>
                </a:tc>
                <a:tc>
                  <a:txBody>
                    <a:bodyPr/>
                    <a:lstStyle/>
                    <a:p>
                      <a:r>
                        <a:rPr lang="en-US" sz="1200" dirty="0"/>
                        <a:t>Project Director</a:t>
                      </a:r>
                    </a:p>
                  </a:txBody>
                  <a:tcPr marT="34290" marB="34290">
                    <a:solidFill>
                      <a:srgbClr val="3399FF"/>
                    </a:solidFill>
                  </a:tcPr>
                </a:tc>
                <a:tc>
                  <a:txBody>
                    <a:bodyPr/>
                    <a:lstStyle/>
                    <a:p>
                      <a:r>
                        <a:rPr lang="en-US" sz="1200" dirty="0"/>
                        <a:t>Last CD Achieved</a:t>
                      </a:r>
                    </a:p>
                  </a:txBody>
                  <a:tcPr marT="34290" marB="34290">
                    <a:solidFill>
                      <a:srgbClr val="3399FF"/>
                    </a:solidFill>
                  </a:tcPr>
                </a:tc>
                <a:tc>
                  <a:txBody>
                    <a:bodyPr/>
                    <a:lstStyle/>
                    <a:p>
                      <a:r>
                        <a:rPr lang="en-US" sz="1200" dirty="0"/>
                        <a:t>% Complete</a:t>
                      </a:r>
                    </a:p>
                  </a:txBody>
                  <a:tcPr marT="34290" marB="34290">
                    <a:solidFill>
                      <a:srgbClr val="3399FF"/>
                    </a:solidFill>
                  </a:tcPr>
                </a:tc>
                <a:tc>
                  <a:txBody>
                    <a:bodyPr/>
                    <a:lstStyle/>
                    <a:p>
                      <a:r>
                        <a:rPr lang="en-US" sz="1200" dirty="0"/>
                        <a:t>CPI</a:t>
                      </a:r>
                    </a:p>
                  </a:txBody>
                  <a:tcPr marT="34290" marB="34290">
                    <a:solidFill>
                      <a:srgbClr val="3399FF"/>
                    </a:solidFill>
                  </a:tcPr>
                </a:tc>
                <a:tc>
                  <a:txBody>
                    <a:bodyPr/>
                    <a:lstStyle/>
                    <a:p>
                      <a:r>
                        <a:rPr lang="en-US" sz="1200" dirty="0"/>
                        <a:t>SPI</a:t>
                      </a:r>
                    </a:p>
                  </a:txBody>
                  <a:tcPr marT="34290" marB="34290">
                    <a:solidFill>
                      <a:srgbClr val="3399FF"/>
                    </a:solidFill>
                  </a:tcPr>
                </a:tc>
                <a:extLst>
                  <a:ext uri="{0D108BD9-81ED-4DB2-BD59-A6C34878D82A}">
                    <a16:rowId xmlns:a16="http://schemas.microsoft.com/office/drawing/2014/main" xmlns="" val="291641492"/>
                  </a:ext>
                </a:extLst>
              </a:tr>
              <a:tr h="502920">
                <a:tc>
                  <a:txBody>
                    <a:bodyPr/>
                    <a:lstStyle/>
                    <a:p>
                      <a:r>
                        <a:rPr lang="en-US" sz="1400" dirty="0"/>
                        <a:t>$27.0M</a:t>
                      </a:r>
                    </a:p>
                  </a:txBody>
                  <a:tcPr marT="34290" marB="34290">
                    <a:solidFill>
                      <a:srgbClr val="CCECFF"/>
                    </a:solidFill>
                  </a:tcPr>
                </a:tc>
                <a:tc>
                  <a:txBody>
                    <a:bodyPr/>
                    <a:lstStyle/>
                    <a:p>
                      <a:r>
                        <a:rPr lang="en-US" sz="1400" dirty="0"/>
                        <a:t>Edward</a:t>
                      </a:r>
                      <a:r>
                        <a:rPr lang="en-US" sz="1400" baseline="0" dirty="0"/>
                        <a:t> O’Brien</a:t>
                      </a:r>
                      <a:endParaRPr lang="en-US" sz="1400" dirty="0"/>
                    </a:p>
                  </a:txBody>
                  <a:tcPr marT="34290" marB="34290">
                    <a:solidFill>
                      <a:srgbClr val="CCECFF"/>
                    </a:solidFill>
                  </a:tcPr>
                </a:tc>
                <a:tc>
                  <a:txBody>
                    <a:bodyPr/>
                    <a:lstStyle/>
                    <a:p>
                      <a:r>
                        <a:rPr lang="en-US" sz="1400" dirty="0"/>
                        <a:t>PD-2/3</a:t>
                      </a:r>
                    </a:p>
                  </a:txBody>
                  <a:tcPr marT="34290" marB="34290">
                    <a:solidFill>
                      <a:srgbClr val="CCECFF"/>
                    </a:solidFill>
                  </a:tcPr>
                </a:tc>
                <a:tc>
                  <a:txBody>
                    <a:bodyPr/>
                    <a:lstStyle/>
                    <a:p>
                      <a:r>
                        <a:rPr lang="en-US" sz="1400" dirty="0"/>
                        <a:t>36.3%  BCWP/BAC @ 12/31/2019</a:t>
                      </a:r>
                    </a:p>
                  </a:txBody>
                  <a:tcPr marT="34290" marB="34290">
                    <a:solidFill>
                      <a:srgbClr val="CCECFF"/>
                    </a:solidFill>
                  </a:tcPr>
                </a:tc>
                <a:tc>
                  <a:txBody>
                    <a:bodyPr/>
                    <a:lstStyle/>
                    <a:p>
                      <a:r>
                        <a:rPr lang="en-US" sz="1400" dirty="0"/>
                        <a:t>0.99</a:t>
                      </a:r>
                    </a:p>
                  </a:txBody>
                  <a:tcPr marT="34290" marB="34290">
                    <a:solidFill>
                      <a:srgbClr val="CCECFF"/>
                    </a:solidFill>
                  </a:tcPr>
                </a:tc>
                <a:tc>
                  <a:txBody>
                    <a:bodyPr/>
                    <a:lstStyle/>
                    <a:p>
                      <a:r>
                        <a:rPr lang="en-US" sz="1400" dirty="0"/>
                        <a:t>1.01</a:t>
                      </a:r>
                    </a:p>
                  </a:txBody>
                  <a:tcPr marT="34290" marB="34290">
                    <a:solidFill>
                      <a:srgbClr val="CCECFF"/>
                    </a:solidFill>
                  </a:tcPr>
                </a:tc>
                <a:extLst>
                  <a:ext uri="{0D108BD9-81ED-4DB2-BD59-A6C34878D82A}">
                    <a16:rowId xmlns:a16="http://schemas.microsoft.com/office/drawing/2014/main" xmlns="" val="1730370277"/>
                  </a:ext>
                </a:extLst>
              </a:tr>
            </a:tbl>
          </a:graphicData>
        </a:graphic>
      </p:graphicFrame>
      <p:sp>
        <p:nvSpPr>
          <p:cNvPr id="4" name="Slide Number Placeholder 3"/>
          <p:cNvSpPr>
            <a:spLocks noGrp="1"/>
          </p:cNvSpPr>
          <p:nvPr>
            <p:ph type="sldNum" sz="quarter" idx="12"/>
          </p:nvPr>
        </p:nvSpPr>
        <p:spPr/>
        <p:txBody>
          <a:bodyPr/>
          <a:lstStyle/>
          <a:p>
            <a:fld id="{716D9922-87B3-6043-9531-5184EA303DC1}" type="slidenum">
              <a:rPr lang="en-US" smtClean="0"/>
              <a:t>4</a:t>
            </a:fld>
            <a:endParaRPr lang="en-US" dirty="0"/>
          </a:p>
        </p:txBody>
      </p:sp>
      <p:sp>
        <p:nvSpPr>
          <p:cNvPr id="7" name="Content Placeholder 2"/>
          <p:cNvSpPr txBox="1">
            <a:spLocks/>
          </p:cNvSpPr>
          <p:nvPr/>
        </p:nvSpPr>
        <p:spPr>
          <a:xfrm>
            <a:off x="165100" y="1428752"/>
            <a:ext cx="8978900" cy="3502215"/>
          </a:xfrm>
          <a:prstGeom prst="rect">
            <a:avLst/>
          </a:prstGeom>
          <a:solidFill>
            <a:schemeClr val="bg1"/>
          </a:solidFill>
        </p:spPr>
        <p:txBody>
          <a:bodyPr vert="horz" lIns="91436" tIns="45718" rIns="91436" bIns="45718"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Scope</a:t>
            </a:r>
          </a:p>
          <a:p>
            <a:pPr lvl="1"/>
            <a:r>
              <a:rPr lang="en-US" sz="3300" dirty="0"/>
              <a:t>Detector systems produced, tested and ready for installation: </a:t>
            </a:r>
            <a:r>
              <a:rPr lang="en-US" sz="33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3700" b="1" dirty="0"/>
              <a:t>Not in scope</a:t>
            </a:r>
          </a:p>
          <a:p>
            <a:pPr lvl="1"/>
            <a:r>
              <a:rPr lang="en-US" sz="3300" dirty="0"/>
              <a:t>SC-Magnet, Bldg/Det Infrastructure, Installation and System Commissioning  </a:t>
            </a:r>
          </a:p>
          <a:p>
            <a:pPr marL="0" indent="0">
              <a:buNone/>
            </a:pPr>
            <a:r>
              <a:rPr lang="en-US" sz="3800" b="1" dirty="0"/>
              <a:t>Schedule</a:t>
            </a:r>
          </a:p>
          <a:p>
            <a:pPr lvl="1"/>
            <a:r>
              <a:rPr lang="en-US" sz="3300" dirty="0"/>
              <a:t>CD-0 received Sept 2016</a:t>
            </a:r>
          </a:p>
          <a:p>
            <a:pPr lvl="1"/>
            <a:r>
              <a:rPr lang="en-US" sz="3300" dirty="0"/>
              <a:t>CD-1/3A received Aug 2018</a:t>
            </a:r>
          </a:p>
          <a:p>
            <a:pPr lvl="1"/>
            <a:r>
              <a:rPr lang="en-US" sz="3300" dirty="0"/>
              <a:t>PD-2/3  received Sept 2019</a:t>
            </a:r>
          </a:p>
          <a:p>
            <a:pPr lvl="1"/>
            <a:r>
              <a:rPr lang="en-US" sz="3300" dirty="0"/>
              <a:t>Early completion Oct 2021 (14 months float to PD-4)</a:t>
            </a:r>
          </a:p>
          <a:p>
            <a:pPr lvl="1"/>
            <a:r>
              <a:rPr lang="en-US" sz="3300" dirty="0"/>
              <a:t>PD-4 Dec 2022</a:t>
            </a:r>
          </a:p>
          <a:p>
            <a:pPr marL="0" indent="0">
              <a:buNone/>
            </a:pPr>
            <a:r>
              <a:rPr lang="en-US" sz="3800" b="1" dirty="0"/>
              <a:t>Cost</a:t>
            </a:r>
          </a:p>
          <a:p>
            <a:pPr lvl="1"/>
            <a:r>
              <a:rPr lang="en-US" sz="3300" b="1" dirty="0"/>
              <a:t>$27.0M AY TPC  34.5% contingency on BCWR</a:t>
            </a:r>
          </a:p>
        </p:txBody>
      </p:sp>
      <p:sp>
        <p:nvSpPr>
          <p:cNvPr id="3" name="Date Placeholder 2"/>
          <p:cNvSpPr>
            <a:spLocks noGrp="1"/>
          </p:cNvSpPr>
          <p:nvPr>
            <p:ph type="dt" sz="half" idx="4294967295"/>
          </p:nvPr>
        </p:nvSpPr>
        <p:spPr>
          <a:xfrm>
            <a:off x="1" y="6629400"/>
            <a:ext cx="2844800" cy="228600"/>
          </a:xfrm>
          <a:prstGeom prst="rect">
            <a:avLst/>
          </a:prstGeom>
        </p:spPr>
        <p:txBody>
          <a:bodyPr vert="horz" wrap="square" lIns="91426" tIns="45714" rIns="91426" bIns="45714" numCol="1" anchor="ctr" anchorCtr="0" compatLnSpc="1">
            <a:prstTxWarp prst="textNoShape">
              <a:avLst/>
            </a:prstTxWarp>
          </a:bodyPr>
          <a:lstStyle>
            <a:defPPr>
              <a:defRPr lang="en-US"/>
            </a:defPPr>
            <a:lvl1pPr marL="0" algn="l" defTabSz="914354" rtl="0" eaLnBrk="1" latinLnBrk="0" hangingPunct="1">
              <a:defRPr sz="1600" kern="1200">
                <a:solidFill>
                  <a:schemeClr val="tx1"/>
                </a:solidFill>
                <a:latin typeface="Calibri" pitchFamily="34" charset="0"/>
                <a:ea typeface="MS PGothic" pitchFamily="34" charset="-128"/>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a:defRPr/>
            </a:pPr>
            <a:r>
              <a:rPr lang="en-US" altLang="en-US"/>
              <a:t>1/31/20</a:t>
            </a:r>
            <a:endParaRPr lang="en-US" altLang="en-US" dirty="0"/>
          </a:p>
        </p:txBody>
      </p:sp>
      <p:sp>
        <p:nvSpPr>
          <p:cNvPr id="6" name="Footer Placeholder 5"/>
          <p:cNvSpPr>
            <a:spLocks noGrp="1"/>
          </p:cNvSpPr>
          <p:nvPr>
            <p:ph type="ftr" sz="quarter" idx="4294967295"/>
          </p:nvPr>
        </p:nvSpPr>
        <p:spPr>
          <a:xfrm>
            <a:off x="4228041" y="6553210"/>
            <a:ext cx="3860800" cy="276225"/>
          </a:xfrm>
          <a:prstGeom prst="rect">
            <a:avLst/>
          </a:prstGeom>
        </p:spPr>
        <p:txBody>
          <a:bodyPr vert="horz" lIns="91426" tIns="45714" rIns="91426" bIns="45714" rtlCol="0" anchor="ctr"/>
          <a:lstStyle>
            <a:defPPr>
              <a:defRPr lang="en-US"/>
            </a:defPPr>
            <a:lvl1pPr marL="0" algn="ctr" defTabSz="914354" rtl="0" eaLnBrk="1" fontAlgn="auto" latinLnBrk="0" hangingPunct="1">
              <a:spcBef>
                <a:spcPts val="0"/>
              </a:spcBef>
              <a:spcAft>
                <a:spcPts val="0"/>
              </a:spcAft>
              <a:defRPr sz="1600" b="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a:defRPr/>
            </a:pPr>
            <a:r>
              <a:rPr lang="en-US"/>
              <a:t>POB</a:t>
            </a:r>
            <a:endParaRPr lang="en-US" dirty="0"/>
          </a:p>
        </p:txBody>
      </p:sp>
    </p:spTree>
    <p:extLst>
      <p:ext uri="{BB962C8B-B14F-4D97-AF65-F5344CB8AC3E}">
        <p14:creationId xmlns:p14="http://schemas.microsoft.com/office/powerpoint/2010/main" val="37271974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471310"/>
          </a:xfrm>
        </p:spPr>
        <p:txBody>
          <a:bodyPr>
            <a:noAutofit/>
          </a:bodyPr>
          <a:lstStyle/>
          <a:p>
            <a:r>
              <a:rPr lang="en-US" sz="3200" dirty="0"/>
              <a:t>1008 Infrastructure &amp; Facility Upgrade</a:t>
            </a:r>
          </a:p>
        </p:txBody>
      </p:sp>
      <p:sp>
        <p:nvSpPr>
          <p:cNvPr id="7" name="Content Placeholder 2"/>
          <p:cNvSpPr txBox="1">
            <a:spLocks/>
          </p:cNvSpPr>
          <p:nvPr/>
        </p:nvSpPr>
        <p:spPr>
          <a:xfrm>
            <a:off x="44661" y="1196339"/>
            <a:ext cx="9054678" cy="3587939"/>
          </a:xfrm>
          <a:prstGeom prst="rect">
            <a:avLst/>
          </a:prstGeom>
        </p:spPr>
        <p:txBody>
          <a:bodyPr vert="horz" lIns="91434" tIns="45717" rIns="91434" bIns="45717"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Scope</a:t>
            </a:r>
          </a:p>
          <a:p>
            <a:pPr lvl="1"/>
            <a:r>
              <a:rPr lang="en-US" sz="1600" dirty="0">
                <a:solidFill>
                  <a:srgbClr val="0080FF"/>
                </a:solidFill>
              </a:rPr>
              <a:t>SC-Magnet support including the Flux Return</a:t>
            </a:r>
            <a:r>
              <a:rPr lang="en-US" sz="1600" dirty="0"/>
              <a:t>, </a:t>
            </a:r>
            <a:r>
              <a:rPr lang="en-US" sz="1600" dirty="0">
                <a:solidFill>
                  <a:srgbClr val="0080FF"/>
                </a:solidFill>
              </a:rPr>
              <a:t>Cryogenics</a:t>
            </a:r>
            <a:r>
              <a:rPr lang="en-US" sz="1600" dirty="0"/>
              <a:t> into Bldg 1008, </a:t>
            </a:r>
            <a:r>
              <a:rPr lang="en-US" sz="1600" dirty="0">
                <a:solidFill>
                  <a:srgbClr val="0080FF"/>
                </a:solidFill>
              </a:rPr>
              <a:t>Detector Carriage/Cradle</a:t>
            </a:r>
            <a:r>
              <a:rPr lang="en-US" sz="1600" dirty="0"/>
              <a:t>, other </a:t>
            </a:r>
            <a:r>
              <a:rPr lang="en-US" sz="1600" dirty="0">
                <a:solidFill>
                  <a:srgbClr val="0080FF"/>
                </a:solidFill>
              </a:rPr>
              <a:t>Bldg 1008 Infrastructure </a:t>
            </a:r>
            <a:r>
              <a:rPr lang="en-US" sz="1600" dirty="0"/>
              <a:t>improvements</a:t>
            </a:r>
          </a:p>
          <a:p>
            <a:pPr lvl="1"/>
            <a:r>
              <a:rPr lang="en-US" sz="1600" dirty="0"/>
              <a:t>sPHENIX </a:t>
            </a:r>
            <a:r>
              <a:rPr lang="en-US" sz="1600" dirty="0">
                <a:solidFill>
                  <a:srgbClr val="0080FF"/>
                </a:solidFill>
              </a:rPr>
              <a:t>Installation</a:t>
            </a:r>
            <a:r>
              <a:rPr lang="en-US" sz="1600" dirty="0"/>
              <a:t>, </a:t>
            </a:r>
            <a:r>
              <a:rPr lang="en-US" sz="1600" dirty="0">
                <a:solidFill>
                  <a:srgbClr val="0080FF"/>
                </a:solidFill>
              </a:rPr>
              <a:t>Integration</a:t>
            </a:r>
            <a:r>
              <a:rPr lang="en-US" sz="1600" dirty="0"/>
              <a:t> and </a:t>
            </a:r>
            <a:r>
              <a:rPr lang="en-US" sz="1600" dirty="0">
                <a:solidFill>
                  <a:srgbClr val="0080FF"/>
                </a:solidFill>
              </a:rPr>
              <a:t>Commissioning of each Subsystem  </a:t>
            </a:r>
            <a:r>
              <a:rPr lang="en-US" sz="1600" dirty="0"/>
              <a:t>is part of the scope</a:t>
            </a:r>
          </a:p>
          <a:p>
            <a:pPr marL="0" indent="0">
              <a:buNone/>
            </a:pPr>
            <a:r>
              <a:rPr lang="en-US" sz="1700" b="1" dirty="0"/>
              <a:t>Not in Scope</a:t>
            </a:r>
          </a:p>
          <a:p>
            <a:pPr lvl="1"/>
            <a:r>
              <a:rPr lang="en-US" sz="1600" dirty="0" err="1"/>
              <a:t>PreOps</a:t>
            </a:r>
            <a:r>
              <a:rPr lang="en-US" sz="1600" dirty="0"/>
              <a:t> prior to RHIC collisions</a:t>
            </a:r>
          </a:p>
          <a:p>
            <a:pPr marL="0" indent="0">
              <a:buNone/>
            </a:pPr>
            <a:r>
              <a:rPr lang="en-US" sz="1700" b="1" dirty="0"/>
              <a:t>Schedule</a:t>
            </a:r>
          </a:p>
          <a:p>
            <a:pPr lvl="1"/>
            <a:r>
              <a:rPr lang="en-US" sz="1600" dirty="0"/>
              <a:t>sPHENIX Ready for Operations Oct 2022</a:t>
            </a:r>
          </a:p>
          <a:p>
            <a:pPr lvl="1"/>
            <a:r>
              <a:rPr lang="en-US" sz="1600" dirty="0"/>
              <a:t>First RHIC run of sPHENIX Feb 1, 2023</a:t>
            </a:r>
          </a:p>
          <a:p>
            <a:pPr marL="0" indent="0">
              <a:buNone/>
            </a:pPr>
            <a:r>
              <a:rPr lang="en-US" sz="1800" b="1" dirty="0"/>
              <a:t>Cost</a:t>
            </a:r>
          </a:p>
          <a:p>
            <a:pPr lvl="1"/>
            <a:r>
              <a:rPr lang="en-US" sz="1600" b="1" dirty="0"/>
              <a:t>$33.4 M AY  Total Project Cost (practice baseline) with 21.8% contingency on ETC</a:t>
            </a:r>
          </a:p>
          <a:p>
            <a:pPr lvl="1"/>
            <a:endParaRPr lang="en-US" sz="1400" b="1" dirty="0"/>
          </a:p>
          <a:p>
            <a:pPr marL="457166" lvl="1" indent="0">
              <a:buNone/>
            </a:pPr>
            <a:endParaRPr lang="en-US" b="1" dirty="0">
              <a:solidFill>
                <a:srgbClr val="3399FF"/>
              </a:solidFill>
            </a:endParaRPr>
          </a:p>
          <a:p>
            <a:pPr marL="457166" lvl="1" indent="0">
              <a:buNone/>
            </a:pPr>
            <a:endParaRPr lang="en-US" dirty="0"/>
          </a:p>
        </p:txBody>
      </p:sp>
      <p:sp>
        <p:nvSpPr>
          <p:cNvPr id="3" name="Slide Number Placeholder 2"/>
          <p:cNvSpPr>
            <a:spLocks noGrp="1"/>
          </p:cNvSpPr>
          <p:nvPr>
            <p:ph type="sldNum" sz="quarter" idx="12"/>
          </p:nvPr>
        </p:nvSpPr>
        <p:spPr/>
        <p:txBody>
          <a:bodyPr/>
          <a:lstStyle/>
          <a:p>
            <a:fld id="{D96174C5-6044-42D1-B178-7EA7F4E8CD18}" type="slidenum">
              <a:rPr lang="en-US" smtClean="0"/>
              <a:pPr/>
              <a:t>5</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3134192814"/>
              </p:ext>
            </p:extLst>
          </p:nvPr>
        </p:nvGraphicFramePr>
        <p:xfrm>
          <a:off x="304802" y="531235"/>
          <a:ext cx="8635998" cy="685800"/>
        </p:xfrm>
        <a:graphic>
          <a:graphicData uri="http://schemas.openxmlformats.org/drawingml/2006/table">
            <a:tbl>
              <a:tblPr firstRow="1" bandRow="1">
                <a:tableStyleId>{F5AB1C69-6EDB-4FF4-983F-18BD219EF322}</a:tableStyleId>
              </a:tblPr>
              <a:tblGrid>
                <a:gridCol w="1133194">
                  <a:extLst>
                    <a:ext uri="{9D8B030D-6E8A-4147-A177-3AD203B41FA5}">
                      <a16:colId xmlns:a16="http://schemas.microsoft.com/office/drawing/2014/main" xmlns="" val="4246309965"/>
                    </a:ext>
                  </a:extLst>
                </a:gridCol>
                <a:gridCol w="1456962">
                  <a:extLst>
                    <a:ext uri="{9D8B030D-6E8A-4147-A177-3AD203B41FA5}">
                      <a16:colId xmlns:a16="http://schemas.microsoft.com/office/drawing/2014/main" xmlns="" val="2547196037"/>
                    </a:ext>
                  </a:extLst>
                </a:gridCol>
                <a:gridCol w="3048642">
                  <a:extLst>
                    <a:ext uri="{9D8B030D-6E8A-4147-A177-3AD203B41FA5}">
                      <a16:colId xmlns:a16="http://schemas.microsoft.com/office/drawing/2014/main" xmlns="" val="2998244554"/>
                    </a:ext>
                  </a:extLst>
                </a:gridCol>
                <a:gridCol w="1600200">
                  <a:extLst>
                    <a:ext uri="{9D8B030D-6E8A-4147-A177-3AD203B41FA5}">
                      <a16:colId xmlns:a16="http://schemas.microsoft.com/office/drawing/2014/main" xmlns="" val="859748088"/>
                    </a:ext>
                  </a:extLst>
                </a:gridCol>
                <a:gridCol w="1397000">
                  <a:extLst>
                    <a:ext uri="{9D8B030D-6E8A-4147-A177-3AD203B41FA5}">
                      <a16:colId xmlns:a16="http://schemas.microsoft.com/office/drawing/2014/main" xmlns="" val="2369523134"/>
                    </a:ext>
                  </a:extLst>
                </a:gridCol>
              </a:tblGrid>
              <a:tr h="315859">
                <a:tc>
                  <a:txBody>
                    <a:bodyPr/>
                    <a:lstStyle/>
                    <a:p>
                      <a:r>
                        <a:rPr lang="en-US" sz="1200" dirty="0"/>
                        <a:t>TPC</a:t>
                      </a:r>
                    </a:p>
                  </a:txBody>
                  <a:tcPr marT="34290" marB="34290">
                    <a:solidFill>
                      <a:srgbClr val="3399FF"/>
                    </a:solidFill>
                  </a:tcPr>
                </a:tc>
                <a:tc>
                  <a:txBody>
                    <a:bodyPr/>
                    <a:lstStyle/>
                    <a:p>
                      <a:r>
                        <a:rPr lang="en-US" sz="1200" dirty="0"/>
                        <a:t>Project Director</a:t>
                      </a:r>
                    </a:p>
                  </a:txBody>
                  <a:tcPr marT="34290" marB="34290">
                    <a:solidFill>
                      <a:srgbClr val="3399FF"/>
                    </a:solidFill>
                  </a:tcPr>
                </a:tc>
                <a:tc>
                  <a:txBody>
                    <a:bodyPr/>
                    <a:lstStyle/>
                    <a:p>
                      <a:r>
                        <a:rPr lang="en-US" sz="1200" dirty="0"/>
                        <a:t>% Complete</a:t>
                      </a:r>
                    </a:p>
                  </a:txBody>
                  <a:tcPr marT="34290" marB="34290">
                    <a:solidFill>
                      <a:srgbClr val="3399FF"/>
                    </a:solidFill>
                  </a:tcPr>
                </a:tc>
                <a:tc>
                  <a:txBody>
                    <a:bodyPr/>
                    <a:lstStyle/>
                    <a:p>
                      <a:r>
                        <a:rPr lang="en-US" sz="1200" dirty="0"/>
                        <a:t>CPI (Pre-baseline)</a:t>
                      </a:r>
                    </a:p>
                  </a:txBody>
                  <a:tcPr marT="34290" marB="34290">
                    <a:solidFill>
                      <a:srgbClr val="3399FF"/>
                    </a:solidFill>
                  </a:tcPr>
                </a:tc>
                <a:tc>
                  <a:txBody>
                    <a:bodyPr/>
                    <a:lstStyle/>
                    <a:p>
                      <a:r>
                        <a:rPr lang="en-US" sz="1200" dirty="0"/>
                        <a:t>SPI (Pre-baseline)</a:t>
                      </a:r>
                    </a:p>
                  </a:txBody>
                  <a:tcPr marT="34290" marB="34290">
                    <a:solidFill>
                      <a:srgbClr val="3399FF"/>
                    </a:solidFill>
                  </a:tcPr>
                </a:tc>
                <a:extLst>
                  <a:ext uri="{0D108BD9-81ED-4DB2-BD59-A6C34878D82A}">
                    <a16:rowId xmlns:a16="http://schemas.microsoft.com/office/drawing/2014/main" xmlns="" val="291641492"/>
                  </a:ext>
                </a:extLst>
              </a:tr>
              <a:tr h="369941">
                <a:tc>
                  <a:txBody>
                    <a:bodyPr/>
                    <a:lstStyle/>
                    <a:p>
                      <a:r>
                        <a:rPr lang="en-US" sz="1400" dirty="0"/>
                        <a:t>$33.4</a:t>
                      </a:r>
                      <a:r>
                        <a:rPr lang="en-US" sz="1400" baseline="0" dirty="0"/>
                        <a:t> M AY</a:t>
                      </a:r>
                      <a:endParaRPr lang="en-US" sz="1400" dirty="0"/>
                    </a:p>
                  </a:txBody>
                  <a:tcPr marT="34290" marB="34290">
                    <a:solidFill>
                      <a:srgbClr val="CCECFF"/>
                    </a:solidFill>
                  </a:tcPr>
                </a:tc>
                <a:tc>
                  <a:txBody>
                    <a:bodyPr/>
                    <a:lstStyle/>
                    <a:p>
                      <a:r>
                        <a:rPr lang="en-US" sz="1400" dirty="0"/>
                        <a:t>Edward</a:t>
                      </a:r>
                      <a:r>
                        <a:rPr lang="en-US" sz="1400" baseline="0" dirty="0"/>
                        <a:t> O’Brien</a:t>
                      </a:r>
                      <a:endParaRPr lang="en-US" sz="1400" dirty="0"/>
                    </a:p>
                  </a:txBody>
                  <a:tcPr marT="34290" marB="34290">
                    <a:solidFill>
                      <a:srgbClr val="CCECFF"/>
                    </a:solidFill>
                  </a:tcPr>
                </a:tc>
                <a:tc>
                  <a:txBody>
                    <a:bodyPr/>
                    <a:lstStyle/>
                    <a:p>
                      <a:r>
                        <a:rPr lang="en-US" sz="1400" dirty="0"/>
                        <a:t>33.5%  BCWP/BAC @ 12/31/2019</a:t>
                      </a:r>
                    </a:p>
                  </a:txBody>
                  <a:tcPr marT="34290" marB="34290">
                    <a:solidFill>
                      <a:srgbClr val="CCECFF"/>
                    </a:solidFill>
                  </a:tcPr>
                </a:tc>
                <a:tc>
                  <a:txBody>
                    <a:bodyPr/>
                    <a:lstStyle/>
                    <a:p>
                      <a:r>
                        <a:rPr lang="en-US" sz="1400" dirty="0"/>
                        <a:t> 0.98</a:t>
                      </a:r>
                    </a:p>
                  </a:txBody>
                  <a:tcPr marT="34290" marB="34290">
                    <a:solidFill>
                      <a:srgbClr val="CCECFF"/>
                    </a:solidFill>
                  </a:tcPr>
                </a:tc>
                <a:tc>
                  <a:txBody>
                    <a:bodyPr/>
                    <a:lstStyle/>
                    <a:p>
                      <a:r>
                        <a:rPr lang="en-US" sz="1400" dirty="0"/>
                        <a:t> 1.01</a:t>
                      </a:r>
                    </a:p>
                  </a:txBody>
                  <a:tcPr marT="34290" marB="34290">
                    <a:solidFill>
                      <a:srgbClr val="CCECFF"/>
                    </a:solidFill>
                  </a:tcPr>
                </a:tc>
                <a:extLst>
                  <a:ext uri="{0D108BD9-81ED-4DB2-BD59-A6C34878D82A}">
                    <a16:rowId xmlns:a16="http://schemas.microsoft.com/office/drawing/2014/main" xmlns="" val="1730370277"/>
                  </a:ext>
                </a:extLst>
              </a:tr>
            </a:tbl>
          </a:graphicData>
        </a:graphic>
      </p:graphicFrame>
      <p:sp>
        <p:nvSpPr>
          <p:cNvPr id="4" name="Date Placeholder 3">
            <a:extLst>
              <a:ext uri="{FF2B5EF4-FFF2-40B4-BE49-F238E27FC236}">
                <a16:creationId xmlns:a16="http://schemas.microsoft.com/office/drawing/2014/main" xmlns="" id="{985BED3A-D564-4106-A56A-8F4C9A5BE9B9}"/>
              </a:ext>
            </a:extLst>
          </p:cNvPr>
          <p:cNvSpPr>
            <a:spLocks noGrp="1"/>
          </p:cNvSpPr>
          <p:nvPr>
            <p:ph type="dt" sz="half" idx="4294967295"/>
          </p:nvPr>
        </p:nvSpPr>
        <p:spPr>
          <a:xfrm>
            <a:off x="0" y="4972050"/>
            <a:ext cx="2133600" cy="171450"/>
          </a:xfrm>
          <a:prstGeom prst="rect">
            <a:avLst/>
          </a:prstGeom>
        </p:spPr>
        <p:txBody>
          <a:bodyPr vert="horz" wrap="square" lIns="91421" tIns="45711" rIns="91421" bIns="45711" numCol="1" anchor="ctr"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Calibri" pitchFamily="34" charset="0"/>
                <a:ea typeface="MS PGothic" pitchFamily="34" charset="-128"/>
                <a:cs typeface="+mn-cs"/>
              </a:defRPr>
            </a:lvl1pPr>
            <a:lvl2pPr marL="457094"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196"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294"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394"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487" algn="l" defTabSz="914196" rtl="0" eaLnBrk="1" latinLnBrk="0" hangingPunct="1">
              <a:defRPr kern="1200">
                <a:solidFill>
                  <a:schemeClr val="tx1"/>
                </a:solidFill>
                <a:latin typeface="Calibri" pitchFamily="34" charset="0"/>
                <a:ea typeface="MS PGothic" pitchFamily="34" charset="-128"/>
                <a:cs typeface="+mn-cs"/>
              </a:defRPr>
            </a:lvl6pPr>
            <a:lvl7pPr marL="2742581" algn="l" defTabSz="914196" rtl="0" eaLnBrk="1" latinLnBrk="0" hangingPunct="1">
              <a:defRPr kern="1200">
                <a:solidFill>
                  <a:schemeClr val="tx1"/>
                </a:solidFill>
                <a:latin typeface="Calibri" pitchFamily="34" charset="0"/>
                <a:ea typeface="MS PGothic" pitchFamily="34" charset="-128"/>
                <a:cs typeface="+mn-cs"/>
              </a:defRPr>
            </a:lvl7pPr>
            <a:lvl8pPr marL="3199680" algn="l" defTabSz="914196" rtl="0" eaLnBrk="1" latinLnBrk="0" hangingPunct="1">
              <a:defRPr kern="1200">
                <a:solidFill>
                  <a:schemeClr val="tx1"/>
                </a:solidFill>
                <a:latin typeface="Calibri" pitchFamily="34" charset="0"/>
                <a:ea typeface="MS PGothic" pitchFamily="34" charset="-128"/>
                <a:cs typeface="+mn-cs"/>
              </a:defRPr>
            </a:lvl8pPr>
            <a:lvl9pPr marL="3656777" algn="l" defTabSz="914196" rtl="0" eaLnBrk="1" latinLnBrk="0" hangingPunct="1">
              <a:defRPr kern="1200">
                <a:solidFill>
                  <a:schemeClr val="tx1"/>
                </a:solidFill>
                <a:latin typeface="Calibri" pitchFamily="34" charset="0"/>
                <a:ea typeface="MS PGothic" pitchFamily="34" charset="-128"/>
                <a:cs typeface="+mn-cs"/>
              </a:defRPr>
            </a:lvl9pPr>
          </a:lstStyle>
          <a:p>
            <a:pPr>
              <a:defRPr/>
            </a:pPr>
            <a:r>
              <a:rPr lang="en-US" altLang="en-US"/>
              <a:t>1/31/20</a:t>
            </a:r>
            <a:endParaRPr lang="en-US" altLang="en-US" dirty="0"/>
          </a:p>
        </p:txBody>
      </p:sp>
      <p:sp>
        <p:nvSpPr>
          <p:cNvPr id="5" name="Footer Placeholder 4">
            <a:extLst>
              <a:ext uri="{FF2B5EF4-FFF2-40B4-BE49-F238E27FC236}">
                <a16:creationId xmlns:a16="http://schemas.microsoft.com/office/drawing/2014/main" xmlns="" id="{56C8E862-2B39-4440-B630-19964FBDF39D}"/>
              </a:ext>
            </a:extLst>
          </p:cNvPr>
          <p:cNvSpPr>
            <a:spLocks noGrp="1"/>
          </p:cNvSpPr>
          <p:nvPr>
            <p:ph type="ftr" sz="quarter" idx="4294967295"/>
          </p:nvPr>
        </p:nvSpPr>
        <p:spPr>
          <a:xfrm>
            <a:off x="3171031" y="4914909"/>
            <a:ext cx="2895600" cy="207169"/>
          </a:xfrm>
          <a:prstGeom prst="rect">
            <a:avLst/>
          </a:prstGeom>
        </p:spPr>
        <p:txBody>
          <a:bodyPr vert="horz" lIns="91421" tIns="45711" rIns="91421" bIns="45711" rtlCol="0" anchor="ctr"/>
          <a:lstStyle>
            <a:defPPr>
              <a:defRPr lang="en-US"/>
            </a:defPPr>
            <a:lvl1pPr algn="ctr" rtl="0" fontAlgn="auto">
              <a:spcBef>
                <a:spcPts val="0"/>
              </a:spcBef>
              <a:spcAft>
                <a:spcPts val="0"/>
              </a:spcAft>
              <a:defRPr sz="1200" b="0" kern="1200">
                <a:solidFill>
                  <a:schemeClr val="tx1"/>
                </a:solidFill>
                <a:latin typeface="+mn-lt"/>
                <a:ea typeface="+mn-ea"/>
                <a:cs typeface="+mn-cs"/>
              </a:defRPr>
            </a:lvl1pPr>
            <a:lvl2pPr marL="457094"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196"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294"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394"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487" algn="l" defTabSz="914196" rtl="0" eaLnBrk="1" latinLnBrk="0" hangingPunct="1">
              <a:defRPr kern="1200">
                <a:solidFill>
                  <a:schemeClr val="tx1"/>
                </a:solidFill>
                <a:latin typeface="Calibri" pitchFamily="34" charset="0"/>
                <a:ea typeface="MS PGothic" pitchFamily="34" charset="-128"/>
                <a:cs typeface="+mn-cs"/>
              </a:defRPr>
            </a:lvl6pPr>
            <a:lvl7pPr marL="2742581" algn="l" defTabSz="914196" rtl="0" eaLnBrk="1" latinLnBrk="0" hangingPunct="1">
              <a:defRPr kern="1200">
                <a:solidFill>
                  <a:schemeClr val="tx1"/>
                </a:solidFill>
                <a:latin typeface="Calibri" pitchFamily="34" charset="0"/>
                <a:ea typeface="MS PGothic" pitchFamily="34" charset="-128"/>
                <a:cs typeface="+mn-cs"/>
              </a:defRPr>
            </a:lvl7pPr>
            <a:lvl8pPr marL="3199680" algn="l" defTabSz="914196" rtl="0" eaLnBrk="1" latinLnBrk="0" hangingPunct="1">
              <a:defRPr kern="1200">
                <a:solidFill>
                  <a:schemeClr val="tx1"/>
                </a:solidFill>
                <a:latin typeface="Calibri" pitchFamily="34" charset="0"/>
                <a:ea typeface="MS PGothic" pitchFamily="34" charset="-128"/>
                <a:cs typeface="+mn-cs"/>
              </a:defRPr>
            </a:lvl8pPr>
            <a:lvl9pPr marL="3656777" algn="l" defTabSz="914196" rtl="0" eaLnBrk="1" latinLnBrk="0" hangingPunct="1">
              <a:defRPr kern="1200">
                <a:solidFill>
                  <a:schemeClr val="tx1"/>
                </a:solidFill>
                <a:latin typeface="Calibri" pitchFamily="34" charset="0"/>
                <a:ea typeface="MS PGothic" pitchFamily="34" charset="-128"/>
                <a:cs typeface="+mn-cs"/>
              </a:defRPr>
            </a:lvl9pPr>
          </a:lstStyle>
          <a:p>
            <a:pPr>
              <a:defRPr/>
            </a:pPr>
            <a:r>
              <a:rPr lang="en-US"/>
              <a:t>POB</a:t>
            </a:r>
            <a:endParaRPr lang="en-US" dirty="0"/>
          </a:p>
        </p:txBody>
      </p:sp>
    </p:spTree>
    <p:extLst>
      <p:ext uri="{BB962C8B-B14F-4D97-AF65-F5344CB8AC3E}">
        <p14:creationId xmlns:p14="http://schemas.microsoft.com/office/powerpoint/2010/main" val="40405701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4577CB-7B0C-46C2-91BE-FD553E4262B6}"/>
              </a:ext>
            </a:extLst>
          </p:cNvPr>
          <p:cNvSpPr>
            <a:spLocks noGrp="1"/>
          </p:cNvSpPr>
          <p:nvPr>
            <p:ph type="title"/>
          </p:nvPr>
        </p:nvSpPr>
        <p:spPr>
          <a:xfrm>
            <a:off x="0" y="25012"/>
            <a:ext cx="8686800" cy="546497"/>
          </a:xfrm>
        </p:spPr>
        <p:txBody>
          <a:bodyPr/>
          <a:lstStyle/>
          <a:p>
            <a:r>
              <a:rPr lang="en-US" sz="3000" dirty="0"/>
              <a:t>Where BNL Management Can Help sPHENIX</a:t>
            </a:r>
          </a:p>
        </p:txBody>
      </p:sp>
      <p:sp>
        <p:nvSpPr>
          <p:cNvPr id="3" name="Content Placeholder 2">
            <a:extLst>
              <a:ext uri="{FF2B5EF4-FFF2-40B4-BE49-F238E27FC236}">
                <a16:creationId xmlns:a16="http://schemas.microsoft.com/office/drawing/2014/main" xmlns="" id="{B607F4D0-E74C-4D33-B26E-81A0BD639961}"/>
              </a:ext>
            </a:extLst>
          </p:cNvPr>
          <p:cNvSpPr>
            <a:spLocks noGrp="1"/>
          </p:cNvSpPr>
          <p:nvPr>
            <p:ph idx="1"/>
          </p:nvPr>
        </p:nvSpPr>
        <p:spPr>
          <a:xfrm>
            <a:off x="132385" y="575479"/>
            <a:ext cx="8782664" cy="4568021"/>
          </a:xfrm>
        </p:spPr>
        <p:txBody>
          <a:bodyPr/>
          <a:lstStyle/>
          <a:p>
            <a:r>
              <a:rPr lang="en-US" sz="1600" dirty="0"/>
              <a:t>T</a:t>
            </a:r>
            <a:r>
              <a:rPr lang="en-US" sz="1600" dirty="0" smtClean="0"/>
              <a:t>he </a:t>
            </a:r>
            <a:r>
              <a:rPr lang="en-US" sz="1600" dirty="0"/>
              <a:t>capital account </a:t>
            </a:r>
            <a:r>
              <a:rPr lang="en-US" sz="1600" dirty="0" smtClean="0"/>
              <a:t> is not yet open for </a:t>
            </a:r>
            <a:r>
              <a:rPr lang="en-US" sz="1600" dirty="0"/>
              <a:t>the IHCal instrumentation. I’ve submitted all of the paperwork to Kelly </a:t>
            </a:r>
            <a:r>
              <a:rPr lang="en-US" sz="1600" dirty="0" smtClean="0"/>
              <a:t>Carroll in early January . </a:t>
            </a:r>
            <a:r>
              <a:rPr lang="en-US" sz="1600" dirty="0"/>
              <a:t>It involves David Bacon </a:t>
            </a:r>
            <a:r>
              <a:rPr lang="en-US" sz="1600" dirty="0" smtClean="0"/>
              <a:t>committee approval. </a:t>
            </a:r>
          </a:p>
          <a:p>
            <a:pPr lvl="1"/>
            <a:r>
              <a:rPr lang="en-US" sz="1400" dirty="0" smtClean="0"/>
              <a:t>We have one long lead item ($15k) that I would like to get ordered. WLS fiber for scintillating tiles. Ask to put it on Ops temporarily before transferring it to IHCal accounts once open.</a:t>
            </a:r>
            <a:endParaRPr lang="en-US" sz="1400" dirty="0"/>
          </a:p>
          <a:p>
            <a:r>
              <a:rPr lang="en-US" sz="1600" dirty="0"/>
              <a:t>We have two </a:t>
            </a:r>
            <a:r>
              <a:rPr lang="en-US" sz="1600" dirty="0" err="1"/>
              <a:t>reqs</a:t>
            </a:r>
            <a:r>
              <a:rPr lang="en-US" sz="1600" dirty="0"/>
              <a:t> submitted to hire replacements for people that have either retired or left the group: I-5/7 software professional, TW-4 </a:t>
            </a:r>
            <a:r>
              <a:rPr lang="en-US" sz="1600" dirty="0" smtClean="0"/>
              <a:t>designer</a:t>
            </a:r>
          </a:p>
          <a:p>
            <a:pPr lvl="1"/>
            <a:r>
              <a:rPr lang="en-US" sz="1400" dirty="0" smtClean="0"/>
              <a:t>Both should be on the HR website this week</a:t>
            </a:r>
            <a:endParaRPr lang="en-US" sz="1400" dirty="0"/>
          </a:p>
          <a:p>
            <a:pPr lvl="1"/>
            <a:r>
              <a:rPr lang="en-US" sz="1400" dirty="0"/>
              <a:t>To guarantee meeting the early completion date we are looking at the possibility of bringing on additional labor resources for techs, engineers and designers. Resources from CAD would be great but I expect they will become scarce soon. We’ll look inside the lab first (NSLSII, IO, SMD) and then look at job shoppers or term hires. </a:t>
            </a:r>
          </a:p>
          <a:p>
            <a:pPr lvl="1"/>
            <a:r>
              <a:rPr lang="en-US" sz="1400" dirty="0"/>
              <a:t>We’ll likely have to use MIE contingency to </a:t>
            </a:r>
            <a:r>
              <a:rPr lang="en-US" sz="1400" dirty="0" smtClean="0"/>
              <a:t>pay unless labor is from inside the PPM Directorate. </a:t>
            </a:r>
            <a:r>
              <a:rPr lang="en-US" sz="1400" dirty="0"/>
              <a:t>I</a:t>
            </a:r>
            <a:r>
              <a:rPr lang="en-US" sz="1400" dirty="0" smtClean="0"/>
              <a:t>t </a:t>
            </a:r>
            <a:r>
              <a:rPr lang="en-US" sz="1400" dirty="0"/>
              <a:t>would be a good trade in order to stay on schedule.</a:t>
            </a:r>
          </a:p>
          <a:p>
            <a:r>
              <a:rPr lang="en-US" sz="1600" dirty="0"/>
              <a:t>Staring at the end of the spring semester sPHENIX expects to start to get an influx of students for testing and assembly. We are starting to get requests for visitor funds (housing &amp; per diem) for students.</a:t>
            </a:r>
          </a:p>
          <a:p>
            <a:pPr lvl="1"/>
            <a:r>
              <a:rPr lang="en-US" sz="1400" dirty="0" smtClean="0"/>
              <a:t>Dave Morrison and I will make a request to Jamie to support visitors with Ops funds.</a:t>
            </a:r>
            <a:endParaRPr lang="en-US" sz="1400" dirty="0"/>
          </a:p>
        </p:txBody>
      </p:sp>
      <p:sp>
        <p:nvSpPr>
          <p:cNvPr id="4" name="Date Placeholder 3">
            <a:extLst>
              <a:ext uri="{FF2B5EF4-FFF2-40B4-BE49-F238E27FC236}">
                <a16:creationId xmlns:a16="http://schemas.microsoft.com/office/drawing/2014/main" xmlns="" id="{B24AECC9-EF5B-4374-9E76-DB7B91810CB1}"/>
              </a:ext>
            </a:extLst>
          </p:cNvPr>
          <p:cNvSpPr>
            <a:spLocks noGrp="1"/>
          </p:cNvSpPr>
          <p:nvPr>
            <p:ph type="dt" sz="half" idx="10"/>
          </p:nvPr>
        </p:nvSpPr>
        <p:spPr/>
        <p:txBody>
          <a:bodyPr/>
          <a:lstStyle/>
          <a:p>
            <a:pPr>
              <a:defRPr/>
            </a:pPr>
            <a:r>
              <a:rPr lang="en-US" altLang="en-US" dirty="0"/>
              <a:t>1/23/2020</a:t>
            </a:r>
          </a:p>
        </p:txBody>
      </p:sp>
      <p:sp>
        <p:nvSpPr>
          <p:cNvPr id="5" name="Footer Placeholder 4">
            <a:extLst>
              <a:ext uri="{FF2B5EF4-FFF2-40B4-BE49-F238E27FC236}">
                <a16:creationId xmlns:a16="http://schemas.microsoft.com/office/drawing/2014/main" xmlns="" id="{7B3B813D-5706-4DC4-BB37-A6ADB00F22AB}"/>
              </a:ext>
            </a:extLst>
          </p:cNvPr>
          <p:cNvSpPr>
            <a:spLocks noGrp="1"/>
          </p:cNvSpPr>
          <p:nvPr>
            <p:ph type="ftr" sz="quarter" idx="11"/>
          </p:nvPr>
        </p:nvSpPr>
        <p:spPr/>
        <p:txBody>
          <a:bodyPr/>
          <a:lstStyle/>
          <a:p>
            <a:pPr>
              <a:defRPr/>
            </a:pPr>
            <a:r>
              <a:rPr lang="en-US"/>
              <a:t>PMG</a:t>
            </a:r>
            <a:endParaRPr lang="en-US" dirty="0"/>
          </a:p>
        </p:txBody>
      </p:sp>
      <p:sp>
        <p:nvSpPr>
          <p:cNvPr id="6" name="Slide Number Placeholder 5">
            <a:extLst>
              <a:ext uri="{FF2B5EF4-FFF2-40B4-BE49-F238E27FC236}">
                <a16:creationId xmlns:a16="http://schemas.microsoft.com/office/drawing/2014/main" xmlns="" id="{4D1F28FD-E53E-469D-B6CA-5EF7609F5705}"/>
              </a:ext>
            </a:extLst>
          </p:cNvPr>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spTree>
    <p:extLst>
      <p:ext uri="{BB962C8B-B14F-4D97-AF65-F5344CB8AC3E}">
        <p14:creationId xmlns:p14="http://schemas.microsoft.com/office/powerpoint/2010/main" val="23697579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07"/>
            <a:ext cx="8686800" cy="546497"/>
          </a:xfrm>
        </p:spPr>
        <p:txBody>
          <a:bodyPr/>
          <a:lstStyle/>
          <a:p>
            <a:r>
              <a:rPr lang="en-US" sz="2800" dirty="0"/>
              <a:t>sPHENIX Accomplishments  </a:t>
            </a:r>
          </a:p>
        </p:txBody>
      </p:sp>
      <p:sp>
        <p:nvSpPr>
          <p:cNvPr id="7" name="Content Placeholder 6"/>
          <p:cNvSpPr>
            <a:spLocks noGrp="1"/>
          </p:cNvSpPr>
          <p:nvPr>
            <p:ph idx="1"/>
          </p:nvPr>
        </p:nvSpPr>
        <p:spPr>
          <a:xfrm>
            <a:off x="0" y="590550"/>
            <a:ext cx="9144000" cy="4527946"/>
          </a:xfrm>
        </p:spPr>
        <p:txBody>
          <a:bodyPr>
            <a:normAutofit/>
          </a:bodyPr>
          <a:lstStyle/>
          <a:p>
            <a:r>
              <a:rPr lang="en-US" sz="1600" dirty="0"/>
              <a:t>LLP-1 orders, </a:t>
            </a:r>
            <a:r>
              <a:rPr lang="en-US" sz="1600" b="1" dirty="0">
                <a:solidFill>
                  <a:srgbClr val="3399FF"/>
                </a:solidFill>
              </a:rPr>
              <a:t>93% of SiPMs </a:t>
            </a:r>
            <a:r>
              <a:rPr lang="en-US" sz="1600" dirty="0"/>
              <a:t>arrived at Univ. of Michigan (100% w/</a:t>
            </a:r>
            <a:r>
              <a:rPr lang="en-US" sz="1600" dirty="0" err="1"/>
              <a:t>i</a:t>
            </a:r>
            <a:r>
              <a:rPr lang="en-US" sz="1600" dirty="0"/>
              <a:t> 2 weeks). LLP-2 orders, </a:t>
            </a:r>
            <a:r>
              <a:rPr lang="en-US" sz="1600" b="1" dirty="0">
                <a:solidFill>
                  <a:srgbClr val="3399FF"/>
                </a:solidFill>
              </a:rPr>
              <a:t>44% of scintillating fibers</a:t>
            </a:r>
            <a:r>
              <a:rPr lang="en-US" sz="1600" dirty="0">
                <a:solidFill>
                  <a:srgbClr val="3399FF"/>
                </a:solidFill>
              </a:rPr>
              <a:t> </a:t>
            </a:r>
            <a:r>
              <a:rPr lang="en-US" sz="1600" dirty="0"/>
              <a:t>have arrived at UIUC. LLP-3 orders, </a:t>
            </a:r>
            <a:r>
              <a:rPr lang="en-US" sz="1600" b="1" dirty="0">
                <a:solidFill>
                  <a:srgbClr val="3399FF"/>
                </a:solidFill>
              </a:rPr>
              <a:t>40% of scintillating tiles </a:t>
            </a:r>
            <a:r>
              <a:rPr lang="en-US" sz="1600" dirty="0"/>
              <a:t>have arrived at GSU. LLP-4 order  </a:t>
            </a:r>
            <a:r>
              <a:rPr lang="en-US" sz="1600" b="1" dirty="0">
                <a:solidFill>
                  <a:srgbClr val="3399FF"/>
                </a:solidFill>
              </a:rPr>
              <a:t>50% of tungsten powder</a:t>
            </a:r>
            <a:r>
              <a:rPr lang="en-US" sz="1600" b="1" dirty="0"/>
              <a:t> </a:t>
            </a:r>
            <a:r>
              <a:rPr lang="en-US" sz="1600" dirty="0"/>
              <a:t>at UIUC (funds transferred to UIUC to buy 2</a:t>
            </a:r>
            <a:r>
              <a:rPr lang="en-US" sz="1600" baseline="30000" dirty="0"/>
              <a:t>nd</a:t>
            </a:r>
            <a:r>
              <a:rPr lang="en-US" sz="1600" dirty="0"/>
              <a:t> half of order) </a:t>
            </a:r>
          </a:p>
          <a:p>
            <a:r>
              <a:rPr lang="en-US" sz="1600" b="1" dirty="0">
                <a:solidFill>
                  <a:srgbClr val="3399FF"/>
                </a:solidFill>
              </a:rPr>
              <a:t>1</a:t>
            </a:r>
            <a:r>
              <a:rPr lang="en-US" sz="1600" b="1" baseline="30000" dirty="0">
                <a:solidFill>
                  <a:srgbClr val="3399FF"/>
                </a:solidFill>
              </a:rPr>
              <a:t>st</a:t>
            </a:r>
            <a:r>
              <a:rPr lang="en-US" sz="1600" b="1" dirty="0">
                <a:solidFill>
                  <a:srgbClr val="3399FF"/>
                </a:solidFill>
              </a:rPr>
              <a:t> OHCal sector </a:t>
            </a:r>
            <a:r>
              <a:rPr lang="en-US" sz="1600" dirty="0"/>
              <a:t>fully instrumented and reading out cosmic-ray  events. 6/32 OHCal sectors instrumented with scintillating tiles. </a:t>
            </a:r>
          </a:p>
          <a:p>
            <a:r>
              <a:rPr lang="en-US" sz="1600" dirty="0"/>
              <a:t>SAMPA v5 (</a:t>
            </a:r>
            <a:r>
              <a:rPr lang="en-US" sz="1600" b="1" dirty="0">
                <a:solidFill>
                  <a:srgbClr val="3399FF"/>
                </a:solidFill>
              </a:rPr>
              <a:t>TPC ASIC</a:t>
            </a:r>
            <a:r>
              <a:rPr lang="en-US" sz="1600" dirty="0"/>
              <a:t>). Four wafers diced and being packaged. </a:t>
            </a:r>
            <a:r>
              <a:rPr lang="en-US" sz="1600" dirty="0" smtClean="0"/>
              <a:t>Packaged chips </a:t>
            </a:r>
            <a:r>
              <a:rPr lang="en-US" sz="1600" dirty="0"/>
              <a:t>at USP &amp; Lund Feb </a:t>
            </a:r>
            <a:r>
              <a:rPr lang="en-US" sz="1600" dirty="0" smtClean="0"/>
              <a:t>21 for testing.</a:t>
            </a:r>
            <a:endParaRPr lang="en-US" sz="1600" dirty="0"/>
          </a:p>
          <a:p>
            <a:pPr lvl="1"/>
            <a:r>
              <a:rPr lang="en-US" sz="1600" dirty="0"/>
              <a:t>Production testing of ASICs at Lund Univ</a:t>
            </a:r>
          </a:p>
          <a:p>
            <a:r>
              <a:rPr lang="en-US" sz="1600" b="1" dirty="0">
                <a:solidFill>
                  <a:srgbClr val="3399FF"/>
                </a:solidFill>
              </a:rPr>
              <a:t>1</a:t>
            </a:r>
            <a:r>
              <a:rPr lang="en-US" sz="1600" b="1" baseline="30000" dirty="0">
                <a:solidFill>
                  <a:srgbClr val="3399FF"/>
                </a:solidFill>
              </a:rPr>
              <a:t>st</a:t>
            </a:r>
            <a:r>
              <a:rPr lang="en-US" sz="1600" b="1" dirty="0">
                <a:solidFill>
                  <a:srgbClr val="3399FF"/>
                </a:solidFill>
              </a:rPr>
              <a:t> two preproduction TPC Data Aggregator Module passed tests. </a:t>
            </a:r>
            <a:r>
              <a:rPr lang="en-US" sz="1600" dirty="0"/>
              <a:t>Eight additional DAMs will be assembled and at BNL 2/21.  </a:t>
            </a:r>
          </a:p>
          <a:p>
            <a:r>
              <a:rPr lang="en-US" sz="1600" b="1" dirty="0">
                <a:solidFill>
                  <a:srgbClr val="3399FF"/>
                </a:solidFill>
              </a:rPr>
              <a:t>1</a:t>
            </a:r>
            <a:r>
              <a:rPr lang="en-US" sz="1600" b="1" baseline="30000" dirty="0">
                <a:solidFill>
                  <a:srgbClr val="3399FF"/>
                </a:solidFill>
              </a:rPr>
              <a:t>st</a:t>
            </a:r>
            <a:r>
              <a:rPr lang="en-US" sz="1600" b="1" dirty="0">
                <a:solidFill>
                  <a:srgbClr val="3399FF"/>
                </a:solidFill>
              </a:rPr>
              <a:t> EMCal  Sector </a:t>
            </a:r>
            <a:r>
              <a:rPr lang="en-US" sz="1600" dirty="0"/>
              <a:t>being assembled at BNL. Sector 2-12 block fab continues at UIUC.</a:t>
            </a:r>
          </a:p>
          <a:p>
            <a:r>
              <a:rPr lang="en-US" sz="1600" dirty="0"/>
              <a:t>TPC full scale </a:t>
            </a:r>
            <a:r>
              <a:rPr lang="en-US" sz="1600" b="1" dirty="0">
                <a:solidFill>
                  <a:srgbClr val="3399FF"/>
                </a:solidFill>
              </a:rPr>
              <a:t>prototype Inner Field Cage </a:t>
            </a:r>
            <a:r>
              <a:rPr lang="en-US" sz="1600" dirty="0"/>
              <a:t>has passed its HV tests at SBU.</a:t>
            </a:r>
          </a:p>
          <a:p>
            <a:r>
              <a:rPr lang="en-US" sz="1600" dirty="0"/>
              <a:t>sPHENIX </a:t>
            </a:r>
            <a:r>
              <a:rPr lang="en-US" sz="1600" b="1" dirty="0">
                <a:solidFill>
                  <a:srgbClr val="3399FF"/>
                </a:solidFill>
              </a:rPr>
              <a:t>Carriage/Cradle </a:t>
            </a:r>
            <a:r>
              <a:rPr lang="en-US" sz="1600" dirty="0"/>
              <a:t>out to bid. Bids due mid February.</a:t>
            </a:r>
          </a:p>
          <a:p>
            <a:r>
              <a:rPr lang="en-US" sz="1600" dirty="0"/>
              <a:t>~ 10% of the sPHENIX </a:t>
            </a:r>
            <a:r>
              <a:rPr lang="en-US" sz="1600" b="1" dirty="0">
                <a:solidFill>
                  <a:srgbClr val="3399FF"/>
                </a:solidFill>
              </a:rPr>
              <a:t>MVTX</a:t>
            </a:r>
            <a:r>
              <a:rPr lang="en-US" sz="1600" dirty="0"/>
              <a:t> silicon pixel staves assembled at </a:t>
            </a:r>
            <a:r>
              <a:rPr lang="en-US" sz="1600" dirty="0" smtClean="0"/>
              <a:t>CERN. Ready to ship to LBNL in Feb/Mar.</a:t>
            </a:r>
            <a:endParaRPr lang="en-US" sz="1600" dirty="0"/>
          </a:p>
          <a:p>
            <a:r>
              <a:rPr lang="en-US" sz="1600" dirty="0"/>
              <a:t>Fab of </a:t>
            </a:r>
            <a:r>
              <a:rPr lang="en-US" sz="1600" b="1" dirty="0">
                <a:solidFill>
                  <a:srgbClr val="3399FF"/>
                </a:solidFill>
              </a:rPr>
              <a:t>cryo components for Bldg 1008 </a:t>
            </a:r>
            <a:r>
              <a:rPr lang="en-US" sz="1600" dirty="0"/>
              <a:t>begun at vendor. First parts delivery in April.</a:t>
            </a:r>
          </a:p>
          <a:p>
            <a:r>
              <a:rPr lang="en-US" sz="1600" dirty="0"/>
              <a:t>Production/ final R&amp;D work  progressing on all sPHENIX detector components.</a:t>
            </a:r>
          </a:p>
          <a:p>
            <a:pPr marL="0" indent="0">
              <a:buNone/>
            </a:pPr>
            <a:endParaRPr lang="en-US" sz="1400" dirty="0"/>
          </a:p>
          <a:p>
            <a:endParaRPr lang="en-US" sz="1600" dirty="0"/>
          </a:p>
          <a:p>
            <a:pPr marL="0" indent="0">
              <a:buNone/>
            </a:pPr>
            <a:endParaRPr lang="en-US" sz="1400" dirty="0"/>
          </a:p>
        </p:txBody>
      </p:sp>
      <p:sp>
        <p:nvSpPr>
          <p:cNvPr id="3" name="Date Placeholder 2"/>
          <p:cNvSpPr>
            <a:spLocks noGrp="1"/>
          </p:cNvSpPr>
          <p:nvPr>
            <p:ph type="dt" sz="half" idx="4294967295"/>
          </p:nvPr>
        </p:nvSpPr>
        <p:spPr>
          <a:xfrm>
            <a:off x="1" y="6629400"/>
            <a:ext cx="2844800" cy="228600"/>
          </a:xfrm>
          <a:prstGeom prst="rect">
            <a:avLst/>
          </a:prstGeom>
        </p:spPr>
        <p:txBody>
          <a:bodyPr vert="horz" wrap="square" lIns="91426" tIns="45714" rIns="91426" bIns="45714" numCol="1" anchor="ctr" anchorCtr="0" compatLnSpc="1">
            <a:prstTxWarp prst="textNoShape">
              <a:avLst/>
            </a:prstTxWarp>
          </a:bodyPr>
          <a:lstStyle>
            <a:defPPr>
              <a:defRPr lang="en-US"/>
            </a:defPPr>
            <a:lvl1pPr marL="0" algn="l" defTabSz="914354" rtl="0" eaLnBrk="1" latinLnBrk="0" hangingPunct="1">
              <a:defRPr sz="1600" kern="1200">
                <a:solidFill>
                  <a:schemeClr val="tx1"/>
                </a:solidFill>
                <a:latin typeface="Calibri" pitchFamily="34" charset="0"/>
                <a:ea typeface="MS PGothic" pitchFamily="34" charset="-128"/>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a:defRPr/>
            </a:pPr>
            <a:r>
              <a:rPr lang="en-US" altLang="en-US"/>
              <a:t>1/31/20</a:t>
            </a:r>
            <a:endParaRPr lang="en-US" altLang="en-US" dirty="0"/>
          </a:p>
        </p:txBody>
      </p:sp>
      <p:sp>
        <p:nvSpPr>
          <p:cNvPr id="16" name="Slide Number Placeholder 15"/>
          <p:cNvSpPr>
            <a:spLocks noGrp="1"/>
          </p:cNvSpPr>
          <p:nvPr>
            <p:ph type="sldNum" sz="quarter" idx="12"/>
          </p:nvPr>
        </p:nvSpPr>
        <p:spPr/>
        <p:txBody>
          <a:bodyPr/>
          <a:lstStyle/>
          <a:p>
            <a:fld id="{0AE0C637-5835-444B-B8C0-92C25AFA2084}" type="slidenum">
              <a:rPr lang="en-US" altLang="en-US" smtClean="0"/>
              <a:pPr/>
              <a:t>7</a:t>
            </a:fld>
            <a:endParaRPr lang="en-US" altLang="en-US" dirty="0"/>
          </a:p>
        </p:txBody>
      </p:sp>
      <p:sp>
        <p:nvSpPr>
          <p:cNvPr id="4" name="Footer Placeholder 3"/>
          <p:cNvSpPr>
            <a:spLocks noGrp="1"/>
          </p:cNvSpPr>
          <p:nvPr>
            <p:ph type="ftr" sz="quarter" idx="4294967295"/>
          </p:nvPr>
        </p:nvSpPr>
        <p:spPr>
          <a:xfrm>
            <a:off x="4228041" y="6553210"/>
            <a:ext cx="3860800" cy="276225"/>
          </a:xfrm>
          <a:prstGeom prst="rect">
            <a:avLst/>
          </a:prstGeom>
        </p:spPr>
        <p:txBody>
          <a:bodyPr vert="horz" lIns="91426" tIns="45714" rIns="91426" bIns="45714" rtlCol="0" anchor="ctr"/>
          <a:lstStyle>
            <a:defPPr>
              <a:defRPr lang="en-US"/>
            </a:defPPr>
            <a:lvl1pPr marL="0" algn="ctr" defTabSz="914354" rtl="0" eaLnBrk="1" fontAlgn="auto" latinLnBrk="0" hangingPunct="1">
              <a:spcBef>
                <a:spcPts val="0"/>
              </a:spcBef>
              <a:spcAft>
                <a:spcPts val="0"/>
              </a:spcAft>
              <a:defRPr sz="1600" b="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a:defRPr/>
            </a:pPr>
            <a:r>
              <a:rPr lang="en-US"/>
              <a:t>POB</a:t>
            </a:r>
            <a:endParaRPr lang="en-US" dirty="0"/>
          </a:p>
        </p:txBody>
      </p:sp>
    </p:spTree>
    <p:extLst>
      <p:ext uri="{BB962C8B-B14F-4D97-AF65-F5344CB8AC3E}">
        <p14:creationId xmlns:p14="http://schemas.microsoft.com/office/powerpoint/2010/main" val="8817026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EMCal Sector 1 Dry Fit at BNL</a:t>
            </a:r>
            <a:endParaRPr lang="en-US" dirty="0"/>
          </a:p>
        </p:txBody>
      </p:sp>
      <p:sp>
        <p:nvSpPr>
          <p:cNvPr id="3" name="Content Placeholder 2"/>
          <p:cNvSpPr>
            <a:spLocks noGrp="1"/>
          </p:cNvSpPr>
          <p:nvPr>
            <p:ph idx="1"/>
          </p:nvPr>
        </p:nvSpPr>
        <p:spPr>
          <a:xfrm>
            <a:off x="457200" y="3028950"/>
            <a:ext cx="8077200" cy="2057400"/>
          </a:xfrm>
        </p:spPr>
        <p:txBody>
          <a:bodyPr/>
          <a:lstStyle/>
          <a:p>
            <a:r>
              <a:rPr lang="en-US" sz="2000" dirty="0" smtClean="0"/>
              <a:t>Sector 0 is done. It is taking </a:t>
            </a:r>
            <a:r>
              <a:rPr lang="en-US" sz="2000" dirty="0" err="1" smtClean="0"/>
              <a:t>cosmics</a:t>
            </a:r>
            <a:r>
              <a:rPr lang="en-US" sz="2000" dirty="0" smtClean="0"/>
              <a:t> rays and </a:t>
            </a:r>
            <a:r>
              <a:rPr lang="en-US" sz="2000" dirty="0" err="1" smtClean="0"/>
              <a:t>pulser</a:t>
            </a:r>
            <a:r>
              <a:rPr lang="en-US" sz="2000" dirty="0" smtClean="0"/>
              <a:t> data.</a:t>
            </a:r>
          </a:p>
          <a:p>
            <a:r>
              <a:rPr lang="en-US" sz="2000" dirty="0" smtClean="0"/>
              <a:t>Sector 1 is being assembled at BNL</a:t>
            </a:r>
          </a:p>
          <a:p>
            <a:r>
              <a:rPr lang="en-US" sz="2000" dirty="0" smtClean="0"/>
              <a:t>Most of Sector 2 blocks at BNL</a:t>
            </a:r>
          </a:p>
          <a:p>
            <a:r>
              <a:rPr lang="en-US" sz="2000" dirty="0" smtClean="0"/>
              <a:t>Sector 3-4 blocks being fabbed at UIUC</a:t>
            </a:r>
          </a:p>
          <a:p>
            <a:r>
              <a:rPr lang="en-US" sz="2000" dirty="0" smtClean="0"/>
              <a:t>Block fibers being filled for Sectors 13-64 at UIUC</a:t>
            </a:r>
          </a:p>
          <a:p>
            <a:endParaRPr lang="en-US" sz="2000" dirty="0"/>
          </a:p>
        </p:txBody>
      </p:sp>
      <p:sp>
        <p:nvSpPr>
          <p:cNvPr id="4" name="Date Placeholder 3"/>
          <p:cNvSpPr>
            <a:spLocks noGrp="1"/>
          </p:cNvSpPr>
          <p:nvPr>
            <p:ph type="dt" sz="half" idx="10"/>
          </p:nvPr>
        </p:nvSpPr>
        <p:spPr/>
        <p:txBody>
          <a:bodyPr/>
          <a:lstStyle/>
          <a:p>
            <a:pPr>
              <a:defRPr/>
            </a:pPr>
            <a:r>
              <a:rPr lang="en-US" altLang="en-US" smtClean="0"/>
              <a:t>2/6/20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8</a:t>
            </a:fld>
            <a:endParaRPr lang="en-US" altLang="en-US" dirty="0"/>
          </a:p>
        </p:txBody>
      </p:sp>
      <p:pic>
        <p:nvPicPr>
          <p:cNvPr id="7" name="Picture 6" descr="Screen Shot 2020-02-05 at 6.13.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66751"/>
            <a:ext cx="7482790" cy="2286000"/>
          </a:xfrm>
          <a:prstGeom prst="rect">
            <a:avLst/>
          </a:prstGeom>
        </p:spPr>
      </p:pic>
    </p:spTree>
    <p:extLst>
      <p:ext uri="{BB962C8B-B14F-4D97-AF65-F5344CB8AC3E}">
        <p14:creationId xmlns:p14="http://schemas.microsoft.com/office/powerpoint/2010/main" val="24960685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50C5D0E4-0110-4C7E-BC17-CC74760CBC11}"/>
              </a:ext>
            </a:extLst>
          </p:cNvPr>
          <p:cNvSpPr>
            <a:spLocks noGrp="1"/>
          </p:cNvSpPr>
          <p:nvPr>
            <p:ph type="ftr" sz="quarter" idx="11"/>
          </p:nvPr>
        </p:nvSpPr>
        <p:spPr/>
        <p:txBody>
          <a:bodyPr/>
          <a:lstStyle/>
          <a:p>
            <a:pPr>
              <a:defRPr/>
            </a:pPr>
            <a:r>
              <a:rPr lang="en-US" smtClean="0"/>
              <a:t>PMG</a:t>
            </a:r>
            <a:endParaRPr lang="en-US" dirty="0"/>
          </a:p>
        </p:txBody>
      </p:sp>
      <p:sp>
        <p:nvSpPr>
          <p:cNvPr id="4" name="Slide Number Placeholder 3">
            <a:extLst>
              <a:ext uri="{FF2B5EF4-FFF2-40B4-BE49-F238E27FC236}">
                <a16:creationId xmlns:a16="http://schemas.microsoft.com/office/drawing/2014/main" xmlns="" id="{210C35D2-49CD-4EA2-9D43-66D84589ED83}"/>
              </a:ext>
            </a:extLst>
          </p:cNvPr>
          <p:cNvSpPr>
            <a:spLocks noGrp="1"/>
          </p:cNvSpPr>
          <p:nvPr>
            <p:ph type="sldNum" sz="quarter" idx="12"/>
          </p:nvPr>
        </p:nvSpPr>
        <p:spPr/>
        <p:txBody>
          <a:bodyPr/>
          <a:lstStyle/>
          <a:p>
            <a:fld id="{07AE5DAE-5A25-4D93-A5BA-3F3E3A62C8C6}" type="slidenum">
              <a:rPr lang="en-US" altLang="en-US" smtClean="0"/>
              <a:pPr/>
              <a:t>9</a:t>
            </a:fld>
            <a:endParaRPr lang="en-US" altLang="en-US"/>
          </a:p>
        </p:txBody>
      </p:sp>
      <p:sp>
        <p:nvSpPr>
          <p:cNvPr id="5" name="Title 2">
            <a:extLst>
              <a:ext uri="{FF2B5EF4-FFF2-40B4-BE49-F238E27FC236}">
                <a16:creationId xmlns:a16="http://schemas.microsoft.com/office/drawing/2014/main" xmlns="" id="{C50FC37C-9ECF-4E6B-A24D-0EBA6D61594D}"/>
              </a:ext>
            </a:extLst>
          </p:cNvPr>
          <p:cNvSpPr txBox="1">
            <a:spLocks/>
          </p:cNvSpPr>
          <p:nvPr/>
        </p:nvSpPr>
        <p:spPr>
          <a:xfrm>
            <a:off x="267967" y="66337"/>
            <a:ext cx="8074742" cy="451407"/>
          </a:xfrm>
          <a:prstGeom prst="rect">
            <a:avLst/>
          </a:prstGeom>
        </p:spPr>
        <p:txBody>
          <a:bodyPr lIns="68579" tIns="34289" rIns="68579" bIns="34289"/>
          <a:lstStyle>
            <a:lvl1pPr algn="l" rtl="0" eaLnBrk="0" fontAlgn="base" hangingPunct="0">
              <a:spcBef>
                <a:spcPct val="0"/>
              </a:spcBef>
              <a:spcAft>
                <a:spcPct val="0"/>
              </a:spcAft>
              <a:defRPr sz="5867"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5pPr>
            <a:lvl6pPr marL="609585" algn="ctr" rtl="0" fontAlgn="base">
              <a:spcBef>
                <a:spcPct val="0"/>
              </a:spcBef>
              <a:spcAft>
                <a:spcPct val="0"/>
              </a:spcAft>
              <a:defRPr sz="5867">
                <a:solidFill>
                  <a:schemeClr val="tx1"/>
                </a:solidFill>
                <a:latin typeface="Calibri" charset="0"/>
                <a:ea typeface="ＭＳ Ｐゴシック" charset="0"/>
              </a:defRPr>
            </a:lvl6pPr>
            <a:lvl7pPr marL="1219170" algn="ctr" rtl="0" fontAlgn="base">
              <a:spcBef>
                <a:spcPct val="0"/>
              </a:spcBef>
              <a:spcAft>
                <a:spcPct val="0"/>
              </a:spcAft>
              <a:defRPr sz="5867">
                <a:solidFill>
                  <a:schemeClr val="tx1"/>
                </a:solidFill>
                <a:latin typeface="Calibri" charset="0"/>
                <a:ea typeface="ＭＳ Ｐゴシック" charset="0"/>
              </a:defRPr>
            </a:lvl7pPr>
            <a:lvl8pPr marL="1828754" algn="ctr" rtl="0" fontAlgn="base">
              <a:spcBef>
                <a:spcPct val="0"/>
              </a:spcBef>
              <a:spcAft>
                <a:spcPct val="0"/>
              </a:spcAft>
              <a:defRPr sz="5867">
                <a:solidFill>
                  <a:schemeClr val="tx1"/>
                </a:solidFill>
                <a:latin typeface="Calibri" charset="0"/>
                <a:ea typeface="ＭＳ Ｐゴシック" charset="0"/>
              </a:defRPr>
            </a:lvl8pPr>
            <a:lvl9pPr marL="2438339" algn="ctr" rtl="0" fontAlgn="base">
              <a:spcBef>
                <a:spcPct val="0"/>
              </a:spcBef>
              <a:spcAft>
                <a:spcPct val="0"/>
              </a:spcAft>
              <a:defRPr sz="5867">
                <a:solidFill>
                  <a:schemeClr val="tx1"/>
                </a:solidFill>
                <a:latin typeface="Calibri" charset="0"/>
                <a:ea typeface="ＭＳ Ｐゴシック" charset="0"/>
              </a:defRPr>
            </a:lvl9pPr>
          </a:lstStyle>
          <a:p>
            <a:r>
              <a:rPr lang="en-US" sz="3200" dirty="0"/>
              <a:t>Other </a:t>
            </a:r>
            <a:r>
              <a:rPr lang="en-US" sz="3200" dirty="0" smtClean="0"/>
              <a:t>EMCal/Calorimeter Electronics Issues</a:t>
            </a:r>
            <a:endParaRPr lang="en-US" sz="3200" dirty="0"/>
          </a:p>
        </p:txBody>
      </p:sp>
      <p:sp>
        <p:nvSpPr>
          <p:cNvPr id="6" name="TextBox 5">
            <a:extLst>
              <a:ext uri="{FF2B5EF4-FFF2-40B4-BE49-F238E27FC236}">
                <a16:creationId xmlns:a16="http://schemas.microsoft.com/office/drawing/2014/main" xmlns="" id="{152539EC-E263-450A-8E23-16FB5A5BE032}"/>
              </a:ext>
            </a:extLst>
          </p:cNvPr>
          <p:cNvSpPr txBox="1"/>
          <p:nvPr/>
        </p:nvSpPr>
        <p:spPr>
          <a:xfrm>
            <a:off x="222959" y="645425"/>
            <a:ext cx="8119751" cy="1177243"/>
          </a:xfrm>
          <a:prstGeom prst="rect">
            <a:avLst/>
          </a:prstGeom>
          <a:noFill/>
        </p:spPr>
        <p:txBody>
          <a:bodyPr wrap="square" lIns="68579" tIns="34289" rIns="68579" bIns="34289" rtlCol="0">
            <a:spAutoFit/>
          </a:bodyPr>
          <a:lstStyle/>
          <a:p>
            <a:pPr marL="171442" indent="-171442">
              <a:buFont typeface="Arial" panose="020B0604020202020204" pitchFamily="34" charset="0"/>
              <a:buChar char="•"/>
            </a:pPr>
            <a:r>
              <a:rPr lang="en-US" dirty="0" smtClean="0"/>
              <a:t>Adding 1 FTE ET (NSLS II) to split between EMCal and HCal.</a:t>
            </a:r>
          </a:p>
          <a:p>
            <a:pPr marL="171442" indent="-171442">
              <a:buFont typeface="Arial" panose="020B0604020202020204" pitchFamily="34" charset="0"/>
              <a:buChar char="•"/>
            </a:pPr>
            <a:r>
              <a:rPr lang="en-US" dirty="0" smtClean="0"/>
              <a:t>Rec’d </a:t>
            </a:r>
            <a:r>
              <a:rPr lang="en-US" dirty="0"/>
              <a:t>all SiPM daughterboards for Sector 1. Testing is underway.  Currently testing single boards while panel tester is </a:t>
            </a:r>
            <a:r>
              <a:rPr lang="en-US" dirty="0" smtClean="0"/>
              <a:t>getting ready.</a:t>
            </a:r>
            <a:endParaRPr lang="en-US" dirty="0"/>
          </a:p>
          <a:p>
            <a:pPr marL="171442" indent="-171442">
              <a:buFont typeface="Arial" panose="020B0604020202020204" pitchFamily="34" charset="0"/>
              <a:buChar char="•"/>
            </a:pPr>
            <a:r>
              <a:rPr lang="en-US" dirty="0"/>
              <a:t>Preamps sent to Lehigh Univ. for testing and pre-assembly of </a:t>
            </a:r>
            <a:r>
              <a:rPr lang="en-US" dirty="0" err="1"/>
              <a:t>pcb+cooling</a:t>
            </a:r>
            <a:r>
              <a:rPr lang="en-US" dirty="0"/>
              <a:t> plate. </a:t>
            </a:r>
          </a:p>
        </p:txBody>
      </p:sp>
      <p:pic>
        <p:nvPicPr>
          <p:cNvPr id="7" name="Picture 6">
            <a:extLst>
              <a:ext uri="{FF2B5EF4-FFF2-40B4-BE49-F238E27FC236}">
                <a16:creationId xmlns:a16="http://schemas.microsoft.com/office/drawing/2014/main" xmlns="" id="{CF35027B-5297-4490-B3F9-388919E93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5637" y="2409593"/>
            <a:ext cx="1874619" cy="140596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8F552423-F2EC-436A-903E-359DCD62F405}"/>
              </a:ext>
            </a:extLst>
          </p:cNvPr>
          <p:cNvPicPr>
            <a:picLocks noChangeAspect="1"/>
          </p:cNvPicPr>
          <p:nvPr/>
        </p:nvPicPr>
        <p:blipFill rotWithShape="1">
          <a:blip r:embed="rId3">
            <a:extLst>
              <a:ext uri="{28A0092B-C50C-407E-A947-70E740481C1C}">
                <a14:useLocalDpi xmlns:a14="http://schemas.microsoft.com/office/drawing/2010/main" val="0"/>
              </a:ext>
            </a:extLst>
          </a:blip>
          <a:srcRect l="2468" t="6897" r="2377" b="13658"/>
          <a:stretch/>
        </p:blipFill>
        <p:spPr>
          <a:xfrm>
            <a:off x="6629400" y="1809750"/>
            <a:ext cx="1991984" cy="124732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xmlns="" id="{B0490202-16D7-487E-854C-B12078F6D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5038" y="3105150"/>
            <a:ext cx="2250584" cy="168793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xmlns="" id="{2EE1E9E4-7DA2-42BE-B4AE-2F85838908C4}"/>
              </a:ext>
            </a:extLst>
          </p:cNvPr>
          <p:cNvPicPr>
            <a:picLocks noChangeAspect="1"/>
          </p:cNvPicPr>
          <p:nvPr/>
        </p:nvPicPr>
        <p:blipFill rotWithShape="1">
          <a:blip r:embed="rId5">
            <a:extLst>
              <a:ext uri="{28A0092B-C50C-407E-A947-70E740481C1C}">
                <a14:useLocalDpi xmlns:a14="http://schemas.microsoft.com/office/drawing/2010/main" val="0"/>
              </a:ext>
            </a:extLst>
          </a:blip>
          <a:srcRect l="9579" t="8609" r="15663" b="2976"/>
          <a:stretch/>
        </p:blipFill>
        <p:spPr>
          <a:xfrm>
            <a:off x="267967" y="1985892"/>
            <a:ext cx="3008633" cy="2668697"/>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xmlns="" id="{B68F0362-93AD-495B-B403-8BBA3D178809}"/>
              </a:ext>
            </a:extLst>
          </p:cNvPr>
          <p:cNvSpPr txBox="1"/>
          <p:nvPr/>
        </p:nvSpPr>
        <p:spPr>
          <a:xfrm>
            <a:off x="222958" y="4654588"/>
            <a:ext cx="3353357" cy="346247"/>
          </a:xfrm>
          <a:prstGeom prst="rect">
            <a:avLst/>
          </a:prstGeom>
          <a:noFill/>
        </p:spPr>
        <p:txBody>
          <a:bodyPr wrap="none" lIns="68579" tIns="34289" rIns="68579" bIns="34289" rtlCol="0">
            <a:spAutoFit/>
          </a:bodyPr>
          <a:lstStyle/>
          <a:p>
            <a:r>
              <a:rPr lang="en-US" dirty="0" err="1"/>
              <a:t>SiPM</a:t>
            </a:r>
            <a:r>
              <a:rPr lang="en-US" dirty="0"/>
              <a:t> daughterboards in 3x3 panel</a:t>
            </a:r>
          </a:p>
        </p:txBody>
      </p:sp>
      <p:sp>
        <p:nvSpPr>
          <p:cNvPr id="17" name="TextBox 16">
            <a:extLst>
              <a:ext uri="{FF2B5EF4-FFF2-40B4-BE49-F238E27FC236}">
                <a16:creationId xmlns:a16="http://schemas.microsoft.com/office/drawing/2014/main" xmlns="" id="{8FDD9008-B726-43A0-9FD1-BE46BAD548E8}"/>
              </a:ext>
            </a:extLst>
          </p:cNvPr>
          <p:cNvSpPr txBox="1"/>
          <p:nvPr/>
        </p:nvSpPr>
        <p:spPr>
          <a:xfrm>
            <a:off x="3810000" y="3853504"/>
            <a:ext cx="2274824" cy="623246"/>
          </a:xfrm>
          <a:prstGeom prst="rect">
            <a:avLst/>
          </a:prstGeom>
          <a:noFill/>
        </p:spPr>
        <p:txBody>
          <a:bodyPr wrap="none" lIns="68579" tIns="34289" rIns="68579" bIns="34289" rtlCol="0">
            <a:spAutoFit/>
          </a:bodyPr>
          <a:lstStyle/>
          <a:p>
            <a:r>
              <a:rPr lang="en-US" dirty="0"/>
              <a:t>Individual </a:t>
            </a:r>
            <a:r>
              <a:rPr lang="en-US" dirty="0" err="1"/>
              <a:t>pcbs</a:t>
            </a:r>
            <a:endParaRPr lang="en-US" dirty="0"/>
          </a:p>
          <a:p>
            <a:r>
              <a:rPr lang="en-US" dirty="0"/>
              <a:t>Separated for testing…</a:t>
            </a:r>
          </a:p>
        </p:txBody>
      </p:sp>
      <p:sp>
        <p:nvSpPr>
          <p:cNvPr id="18" name="TextBox 17">
            <a:extLst>
              <a:ext uri="{FF2B5EF4-FFF2-40B4-BE49-F238E27FC236}">
                <a16:creationId xmlns:a16="http://schemas.microsoft.com/office/drawing/2014/main" xmlns="" id="{3A476026-B4D1-4927-A027-9D61F1A38752}"/>
              </a:ext>
            </a:extLst>
          </p:cNvPr>
          <p:cNvSpPr txBox="1"/>
          <p:nvPr/>
        </p:nvSpPr>
        <p:spPr>
          <a:xfrm>
            <a:off x="6328898" y="4771695"/>
            <a:ext cx="1963065" cy="346247"/>
          </a:xfrm>
          <a:prstGeom prst="rect">
            <a:avLst/>
          </a:prstGeom>
          <a:noFill/>
        </p:spPr>
        <p:txBody>
          <a:bodyPr wrap="none" lIns="68579" tIns="34289" rIns="68579" bIns="34289" rtlCol="0">
            <a:spAutoFit/>
          </a:bodyPr>
          <a:lstStyle/>
          <a:p>
            <a:r>
              <a:rPr lang="en-US" dirty="0"/>
              <a:t>Scanning test stand</a:t>
            </a:r>
          </a:p>
        </p:txBody>
      </p:sp>
      <p:sp>
        <p:nvSpPr>
          <p:cNvPr id="2" name="Date Placeholder 1"/>
          <p:cNvSpPr>
            <a:spLocks noGrp="1"/>
          </p:cNvSpPr>
          <p:nvPr>
            <p:ph type="dt" sz="half" idx="10"/>
          </p:nvPr>
        </p:nvSpPr>
        <p:spPr/>
        <p:txBody>
          <a:bodyPr/>
          <a:lstStyle/>
          <a:p>
            <a:pPr>
              <a:defRPr/>
            </a:pPr>
            <a:r>
              <a:rPr lang="en-US" altLang="en-US" smtClean="0"/>
              <a:t>2/6/20</a:t>
            </a:r>
            <a:endParaRPr lang="en-US" altLang="en-US" dirty="0"/>
          </a:p>
        </p:txBody>
      </p:sp>
    </p:spTree>
    <p:extLst>
      <p:ext uri="{BB962C8B-B14F-4D97-AF65-F5344CB8AC3E}">
        <p14:creationId xmlns:p14="http://schemas.microsoft.com/office/powerpoint/2010/main" val="9879812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46328</TotalTime>
  <Words>1883</Words>
  <Application>Microsoft Macintosh PowerPoint</Application>
  <PresentationFormat>On-screen Show (16:9)</PresentationFormat>
  <Paragraphs>280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PMG Agenda</vt:lpstr>
      <vt:lpstr>PMG Agenda</vt:lpstr>
      <vt:lpstr>sPHENIX Project Calendar  </vt:lpstr>
      <vt:lpstr>sPHENIX MIE Overview</vt:lpstr>
      <vt:lpstr>1008 Infrastructure &amp; Facility Upgrade</vt:lpstr>
      <vt:lpstr>Where BNL Management Can Help sPHENIX</vt:lpstr>
      <vt:lpstr>sPHENIX Accomplishments  </vt:lpstr>
      <vt:lpstr>EMCal Sector 1 Dry Fit at BNL</vt:lpstr>
      <vt:lpstr>PowerPoint Presentation</vt:lpstr>
      <vt:lpstr>Rotation Test of 1st OHCal Sector</vt:lpstr>
      <vt:lpstr>Successful TPC Inner Field Cage HV Test to 50 kV</vt:lpstr>
      <vt:lpstr>TPC GEM Module Production at Vanderbilt Univ</vt:lpstr>
      <vt:lpstr>MVTX Detector –”Adapted” from ALICE ITS Design</vt:lpstr>
      <vt:lpstr>MVTX Design Review – Jan 29</vt:lpstr>
      <vt:lpstr>sPHENIX Commissioning Plans - I</vt:lpstr>
      <vt:lpstr>sPHENIX Commissioning Plans - II</vt:lpstr>
      <vt:lpstr>Milestones Status – sPHENIX MIE</vt:lpstr>
      <vt:lpstr>Summary</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797</cp:revision>
  <cp:lastPrinted>2017-10-23T16:33:50Z</cp:lastPrinted>
  <dcterms:created xsi:type="dcterms:W3CDTF">2015-10-24T00:32:43Z</dcterms:created>
  <dcterms:modified xsi:type="dcterms:W3CDTF">2020-02-06T04:56:08Z</dcterms:modified>
</cp:coreProperties>
</file>