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123" r:id="rId1"/>
  </p:sldMasterIdLst>
  <p:notesMasterIdLst>
    <p:notesMasterId r:id="rId22"/>
  </p:notesMasterIdLst>
  <p:handoutMasterIdLst>
    <p:handoutMasterId r:id="rId23"/>
  </p:handoutMasterIdLst>
  <p:sldIdLst>
    <p:sldId id="326" r:id="rId2"/>
    <p:sldId id="397" r:id="rId3"/>
    <p:sldId id="339" r:id="rId4"/>
    <p:sldId id="398" r:id="rId5"/>
    <p:sldId id="399" r:id="rId6"/>
    <p:sldId id="400" r:id="rId7"/>
    <p:sldId id="407" r:id="rId8"/>
    <p:sldId id="412" r:id="rId9"/>
    <p:sldId id="405" r:id="rId10"/>
    <p:sldId id="413" r:id="rId11"/>
    <p:sldId id="414" r:id="rId12"/>
    <p:sldId id="415" r:id="rId13"/>
    <p:sldId id="416" r:id="rId14"/>
    <p:sldId id="423" r:id="rId15"/>
    <p:sldId id="422" r:id="rId16"/>
    <p:sldId id="421" r:id="rId17"/>
    <p:sldId id="417" r:id="rId18"/>
    <p:sldId id="418" r:id="rId19"/>
    <p:sldId id="419" r:id="rId20"/>
    <p:sldId id="420" r:id="rId21"/>
  </p:sldIdLst>
  <p:sldSz cx="9144000" cy="6858000" type="screen4x3"/>
  <p:notesSz cx="6985000" cy="92837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3655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688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174">
          <p15:clr>
            <a:srgbClr val="A4A3A4"/>
          </p15:clr>
        </p15:guide>
        <p15:guide id="7" orient="horz" pos="128">
          <p15:clr>
            <a:srgbClr val="A4A3A4"/>
          </p15:clr>
        </p15:guide>
        <p15:guide id="8" pos="5621">
          <p15:clr>
            <a:srgbClr val="A4A3A4"/>
          </p15:clr>
        </p15:guide>
        <p15:guide id="9" pos="136">
          <p15:clr>
            <a:srgbClr val="A4A3A4"/>
          </p15:clr>
        </p15:guide>
        <p15:guide id="10" pos="589">
          <p15:clr>
            <a:srgbClr val="A4A3A4"/>
          </p15:clr>
        </p15:guide>
        <p15:guide id="11" pos="3572">
          <p15:clr>
            <a:srgbClr val="A4A3A4"/>
          </p15:clr>
        </p15:guide>
        <p15:guide id="12" pos="5163">
          <p15:clr>
            <a:srgbClr val="A4A3A4"/>
          </p15:clr>
        </p15:guide>
        <p15:guide id="13" pos="4632">
          <p15:clr>
            <a:srgbClr val="A4A3A4"/>
          </p15:clr>
        </p15:guide>
        <p15:guide id="14" pos="444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ael G. Geynisman x2191,4191 08399N" initials="MGGx0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C85"/>
    <a:srgbClr val="4E4E4E"/>
    <a:srgbClr val="004C97"/>
    <a:srgbClr val="0064C8"/>
    <a:srgbClr val="404040"/>
    <a:srgbClr val="FFCC99"/>
    <a:srgbClr val="8BA2BB"/>
    <a:srgbClr val="99D6EA"/>
    <a:srgbClr val="63666A"/>
    <a:srgbClr val="50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79" autoAdjust="0"/>
    <p:restoredTop sz="93598"/>
  </p:normalViewPr>
  <p:slideViewPr>
    <p:cSldViewPr snapToGrid="0" snapToObjects="1" showGuides="1">
      <p:cViewPr varScale="1">
        <p:scale>
          <a:sx n="106" d="100"/>
          <a:sy n="106" d="100"/>
        </p:scale>
        <p:origin x="568" y="176"/>
      </p:cViewPr>
      <p:guideLst>
        <p:guide orient="horz" pos="4142"/>
        <p:guide orient="horz" pos="3655"/>
        <p:guide orient="horz" pos="1698"/>
        <p:guide orient="horz" pos="688"/>
        <p:guide orient="horz" pos="2790"/>
        <p:guide orient="horz" pos="174"/>
        <p:guide orient="horz" pos="128"/>
        <p:guide pos="5621"/>
        <p:guide pos="136"/>
        <p:guide pos="589"/>
        <p:guide pos="3572"/>
        <p:guide pos="5163"/>
        <p:guide pos="4632"/>
        <p:guide pos="444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81" d="100"/>
          <a:sy n="81" d="100"/>
        </p:scale>
        <p:origin x="243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offrey Savage" userId="dbfb9cc8-4b90-4fee-ab3e-16f5ea4c5341" providerId="ADAL" clId="{46B2C1E7-B225-FF41-8A83-90FCDE06839E}"/>
    <pc:docChg chg="custSel modSld">
      <pc:chgData name="Geoffrey Savage" userId="dbfb9cc8-4b90-4fee-ab3e-16f5ea4c5341" providerId="ADAL" clId="{46B2C1E7-B225-FF41-8A83-90FCDE06839E}" dt="2019-08-14T12:04:34.973" v="158" actId="400"/>
      <pc:docMkLst>
        <pc:docMk/>
      </pc:docMkLst>
      <pc:sldChg chg="modSp">
        <pc:chgData name="Geoffrey Savage" userId="dbfb9cc8-4b90-4fee-ab3e-16f5ea4c5341" providerId="ADAL" clId="{46B2C1E7-B225-FF41-8A83-90FCDE06839E}" dt="2019-08-14T12:04:34.973" v="158" actId="400"/>
        <pc:sldMkLst>
          <pc:docMk/>
          <pc:sldMk cId="1211759669" sldId="343"/>
        </pc:sldMkLst>
        <pc:spChg chg="mod">
          <ac:chgData name="Geoffrey Savage" userId="dbfb9cc8-4b90-4fee-ab3e-16f5ea4c5341" providerId="ADAL" clId="{46B2C1E7-B225-FF41-8A83-90FCDE06839E}" dt="2019-08-14T12:04:34.973" v="158" actId="400"/>
          <ac:spMkLst>
            <pc:docMk/>
            <pc:sldMk cId="1211759669" sldId="343"/>
            <ac:spMk id="2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pPr>
                <a:defRPr/>
              </a:pPr>
              <a:t>1/30/20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pPr>
                <a:defRPr/>
              </a:pPr>
              <a:t>‹#›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 smtClean="0"/>
              <a:pPr>
                <a:defRPr/>
              </a:pPr>
              <a:t>1/30/20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Calibri" panose="020F0502020204030204" pitchFamily="34" charset="0"/>
        <a:cs typeface="Calibri" panose="020F0502020204030204" pitchFamily="34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ＭＳ Ｐゴシック" charset="0"/>
        <a:cs typeface="Calibri" panose="020F0502020204030204" pitchFamily="34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ＭＳ Ｐゴシック" charset="0"/>
        <a:cs typeface="Calibri" panose="020F0502020204030204" pitchFamily="34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ＭＳ Ｐゴシック" charset="0"/>
        <a:cs typeface="Calibri" panose="020F0502020204030204" pitchFamily="34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ＭＳ Ｐゴシック" charset="0"/>
        <a:cs typeface="Calibri" panose="020F0502020204030204" pitchFamily="34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9648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9098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861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ermilab + Extra Logos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8730" y="753246"/>
            <a:ext cx="9162729" cy="3149628"/>
          </a:xfrm>
          <a:prstGeom prst="rect">
            <a:avLst/>
          </a:prstGeom>
        </p:spPr>
      </p:pic>
      <p:sp>
        <p:nvSpPr>
          <p:cNvPr id="24" name="Text Placeholder 23"/>
          <p:cNvSpPr>
            <a:spLocks noGrp="1"/>
          </p:cNvSpPr>
          <p:nvPr>
            <p:ph type="body" sz="quarter" idx="10" hasCustomPrompt="1"/>
          </p:nvPr>
        </p:nvSpPr>
        <p:spPr>
          <a:xfrm>
            <a:off x="219718" y="5210655"/>
            <a:ext cx="7343131" cy="1192180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+mj-lt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Presenter</a:t>
            </a:r>
          </a:p>
          <a:p>
            <a:pPr lvl="0"/>
            <a:r>
              <a:rPr lang="en-US" dirty="0"/>
              <a:t>Work Planning Meeting</a:t>
            </a:r>
          </a:p>
          <a:p>
            <a:pPr lvl="0"/>
            <a:r>
              <a:rPr lang="en-US" dirty="0"/>
              <a:t>Date</a:t>
            </a:r>
          </a:p>
        </p:txBody>
      </p:sp>
      <p:sp>
        <p:nvSpPr>
          <p:cNvPr id="3" name="Rectangle 2"/>
          <p:cNvSpPr/>
          <p:nvPr/>
        </p:nvSpPr>
        <p:spPr>
          <a:xfrm>
            <a:off x="-1" y="-8606"/>
            <a:ext cx="9163051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219718" y="4093854"/>
            <a:ext cx="8667106" cy="925821"/>
          </a:xfrm>
          <a:prstGeom prst="rect">
            <a:avLst/>
          </a:prstGeom>
        </p:spPr>
        <p:txBody>
          <a:bodyPr vert="horz" wrap="square" lIns="0" tIns="27432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  <a:latin typeface="+mj-lt"/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 dirty="0"/>
              <a:t>Name of Job</a:t>
            </a:r>
          </a:p>
        </p:txBody>
      </p:sp>
      <p:pic>
        <p:nvPicPr>
          <p:cNvPr id="33" name="Picture 32" descr="FermiLogoBar_DOE_KO_horiz.eps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761" y="288917"/>
            <a:ext cx="9010786" cy="301891"/>
          </a:xfrm>
          <a:prstGeom prst="rect">
            <a:avLst/>
          </a:prstGeom>
        </p:spPr>
      </p:pic>
      <p:pic>
        <p:nvPicPr>
          <p:cNvPr id="10" name="Picture 9" descr="FermiLogoBar_DOE_KO_horiz.eps">
            <a:extLst>
              <a:ext uri="{FF2B5EF4-FFF2-40B4-BE49-F238E27FC236}">
                <a16:creationId xmlns:a16="http://schemas.microsoft.com/office/drawing/2014/main" id="{463F1BA3-1A23-4715-9FDD-B05AA378B3E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288917"/>
            <a:ext cx="8993025" cy="301891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98543129-02DA-4F12-B2B3-6B70DE58E837}"/>
              </a:ext>
            </a:extLst>
          </p:cNvPr>
          <p:cNvSpPr/>
          <p:nvPr userDrawn="1"/>
        </p:nvSpPr>
        <p:spPr>
          <a:xfrm rot="347614">
            <a:off x="7090012" y="2789165"/>
            <a:ext cx="1043870" cy="433047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6372249-06DE-4BE9-B417-E6F840967889}"/>
              </a:ext>
            </a:extLst>
          </p:cNvPr>
          <p:cNvSpPr/>
          <p:nvPr userDrawn="1"/>
        </p:nvSpPr>
        <p:spPr>
          <a:xfrm>
            <a:off x="6864351" y="3206750"/>
            <a:ext cx="1790700" cy="457200"/>
          </a:xfrm>
          <a:custGeom>
            <a:avLst/>
            <a:gdLst>
              <a:gd name="connsiteX0" fmla="*/ 666750 w 1868187"/>
              <a:gd name="connsiteY0" fmla="*/ 0 h 457200"/>
              <a:gd name="connsiteX1" fmla="*/ 1695450 w 1868187"/>
              <a:gd name="connsiteY1" fmla="*/ 165100 h 457200"/>
              <a:gd name="connsiteX2" fmla="*/ 1695450 w 1868187"/>
              <a:gd name="connsiteY2" fmla="*/ 381000 h 457200"/>
              <a:gd name="connsiteX3" fmla="*/ 0 w 1868187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68187" h="457200">
                <a:moveTo>
                  <a:pt x="666750" y="0"/>
                </a:moveTo>
                <a:cubicBezTo>
                  <a:pt x="1095375" y="50800"/>
                  <a:pt x="1524000" y="101600"/>
                  <a:pt x="1695450" y="165100"/>
                </a:cubicBezTo>
                <a:cubicBezTo>
                  <a:pt x="1866900" y="228600"/>
                  <a:pt x="1978025" y="332317"/>
                  <a:pt x="1695450" y="381000"/>
                </a:cubicBezTo>
                <a:cubicBezTo>
                  <a:pt x="1412875" y="429683"/>
                  <a:pt x="706437" y="443441"/>
                  <a:pt x="0" y="457200"/>
                </a:cubicBezTo>
              </a:path>
            </a:pathLst>
          </a:custGeom>
          <a:noFill/>
          <a:ln w="285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E41CE63-DE14-4683-8B74-11DA91B449D9}"/>
              </a:ext>
            </a:extLst>
          </p:cNvPr>
          <p:cNvSpPr/>
          <p:nvPr userDrawn="1"/>
        </p:nvSpPr>
        <p:spPr>
          <a:xfrm>
            <a:off x="7929402" y="3474720"/>
            <a:ext cx="301752" cy="301752"/>
          </a:xfrm>
          <a:prstGeom prst="ellipse">
            <a:avLst/>
          </a:prstGeom>
          <a:solidFill>
            <a:srgbClr val="FFDC85">
              <a:alpha val="67000"/>
            </a:srgbClr>
          </a:solidFill>
          <a:ln>
            <a:noFill/>
          </a:ln>
          <a:effectLst>
            <a:glow rad="101600">
              <a:srgbClr val="FFDC85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tar: 5 Points 16">
            <a:extLst>
              <a:ext uri="{FF2B5EF4-FFF2-40B4-BE49-F238E27FC236}">
                <a16:creationId xmlns:a16="http://schemas.microsoft.com/office/drawing/2014/main" id="{1E568353-091D-4B53-917D-DCBECA184407}"/>
              </a:ext>
            </a:extLst>
          </p:cNvPr>
          <p:cNvSpPr/>
          <p:nvPr userDrawn="1"/>
        </p:nvSpPr>
        <p:spPr>
          <a:xfrm rot="20596811">
            <a:off x="7997143" y="3539409"/>
            <a:ext cx="164592" cy="164592"/>
          </a:xfrm>
          <a:prstGeom prst="star5">
            <a:avLst>
              <a:gd name="adj" fmla="val 25782"/>
              <a:gd name="hf" fmla="val 105146"/>
              <a:gd name="vf" fmla="val 110557"/>
            </a:avLst>
          </a:prstGeom>
          <a:solidFill>
            <a:srgbClr val="FFC000"/>
          </a:solidFill>
          <a:ln w="127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6D3E1CD5-0F72-43B2-BD04-ADF13BEBEFE3}"/>
              </a:ext>
            </a:extLst>
          </p:cNvPr>
          <p:cNvSpPr/>
          <p:nvPr userDrawn="1"/>
        </p:nvSpPr>
        <p:spPr>
          <a:xfrm>
            <a:off x="7331304" y="3514978"/>
            <a:ext cx="301752" cy="301752"/>
          </a:xfrm>
          <a:prstGeom prst="ellipse">
            <a:avLst/>
          </a:prstGeom>
          <a:solidFill>
            <a:srgbClr val="FFDC85">
              <a:alpha val="67000"/>
            </a:srgbClr>
          </a:solidFill>
          <a:ln>
            <a:noFill/>
          </a:ln>
          <a:effectLst>
            <a:glow rad="101600">
              <a:srgbClr val="FFDC85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tar: 5 Points 20">
            <a:extLst>
              <a:ext uri="{FF2B5EF4-FFF2-40B4-BE49-F238E27FC236}">
                <a16:creationId xmlns:a16="http://schemas.microsoft.com/office/drawing/2014/main" id="{62F359D0-ACC8-4F2E-9CE5-61A0E239741D}"/>
              </a:ext>
            </a:extLst>
          </p:cNvPr>
          <p:cNvSpPr/>
          <p:nvPr userDrawn="1"/>
        </p:nvSpPr>
        <p:spPr>
          <a:xfrm rot="20596811">
            <a:off x="7393036" y="3574649"/>
            <a:ext cx="164592" cy="164592"/>
          </a:xfrm>
          <a:prstGeom prst="star5">
            <a:avLst>
              <a:gd name="adj" fmla="val 25782"/>
              <a:gd name="hf" fmla="val 105146"/>
              <a:gd name="vf" fmla="val 110557"/>
            </a:avLst>
          </a:prstGeom>
          <a:solidFill>
            <a:srgbClr val="FFC000"/>
          </a:solidFill>
          <a:ln w="127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DEA88C19-A170-418A-AEE7-C6062BC05019}"/>
              </a:ext>
            </a:extLst>
          </p:cNvPr>
          <p:cNvSpPr/>
          <p:nvPr userDrawn="1"/>
        </p:nvSpPr>
        <p:spPr>
          <a:xfrm>
            <a:off x="6702184" y="3503756"/>
            <a:ext cx="347472" cy="347472"/>
          </a:xfrm>
          <a:prstGeom prst="ellipse">
            <a:avLst/>
          </a:prstGeom>
          <a:solidFill>
            <a:srgbClr val="FFDC85">
              <a:alpha val="67000"/>
            </a:srgbClr>
          </a:solidFill>
          <a:ln>
            <a:noFill/>
          </a:ln>
          <a:effectLst>
            <a:glow rad="101600">
              <a:srgbClr val="FFDC85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tar: 5 Points 21">
            <a:extLst>
              <a:ext uri="{FF2B5EF4-FFF2-40B4-BE49-F238E27FC236}">
                <a16:creationId xmlns:a16="http://schemas.microsoft.com/office/drawing/2014/main" id="{25922802-EF12-4814-86B4-0710C3E4BFE3}"/>
              </a:ext>
            </a:extLst>
          </p:cNvPr>
          <p:cNvSpPr/>
          <p:nvPr userDrawn="1"/>
        </p:nvSpPr>
        <p:spPr>
          <a:xfrm rot="20596811">
            <a:off x="6744027" y="3538782"/>
            <a:ext cx="256032" cy="256032"/>
          </a:xfrm>
          <a:prstGeom prst="star5">
            <a:avLst>
              <a:gd name="adj" fmla="val 25782"/>
              <a:gd name="hf" fmla="val 105146"/>
              <a:gd name="vf" fmla="val 110557"/>
            </a:avLst>
          </a:prstGeom>
          <a:solidFill>
            <a:srgbClr val="FFC000"/>
          </a:solidFill>
          <a:ln w="127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89B289D-A184-45CF-85A3-8E23FF90E32F}"/>
              </a:ext>
            </a:extLst>
          </p:cNvPr>
          <p:cNvSpPr txBox="1"/>
          <p:nvPr userDrawn="1"/>
        </p:nvSpPr>
        <p:spPr>
          <a:xfrm>
            <a:off x="6315359" y="3079439"/>
            <a:ext cx="1266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75000"/>
                  </a:schemeClr>
                </a:solidFill>
              </a:rPr>
              <a:t>SBN-FD</a:t>
            </a:r>
          </a:p>
        </p:txBody>
      </p:sp>
    </p:spTree>
    <p:extLst>
      <p:ext uri="{BB962C8B-B14F-4D97-AF65-F5344CB8AC3E}">
        <p14:creationId xmlns:p14="http://schemas.microsoft.com/office/powerpoint/2010/main" val="3094770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28600" y="914401"/>
            <a:ext cx="8672513" cy="5106266"/>
          </a:xfrm>
          <a:prstGeom prst="rect">
            <a:avLst/>
          </a:prstGeom>
        </p:spPr>
        <p:txBody>
          <a:bodyPr lIns="0" tIns="0" rIns="0" bIns="0"/>
          <a:lstStyle>
            <a:lvl1pPr marL="342900" indent="-228600">
              <a:buFont typeface="Arial" panose="020B0604020202020204" pitchFamily="34" charset="0"/>
              <a:buChar char="•"/>
              <a:defRPr sz="22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571500" indent="-228600">
              <a:buFont typeface="Arial" panose="020B0604020202020204" pitchFamily="34" charset="0"/>
              <a:buChar char="–"/>
              <a:defRPr sz="20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800100" indent="-228600">
              <a:buFont typeface="Arial" panose="020B0604020202020204" pitchFamily="34" charset="0"/>
              <a:buChar char="•"/>
              <a:defRPr sz="18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028700" indent="-228600">
              <a:buFont typeface="Arial" panose="020B0604020202020204" pitchFamily="34" charset="0"/>
              <a:buChar char="–"/>
              <a:defRPr sz="16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257300" indent="-228600"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Enter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4D7BEFE-4E12-4C7B-9CFD-1B5B7EE463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2250" y="365126"/>
            <a:ext cx="8293100" cy="434974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+mj-lt"/>
              </a:defRPr>
            </a:lvl1pPr>
          </a:lstStyle>
          <a:p>
            <a:r>
              <a:rPr lang="en-US" dirty="0"/>
              <a:t>Click to edit Title 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2FF3C6-6B91-456A-9AF3-4226125A7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01/09/20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489808-B686-422E-B495-72D2C2456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Geoff Savage | ICARUS DAQ Racks to pORC</a:t>
            </a:r>
            <a:endParaRPr lang="en-US" b="1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3AF1C92-27F1-4A81-8047-56E6C2EB3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146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ide-by-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681732A-CB33-4EA3-BF44-FDE8D5AB214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22250" y="914400"/>
            <a:ext cx="3902076" cy="5295900"/>
          </a:xfrm>
          <a:prstGeom prst="rect">
            <a:avLst/>
          </a:prstGeom>
        </p:spPr>
        <p:txBody>
          <a:bodyPr/>
          <a:lstStyle>
            <a:lvl1pPr marL="228600" indent="-228600">
              <a:buFont typeface="Arial" panose="020B0604020202020204" pitchFamily="34" charset="0"/>
              <a:buChar char="•"/>
              <a:defRPr sz="2000">
                <a:latin typeface="+mn-lt"/>
              </a:defRPr>
            </a:lvl1pPr>
            <a:lvl2pPr marL="457200" indent="-228600">
              <a:defRPr sz="1800">
                <a:latin typeface="+mn-lt"/>
              </a:defRPr>
            </a:lvl2pPr>
            <a:lvl3pPr marL="685800" indent="-228600">
              <a:buFont typeface="Arial" panose="020B0604020202020204" pitchFamily="34" charset="0"/>
              <a:buChar char="•"/>
              <a:defRPr sz="1600">
                <a:latin typeface="+mn-lt"/>
              </a:defRPr>
            </a:lvl3pPr>
            <a:lvl4pPr marL="914400" indent="-228600">
              <a:defRPr sz="1400">
                <a:latin typeface="+mn-lt"/>
              </a:defRPr>
            </a:lvl4pPr>
            <a:lvl5pPr marL="1143000" indent="-228600">
              <a:buFont typeface="Arial" panose="020B0604020202020204" pitchFamily="34" charset="0"/>
              <a:buChar char="•"/>
              <a:defRPr sz="1400">
                <a:latin typeface="+mn-lt"/>
              </a:defRPr>
            </a:lvl5pPr>
          </a:lstStyle>
          <a:p>
            <a:pPr lvl="0"/>
            <a:r>
              <a:rPr lang="en-US" dirty="0"/>
              <a:t>Enter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E9D1B24-1654-42B0-ACC3-3014AF90C15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819649" y="914400"/>
            <a:ext cx="3962401" cy="5295900"/>
          </a:xfrm>
          <a:prstGeom prst="rect">
            <a:avLst/>
          </a:prstGeom>
        </p:spPr>
        <p:txBody>
          <a:bodyPr/>
          <a:lstStyle>
            <a:lvl1pPr marL="228600" indent="-228600">
              <a:buFont typeface="Arial" panose="020B0604020202020204" pitchFamily="34" charset="0"/>
              <a:buChar char="•"/>
              <a:defRPr sz="2000">
                <a:latin typeface="+mn-lt"/>
              </a:defRPr>
            </a:lvl1pPr>
            <a:lvl2pPr marL="457200" indent="-228600">
              <a:defRPr sz="1800">
                <a:latin typeface="+mn-lt"/>
              </a:defRPr>
            </a:lvl2pPr>
            <a:lvl3pPr marL="685800" indent="-228600">
              <a:buFont typeface="Arial" panose="020B0604020202020204" pitchFamily="34" charset="0"/>
              <a:buChar char="•"/>
              <a:defRPr sz="1600">
                <a:latin typeface="+mn-lt"/>
              </a:defRPr>
            </a:lvl3pPr>
            <a:lvl4pPr marL="914400" indent="-228600">
              <a:defRPr sz="1400">
                <a:latin typeface="+mn-lt"/>
              </a:defRPr>
            </a:lvl4pPr>
            <a:lvl5pPr marL="1143000" indent="-228600">
              <a:buFont typeface="Arial" panose="020B0604020202020204" pitchFamily="34" charset="0"/>
              <a:buChar char="•"/>
              <a:defRPr sz="1400">
                <a:latin typeface="+mn-lt"/>
              </a:defRPr>
            </a:lvl5pPr>
          </a:lstStyle>
          <a:p>
            <a:pPr lvl="0"/>
            <a:r>
              <a:rPr lang="en-US" dirty="0"/>
              <a:t>Enter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3740F633-C96A-48BF-9A75-DF3D104056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2250" y="365125"/>
            <a:ext cx="8559800" cy="434975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+mj-lt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EE871B-4A40-4BD5-BA1C-D1D1D444DF5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01/09/20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17FB8B-C352-45E9-AA87-A0A9E87BEF3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Geoff Savage | ICARUS DAQ Racks to pORC</a:t>
            </a:r>
            <a:endParaRPr lang="en-US" b="1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4DE6C93-9257-4666-8758-93668D0A117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111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Side-by-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681732A-CB33-4EA3-BF44-FDE8D5AB214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22250" y="914400"/>
            <a:ext cx="3902076" cy="5295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latin typeface="+mn-lt"/>
              </a:defRPr>
            </a:lvl1pPr>
            <a:lvl2pPr marL="571500" indent="-342900">
              <a:buFont typeface="+mj-lt"/>
              <a:buAutoNum type="arabicPeriod"/>
              <a:defRPr sz="1600">
                <a:latin typeface="+mn-lt"/>
              </a:defRPr>
            </a:lvl2pPr>
            <a:lvl3pPr marL="800100" indent="-342900">
              <a:buFont typeface="+mj-lt"/>
              <a:buAutoNum type="arabicPeriod"/>
              <a:defRPr sz="1600"/>
            </a:lvl3pPr>
            <a:lvl4pPr marL="1028700" indent="-342900">
              <a:buFont typeface="+mj-lt"/>
              <a:buAutoNum type="arabicPeriod"/>
              <a:defRPr sz="1400"/>
            </a:lvl4pPr>
            <a:lvl5pPr marL="1257300" indent="-342900">
              <a:buFont typeface="+mj-lt"/>
              <a:buAutoNum type="arabicPeriod"/>
              <a:defRPr sz="1400"/>
            </a:lvl5pPr>
          </a:lstStyle>
          <a:p>
            <a:pPr lvl="0"/>
            <a:r>
              <a:rPr lang="en-US" dirty="0"/>
              <a:t>Itemized Content</a:t>
            </a:r>
          </a:p>
          <a:p>
            <a:pPr lvl="1"/>
            <a:r>
              <a:rPr lang="en-US" dirty="0"/>
              <a:t>Item</a:t>
            </a:r>
          </a:p>
          <a:p>
            <a:pPr lvl="1"/>
            <a:r>
              <a:rPr lang="en-US" dirty="0"/>
              <a:t>Item</a:t>
            </a:r>
          </a:p>
          <a:p>
            <a:pPr lvl="1"/>
            <a:r>
              <a:rPr lang="en-US" dirty="0"/>
              <a:t>Item</a:t>
            </a:r>
          </a:p>
          <a:p>
            <a:pPr lvl="1"/>
            <a:r>
              <a:rPr lang="en-US" dirty="0"/>
              <a:t>Item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E9D1B24-1654-42B0-ACC3-3014AF90C15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819649" y="914400"/>
            <a:ext cx="3962401" cy="5295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latin typeface="+mn-lt"/>
              </a:defRPr>
            </a:lvl1pPr>
            <a:lvl2pPr marL="571500" indent="-342900">
              <a:buFont typeface="+mj-lt"/>
              <a:buAutoNum type="arabicPeriod"/>
              <a:defRPr sz="1600">
                <a:latin typeface="+mn-lt"/>
              </a:defRPr>
            </a:lvl2pPr>
            <a:lvl3pPr marL="800100" indent="-342900">
              <a:buFont typeface="+mj-lt"/>
              <a:buAutoNum type="arabicPeriod"/>
              <a:defRPr sz="1600">
                <a:latin typeface="+mn-lt"/>
              </a:defRPr>
            </a:lvl3pPr>
            <a:lvl4pPr marL="1028700" indent="-342900">
              <a:buFont typeface="+mj-lt"/>
              <a:buAutoNum type="arabicPeriod"/>
              <a:defRPr sz="1600">
                <a:latin typeface="+mn-lt"/>
              </a:defRPr>
            </a:lvl4pPr>
            <a:lvl5pPr marL="1257300" indent="-342900">
              <a:buFont typeface="+mj-lt"/>
              <a:buAutoNum type="arabicPeriod"/>
              <a:defRPr sz="1600">
                <a:latin typeface="+mn-lt"/>
              </a:defRPr>
            </a:lvl5pPr>
          </a:lstStyle>
          <a:p>
            <a:pPr lvl="0"/>
            <a:r>
              <a:rPr lang="en-US" dirty="0"/>
              <a:t>Itemized Content</a:t>
            </a:r>
          </a:p>
          <a:p>
            <a:pPr lvl="1"/>
            <a:r>
              <a:rPr lang="en-US" dirty="0"/>
              <a:t>Item</a:t>
            </a:r>
          </a:p>
          <a:p>
            <a:pPr lvl="1"/>
            <a:r>
              <a:rPr lang="en-US" dirty="0"/>
              <a:t>Item</a:t>
            </a:r>
          </a:p>
          <a:p>
            <a:pPr lvl="1"/>
            <a:r>
              <a:rPr lang="en-US" dirty="0"/>
              <a:t>Item</a:t>
            </a:r>
          </a:p>
          <a:p>
            <a:pPr lvl="1"/>
            <a:r>
              <a:rPr lang="en-US" dirty="0"/>
              <a:t>Item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6C69E0-E755-4088-A572-9259AA05CC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2250" y="365125"/>
            <a:ext cx="8559800" cy="434975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+mj-lt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F60B368-C6D0-490E-B73C-9488ADBDC30E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01/09/20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B759064-46E8-4968-B193-0A8A9AD07EE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Geoff Savage | ICARUS DAQ Racks to pORC</a:t>
            </a:r>
            <a:endParaRPr lang="en-US" b="1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AAEB28E2-A511-4455-B372-340B3A3999D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60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28600" y="4765101"/>
            <a:ext cx="420624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1" i="0">
                <a:solidFill>
                  <a:srgbClr val="004C97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caption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 hasCustomPrompt="1"/>
          </p:nvPr>
        </p:nvSpPr>
        <p:spPr>
          <a:xfrm>
            <a:off x="4687970" y="4765101"/>
            <a:ext cx="420624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1" i="0">
                <a:solidFill>
                  <a:srgbClr val="004C97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caption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 hasCustomPrompt="1"/>
          </p:nvPr>
        </p:nvSpPr>
        <p:spPr>
          <a:xfrm>
            <a:off x="228600" y="925140"/>
            <a:ext cx="4206240" cy="3568701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buFont typeface="Arial" panose="020B0604020202020204" pitchFamily="34" charset="0"/>
              <a:buChar char="•"/>
              <a:defRPr sz="2000">
                <a:solidFill>
                  <a:srgbClr val="50505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-223838">
              <a:defRPr sz="1800">
                <a:solidFill>
                  <a:srgbClr val="50505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690563" indent="-233363">
              <a:buFont typeface="Arial" panose="020B0604020202020204" pitchFamily="34" charset="0"/>
              <a:buChar char="•"/>
              <a:defRPr sz="1600">
                <a:solidFill>
                  <a:srgbClr val="50505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914400" indent="-230188">
              <a:defRPr sz="1400">
                <a:solidFill>
                  <a:srgbClr val="50505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144588" indent="-230188">
              <a:buFont typeface="Arial" panose="020B0604020202020204" pitchFamily="34" charset="0"/>
              <a:buChar char="•"/>
              <a:defRPr sz="1400">
                <a:solidFill>
                  <a:srgbClr val="50505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8" hasCustomPrompt="1"/>
          </p:nvPr>
        </p:nvSpPr>
        <p:spPr>
          <a:xfrm>
            <a:off x="4687970" y="925139"/>
            <a:ext cx="4206240" cy="3568701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buFont typeface="Arial" panose="020B0604020202020204" pitchFamily="34" charset="0"/>
              <a:buChar char="•"/>
              <a:defRPr sz="2000">
                <a:solidFill>
                  <a:srgbClr val="50505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61963" indent="-231775">
              <a:buFont typeface="Arial" panose="020B0604020202020204" pitchFamily="34" charset="0"/>
              <a:buChar char="–"/>
              <a:defRPr sz="1800">
                <a:solidFill>
                  <a:srgbClr val="50505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684213" indent="-222250">
              <a:buFont typeface="Arial" panose="020B0604020202020204" pitchFamily="34" charset="0"/>
              <a:buChar char="•"/>
              <a:defRPr sz="1600">
                <a:solidFill>
                  <a:srgbClr val="50505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914400" indent="-230188">
              <a:defRPr sz="1400">
                <a:solidFill>
                  <a:srgbClr val="50505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144588" indent="-230188">
              <a:buFont typeface="Arial" panose="020B0604020202020204" pitchFamily="34" charset="0"/>
              <a:buChar char="•"/>
              <a:defRPr sz="1400">
                <a:solidFill>
                  <a:srgbClr val="50505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041EEB-24C4-47A2-945D-7A9685EE26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8600" y="365125"/>
            <a:ext cx="8665610" cy="434975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+mj-lt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DBF0C6-3D64-4CF1-8530-C60CA222D9C4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01/09/20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0F1B01-FE1B-4EDC-A679-0892E6196D8B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Geoff Savage | ICARUS DAQ Racks to pORC</a:t>
            </a:r>
            <a:endParaRPr lang="en-US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AF0E44-C73F-4D04-9091-A3BD648208B9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649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28600" y="925139"/>
            <a:ext cx="420624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 i="0">
                <a:solidFill>
                  <a:srgbClr val="004C97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caption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 hasCustomPrompt="1"/>
          </p:nvPr>
        </p:nvSpPr>
        <p:spPr>
          <a:xfrm>
            <a:off x="4687970" y="925139"/>
            <a:ext cx="420624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 i="0">
                <a:solidFill>
                  <a:srgbClr val="004C97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caption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 hasCustomPrompt="1"/>
          </p:nvPr>
        </p:nvSpPr>
        <p:spPr>
          <a:xfrm>
            <a:off x="228600" y="2462212"/>
            <a:ext cx="4206240" cy="3568701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buFont typeface="Arial" panose="020B0604020202020204" pitchFamily="34" charset="0"/>
              <a:buChar char="•"/>
              <a:defRPr sz="2000">
                <a:solidFill>
                  <a:srgbClr val="50505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-223838">
              <a:defRPr sz="1800">
                <a:solidFill>
                  <a:srgbClr val="50505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690563" indent="-233363">
              <a:buFont typeface="Arial" panose="020B0604020202020204" pitchFamily="34" charset="0"/>
              <a:buChar char="•"/>
              <a:defRPr sz="1600">
                <a:solidFill>
                  <a:srgbClr val="50505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914400" indent="-230188">
              <a:defRPr sz="1400">
                <a:solidFill>
                  <a:srgbClr val="50505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144588" indent="-230188">
              <a:buFont typeface="Arial" panose="020B0604020202020204" pitchFamily="34" charset="0"/>
              <a:buChar char="•"/>
              <a:defRPr sz="1400">
                <a:solidFill>
                  <a:srgbClr val="50505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8" hasCustomPrompt="1"/>
          </p:nvPr>
        </p:nvSpPr>
        <p:spPr>
          <a:xfrm>
            <a:off x="4683290" y="2462211"/>
            <a:ext cx="4206240" cy="3568701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buFont typeface="Arial" panose="020B0604020202020204" pitchFamily="34" charset="0"/>
              <a:buChar char="•"/>
              <a:defRPr sz="2000">
                <a:solidFill>
                  <a:srgbClr val="50505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61963" indent="-231775">
              <a:buFont typeface="Arial" panose="020B0604020202020204" pitchFamily="34" charset="0"/>
              <a:buChar char="–"/>
              <a:defRPr sz="1800">
                <a:solidFill>
                  <a:srgbClr val="50505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684213" indent="-222250">
              <a:buFont typeface="Arial" panose="020B0604020202020204" pitchFamily="34" charset="0"/>
              <a:buChar char="•"/>
              <a:defRPr sz="1600">
                <a:solidFill>
                  <a:srgbClr val="50505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914400" indent="-230188">
              <a:defRPr sz="1400">
                <a:solidFill>
                  <a:srgbClr val="50505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144588" indent="-230188">
              <a:buFont typeface="Arial" panose="020B0604020202020204" pitchFamily="34" charset="0"/>
              <a:buChar char="•"/>
              <a:defRPr sz="1400">
                <a:solidFill>
                  <a:srgbClr val="50505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041EEB-24C4-47A2-945D-7A9685EE26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8600" y="365125"/>
            <a:ext cx="8665610" cy="434975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+mj-lt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DBF0C6-3D64-4CF1-8530-C60CA222D9C4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01/09/20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0F1B01-FE1B-4EDC-A679-0892E6196D8B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Geoff Savage | ICARUS DAQ Racks to pORC</a:t>
            </a:r>
            <a:endParaRPr lang="en-US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AF0E44-C73F-4D04-9091-A3BD648208B9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186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28600" y="94844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 hasCustomPrompt="1"/>
          </p:nvPr>
        </p:nvSpPr>
        <p:spPr>
          <a:xfrm>
            <a:off x="3542712" y="948443"/>
            <a:ext cx="5347605" cy="4994275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buFont typeface="Arial" panose="020B0604020202020204" pitchFamily="34" charset="0"/>
              <a:buChar char="•"/>
              <a:defRPr sz="2000">
                <a:solidFill>
                  <a:srgbClr val="50505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61963" indent="-231775">
              <a:defRPr sz="1800">
                <a:solidFill>
                  <a:srgbClr val="50505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684213" indent="-222250">
              <a:buFont typeface="Arial" panose="020B0604020202020204" pitchFamily="34" charset="0"/>
              <a:buChar char="•"/>
              <a:defRPr sz="1600">
                <a:solidFill>
                  <a:srgbClr val="50505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914400" indent="-230188">
              <a:defRPr sz="1400">
                <a:solidFill>
                  <a:srgbClr val="50505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144588" indent="-230188">
              <a:buFont typeface="Arial" panose="020B0604020202020204" pitchFamily="34" charset="0"/>
              <a:buChar char="•"/>
              <a:defRPr sz="1400">
                <a:solidFill>
                  <a:srgbClr val="50505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2D98BB-E7D6-4BC5-BF01-FEBC0BE382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8599" y="365125"/>
            <a:ext cx="8661717" cy="434975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+mj-lt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014188-2037-4191-B801-701964215A39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01/09/20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7FAA48A-B704-470A-A038-55279E91D69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Geoff Savage | ICARUS DAQ Racks to pORC</a:t>
            </a:r>
            <a:endParaRPr lang="en-US" b="1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257BC42-6C8A-4465-B4EE-8B782E421F1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804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2250" y="900819"/>
            <a:ext cx="8686800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24073" y="48287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caption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F0C3F3-0021-4B65-A489-023BDB6EB3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4073" y="325301"/>
            <a:ext cx="8686800" cy="474799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+mj-lt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6A9094BC-D15C-43A5-9B7C-EF626D62D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01/09/20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68C3CFD-11EF-463D-9DFE-307953110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Geoff Savage | ICARUS DAQ Racks to pORC</a:t>
            </a:r>
            <a:endParaRPr lang="en-US" b="1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45D757B-1E6C-418B-B8E5-341171DDD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701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495481"/>
            <a:ext cx="742722" cy="24287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01/09/20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38300" y="6495483"/>
            <a:ext cx="5678748" cy="242872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Geoff Savage | ICARUS DAQ Racks to pORC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495482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14800" y="6391064"/>
            <a:ext cx="8704708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Slide Number Placeholder 5"/>
          <p:cNvSpPr txBox="1">
            <a:spLocks/>
          </p:cNvSpPr>
          <p:nvPr/>
        </p:nvSpPr>
        <p:spPr>
          <a:xfrm>
            <a:off x="381001" y="6667500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rgbClr val="004C97"/>
                </a:solidFill>
                <a:latin typeface="Helvetica" charset="0"/>
                <a:ea typeface="Geneva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>
              <a:defRPr/>
            </a:pPr>
            <a:endParaRPr lang="en-US" dirty="0"/>
          </a:p>
        </p:txBody>
      </p:sp>
      <p:grpSp>
        <p:nvGrpSpPr>
          <p:cNvPr id="12" name="Group 11"/>
          <p:cNvGrpSpPr>
            <a:grpSpLocks noChangeAspect="1"/>
          </p:cNvGrpSpPr>
          <p:nvPr/>
        </p:nvGrpSpPr>
        <p:grpSpPr>
          <a:xfrm>
            <a:off x="209721" y="136401"/>
            <a:ext cx="8723157" cy="197990"/>
            <a:chOff x="577653" y="6258863"/>
            <a:chExt cx="8320285" cy="188846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577653" y="6351018"/>
              <a:ext cx="7213350" cy="6918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Picture 6" descr="FermiLogo_RGB_NALBlue.png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8162" y="6408629"/>
            <a:ext cx="1144216" cy="377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45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4" r:id="rId1"/>
    <p:sldLayoutId id="2147484125" r:id="rId2"/>
    <p:sldLayoutId id="2147484132" r:id="rId3"/>
    <p:sldLayoutId id="2147484133" r:id="rId4"/>
    <p:sldLayoutId id="2147484126" r:id="rId5"/>
    <p:sldLayoutId id="2147484135" r:id="rId6"/>
    <p:sldLayoutId id="2147484127" r:id="rId7"/>
    <p:sldLayoutId id="2147484128" r:id="rId8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595959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52C2CA5-B062-43A9-A3C5-86B34BA1CF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9718" y="5416646"/>
            <a:ext cx="7343131" cy="1192180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Geoff Savage</a:t>
            </a:r>
          </a:p>
          <a:p>
            <a:pPr lvl="0"/>
            <a:r>
              <a:rPr lang="en-US" dirty="0"/>
              <a:t>09-Jan-2020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A8A52F-C3E7-4C3C-8261-2591015EA53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19718" y="4225649"/>
            <a:ext cx="8827300" cy="925821"/>
          </a:xfrm>
        </p:spPr>
        <p:txBody>
          <a:bodyPr>
            <a:normAutofit/>
          </a:bodyPr>
          <a:lstStyle/>
          <a:p>
            <a:r>
              <a:rPr lang="en-US" sz="3200" dirty="0"/>
              <a:t>ICARUS DAQ Racks to </a:t>
            </a:r>
            <a:r>
              <a:rPr lang="en-US" sz="3200" dirty="0" err="1"/>
              <a:t>pORC</a:t>
            </a:r>
            <a:r>
              <a:rPr lang="en-US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202886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9C426C7-8232-1C41-B7BC-623ECC9D0F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Regarding the rack protection question:</a:t>
            </a:r>
          </a:p>
          <a:p>
            <a:pPr lvl="1"/>
            <a:r>
              <a:rPr lang="en-US" dirty="0"/>
              <a:t>The decision for rack protection is typically up to the collaboration.</a:t>
            </a:r>
          </a:p>
          <a:p>
            <a:pPr lvl="1"/>
            <a:r>
              <a:rPr lang="en-US" dirty="0"/>
              <a:t>I suggest rack protection.</a:t>
            </a:r>
          </a:p>
          <a:p>
            <a:pPr lvl="1"/>
            <a:r>
              <a:rPr lang="en-US" dirty="0"/>
              <a:t>You may want to talk to an experiment that decided against it (Nova).</a:t>
            </a:r>
          </a:p>
          <a:p>
            <a:pPr lvl="1"/>
            <a:r>
              <a:rPr lang="en-US" dirty="0"/>
              <a:t>(The result of their experience is why I changed to a smoke sensor model that includes temperature.)</a:t>
            </a:r>
          </a:p>
          <a:p>
            <a:r>
              <a:rPr lang="en-US" dirty="0"/>
              <a:t>Regarding power plug blade exposure:</a:t>
            </a:r>
          </a:p>
          <a:p>
            <a:pPr lvl="1"/>
            <a:r>
              <a:rPr lang="en-US" dirty="0"/>
              <a:t>This is usually due to the weight of the cable.</a:t>
            </a:r>
          </a:p>
          <a:p>
            <a:pPr lvl="1"/>
            <a:r>
              <a:rPr lang="en-US" dirty="0"/>
              <a:t>Strain relief and cable twist orientation works wonders.</a:t>
            </a:r>
            <a:br>
              <a:rPr lang="en-US" dirty="0"/>
            </a:b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DDFDC4A-3BBD-554A-9287-ADD9714DE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Comments from Linda </a:t>
            </a:r>
            <a:r>
              <a:rPr lang="en-US" dirty="0" err="1"/>
              <a:t>Bagby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6D511E-9EBF-A540-A198-A34911400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01/09/20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BBBAF7-0FF3-5D4E-B8D3-9FD97D025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Geoff Savage | ICARUS DAQ Racks to pORC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777D7F-0C15-1E43-B03E-BE2E3BB12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8037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E943F1B-0DB1-D74F-8167-16406A4503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trike="sngStrike" dirty="0"/>
              <a:t>Decide if rack protection is needed</a:t>
            </a:r>
          </a:p>
          <a:p>
            <a:pPr lvl="1"/>
            <a:r>
              <a:rPr lang="en-US" strike="sngStrike" dirty="0"/>
              <a:t>If rack protection is used then the power cord length from the rack to the wall needs to be determined for the power cords to be made.</a:t>
            </a:r>
          </a:p>
          <a:p>
            <a:r>
              <a:rPr lang="en-US" dirty="0"/>
              <a:t>Rack protection will be installed</a:t>
            </a:r>
          </a:p>
          <a:p>
            <a:pPr lvl="1"/>
            <a:r>
              <a:rPr lang="en-US" dirty="0"/>
              <a:t>Let Bill know the power cord lengths so they can be put together</a:t>
            </a:r>
          </a:p>
          <a:p>
            <a:r>
              <a:rPr lang="en-US" dirty="0"/>
              <a:t>Identify solutions to the other open issues</a:t>
            </a:r>
          </a:p>
          <a:p>
            <a:pPr lvl="1"/>
            <a:r>
              <a:rPr lang="en-US" dirty="0"/>
              <a:t>Routing of DAQ fibers</a:t>
            </a:r>
          </a:p>
          <a:p>
            <a:pPr lvl="1"/>
            <a:r>
              <a:rPr lang="en-US" dirty="0"/>
              <a:t>Power cord</a:t>
            </a:r>
          </a:p>
          <a:p>
            <a:r>
              <a:rPr lang="en-US" dirty="0"/>
              <a:t>Implement solutions</a:t>
            </a:r>
          </a:p>
          <a:p>
            <a:r>
              <a:rPr lang="en-US" dirty="0"/>
              <a:t>Attach network cable labels</a:t>
            </a:r>
          </a:p>
          <a:p>
            <a:pPr lvl="1"/>
            <a:r>
              <a:rPr lang="en-US" dirty="0"/>
              <a:t>Labels have been printed</a:t>
            </a:r>
          </a:p>
          <a:p>
            <a:pPr lvl="1"/>
            <a:r>
              <a:rPr lang="en-US" dirty="0"/>
              <a:t>Verify connections using link lights</a:t>
            </a:r>
          </a:p>
          <a:p>
            <a:r>
              <a:rPr lang="en-US" dirty="0"/>
              <a:t>Label power cords</a:t>
            </a:r>
          </a:p>
          <a:p>
            <a:pPr lvl="1"/>
            <a:r>
              <a:rPr lang="en-US" dirty="0"/>
              <a:t>Decide on layout in racks</a:t>
            </a:r>
          </a:p>
          <a:p>
            <a:pPr lvl="1"/>
            <a:r>
              <a:rPr lang="en-US" dirty="0"/>
              <a:t>Make label spreadsheet</a:t>
            </a:r>
          </a:p>
          <a:p>
            <a:pPr lvl="1"/>
            <a:r>
              <a:rPr lang="en-US" dirty="0"/>
              <a:t>Attach labels</a:t>
            </a:r>
          </a:p>
          <a:p>
            <a:r>
              <a:rPr lang="en-US" dirty="0" err="1"/>
              <a:t>pORC</a:t>
            </a:r>
            <a:r>
              <a:rPr lang="en-US" dirty="0"/>
              <a:t> documentation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3264127-E483-CF4C-B5BA-21E875A33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Moving Forward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70B08D-522B-ED47-B8E5-7FB821302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01/09/20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98928D-99ED-9B4F-8348-45875D4EA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Geoff Savage | ICARUS DAQ Racks to pORC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27DF83-F2FA-D34F-962F-ED3C2C8CF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5822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8221C60-6CFD-DE4B-B46A-577788DD62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At least two people to meet the ODH 1 requirement</a:t>
            </a:r>
          </a:p>
          <a:p>
            <a:r>
              <a:rPr lang="en-US" dirty="0"/>
              <a:t>Installation will take about 6 weeks of calendar time</a:t>
            </a:r>
          </a:p>
          <a:p>
            <a:pPr lvl="1"/>
            <a:r>
              <a:rPr lang="en-US" dirty="0"/>
              <a:t>Arrive at Fermilab – badge, training (ODH)</a:t>
            </a:r>
          </a:p>
          <a:p>
            <a:pPr lvl="1"/>
            <a:r>
              <a:rPr lang="en-US" dirty="0"/>
              <a:t>Installation is an iterative process</a:t>
            </a:r>
          </a:p>
          <a:p>
            <a:pPr lvl="2"/>
            <a:r>
              <a:rPr lang="en-US" dirty="0"/>
              <a:t>Discuss and refine installation tasks</a:t>
            </a:r>
          </a:p>
          <a:p>
            <a:pPr lvl="2"/>
            <a:r>
              <a:rPr lang="en-US" dirty="0"/>
              <a:t>Locate tools and parts</a:t>
            </a:r>
          </a:p>
          <a:p>
            <a:pPr lvl="2"/>
            <a:r>
              <a:rPr lang="en-US" dirty="0"/>
              <a:t>Perform installation</a:t>
            </a:r>
          </a:p>
          <a:p>
            <a:pPr lvl="2"/>
            <a:r>
              <a:rPr lang="en-US" dirty="0"/>
              <a:t>Review installation</a:t>
            </a:r>
          </a:p>
          <a:p>
            <a:pPr lvl="1"/>
            <a:r>
              <a:rPr lang="en-US" dirty="0"/>
              <a:t>Write documentation</a:t>
            </a:r>
          </a:p>
          <a:p>
            <a:pPr lvl="1"/>
            <a:r>
              <a:rPr lang="en-US" dirty="0" err="1"/>
              <a:t>pORC</a:t>
            </a:r>
            <a:r>
              <a:rPr lang="en-US" dirty="0"/>
              <a:t> walk through</a:t>
            </a:r>
          </a:p>
          <a:p>
            <a:pPr lvl="1"/>
            <a:r>
              <a:rPr lang="en-US" dirty="0"/>
              <a:t>Resolve issues from </a:t>
            </a:r>
            <a:r>
              <a:rPr lang="en-US" dirty="0" err="1"/>
              <a:t>pORC</a:t>
            </a:r>
            <a:r>
              <a:rPr lang="en-US" dirty="0"/>
              <a:t> walk through</a:t>
            </a:r>
          </a:p>
          <a:p>
            <a:r>
              <a:rPr lang="en-US" dirty="0"/>
              <a:t>Usually people coming to work at Fermilab also have other responsibilities that they can’t ignore and must spend time on</a:t>
            </a:r>
          </a:p>
          <a:p>
            <a:r>
              <a:rPr lang="en-US" dirty="0"/>
              <a:t>The ORC process for ICARUS for cabling and racks is directed and guided by Linda </a:t>
            </a:r>
            <a:r>
              <a:rPr lang="en-US" dirty="0" err="1"/>
              <a:t>Bagby</a:t>
            </a:r>
            <a:r>
              <a:rPr lang="en-US" dirty="0"/>
              <a:t> as the Electrical working group leader.  The cabling must meet Fermilab standards.  I am not aware of all the standards and consult with Linda as the task progresses.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94EC840-6307-4F42-96FD-040E82AA6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Installation Requirements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D7DF03-EB7E-F84F-94A0-2E70735D0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01/09/20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5FE58B-6198-2A4E-BF0D-0D6C032A3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Geoff Savage | ICARUS DAQ Racks to pORC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5BBA2B-D114-7746-AFE5-282500FF5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0302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7A5D7E2-E459-8D4A-BF74-80DA98BE1E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Rack protection has three units</a:t>
            </a:r>
          </a:p>
          <a:p>
            <a:pPr lvl="1"/>
            <a:r>
              <a:rPr lang="en-US" dirty="0"/>
              <a:t>AC switch box – cuts power when smoke/over temperature is sensed</a:t>
            </a:r>
          </a:p>
          <a:p>
            <a:pPr lvl="1"/>
            <a:r>
              <a:rPr lang="en-US" dirty="0"/>
              <a:t>Rack protection system – Triggers power cut via AC switch box</a:t>
            </a:r>
          </a:p>
          <a:p>
            <a:pPr lvl="1"/>
            <a:r>
              <a:rPr lang="en-US" dirty="0"/>
              <a:t>Smoke/temperature detector - </a:t>
            </a:r>
          </a:p>
          <a:p>
            <a:pPr lvl="1"/>
            <a:r>
              <a:rPr lang="en-US" dirty="0"/>
              <a:t>Cables and power cords</a:t>
            </a:r>
          </a:p>
          <a:p>
            <a:r>
              <a:rPr lang="en-US" dirty="0"/>
              <a:t>Installation</a:t>
            </a:r>
          </a:p>
          <a:p>
            <a:pPr lvl="1"/>
            <a:r>
              <a:rPr lang="en-US" dirty="0"/>
              <a:t>Install the three units</a:t>
            </a:r>
          </a:p>
          <a:p>
            <a:pPr lvl="1"/>
            <a:r>
              <a:rPr lang="en-US" dirty="0"/>
              <a:t>Connect cables and power cords</a:t>
            </a:r>
          </a:p>
          <a:p>
            <a:pPr lvl="1"/>
            <a:r>
              <a:rPr lang="en-US" dirty="0"/>
              <a:t>Rack will need to be powered off when connecting the AC switch box to the wall power</a:t>
            </a:r>
          </a:p>
          <a:p>
            <a:r>
              <a:rPr lang="en-US" dirty="0"/>
              <a:t>Parts and Tools</a:t>
            </a:r>
          </a:p>
          <a:p>
            <a:pPr lvl="1"/>
            <a:r>
              <a:rPr lang="en-US" dirty="0"/>
              <a:t>M6 cage nuts and bolts</a:t>
            </a:r>
          </a:p>
          <a:p>
            <a:pPr lvl="1"/>
            <a:r>
              <a:rPr lang="en-US" dirty="0"/>
              <a:t>Screw drivers</a:t>
            </a:r>
          </a:p>
          <a:p>
            <a:pPr lvl="1"/>
            <a:r>
              <a:rPr lang="en-US" dirty="0"/>
              <a:t>Make some hanger parts for the smoke detectors because of the lack of holes in the top of the computing rack</a:t>
            </a:r>
          </a:p>
          <a:p>
            <a:r>
              <a:rPr lang="en-US" dirty="0"/>
              <a:t>Rack protection needs to be installed in 9 of the 10 DAQ racks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6942B91-8CC7-FB46-A878-5C90F2E10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Installing Rack Protection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6FF4F0-D294-7A47-A2CD-4504C41F2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01/09/20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257521-405A-3043-90A9-AE3AD0089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Geoff Savage | ICARUS DAQ Racks to pORC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53CF5E-C381-B142-A24E-646D1BD29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1770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A picture containing indoor, table, sitting, green&#10;&#10;Description automatically generated">
            <a:extLst>
              <a:ext uri="{FF2B5EF4-FFF2-40B4-BE49-F238E27FC236}">
                <a16:creationId xmlns:a16="http://schemas.microsoft.com/office/drawing/2014/main" id="{028AB541-D0D4-0E41-A5EF-95C08F2E09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0198" y="914400"/>
            <a:ext cx="6809317" cy="5106988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46ADE23-C78F-8147-A6DF-F2AE20D68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Rack Protection w/ Smoke detector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A10120-4273-2642-983E-A91504302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01/09/20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121DD0-5BE4-B14A-A6B8-CC32A7DD2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Geoff Savage | ICARUS DAQ Racks to pORC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A7F009-94C2-BC4A-B8B9-9A9E3B385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7620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A picture containing indoor, cabinet, microwave, oven&#10;&#10;Description automatically generated">
            <a:extLst>
              <a:ext uri="{FF2B5EF4-FFF2-40B4-BE49-F238E27FC236}">
                <a16:creationId xmlns:a16="http://schemas.microsoft.com/office/drawing/2014/main" id="{48B48234-2949-4345-AF7D-FC5A7FF0C7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0198" y="914400"/>
            <a:ext cx="6809317" cy="5106988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8C02444-7977-E944-80F3-BBA345FEB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RPS and AC Switch Box in Rack (Front)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54F053-75BA-EF40-9581-39FFE2836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01/09/20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279AF0-0B0C-B045-A60C-74E9ABFB3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Geoff Savage | ICARUS DAQ Racks to pORC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18303-D64F-9E4A-9570-5F792D4E4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4276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A picture containing indoor, computer, desk, sitting&#10;&#10;Description automatically generated">
            <a:extLst>
              <a:ext uri="{FF2B5EF4-FFF2-40B4-BE49-F238E27FC236}">
                <a16:creationId xmlns:a16="http://schemas.microsoft.com/office/drawing/2014/main" id="{1EB51C9A-BBE6-D84C-8E1D-C456560052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0198" y="914400"/>
            <a:ext cx="6809317" cy="5106988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3C62133-C75D-074D-AE15-8A773B859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RPS and AC Switch Box in Rack (Back)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2729E0-B247-DD4B-B85B-B8A1462F7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01/09/20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02A125-E5A9-4542-9A00-71A8EE101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Geoff Savage | ICARUS DAQ Racks to pORC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98BAA7-3C23-AA4F-8AEE-807CB0833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0101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2901EC6-DB12-9C44-BF9C-B689F0779F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Power cords are plugged into a vertical Power Distribution Unit (PDU) in each rack</a:t>
            </a:r>
          </a:p>
          <a:p>
            <a:r>
              <a:rPr lang="en-US" dirty="0"/>
              <a:t>Right now the cords are pulling down and exposing ground prongs on the plug</a:t>
            </a:r>
          </a:p>
          <a:p>
            <a:r>
              <a:rPr lang="en-US" dirty="0"/>
              <a:t>One suggestion is to flip the PDU upside down so the two prongs are on top and the ground prong is on the bottom</a:t>
            </a:r>
          </a:p>
          <a:p>
            <a:r>
              <a:rPr lang="en-US" dirty="0"/>
              <a:t>We need to consult with others to determine the best way to resolve this item</a:t>
            </a:r>
          </a:p>
          <a:p>
            <a:r>
              <a:rPr lang="en-US" dirty="0"/>
              <a:t>I recommend flipping the PDU in one rack and see if the plugs hold better</a:t>
            </a:r>
          </a:p>
          <a:p>
            <a:r>
              <a:rPr lang="en-US" dirty="0"/>
              <a:t>Labels for power cords are in a spreadsheet which needs to be updated if there are PDU adjustments, then printed, and affixed</a:t>
            </a:r>
          </a:p>
          <a:p>
            <a:r>
              <a:rPr lang="en-US" dirty="0"/>
              <a:t>This applies to all 10 DAQ racks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90888D0-575F-7A40-BEA3-EF881C95F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Installing Power Cords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B7C2CA-F74E-2C41-9C8F-F99D660C2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01/09/20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70D14-EE2C-E847-9C5D-8B2A9876F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Geoff Savage | ICARUS DAQ Racks to pORC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FAE3EE-7770-234A-B694-FC86E87C6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8213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F1EB7B3-1A1D-6E4D-9359-D2BB62D7D8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network cables have been connected</a:t>
            </a:r>
          </a:p>
          <a:p>
            <a:r>
              <a:rPr lang="en-US" dirty="0"/>
              <a:t>Labels need to be attached to each end</a:t>
            </a:r>
          </a:p>
          <a:p>
            <a:r>
              <a:rPr lang="en-US" dirty="0"/>
              <a:t>61 computers x 4 labels/computer x 2 ends = 488 labels</a:t>
            </a:r>
          </a:p>
          <a:p>
            <a:r>
              <a:rPr lang="en-US" dirty="0"/>
              <a:t>Verify the connections</a:t>
            </a:r>
          </a:p>
          <a:p>
            <a:pPr lvl="1"/>
            <a:r>
              <a:rPr lang="en-US" dirty="0"/>
              <a:t>Disconnect one end and verify the link lights go off on both ends.</a:t>
            </a:r>
          </a:p>
          <a:p>
            <a:pPr lvl="1"/>
            <a:r>
              <a:rPr lang="en-US" dirty="0"/>
              <a:t>Need to organize a time when the DAQ is not used to do this</a:t>
            </a:r>
          </a:p>
          <a:p>
            <a:r>
              <a:rPr lang="en-US" dirty="0"/>
              <a:t>Labels have been printed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1E2E8EC-65F1-3345-B9BF-FA5782307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Installing Networking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7FCD73-8C7C-844A-8EA3-DDB3BF1CF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01/09/20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25D40E-3C01-BC4D-9080-3DC18AC79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Geoff Savage | ICARUS DAQ Racks to pORC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8322D7-C32B-0F4D-ACAB-5F4701B47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1323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04A4ABA-15C2-3943-8CA6-3663F5C3D8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TPC DAQ fibers</a:t>
            </a:r>
          </a:p>
          <a:p>
            <a:pPr lvl="1"/>
            <a:r>
              <a:rPr lang="en-US" dirty="0"/>
              <a:t>The DAQ fibers consist of three sections</a:t>
            </a:r>
          </a:p>
          <a:p>
            <a:pPr lvl="2"/>
            <a:r>
              <a:rPr lang="en-US" dirty="0"/>
              <a:t>Trunk cables with 24 fibers in one cable</a:t>
            </a:r>
          </a:p>
          <a:p>
            <a:pPr lvl="2"/>
            <a:r>
              <a:rPr lang="en-US" dirty="0"/>
              <a:t>Then on each end there are pigtails</a:t>
            </a:r>
          </a:p>
          <a:p>
            <a:pPr lvl="2"/>
            <a:r>
              <a:rPr lang="en-US" dirty="0"/>
              <a:t>Pigtails transition from the trunk fiber to individual fibers</a:t>
            </a:r>
          </a:p>
          <a:p>
            <a:pPr lvl="1"/>
            <a:r>
              <a:rPr lang="en-US" dirty="0"/>
              <a:t>Status</a:t>
            </a:r>
          </a:p>
          <a:p>
            <a:pPr lvl="2"/>
            <a:r>
              <a:rPr lang="en-US" dirty="0"/>
              <a:t>Trunk fibers are in place</a:t>
            </a:r>
          </a:p>
          <a:p>
            <a:pPr lvl="2"/>
            <a:r>
              <a:rPr lang="en-US" dirty="0"/>
              <a:t>Pigtails on the detector top will be installed next week (I think)</a:t>
            </a:r>
          </a:p>
          <a:p>
            <a:pPr lvl="1"/>
            <a:r>
              <a:rPr lang="en-US" dirty="0"/>
              <a:t>Pigtails in the TPC racks need to be installed horizontally</a:t>
            </a:r>
          </a:p>
          <a:p>
            <a:pPr lvl="2"/>
            <a:r>
              <a:rPr lang="en-US" dirty="0"/>
              <a:t>Shelves have been installed in the TPC and PMT racks for horizontal installation</a:t>
            </a:r>
          </a:p>
          <a:p>
            <a:pPr lvl="2"/>
            <a:r>
              <a:rPr lang="en-US" dirty="0"/>
              <a:t>Every individual fiber in the pigtail needs a label (already printed)</a:t>
            </a:r>
          </a:p>
          <a:p>
            <a:pPr lvl="2"/>
            <a:r>
              <a:rPr lang="en-US" dirty="0"/>
              <a:t>24 computers x 16 fibers/computer = 384 labels</a:t>
            </a:r>
          </a:p>
          <a:p>
            <a:r>
              <a:rPr lang="en-US" dirty="0"/>
              <a:t>PMT DAQ fibers</a:t>
            </a:r>
          </a:p>
          <a:p>
            <a:pPr lvl="1"/>
            <a:r>
              <a:rPr lang="en-US" dirty="0"/>
              <a:t>Status</a:t>
            </a:r>
          </a:p>
          <a:p>
            <a:pPr lvl="2"/>
            <a:r>
              <a:rPr lang="en-US" dirty="0"/>
              <a:t>Fibers are in place across the detector</a:t>
            </a:r>
          </a:p>
          <a:p>
            <a:pPr lvl="2"/>
            <a:r>
              <a:rPr lang="en-US" dirty="0" err="1"/>
              <a:t>Aiwu</a:t>
            </a:r>
            <a:r>
              <a:rPr lang="en-US" dirty="0"/>
              <a:t> connected fibers to the DAQ computers</a:t>
            </a:r>
          </a:p>
          <a:p>
            <a:pPr lvl="2"/>
            <a:r>
              <a:rPr lang="en-US" dirty="0"/>
              <a:t>Right now the fibers are vertical, probably want them horizontal</a:t>
            </a:r>
          </a:p>
          <a:p>
            <a:pPr lvl="1"/>
            <a:r>
              <a:rPr lang="en-US" dirty="0"/>
              <a:t>Need to think about  the positioning</a:t>
            </a:r>
          </a:p>
          <a:p>
            <a:pPr lvl="1"/>
            <a:r>
              <a:rPr lang="en-US" dirty="0"/>
              <a:t>Label these fibers if they are not labeled yet</a:t>
            </a:r>
          </a:p>
          <a:p>
            <a:r>
              <a:rPr lang="en-US" dirty="0"/>
              <a:t>Parts and Tools</a:t>
            </a:r>
          </a:p>
          <a:p>
            <a:pPr lvl="1"/>
            <a:r>
              <a:rPr lang="en-US" dirty="0"/>
              <a:t>Tie wraps</a:t>
            </a:r>
          </a:p>
          <a:p>
            <a:pPr lvl="1"/>
            <a:r>
              <a:rPr lang="en-US" dirty="0"/>
              <a:t>Scissors</a:t>
            </a:r>
          </a:p>
          <a:p>
            <a:pPr lvl="1"/>
            <a:r>
              <a:rPr lang="en-US" dirty="0"/>
              <a:t>Inner duct</a:t>
            </a:r>
          </a:p>
          <a:p>
            <a:r>
              <a:rPr lang="en-US" dirty="0"/>
              <a:t>There are four TPC racks and one PMT rack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B854BE1-899E-854B-ADE9-AD97C1B43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Installing DAQ Fibers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B485A5-85AE-C74E-BF61-D5EF46686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01/09/20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65573E-0ECB-B44C-8CA0-25FB80F41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Geoff Savage | ICARUS DAQ Racks to pORC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EB342D-E94D-5840-8A9E-94F751AC3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164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14B7B27-A1CF-C14E-891D-79FC7FA26C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Tasks needed to complete the installation of the ICARUS DAQ racks</a:t>
            </a:r>
          </a:p>
          <a:p>
            <a:pPr lvl="1"/>
            <a:r>
              <a:rPr lang="en-US" dirty="0" err="1"/>
              <a:t>pORC</a:t>
            </a:r>
            <a:r>
              <a:rPr lang="en-US" dirty="0"/>
              <a:t> – partial Operational Readiness Clearance</a:t>
            </a:r>
          </a:p>
          <a:p>
            <a:r>
              <a:rPr lang="en-US" dirty="0"/>
              <a:t>What are we talking about?</a:t>
            </a:r>
          </a:p>
          <a:p>
            <a:pPr lvl="1"/>
            <a:r>
              <a:rPr lang="en-US" dirty="0"/>
              <a:t>Physical location of DAQ racks at SBN-FD</a:t>
            </a:r>
          </a:p>
          <a:p>
            <a:pPr lvl="1"/>
            <a:r>
              <a:rPr lang="en-US" dirty="0"/>
              <a:t>DAQ rack layouts</a:t>
            </a:r>
          </a:p>
          <a:p>
            <a:r>
              <a:rPr lang="en-US" dirty="0"/>
              <a:t>Computing summary</a:t>
            </a:r>
          </a:p>
          <a:p>
            <a:pPr lvl="1"/>
            <a:r>
              <a:rPr lang="en-US" dirty="0"/>
              <a:t>All DAQ racks installed in final locations</a:t>
            </a:r>
          </a:p>
          <a:p>
            <a:pPr lvl="1"/>
            <a:r>
              <a:rPr lang="en-US" dirty="0"/>
              <a:t>Right now computers are powered directly from the wall to the PDU</a:t>
            </a:r>
          </a:p>
          <a:p>
            <a:pPr lvl="2"/>
            <a:r>
              <a:rPr lang="en-US" dirty="0"/>
              <a:t>No rack protection</a:t>
            </a:r>
          </a:p>
          <a:p>
            <a:pPr lvl="1"/>
            <a:r>
              <a:rPr lang="en-US" dirty="0"/>
              <a:t>Computers are fully networked</a:t>
            </a:r>
          </a:p>
          <a:p>
            <a:pPr lvl="1"/>
            <a:r>
              <a:rPr lang="en-US" dirty="0"/>
              <a:t>All computers have operating systems installed</a:t>
            </a:r>
          </a:p>
          <a:p>
            <a:r>
              <a:rPr lang="en-US" dirty="0"/>
              <a:t>Rack types – each type has different requirements</a:t>
            </a:r>
          </a:p>
          <a:p>
            <a:pPr lvl="1"/>
            <a:r>
              <a:rPr lang="en-US" dirty="0"/>
              <a:t>TPC (x4)</a:t>
            </a:r>
          </a:p>
          <a:p>
            <a:pPr lvl="1"/>
            <a:r>
              <a:rPr lang="en-US" dirty="0"/>
              <a:t>PMT (x1) and CRT top</a:t>
            </a:r>
          </a:p>
          <a:p>
            <a:pPr lvl="1"/>
            <a:r>
              <a:rPr lang="en-US" dirty="0"/>
              <a:t>CRT side and bottom (x2)</a:t>
            </a:r>
          </a:p>
          <a:p>
            <a:pPr lvl="1"/>
            <a:r>
              <a:rPr lang="en-US" dirty="0"/>
              <a:t>Central Servers/EVB/Timing</a:t>
            </a:r>
          </a:p>
          <a:p>
            <a:pPr lvl="1"/>
            <a:r>
              <a:rPr lang="en-US" dirty="0" err="1"/>
              <a:t>Clk</a:t>
            </a:r>
            <a:r>
              <a:rPr lang="en-US" dirty="0"/>
              <a:t>/DCS (x1)</a:t>
            </a:r>
          </a:p>
          <a:p>
            <a:r>
              <a:rPr lang="en-US" dirty="0" err="1"/>
              <a:t>pORC</a:t>
            </a:r>
            <a:r>
              <a:rPr lang="en-US" dirty="0"/>
              <a:t> documentation needs to be written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7D69191-FBF3-7740-A9CC-BB3F0E79D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3A60A8-A23D-2C4D-99C6-6D74E4416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01/09/20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6AE87C-7EC0-EB4C-8B96-5808F4582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Geoff Savage | ICARUS DAQ Racks to pORC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686ABE-3745-FE4A-866E-085D0DF70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7147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C47F93D-69A1-274B-A90C-F2D2E76C8A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bottom and side CRT groups need to run networking cables between the readout and </a:t>
            </a:r>
            <a:r>
              <a:rPr lang="en-US"/>
              <a:t>computers in their </a:t>
            </a:r>
            <a:r>
              <a:rPr lang="en-US" dirty="0"/>
              <a:t>two DAQ racks.</a:t>
            </a:r>
          </a:p>
          <a:p>
            <a:pPr lvl="1"/>
            <a:r>
              <a:rPr lang="en-US" dirty="0"/>
              <a:t>They would probably accept help to get the cables managed in their two racks</a:t>
            </a:r>
          </a:p>
          <a:p>
            <a:r>
              <a:rPr lang="en-US" dirty="0"/>
              <a:t>I have no information on the top CRT.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131D15C-C054-2542-82C1-743BFE17A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Installing CRT Racks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2EC3BB-17E2-3645-925B-A3E0B84C4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01/09/20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534F53-46CB-0347-B8CB-8260ABEEC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Geoff Savage | ICARUS DAQ Racks to pORC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7F8CF8-43F1-5643-B3A7-F3099C567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336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83" t="3271"/>
          <a:stretch/>
        </p:blipFill>
        <p:spPr>
          <a:xfrm>
            <a:off x="316992" y="999743"/>
            <a:ext cx="8827008" cy="5535567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DAQ Rack Locations at SBN-FD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01/09/20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Geoff Savage | ICARUS DAQ Racks to pORC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5149130" y="2991679"/>
            <a:ext cx="228600" cy="228600"/>
          </a:xfrm>
          <a:prstGeom prst="ellipse">
            <a:avLst/>
          </a:prstGeom>
          <a:noFill/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X</a:t>
            </a:r>
          </a:p>
        </p:txBody>
      </p:sp>
      <p:sp>
        <p:nvSpPr>
          <p:cNvPr id="9" name="Oval 8"/>
          <p:cNvSpPr/>
          <p:nvPr/>
        </p:nvSpPr>
        <p:spPr>
          <a:xfrm>
            <a:off x="6785548" y="4673079"/>
            <a:ext cx="228600" cy="228600"/>
          </a:xfrm>
          <a:prstGeom prst="ellipse">
            <a:avLst/>
          </a:prstGeom>
          <a:noFill/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X</a:t>
            </a:r>
          </a:p>
        </p:txBody>
      </p:sp>
      <p:sp>
        <p:nvSpPr>
          <p:cNvPr id="10" name="Oval 9"/>
          <p:cNvSpPr/>
          <p:nvPr/>
        </p:nvSpPr>
        <p:spPr>
          <a:xfrm>
            <a:off x="6793043" y="4125937"/>
            <a:ext cx="228600" cy="228600"/>
          </a:xfrm>
          <a:prstGeom prst="ellipse">
            <a:avLst/>
          </a:prstGeom>
          <a:noFill/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X</a:t>
            </a:r>
          </a:p>
        </p:txBody>
      </p:sp>
      <p:sp>
        <p:nvSpPr>
          <p:cNvPr id="11" name="Oval 10"/>
          <p:cNvSpPr/>
          <p:nvPr/>
        </p:nvSpPr>
        <p:spPr>
          <a:xfrm>
            <a:off x="6785548" y="3721200"/>
            <a:ext cx="228600" cy="228600"/>
          </a:xfrm>
          <a:prstGeom prst="ellipse">
            <a:avLst/>
          </a:prstGeom>
          <a:noFill/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X</a:t>
            </a:r>
          </a:p>
        </p:txBody>
      </p:sp>
      <p:sp>
        <p:nvSpPr>
          <p:cNvPr id="12" name="Oval 11"/>
          <p:cNvSpPr/>
          <p:nvPr/>
        </p:nvSpPr>
        <p:spPr>
          <a:xfrm>
            <a:off x="6785548" y="3001673"/>
            <a:ext cx="228600" cy="228600"/>
          </a:xfrm>
          <a:prstGeom prst="ellipse">
            <a:avLst/>
          </a:prstGeom>
          <a:noFill/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X</a:t>
            </a:r>
          </a:p>
        </p:txBody>
      </p:sp>
      <p:sp>
        <p:nvSpPr>
          <p:cNvPr id="13" name="Oval 12"/>
          <p:cNvSpPr/>
          <p:nvPr/>
        </p:nvSpPr>
        <p:spPr>
          <a:xfrm>
            <a:off x="5151630" y="4658084"/>
            <a:ext cx="228600" cy="228600"/>
          </a:xfrm>
          <a:prstGeom prst="ellipse">
            <a:avLst/>
          </a:prstGeom>
          <a:noFill/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X</a:t>
            </a:r>
          </a:p>
        </p:txBody>
      </p:sp>
      <p:sp>
        <p:nvSpPr>
          <p:cNvPr id="14" name="Oval 13"/>
          <p:cNvSpPr/>
          <p:nvPr/>
        </p:nvSpPr>
        <p:spPr>
          <a:xfrm>
            <a:off x="5159124" y="3721195"/>
            <a:ext cx="228600" cy="228600"/>
          </a:xfrm>
          <a:prstGeom prst="ellipse">
            <a:avLst/>
          </a:prstGeom>
          <a:noFill/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X</a:t>
            </a:r>
          </a:p>
        </p:txBody>
      </p:sp>
      <p:sp>
        <p:nvSpPr>
          <p:cNvPr id="15" name="Oval 14"/>
          <p:cNvSpPr/>
          <p:nvPr/>
        </p:nvSpPr>
        <p:spPr>
          <a:xfrm>
            <a:off x="5151630" y="4118437"/>
            <a:ext cx="228600" cy="228600"/>
          </a:xfrm>
          <a:prstGeom prst="ellipse">
            <a:avLst/>
          </a:prstGeom>
          <a:noFill/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X</a:t>
            </a:r>
          </a:p>
        </p:txBody>
      </p:sp>
      <p:sp>
        <p:nvSpPr>
          <p:cNvPr id="16" name="Oval 15"/>
          <p:cNvSpPr/>
          <p:nvPr/>
        </p:nvSpPr>
        <p:spPr>
          <a:xfrm>
            <a:off x="4202256" y="4660577"/>
            <a:ext cx="228600" cy="228600"/>
          </a:xfrm>
          <a:prstGeom prst="ellipse">
            <a:avLst/>
          </a:prstGeom>
          <a:noFill/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X</a:t>
            </a:r>
          </a:p>
        </p:txBody>
      </p:sp>
      <p:sp>
        <p:nvSpPr>
          <p:cNvPr id="17" name="Oval 16"/>
          <p:cNvSpPr/>
          <p:nvPr/>
        </p:nvSpPr>
        <p:spPr>
          <a:xfrm>
            <a:off x="4204756" y="4108445"/>
            <a:ext cx="228600" cy="228600"/>
          </a:xfrm>
          <a:prstGeom prst="ellipse">
            <a:avLst/>
          </a:prstGeom>
          <a:noFill/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X</a:t>
            </a:r>
          </a:p>
        </p:txBody>
      </p:sp>
      <p:sp>
        <p:nvSpPr>
          <p:cNvPr id="18" name="Oval 17"/>
          <p:cNvSpPr/>
          <p:nvPr/>
        </p:nvSpPr>
        <p:spPr>
          <a:xfrm>
            <a:off x="4207256" y="3721205"/>
            <a:ext cx="228600" cy="228600"/>
          </a:xfrm>
          <a:prstGeom prst="ellipse">
            <a:avLst/>
          </a:prstGeom>
          <a:noFill/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X</a:t>
            </a:r>
          </a:p>
        </p:txBody>
      </p:sp>
      <p:sp>
        <p:nvSpPr>
          <p:cNvPr id="19" name="Oval 18"/>
          <p:cNvSpPr/>
          <p:nvPr/>
        </p:nvSpPr>
        <p:spPr>
          <a:xfrm>
            <a:off x="4217251" y="2996684"/>
            <a:ext cx="228600" cy="228600"/>
          </a:xfrm>
          <a:prstGeom prst="ellipse">
            <a:avLst/>
          </a:prstGeom>
          <a:noFill/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X</a:t>
            </a:r>
          </a:p>
        </p:txBody>
      </p:sp>
      <p:sp>
        <p:nvSpPr>
          <p:cNvPr id="22" name="Oval 21"/>
          <p:cNvSpPr/>
          <p:nvPr/>
        </p:nvSpPr>
        <p:spPr>
          <a:xfrm>
            <a:off x="2605806" y="2989184"/>
            <a:ext cx="228600" cy="228600"/>
          </a:xfrm>
          <a:prstGeom prst="ellipse">
            <a:avLst/>
          </a:prstGeom>
          <a:noFill/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X</a:t>
            </a:r>
          </a:p>
        </p:txBody>
      </p:sp>
      <p:sp>
        <p:nvSpPr>
          <p:cNvPr id="23" name="Oval 22"/>
          <p:cNvSpPr/>
          <p:nvPr/>
        </p:nvSpPr>
        <p:spPr>
          <a:xfrm>
            <a:off x="2608306" y="3726195"/>
            <a:ext cx="228600" cy="228600"/>
          </a:xfrm>
          <a:prstGeom prst="ellipse">
            <a:avLst/>
          </a:prstGeom>
          <a:noFill/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X</a:t>
            </a:r>
          </a:p>
        </p:txBody>
      </p:sp>
      <p:sp>
        <p:nvSpPr>
          <p:cNvPr id="24" name="Oval 23"/>
          <p:cNvSpPr/>
          <p:nvPr/>
        </p:nvSpPr>
        <p:spPr>
          <a:xfrm>
            <a:off x="2610806" y="4118435"/>
            <a:ext cx="228600" cy="228600"/>
          </a:xfrm>
          <a:prstGeom prst="ellipse">
            <a:avLst/>
          </a:prstGeom>
          <a:noFill/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X</a:t>
            </a:r>
          </a:p>
        </p:txBody>
      </p:sp>
      <p:sp>
        <p:nvSpPr>
          <p:cNvPr id="25" name="Oval 24"/>
          <p:cNvSpPr/>
          <p:nvPr/>
        </p:nvSpPr>
        <p:spPr>
          <a:xfrm>
            <a:off x="2598316" y="4675565"/>
            <a:ext cx="228600" cy="228600"/>
          </a:xfrm>
          <a:prstGeom prst="ellipse">
            <a:avLst/>
          </a:prstGeom>
          <a:noFill/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X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921115" y="5696641"/>
            <a:ext cx="365760" cy="27432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2"/>
                </a:solidFill>
              </a:rPr>
              <a:t>EB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6FB60423-2508-7240-907A-22639BD30DB3}"/>
              </a:ext>
            </a:extLst>
          </p:cNvPr>
          <p:cNvSpPr/>
          <p:nvPr/>
        </p:nvSpPr>
        <p:spPr>
          <a:xfrm>
            <a:off x="7301018" y="1705423"/>
            <a:ext cx="228600" cy="228600"/>
          </a:xfrm>
          <a:prstGeom prst="ellipse">
            <a:avLst/>
          </a:prstGeom>
          <a:noFill/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X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09CDF2B-E977-514C-9422-E83FE3107CF4}"/>
              </a:ext>
            </a:extLst>
          </p:cNvPr>
          <p:cNvSpPr txBox="1"/>
          <p:nvPr/>
        </p:nvSpPr>
        <p:spPr>
          <a:xfrm>
            <a:off x="7529618" y="1681223"/>
            <a:ext cx="11239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tx2"/>
                </a:solidFill>
              </a:rPr>
              <a:t>DAQ fiber drop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51B9C1F-A420-344E-A624-D7DEBB0760E0}"/>
              </a:ext>
            </a:extLst>
          </p:cNvPr>
          <p:cNvCxnSpPr/>
          <p:nvPr/>
        </p:nvCxnSpPr>
        <p:spPr>
          <a:xfrm>
            <a:off x="3473539" y="1835396"/>
            <a:ext cx="1463040" cy="0"/>
          </a:xfrm>
          <a:prstGeom prst="line">
            <a:avLst/>
          </a:prstGeom>
          <a:ln w="50800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C30F74F-66B8-E545-A65C-A64888EC42FC}"/>
              </a:ext>
            </a:extLst>
          </p:cNvPr>
          <p:cNvCxnSpPr>
            <a:cxnSpLocks/>
          </p:cNvCxnSpPr>
          <p:nvPr/>
        </p:nvCxnSpPr>
        <p:spPr>
          <a:xfrm>
            <a:off x="4900003" y="1835396"/>
            <a:ext cx="0" cy="590812"/>
          </a:xfrm>
          <a:prstGeom prst="line">
            <a:avLst/>
          </a:prstGeom>
          <a:ln w="50800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id="{693A3830-09AF-B14C-9502-BD7C24C9D7F0}"/>
              </a:ext>
            </a:extLst>
          </p:cNvPr>
          <p:cNvSpPr/>
          <p:nvPr/>
        </p:nvSpPr>
        <p:spPr>
          <a:xfrm>
            <a:off x="3694705" y="1729622"/>
            <a:ext cx="228600" cy="228600"/>
          </a:xfrm>
          <a:prstGeom prst="ellipse">
            <a:avLst/>
          </a:prstGeom>
          <a:noFill/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X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D5B59D8A-A6BC-824E-96C7-58D3CAB2FD14}"/>
              </a:ext>
            </a:extLst>
          </p:cNvPr>
          <p:cNvSpPr/>
          <p:nvPr/>
        </p:nvSpPr>
        <p:spPr>
          <a:xfrm>
            <a:off x="4595196" y="1721096"/>
            <a:ext cx="228600" cy="228600"/>
          </a:xfrm>
          <a:prstGeom prst="ellipse">
            <a:avLst/>
          </a:prstGeom>
          <a:noFill/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X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A3F6BF8-4CF5-3A44-9A32-CF67C0E9EF5E}"/>
              </a:ext>
            </a:extLst>
          </p:cNvPr>
          <p:cNvSpPr/>
          <p:nvPr/>
        </p:nvSpPr>
        <p:spPr>
          <a:xfrm>
            <a:off x="2936174" y="5696641"/>
            <a:ext cx="365760" cy="274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2"/>
              </a:solidFill>
            </a:endParaRPr>
          </a:p>
        </p:txBody>
      </p:sp>
      <p:sp>
        <p:nvSpPr>
          <p:cNvPr id="20" name="Round Diagonal Corner Rectangle 19">
            <a:extLst>
              <a:ext uri="{FF2B5EF4-FFF2-40B4-BE49-F238E27FC236}">
                <a16:creationId xmlns:a16="http://schemas.microsoft.com/office/drawing/2014/main" id="{A94DD3AA-8593-2E45-9AFC-9173FE3D75F8}"/>
              </a:ext>
            </a:extLst>
          </p:cNvPr>
          <p:cNvSpPr/>
          <p:nvPr/>
        </p:nvSpPr>
        <p:spPr>
          <a:xfrm>
            <a:off x="1355989" y="2310884"/>
            <a:ext cx="1828800" cy="914400"/>
          </a:xfrm>
          <a:prstGeom prst="round2Diag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Alcove 1</a:t>
            </a:r>
          </a:p>
          <a:p>
            <a:pPr algn="ctr"/>
            <a:r>
              <a:rPr lang="en-US" dirty="0"/>
              <a:t>Mezz W</a:t>
            </a:r>
          </a:p>
        </p:txBody>
      </p:sp>
      <p:sp>
        <p:nvSpPr>
          <p:cNvPr id="36" name="Round Diagonal Corner Rectangle 35">
            <a:extLst>
              <a:ext uri="{FF2B5EF4-FFF2-40B4-BE49-F238E27FC236}">
                <a16:creationId xmlns:a16="http://schemas.microsoft.com/office/drawing/2014/main" id="{5434AB1D-D4BE-4242-97CA-C171EDDC6822}"/>
              </a:ext>
            </a:extLst>
          </p:cNvPr>
          <p:cNvSpPr/>
          <p:nvPr/>
        </p:nvSpPr>
        <p:spPr>
          <a:xfrm>
            <a:off x="3294420" y="2297859"/>
            <a:ext cx="1828800" cy="914400"/>
          </a:xfrm>
          <a:prstGeom prst="round2Diag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Alcove 2</a:t>
            </a:r>
          </a:p>
          <a:p>
            <a:pPr algn="ctr"/>
            <a:r>
              <a:rPr lang="en-US" dirty="0"/>
              <a:t>Mezz W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3A08224-B2DF-E94F-A354-9BE93813868C}"/>
              </a:ext>
            </a:extLst>
          </p:cNvPr>
          <p:cNvSpPr/>
          <p:nvPr/>
        </p:nvSpPr>
        <p:spPr>
          <a:xfrm>
            <a:off x="1453189" y="1587079"/>
            <a:ext cx="1828800" cy="731520"/>
          </a:xfrm>
          <a:prstGeom prst="ellipse">
            <a:avLst/>
          </a:prstGeom>
          <a:noFill/>
          <a:ln w="635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B5074133-7C53-7547-9885-B33677364302}"/>
              </a:ext>
            </a:extLst>
          </p:cNvPr>
          <p:cNvSpPr/>
          <p:nvPr/>
        </p:nvSpPr>
        <p:spPr>
          <a:xfrm>
            <a:off x="3314068" y="1595099"/>
            <a:ext cx="1828800" cy="731520"/>
          </a:xfrm>
          <a:prstGeom prst="ellipse">
            <a:avLst/>
          </a:prstGeom>
          <a:noFill/>
          <a:ln w="635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845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CD2CC239-61E7-1B41-882D-3A4BD93D811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918584" y="914404"/>
          <a:ext cx="7292544" cy="5106980"/>
        </p:xfrm>
        <a:graphic>
          <a:graphicData uri="http://schemas.openxmlformats.org/drawingml/2006/table">
            <a:tbl>
              <a:tblPr/>
              <a:tblGrid>
                <a:gridCol w="1095258">
                  <a:extLst>
                    <a:ext uri="{9D8B030D-6E8A-4147-A177-3AD203B41FA5}">
                      <a16:colId xmlns:a16="http://schemas.microsoft.com/office/drawing/2014/main" val="1007505339"/>
                    </a:ext>
                  </a:extLst>
                </a:gridCol>
                <a:gridCol w="302709">
                  <a:extLst>
                    <a:ext uri="{9D8B030D-6E8A-4147-A177-3AD203B41FA5}">
                      <a16:colId xmlns:a16="http://schemas.microsoft.com/office/drawing/2014/main" val="2484041100"/>
                    </a:ext>
                  </a:extLst>
                </a:gridCol>
                <a:gridCol w="1095258">
                  <a:extLst>
                    <a:ext uri="{9D8B030D-6E8A-4147-A177-3AD203B41FA5}">
                      <a16:colId xmlns:a16="http://schemas.microsoft.com/office/drawing/2014/main" val="2537139488"/>
                    </a:ext>
                  </a:extLst>
                </a:gridCol>
                <a:gridCol w="302709">
                  <a:extLst>
                    <a:ext uri="{9D8B030D-6E8A-4147-A177-3AD203B41FA5}">
                      <a16:colId xmlns:a16="http://schemas.microsoft.com/office/drawing/2014/main" val="1195988515"/>
                    </a:ext>
                  </a:extLst>
                </a:gridCol>
                <a:gridCol w="1095258">
                  <a:extLst>
                    <a:ext uri="{9D8B030D-6E8A-4147-A177-3AD203B41FA5}">
                      <a16:colId xmlns:a16="http://schemas.microsoft.com/office/drawing/2014/main" val="1791139341"/>
                    </a:ext>
                  </a:extLst>
                </a:gridCol>
                <a:gridCol w="302709">
                  <a:extLst>
                    <a:ext uri="{9D8B030D-6E8A-4147-A177-3AD203B41FA5}">
                      <a16:colId xmlns:a16="http://schemas.microsoft.com/office/drawing/2014/main" val="2053336894"/>
                    </a:ext>
                  </a:extLst>
                </a:gridCol>
                <a:gridCol w="302709">
                  <a:extLst>
                    <a:ext uri="{9D8B030D-6E8A-4147-A177-3AD203B41FA5}">
                      <a16:colId xmlns:a16="http://schemas.microsoft.com/office/drawing/2014/main" val="1286342273"/>
                    </a:ext>
                  </a:extLst>
                </a:gridCol>
                <a:gridCol w="1095258">
                  <a:extLst>
                    <a:ext uri="{9D8B030D-6E8A-4147-A177-3AD203B41FA5}">
                      <a16:colId xmlns:a16="http://schemas.microsoft.com/office/drawing/2014/main" val="2763112209"/>
                    </a:ext>
                  </a:extLst>
                </a:gridCol>
                <a:gridCol w="302709">
                  <a:extLst>
                    <a:ext uri="{9D8B030D-6E8A-4147-A177-3AD203B41FA5}">
                      <a16:colId xmlns:a16="http://schemas.microsoft.com/office/drawing/2014/main" val="1849432104"/>
                    </a:ext>
                  </a:extLst>
                </a:gridCol>
                <a:gridCol w="302709">
                  <a:extLst>
                    <a:ext uri="{9D8B030D-6E8A-4147-A177-3AD203B41FA5}">
                      <a16:colId xmlns:a16="http://schemas.microsoft.com/office/drawing/2014/main" val="1576892027"/>
                    </a:ext>
                  </a:extLst>
                </a:gridCol>
                <a:gridCol w="1095258">
                  <a:extLst>
                    <a:ext uri="{9D8B030D-6E8A-4147-A177-3AD203B41FA5}">
                      <a16:colId xmlns:a16="http://schemas.microsoft.com/office/drawing/2014/main" val="3556185386"/>
                    </a:ext>
                  </a:extLst>
                </a:gridCol>
              </a:tblGrid>
              <a:tr h="1177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RPS</a:t>
                      </a: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RPS</a:t>
                      </a: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5519" marR="5519" marT="55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1824671"/>
                  </a:ext>
                </a:extLst>
              </a:tr>
              <a:tr h="1177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space</a:t>
                      </a: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space</a:t>
                      </a: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5519" marR="5519" marT="55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6735463"/>
                  </a:ext>
                </a:extLst>
              </a:tr>
              <a:tr h="117740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RPS</a:t>
                      </a: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5519" marR="5519" marT="551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RPS</a:t>
                      </a: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RPS</a:t>
                      </a: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8814617"/>
                  </a:ext>
                </a:extLst>
              </a:tr>
              <a:tr h="1177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 Switch Box-30</a:t>
                      </a:r>
                    </a:p>
                  </a:txBody>
                  <a:tcPr marL="5519" marR="5519" marT="55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 Switch Box-30</a:t>
                      </a:r>
                    </a:p>
                  </a:txBody>
                  <a:tcPr marL="5519" marR="5519" marT="55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space</a:t>
                      </a: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5519" marR="5519" marT="551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space</a:t>
                      </a: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space</a:t>
                      </a: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4535556"/>
                  </a:ext>
                </a:extLst>
              </a:tr>
              <a:tr h="1177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19" marR="5519" marT="55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19" marR="5519" marT="55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 Switch Box-30</a:t>
                      </a:r>
                    </a:p>
                  </a:txBody>
                  <a:tcPr marL="5519" marR="5519" marT="55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5519" marR="5519" marT="551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 Switch Box-30</a:t>
                      </a:r>
                    </a:p>
                  </a:txBody>
                  <a:tcPr marL="5519" marR="5519" marT="55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 Switch Box-30</a:t>
                      </a:r>
                    </a:p>
                  </a:txBody>
                  <a:tcPr marL="5519" marR="5519" marT="55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4863820"/>
                  </a:ext>
                </a:extLst>
              </a:tr>
              <a:tr h="1177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space</a:t>
                      </a:r>
                    </a:p>
                  </a:txBody>
                  <a:tcPr marL="5519" marR="5519" marT="55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space</a:t>
                      </a:r>
                    </a:p>
                  </a:txBody>
                  <a:tcPr marL="5519" marR="5519" marT="55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19" marR="5519" marT="55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5519" marR="5519" marT="551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19" marR="5519" marT="55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19" marR="5519" marT="55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1057587"/>
                  </a:ext>
                </a:extLst>
              </a:tr>
              <a:tr h="117740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space</a:t>
                      </a:r>
                    </a:p>
                  </a:txBody>
                  <a:tcPr marL="5519" marR="5519" marT="55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5519" marR="5519" marT="551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space</a:t>
                      </a:r>
                    </a:p>
                  </a:txBody>
                  <a:tcPr marL="5519" marR="5519" marT="55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space</a:t>
                      </a:r>
                    </a:p>
                  </a:txBody>
                  <a:tcPr marL="5519" marR="5519" marT="55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5214922"/>
                  </a:ext>
                </a:extLst>
              </a:tr>
              <a:tr h="117740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icarus-gateway01</a:t>
                      </a:r>
                    </a:p>
                  </a:txBody>
                  <a:tcPr marL="5519" marR="5519" marT="55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5519" marR="5519" marT="55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s-sbn-fd-daq-1 (10Gb)</a:t>
                      </a:r>
                    </a:p>
                  </a:txBody>
                  <a:tcPr marL="5519" marR="5519" marT="55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rear</a:t>
                      </a:r>
                    </a:p>
                  </a:txBody>
                  <a:tcPr marL="5519" marR="5519" marT="55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1337581"/>
                  </a:ext>
                </a:extLst>
              </a:tr>
              <a:tr h="117740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space</a:t>
                      </a: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5519" marR="5519" marT="551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cables</a:t>
                      </a: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1825874"/>
                  </a:ext>
                </a:extLst>
              </a:tr>
              <a:tr h="117740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icarus-gateway02</a:t>
                      </a:r>
                    </a:p>
                  </a:txBody>
                  <a:tcPr marL="5519" marR="5519" marT="55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5519" marR="5519" marT="55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s-sbn-fd-dcs-2 (1Gb)</a:t>
                      </a:r>
                    </a:p>
                  </a:txBody>
                  <a:tcPr marL="5519" marR="5519" marT="55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rear</a:t>
                      </a:r>
                    </a:p>
                  </a:txBody>
                  <a:tcPr marL="5519" marR="5519" marT="55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2907961"/>
                  </a:ext>
                </a:extLst>
              </a:tr>
              <a:tr h="117740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space</a:t>
                      </a: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5519" marR="5519" marT="551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cables</a:t>
                      </a: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6977122"/>
                  </a:ext>
                </a:extLst>
              </a:tr>
              <a:tr h="110382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icarus-db01</a:t>
                      </a:r>
                    </a:p>
                  </a:txBody>
                  <a:tcPr marL="5519" marR="5519" marT="55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5519" marR="5519" marT="551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5847931"/>
                  </a:ext>
                </a:extLst>
              </a:tr>
              <a:tr h="117740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19" marR="5519" marT="55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5519" marR="5519" marT="551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8560010"/>
                  </a:ext>
                </a:extLst>
              </a:tr>
              <a:tr h="117740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space</a:t>
                      </a: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5519" marR="5519" marT="551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1934830"/>
                  </a:ext>
                </a:extLst>
              </a:tr>
              <a:tr h="110382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icarus-db02</a:t>
                      </a:r>
                    </a:p>
                  </a:txBody>
                  <a:tcPr marL="5519" marR="5519" marT="55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8CC0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5519" marR="5519" marT="551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8668196"/>
                  </a:ext>
                </a:extLst>
              </a:tr>
              <a:tr h="117740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19" marR="5519" marT="55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CC0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5519" marR="5519" marT="551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4161399"/>
                  </a:ext>
                </a:extLst>
              </a:tr>
              <a:tr h="117740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space</a:t>
                      </a: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5519" marR="5519" marT="551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436896"/>
                  </a:ext>
                </a:extLst>
              </a:tr>
              <a:tr h="110382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icarus-nfs01</a:t>
                      </a:r>
                    </a:p>
                  </a:txBody>
                  <a:tcPr marL="5519" marR="5519" marT="55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5519" marR="5519" marT="551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8149467"/>
                  </a:ext>
                </a:extLst>
              </a:tr>
              <a:tr h="117740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19" marR="5519" marT="55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5519" marR="5519" marT="551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0550754"/>
                  </a:ext>
                </a:extLst>
              </a:tr>
              <a:tr h="117740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space</a:t>
                      </a: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5519" marR="5519" marT="551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9032246"/>
                  </a:ext>
                </a:extLst>
              </a:tr>
              <a:tr h="110382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icarus-nfs02</a:t>
                      </a:r>
                    </a:p>
                  </a:txBody>
                  <a:tcPr marL="5519" marR="5519" marT="55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5519" marR="5519" marT="551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7005789"/>
                  </a:ext>
                </a:extLst>
              </a:tr>
              <a:tr h="117740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19" marR="5519" marT="55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5519" marR="5519" marT="551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1038668"/>
                  </a:ext>
                </a:extLst>
              </a:tr>
              <a:tr h="117740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space</a:t>
                      </a:r>
                    </a:p>
                  </a:txBody>
                  <a:tcPr marL="5519" marR="5519" marT="55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5519" marR="5519" marT="551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8813691"/>
                  </a:ext>
                </a:extLst>
              </a:tr>
              <a:tr h="117740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19" marR="5519" marT="55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5519" marR="5519" marT="551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management server</a:t>
                      </a:r>
                    </a:p>
                  </a:txBody>
                  <a:tcPr marL="5519" marR="5519" marT="55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icarus-clk01</a:t>
                      </a: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CC0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2189325"/>
                  </a:ext>
                </a:extLst>
              </a:tr>
              <a:tr h="117740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KVM</a:t>
                      </a: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5519" marR="5519" marT="551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space</a:t>
                      </a: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space</a:t>
                      </a: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4313723"/>
                  </a:ext>
                </a:extLst>
              </a:tr>
              <a:tr h="117740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space</a:t>
                      </a: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5519" marR="5519" marT="551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icarus-evb01</a:t>
                      </a:r>
                    </a:p>
                  </a:txBody>
                  <a:tcPr marL="5519" marR="5519" marT="55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icarus-clk02</a:t>
                      </a: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CC0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3526259"/>
                  </a:ext>
                </a:extLst>
              </a:tr>
              <a:tr h="117740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5519" marR="5519" marT="551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19" marR="5519" marT="55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space</a:t>
                      </a: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3489897"/>
                  </a:ext>
                </a:extLst>
              </a:tr>
              <a:tr h="117740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5519" marR="5519" marT="551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space</a:t>
                      </a: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icarus-dcs01</a:t>
                      </a: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CC0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7714878"/>
                  </a:ext>
                </a:extLst>
              </a:tr>
              <a:tr h="110382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5519" marR="5519" marT="551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icarus-evb02</a:t>
                      </a:r>
                    </a:p>
                  </a:txBody>
                  <a:tcPr marL="5519" marR="5519" marT="55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5519698"/>
                  </a:ext>
                </a:extLst>
              </a:tr>
              <a:tr h="117740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5519" marR="5519" marT="551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19" marR="5519" marT="55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3557552"/>
                  </a:ext>
                </a:extLst>
              </a:tr>
              <a:tr h="117740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5519" marR="5519" marT="551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space</a:t>
                      </a: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1980329"/>
                  </a:ext>
                </a:extLst>
              </a:tr>
              <a:tr h="110382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5519" marR="5519" marT="551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icarus-evb03</a:t>
                      </a:r>
                    </a:p>
                  </a:txBody>
                  <a:tcPr marL="5519" marR="5519" marT="55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0178166"/>
                  </a:ext>
                </a:extLst>
              </a:tr>
              <a:tr h="117740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5519" marR="5519" marT="551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19" marR="5519" marT="55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0984116"/>
                  </a:ext>
                </a:extLst>
              </a:tr>
              <a:tr h="117740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5519" marR="5519" marT="551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space</a:t>
                      </a: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3267218"/>
                  </a:ext>
                </a:extLst>
              </a:tr>
              <a:tr h="110382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519" marR="5519" marT="551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icarus-evb04</a:t>
                      </a:r>
                    </a:p>
                  </a:txBody>
                  <a:tcPr marL="5519" marR="5519" marT="55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3457268"/>
                  </a:ext>
                </a:extLst>
              </a:tr>
              <a:tr h="117740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5519" marR="5519" marT="551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19" marR="5519" marT="55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3070979"/>
                  </a:ext>
                </a:extLst>
              </a:tr>
              <a:tr h="117740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519" marR="5519" marT="551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space</a:t>
                      </a: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5887527"/>
                  </a:ext>
                </a:extLst>
              </a:tr>
              <a:tr h="110382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519" marR="5519" marT="551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icarus-evb05</a:t>
                      </a:r>
                    </a:p>
                  </a:txBody>
                  <a:tcPr marL="5519" marR="5519" marT="55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7613570"/>
                  </a:ext>
                </a:extLst>
              </a:tr>
              <a:tr h="117740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519" marR="5519" marT="551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19" marR="5519" marT="55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3515311"/>
                  </a:ext>
                </a:extLst>
              </a:tr>
              <a:tr h="117740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519" marR="5519" marT="551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space</a:t>
                      </a: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9952446"/>
                  </a:ext>
                </a:extLst>
              </a:tr>
              <a:tr h="110382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519" marR="5519" marT="551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icarus-evb06</a:t>
                      </a:r>
                    </a:p>
                  </a:txBody>
                  <a:tcPr marL="5519" marR="5519" marT="55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3226308"/>
                  </a:ext>
                </a:extLst>
              </a:tr>
              <a:tr h="117740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519" marR="5519" marT="551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19" marR="5519" marT="55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4128072"/>
                  </a:ext>
                </a:extLst>
              </a:tr>
              <a:tr h="110382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519" marR="5519" marT="551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space</a:t>
                      </a:r>
                    </a:p>
                  </a:txBody>
                  <a:tcPr marL="5519" marR="5519" marT="55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0025164"/>
                  </a:ext>
                </a:extLst>
              </a:tr>
              <a:tr h="117740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519" marR="5519" marT="551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19" marR="5519" marT="55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19" marR="5519" marT="551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19" marR="5519" marT="55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4161152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A3A9F0C7-7E3D-4B4F-9008-D5499EA8D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Alcove 1 Mezzanine West – Central Servers/EVB/Timing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D92B6A-D8F4-6544-BD94-FFBB86207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01/09/20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E10016-0D36-ED4E-8149-8F3FE22F4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Geoff Savage | ICARUS DAQ Racks to pORC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AB885C-BCC2-8E4E-BCC9-055CB561B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56416B2-6E63-0D40-BDFB-46E4652F5B92}"/>
              </a:ext>
            </a:extLst>
          </p:cNvPr>
          <p:cNvSpPr/>
          <p:nvPr/>
        </p:nvSpPr>
        <p:spPr>
          <a:xfrm>
            <a:off x="5371766" y="765843"/>
            <a:ext cx="118872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EVB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FD6817B-F9C8-1245-84E5-6303DE2BDA83}"/>
              </a:ext>
            </a:extLst>
          </p:cNvPr>
          <p:cNvSpPr/>
          <p:nvPr/>
        </p:nvSpPr>
        <p:spPr>
          <a:xfrm>
            <a:off x="7057857" y="783890"/>
            <a:ext cx="118872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Timing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BD2E048-83AD-204E-8DEF-841D7C3F594B}"/>
              </a:ext>
            </a:extLst>
          </p:cNvPr>
          <p:cNvSpPr/>
          <p:nvPr/>
        </p:nvSpPr>
        <p:spPr>
          <a:xfrm>
            <a:off x="3685675" y="765843"/>
            <a:ext cx="118872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CS</a:t>
            </a:r>
          </a:p>
        </p:txBody>
      </p:sp>
    </p:spTree>
    <p:extLst>
      <p:ext uri="{BB962C8B-B14F-4D97-AF65-F5344CB8AC3E}">
        <p14:creationId xmlns:p14="http://schemas.microsoft.com/office/powerpoint/2010/main" val="9058432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C7A36C14-267B-9543-B388-EE38BE277C3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28600" y="1290906"/>
          <a:ext cx="8672513" cy="4353976"/>
        </p:xfrm>
        <a:graphic>
          <a:graphicData uri="http://schemas.openxmlformats.org/drawingml/2006/table">
            <a:tbl>
              <a:tblPr/>
              <a:tblGrid>
                <a:gridCol w="879927">
                  <a:extLst>
                    <a:ext uri="{9D8B030D-6E8A-4147-A177-3AD203B41FA5}">
                      <a16:colId xmlns:a16="http://schemas.microsoft.com/office/drawing/2014/main" val="2625432213"/>
                    </a:ext>
                  </a:extLst>
                </a:gridCol>
                <a:gridCol w="243196">
                  <a:extLst>
                    <a:ext uri="{9D8B030D-6E8A-4147-A177-3AD203B41FA5}">
                      <a16:colId xmlns:a16="http://schemas.microsoft.com/office/drawing/2014/main" val="1330174342"/>
                    </a:ext>
                  </a:extLst>
                </a:gridCol>
                <a:gridCol w="879927">
                  <a:extLst>
                    <a:ext uri="{9D8B030D-6E8A-4147-A177-3AD203B41FA5}">
                      <a16:colId xmlns:a16="http://schemas.microsoft.com/office/drawing/2014/main" val="449110168"/>
                    </a:ext>
                  </a:extLst>
                </a:gridCol>
                <a:gridCol w="243196">
                  <a:extLst>
                    <a:ext uri="{9D8B030D-6E8A-4147-A177-3AD203B41FA5}">
                      <a16:colId xmlns:a16="http://schemas.microsoft.com/office/drawing/2014/main" val="386128793"/>
                    </a:ext>
                  </a:extLst>
                </a:gridCol>
                <a:gridCol w="879927">
                  <a:extLst>
                    <a:ext uri="{9D8B030D-6E8A-4147-A177-3AD203B41FA5}">
                      <a16:colId xmlns:a16="http://schemas.microsoft.com/office/drawing/2014/main" val="3918846341"/>
                    </a:ext>
                  </a:extLst>
                </a:gridCol>
                <a:gridCol w="243196">
                  <a:extLst>
                    <a:ext uri="{9D8B030D-6E8A-4147-A177-3AD203B41FA5}">
                      <a16:colId xmlns:a16="http://schemas.microsoft.com/office/drawing/2014/main" val="3748455624"/>
                    </a:ext>
                  </a:extLst>
                </a:gridCol>
                <a:gridCol w="243196">
                  <a:extLst>
                    <a:ext uri="{9D8B030D-6E8A-4147-A177-3AD203B41FA5}">
                      <a16:colId xmlns:a16="http://schemas.microsoft.com/office/drawing/2014/main" val="2912872683"/>
                    </a:ext>
                  </a:extLst>
                </a:gridCol>
                <a:gridCol w="879927">
                  <a:extLst>
                    <a:ext uri="{9D8B030D-6E8A-4147-A177-3AD203B41FA5}">
                      <a16:colId xmlns:a16="http://schemas.microsoft.com/office/drawing/2014/main" val="1143104680"/>
                    </a:ext>
                  </a:extLst>
                </a:gridCol>
                <a:gridCol w="371426">
                  <a:extLst>
                    <a:ext uri="{9D8B030D-6E8A-4147-A177-3AD203B41FA5}">
                      <a16:colId xmlns:a16="http://schemas.microsoft.com/office/drawing/2014/main" val="2481947319"/>
                    </a:ext>
                  </a:extLst>
                </a:gridCol>
                <a:gridCol w="371426">
                  <a:extLst>
                    <a:ext uri="{9D8B030D-6E8A-4147-A177-3AD203B41FA5}">
                      <a16:colId xmlns:a16="http://schemas.microsoft.com/office/drawing/2014/main" val="4002522345"/>
                    </a:ext>
                  </a:extLst>
                </a:gridCol>
                <a:gridCol w="371426">
                  <a:extLst>
                    <a:ext uri="{9D8B030D-6E8A-4147-A177-3AD203B41FA5}">
                      <a16:colId xmlns:a16="http://schemas.microsoft.com/office/drawing/2014/main" val="1942684395"/>
                    </a:ext>
                  </a:extLst>
                </a:gridCol>
                <a:gridCol w="879927">
                  <a:extLst>
                    <a:ext uri="{9D8B030D-6E8A-4147-A177-3AD203B41FA5}">
                      <a16:colId xmlns:a16="http://schemas.microsoft.com/office/drawing/2014/main" val="4138782593"/>
                    </a:ext>
                  </a:extLst>
                </a:gridCol>
                <a:gridCol w="112018">
                  <a:extLst>
                    <a:ext uri="{9D8B030D-6E8A-4147-A177-3AD203B41FA5}">
                      <a16:colId xmlns:a16="http://schemas.microsoft.com/office/drawing/2014/main" val="1167147445"/>
                    </a:ext>
                  </a:extLst>
                </a:gridCol>
                <a:gridCol w="879927">
                  <a:extLst>
                    <a:ext uri="{9D8B030D-6E8A-4147-A177-3AD203B41FA5}">
                      <a16:colId xmlns:a16="http://schemas.microsoft.com/office/drawing/2014/main" val="1556707839"/>
                    </a:ext>
                  </a:extLst>
                </a:gridCol>
                <a:gridCol w="313944">
                  <a:extLst>
                    <a:ext uri="{9D8B030D-6E8A-4147-A177-3AD203B41FA5}">
                      <a16:colId xmlns:a16="http://schemas.microsoft.com/office/drawing/2014/main" val="1961154984"/>
                    </a:ext>
                  </a:extLst>
                </a:gridCol>
                <a:gridCol w="879927">
                  <a:extLst>
                    <a:ext uri="{9D8B030D-6E8A-4147-A177-3AD203B41FA5}">
                      <a16:colId xmlns:a16="http://schemas.microsoft.com/office/drawing/2014/main" val="3746128077"/>
                    </a:ext>
                  </a:extLst>
                </a:gridCol>
              </a:tblGrid>
              <a:tr h="94523"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4431" marR="4431" marT="4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RPS</a:t>
                      </a: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RPS</a:t>
                      </a: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RPS</a:t>
                      </a: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6847604"/>
                  </a:ext>
                </a:extLst>
              </a:tr>
              <a:tr h="94523"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4431" marR="4431" marT="4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space</a:t>
                      </a: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space</a:t>
                      </a: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space</a:t>
                      </a: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3094793"/>
                  </a:ext>
                </a:extLst>
              </a:tr>
              <a:tr h="94523"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4431" marR="4431" marT="4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 Switch Box-30</a:t>
                      </a:r>
                    </a:p>
                  </a:txBody>
                  <a:tcPr marL="4431" marR="4431" marT="44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 Switch Box-30</a:t>
                      </a:r>
                    </a:p>
                  </a:txBody>
                  <a:tcPr marL="4431" marR="4431" marT="44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 Switch Box-30</a:t>
                      </a:r>
                    </a:p>
                  </a:txBody>
                  <a:tcPr marL="4431" marR="4431" marT="44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1888412"/>
                  </a:ext>
                </a:extLst>
              </a:tr>
              <a:tr h="945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RPS</a:t>
                      </a: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RPS</a:t>
                      </a: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RPS</a:t>
                      </a: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4431" marR="4431" marT="443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RPS</a:t>
                      </a: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31" marR="4431" marT="44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31" marR="4431" marT="44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31" marR="4431" marT="44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483344"/>
                  </a:ext>
                </a:extLst>
              </a:tr>
              <a:tr h="945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space</a:t>
                      </a: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space</a:t>
                      </a: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space</a:t>
                      </a: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4431" marR="4431" marT="443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space</a:t>
                      </a: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space</a:t>
                      </a:r>
                    </a:p>
                  </a:txBody>
                  <a:tcPr marL="4431" marR="4431" marT="44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space</a:t>
                      </a:r>
                    </a:p>
                  </a:txBody>
                  <a:tcPr marL="4431" marR="4431" marT="44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space</a:t>
                      </a:r>
                    </a:p>
                  </a:txBody>
                  <a:tcPr marL="4431" marR="4431" marT="44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8950216"/>
                  </a:ext>
                </a:extLst>
              </a:tr>
              <a:tr h="94523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4431" marR="4431" marT="443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s-sbn-fd-dcs-5</a:t>
                      </a: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s-sbn-fd-daq-3 (10Gb)</a:t>
                      </a: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rear</a:t>
                      </a: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s-sbn-fd-dcs-6</a:t>
                      </a: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9285554"/>
                  </a:ext>
                </a:extLst>
              </a:tr>
              <a:tr h="9452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 Switch Box-30</a:t>
                      </a:r>
                    </a:p>
                  </a:txBody>
                  <a:tcPr marL="4431" marR="4431" marT="44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 Switch Box-30</a:t>
                      </a:r>
                    </a:p>
                  </a:txBody>
                  <a:tcPr marL="4431" marR="4431" marT="44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 Switch Box-30</a:t>
                      </a:r>
                    </a:p>
                  </a:txBody>
                  <a:tcPr marL="4431" marR="4431" marT="44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4431" marR="4431" marT="443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 Switch Box-30</a:t>
                      </a:r>
                    </a:p>
                  </a:txBody>
                  <a:tcPr marL="4431" marR="4431" marT="44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cables</a:t>
                      </a: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cables</a:t>
                      </a: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cables</a:t>
                      </a: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9679060"/>
                  </a:ext>
                </a:extLst>
              </a:tr>
              <a:tr h="9452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31" marR="4431" marT="44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31" marR="4431" marT="44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31" marR="4431" marT="44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4431" marR="4431" marT="443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31" marR="4431" marT="44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5571937"/>
                  </a:ext>
                </a:extLst>
              </a:tr>
              <a:tr h="9452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space</a:t>
                      </a:r>
                    </a:p>
                  </a:txBody>
                  <a:tcPr marL="4431" marR="4431" marT="44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space</a:t>
                      </a:r>
                    </a:p>
                  </a:txBody>
                  <a:tcPr marL="4431" marR="4431" marT="44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space</a:t>
                      </a:r>
                    </a:p>
                  </a:txBody>
                  <a:tcPr marL="4431" marR="4431" marT="44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4431" marR="4431" marT="443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space</a:t>
                      </a:r>
                    </a:p>
                  </a:txBody>
                  <a:tcPr marL="4431" marR="4431" marT="44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50240"/>
                  </a:ext>
                </a:extLst>
              </a:tr>
              <a:tr h="945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s-sbn-fd-dcs-3 (1Gb)</a:t>
                      </a:r>
                    </a:p>
                  </a:txBody>
                  <a:tcPr marL="4431" marR="4431" marT="44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rear</a:t>
                      </a:r>
                    </a:p>
                  </a:txBody>
                  <a:tcPr marL="4431" marR="4431" marT="44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fiber distribution</a:t>
                      </a:r>
                    </a:p>
                  </a:txBody>
                  <a:tcPr marL="4431" marR="4431" marT="44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s-sbn-fd-daq-2 (10Gb)</a:t>
                      </a: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rear</a:t>
                      </a: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4431" marR="4431" marT="443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s-sbn-fd-dcs-4</a:t>
                      </a: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3068704"/>
                  </a:ext>
                </a:extLst>
              </a:tr>
              <a:tr h="945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cables</a:t>
                      </a: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cables</a:t>
                      </a: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cables</a:t>
                      </a: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4431" marR="4431" marT="443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cables</a:t>
                      </a: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5053524"/>
                  </a:ext>
                </a:extLst>
              </a:tr>
              <a:tr h="88616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4431" marR="4431" marT="443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1817237"/>
                  </a:ext>
                </a:extLst>
              </a:tr>
              <a:tr h="88616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4431" marR="4431" marT="443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7033086"/>
                  </a:ext>
                </a:extLst>
              </a:tr>
              <a:tr h="88616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4431" marR="4431" marT="443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0460990"/>
                  </a:ext>
                </a:extLst>
              </a:tr>
              <a:tr h="88616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4431" marR="4431" marT="443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0891207"/>
                  </a:ext>
                </a:extLst>
              </a:tr>
              <a:tr h="88616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4431" marR="4431" marT="443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8147438"/>
                  </a:ext>
                </a:extLst>
              </a:tr>
              <a:tr h="88616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4431" marR="4431" marT="443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0208632"/>
                  </a:ext>
                </a:extLst>
              </a:tr>
              <a:tr h="88616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4431" marR="4431" marT="443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2671358"/>
                  </a:ext>
                </a:extLst>
              </a:tr>
              <a:tr h="88616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4431" marR="4431" marT="443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4581650"/>
                  </a:ext>
                </a:extLst>
              </a:tr>
              <a:tr h="88616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4431" marR="4431" marT="443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529329"/>
                  </a:ext>
                </a:extLst>
              </a:tr>
              <a:tr h="88616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4431" marR="4431" marT="443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8749634"/>
                  </a:ext>
                </a:extLst>
              </a:tr>
              <a:tr h="88616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4431" marR="4431" marT="443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0589740"/>
                  </a:ext>
                </a:extLst>
              </a:tr>
              <a:tr h="88616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4431" marR="4431" marT="443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8444565"/>
                  </a:ext>
                </a:extLst>
              </a:tr>
              <a:tr h="88616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4431" marR="4431" marT="443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91328603"/>
                  </a:ext>
                </a:extLst>
              </a:tr>
              <a:tr h="88616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4431" marR="4431" marT="443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252595"/>
                  </a:ext>
                </a:extLst>
              </a:tr>
              <a:tr h="94523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4431" marR="4431" marT="443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1145840"/>
                  </a:ext>
                </a:extLst>
              </a:tr>
              <a:tr h="9452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icarus-tpc19</a:t>
                      </a:r>
                    </a:p>
                  </a:txBody>
                  <a:tcPr marL="4431" marR="4431" marT="44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icarus-tpc13</a:t>
                      </a:r>
                    </a:p>
                  </a:txBody>
                  <a:tcPr marL="4431" marR="4431" marT="44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icarus-tpc07</a:t>
                      </a:r>
                    </a:p>
                  </a:txBody>
                  <a:tcPr marL="4431" marR="4431" marT="44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4431" marR="4431" marT="443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icarus-tpc01</a:t>
                      </a:r>
                    </a:p>
                  </a:txBody>
                  <a:tcPr marL="4431" marR="4431" marT="44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icarus-pmt01</a:t>
                      </a:r>
                    </a:p>
                  </a:txBody>
                  <a:tcPr marL="4431" marR="4431" marT="44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2243802"/>
                  </a:ext>
                </a:extLst>
              </a:tr>
              <a:tr h="9452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31" marR="4431" marT="44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31" marR="4431" marT="44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31" marR="4431" marT="44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4431" marR="4431" marT="443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31" marR="4431" marT="44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icarus-crt09</a:t>
                      </a:r>
                    </a:p>
                  </a:txBody>
                  <a:tcPr marL="4431" marR="4431" marT="44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icarus-crt01</a:t>
                      </a:r>
                    </a:p>
                  </a:txBody>
                  <a:tcPr marL="4431" marR="4431" marT="44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31" marR="4431" marT="44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3926789"/>
                  </a:ext>
                </a:extLst>
              </a:tr>
              <a:tr h="945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space</a:t>
                      </a: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space</a:t>
                      </a: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space</a:t>
                      </a: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4431" marR="4431" marT="443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space</a:t>
                      </a: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space</a:t>
                      </a: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space</a:t>
                      </a: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space</a:t>
                      </a: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2773179"/>
                  </a:ext>
                </a:extLst>
              </a:tr>
              <a:tr h="9452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icarus-tpc20</a:t>
                      </a:r>
                    </a:p>
                  </a:txBody>
                  <a:tcPr marL="4431" marR="4431" marT="44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icarus-tpc14</a:t>
                      </a:r>
                    </a:p>
                  </a:txBody>
                  <a:tcPr marL="4431" marR="4431" marT="44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icarus-tpc08</a:t>
                      </a:r>
                    </a:p>
                  </a:txBody>
                  <a:tcPr marL="4431" marR="4431" marT="44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4431" marR="4431" marT="443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icarus-tpc02</a:t>
                      </a:r>
                    </a:p>
                  </a:txBody>
                  <a:tcPr marL="4431" marR="4431" marT="44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icarus-crt10</a:t>
                      </a:r>
                    </a:p>
                  </a:txBody>
                  <a:tcPr marL="4431" marR="4431" marT="44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icarus-crt02</a:t>
                      </a:r>
                    </a:p>
                  </a:txBody>
                  <a:tcPr marL="4431" marR="4431" marT="44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icarus-pmt02</a:t>
                      </a:r>
                    </a:p>
                  </a:txBody>
                  <a:tcPr marL="4431" marR="4431" marT="44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4435430"/>
                  </a:ext>
                </a:extLst>
              </a:tr>
              <a:tr h="9452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31" marR="4431" marT="44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31" marR="4431" marT="44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31" marR="4431" marT="44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4431" marR="4431" marT="443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31" marR="4431" marT="44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space</a:t>
                      </a: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space</a:t>
                      </a: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31" marR="4431" marT="44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0097477"/>
                  </a:ext>
                </a:extLst>
              </a:tr>
              <a:tr h="945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space</a:t>
                      </a: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space</a:t>
                      </a: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space</a:t>
                      </a: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4431" marR="4431" marT="443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space</a:t>
                      </a: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icarus-crt11</a:t>
                      </a:r>
                    </a:p>
                  </a:txBody>
                  <a:tcPr marL="4431" marR="4431" marT="44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icarus-crt03</a:t>
                      </a:r>
                    </a:p>
                  </a:txBody>
                  <a:tcPr marL="4431" marR="4431" marT="44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space</a:t>
                      </a: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5258885"/>
                  </a:ext>
                </a:extLst>
              </a:tr>
              <a:tr h="9452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icarus-tpc21</a:t>
                      </a:r>
                    </a:p>
                  </a:txBody>
                  <a:tcPr marL="4431" marR="4431" marT="44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icarus-tpc15</a:t>
                      </a:r>
                    </a:p>
                  </a:txBody>
                  <a:tcPr marL="4431" marR="4431" marT="44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icarus-tpc09</a:t>
                      </a:r>
                    </a:p>
                  </a:txBody>
                  <a:tcPr marL="4431" marR="4431" marT="44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4431" marR="4431" marT="443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icarus-tpc03</a:t>
                      </a:r>
                    </a:p>
                  </a:txBody>
                  <a:tcPr marL="4431" marR="4431" marT="44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space</a:t>
                      </a: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space</a:t>
                      </a: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icarus-pmt03</a:t>
                      </a:r>
                    </a:p>
                  </a:txBody>
                  <a:tcPr marL="4431" marR="4431" marT="44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9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3842977"/>
                  </a:ext>
                </a:extLst>
              </a:tr>
              <a:tr h="9452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31" marR="4431" marT="44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31" marR="4431" marT="44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31" marR="4431" marT="44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4431" marR="4431" marT="443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31" marR="4431" marT="44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icarus-crt04</a:t>
                      </a:r>
                    </a:p>
                  </a:txBody>
                  <a:tcPr marL="4431" marR="4431" marT="44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31" marR="4431" marT="44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3313837"/>
                  </a:ext>
                </a:extLst>
              </a:tr>
              <a:tr h="945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space</a:t>
                      </a: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space</a:t>
                      </a: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space</a:t>
                      </a: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4431" marR="4431" marT="443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space</a:t>
                      </a: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space</a:t>
                      </a: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space</a:t>
                      </a: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5143796"/>
                  </a:ext>
                </a:extLst>
              </a:tr>
              <a:tr h="9452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icarus-tpc22</a:t>
                      </a:r>
                    </a:p>
                  </a:txBody>
                  <a:tcPr marL="4431" marR="4431" marT="44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icarus-tpc16</a:t>
                      </a:r>
                    </a:p>
                  </a:txBody>
                  <a:tcPr marL="4431" marR="4431" marT="44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icarus-tpc10</a:t>
                      </a:r>
                    </a:p>
                  </a:txBody>
                  <a:tcPr marL="4431" marR="4431" marT="44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4431" marR="4431" marT="443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icarus-tpc04</a:t>
                      </a:r>
                    </a:p>
                  </a:txBody>
                  <a:tcPr marL="4431" marR="4431" marT="44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icarus-crt05</a:t>
                      </a:r>
                    </a:p>
                  </a:txBody>
                  <a:tcPr marL="4431" marR="4431" marT="44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icarus-pmt04</a:t>
                      </a:r>
                    </a:p>
                  </a:txBody>
                  <a:tcPr marL="4431" marR="4431" marT="44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9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1751411"/>
                  </a:ext>
                </a:extLst>
              </a:tr>
              <a:tr h="9452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31" marR="4431" marT="44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31" marR="4431" marT="44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31" marR="4431" marT="44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4431" marR="4431" marT="443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31" marR="4431" marT="44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space</a:t>
                      </a: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31" marR="4431" marT="44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9990352"/>
                  </a:ext>
                </a:extLst>
              </a:tr>
              <a:tr h="945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space</a:t>
                      </a: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space</a:t>
                      </a: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space</a:t>
                      </a: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4431" marR="4431" marT="443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space</a:t>
                      </a: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icarus-crt06</a:t>
                      </a:r>
                    </a:p>
                  </a:txBody>
                  <a:tcPr marL="4431" marR="4431" marT="44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space</a:t>
                      </a: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6384122"/>
                  </a:ext>
                </a:extLst>
              </a:tr>
              <a:tr h="9452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icarus-tpc23</a:t>
                      </a:r>
                    </a:p>
                  </a:txBody>
                  <a:tcPr marL="4431" marR="4431" marT="44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icarus-tpc17</a:t>
                      </a:r>
                    </a:p>
                  </a:txBody>
                  <a:tcPr marL="4431" marR="4431" marT="44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icarus-tpc11</a:t>
                      </a:r>
                    </a:p>
                  </a:txBody>
                  <a:tcPr marL="4431" marR="4431" marT="44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4431" marR="4431" marT="443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icarus-tpc05</a:t>
                      </a:r>
                    </a:p>
                  </a:txBody>
                  <a:tcPr marL="4431" marR="4431" marT="44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space</a:t>
                      </a: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icarus-pmt05</a:t>
                      </a:r>
                    </a:p>
                  </a:txBody>
                  <a:tcPr marL="4431" marR="4431" marT="44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9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979280"/>
                  </a:ext>
                </a:extLst>
              </a:tr>
              <a:tr h="9452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31" marR="4431" marT="44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31" marR="4431" marT="44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31" marR="4431" marT="44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4431" marR="4431" marT="443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31" marR="4431" marT="44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icarus-crt07</a:t>
                      </a:r>
                    </a:p>
                  </a:txBody>
                  <a:tcPr marL="4431" marR="4431" marT="44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31" marR="4431" marT="44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8177439"/>
                  </a:ext>
                </a:extLst>
              </a:tr>
              <a:tr h="945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space</a:t>
                      </a: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space</a:t>
                      </a: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space</a:t>
                      </a: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4431" marR="4431" marT="443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space</a:t>
                      </a: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space</a:t>
                      </a: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space</a:t>
                      </a: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4414194"/>
                  </a:ext>
                </a:extLst>
              </a:tr>
              <a:tr h="9452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icarus-tpc24</a:t>
                      </a:r>
                    </a:p>
                  </a:txBody>
                  <a:tcPr marL="4431" marR="4431" marT="44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icarus-tpc18</a:t>
                      </a:r>
                    </a:p>
                  </a:txBody>
                  <a:tcPr marL="4431" marR="4431" marT="44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icarus-tpc12</a:t>
                      </a:r>
                    </a:p>
                  </a:txBody>
                  <a:tcPr marL="4431" marR="4431" marT="44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4431" marR="4431" marT="443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icarus-tpc06</a:t>
                      </a:r>
                    </a:p>
                  </a:txBody>
                  <a:tcPr marL="4431" marR="4431" marT="44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icarus-crt08</a:t>
                      </a:r>
                    </a:p>
                  </a:txBody>
                  <a:tcPr marL="4431" marR="4431" marT="44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icarus-pmt06</a:t>
                      </a:r>
                    </a:p>
                  </a:txBody>
                  <a:tcPr marL="4431" marR="4431" marT="44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9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1879520"/>
                  </a:ext>
                </a:extLst>
              </a:tr>
              <a:tr h="9452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31" marR="4431" marT="44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31" marR="4431" marT="44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31" marR="4431" marT="44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4431" marR="4431" marT="443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31" marR="4431" marT="44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31" marR="4431" marT="44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6612267"/>
                  </a:ext>
                </a:extLst>
              </a:tr>
              <a:tr h="945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space</a:t>
                      </a: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space</a:t>
                      </a: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space</a:t>
                      </a: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431" marR="4431" marT="443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space</a:t>
                      </a: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31" marR="4431" marT="44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space</a:t>
                      </a: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3384203"/>
                  </a:ext>
                </a:extLst>
              </a:tr>
              <a:tr h="8861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icarus-tpc25</a:t>
                      </a:r>
                    </a:p>
                  </a:txBody>
                  <a:tcPr marL="4431" marR="4431" marT="44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icarus-tpc26</a:t>
                      </a:r>
                    </a:p>
                  </a:txBody>
                  <a:tcPr marL="4431" marR="4431" marT="44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icarus-tpc27</a:t>
                      </a:r>
                    </a:p>
                  </a:txBody>
                  <a:tcPr marL="4431" marR="4431" marT="44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431" marR="4431" marT="443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icarus-tpc28</a:t>
                      </a:r>
                    </a:p>
                  </a:txBody>
                  <a:tcPr marL="4431" marR="4431" marT="44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icarus-pmt07</a:t>
                      </a:r>
                    </a:p>
                  </a:txBody>
                  <a:tcPr marL="4431" marR="4431" marT="44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9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3349890"/>
                  </a:ext>
                </a:extLst>
              </a:tr>
              <a:tr h="9452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31" marR="4431" marT="44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31" marR="4431" marT="44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31" marR="4431" marT="44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431" marR="4431" marT="443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31" marR="4431" marT="44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31" marR="4431" marT="44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31" marR="4431" marT="44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3447709"/>
                  </a:ext>
                </a:extLst>
              </a:tr>
              <a:tr h="9452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space</a:t>
                      </a:r>
                    </a:p>
                  </a:txBody>
                  <a:tcPr marL="4431" marR="4431" marT="44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space</a:t>
                      </a:r>
                    </a:p>
                  </a:txBody>
                  <a:tcPr marL="4431" marR="4431" marT="44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space</a:t>
                      </a:r>
                    </a:p>
                  </a:txBody>
                  <a:tcPr marL="4431" marR="4431" marT="44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431" marR="4431" marT="443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space</a:t>
                      </a:r>
                    </a:p>
                  </a:txBody>
                  <a:tcPr marL="4431" marR="4431" marT="44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31" marR="4431" marT="44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31" marR="4431" marT="44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space</a:t>
                      </a:r>
                    </a:p>
                  </a:txBody>
                  <a:tcPr marL="4431" marR="4431" marT="44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6743858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411C375C-C8F2-DD45-868F-7809E3BC3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Alcove 2 Mezzanine West – TPC/CRT/PMT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ED6AF8-0670-0044-B335-F76C46E9A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01/09/20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C1660-F3F0-C749-B143-8339791F0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Geoff Savage | ICARUS DAQ Racks to pORC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38352E-3079-2E4C-AB77-28C04F450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318C76-FE34-404A-87D6-9ECB2B680FE0}"/>
              </a:ext>
            </a:extLst>
          </p:cNvPr>
          <p:cNvSpPr/>
          <p:nvPr/>
        </p:nvSpPr>
        <p:spPr>
          <a:xfrm>
            <a:off x="1330826" y="1175345"/>
            <a:ext cx="91440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TPC2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E4B324A-0277-EC42-81B0-C270342EDE98}"/>
              </a:ext>
            </a:extLst>
          </p:cNvPr>
          <p:cNvSpPr/>
          <p:nvPr/>
        </p:nvSpPr>
        <p:spPr>
          <a:xfrm>
            <a:off x="217568" y="1201086"/>
            <a:ext cx="91440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TPC1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BF91F52-F15F-574B-8BB8-C6C38AB9303F}"/>
              </a:ext>
            </a:extLst>
          </p:cNvPr>
          <p:cNvSpPr/>
          <p:nvPr/>
        </p:nvSpPr>
        <p:spPr>
          <a:xfrm>
            <a:off x="2444084" y="1201086"/>
            <a:ext cx="91440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TPC3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A8F9A5-4580-5D40-8F9F-AA0C497ABB65}"/>
              </a:ext>
            </a:extLst>
          </p:cNvPr>
          <p:cNvSpPr/>
          <p:nvPr/>
        </p:nvSpPr>
        <p:spPr>
          <a:xfrm>
            <a:off x="3793969" y="1201086"/>
            <a:ext cx="91440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TPC4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C5400AF-5294-BE4D-B0A9-0FB4D02A889F}"/>
              </a:ext>
            </a:extLst>
          </p:cNvPr>
          <p:cNvSpPr/>
          <p:nvPr/>
        </p:nvSpPr>
        <p:spPr>
          <a:xfrm>
            <a:off x="5785518" y="889920"/>
            <a:ext cx="91440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CRT2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DDAD283-904F-434A-8BC9-D8DE92D584DA}"/>
              </a:ext>
            </a:extLst>
          </p:cNvPr>
          <p:cNvSpPr/>
          <p:nvPr/>
        </p:nvSpPr>
        <p:spPr>
          <a:xfrm>
            <a:off x="6859848" y="889386"/>
            <a:ext cx="91440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CRT1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247279A-E6BB-7345-8FD1-AE1E1EE0CFFB}"/>
              </a:ext>
            </a:extLst>
          </p:cNvPr>
          <p:cNvSpPr/>
          <p:nvPr/>
        </p:nvSpPr>
        <p:spPr>
          <a:xfrm>
            <a:off x="8012032" y="889720"/>
            <a:ext cx="91440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PMT</a:t>
            </a:r>
          </a:p>
        </p:txBody>
      </p:sp>
    </p:spTree>
    <p:extLst>
      <p:ext uri="{BB962C8B-B14F-4D97-AF65-F5344CB8AC3E}">
        <p14:creationId xmlns:p14="http://schemas.microsoft.com/office/powerpoint/2010/main" val="6733236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04EF4DB-3824-4B40-8123-ED67A49E46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Rack protection</a:t>
            </a:r>
          </a:p>
          <a:p>
            <a:pPr lvl="1"/>
            <a:r>
              <a:rPr lang="en-US" dirty="0"/>
              <a:t>AC switch box, rack protection system, and smoke detector</a:t>
            </a:r>
          </a:p>
          <a:p>
            <a:pPr lvl="2"/>
            <a:r>
              <a:rPr lang="en-US" dirty="0"/>
              <a:t>Items are at FD</a:t>
            </a:r>
          </a:p>
          <a:p>
            <a:pPr lvl="2"/>
            <a:r>
              <a:rPr lang="en-US" dirty="0"/>
              <a:t>Power cords from AC switch box to wall and AC switch box to PDU need to be routed</a:t>
            </a:r>
          </a:p>
          <a:p>
            <a:pPr lvl="2"/>
            <a:r>
              <a:rPr lang="en-US" dirty="0"/>
              <a:t>No holes to mount smoke detectors in computing racks</a:t>
            </a:r>
          </a:p>
          <a:p>
            <a:pPr lvl="1"/>
            <a:r>
              <a:rPr lang="en-US" dirty="0"/>
              <a:t>Is this really needed for DAQ racks with all commercial equipment?</a:t>
            </a:r>
          </a:p>
          <a:p>
            <a:pPr lvl="1"/>
            <a:r>
              <a:rPr lang="en-US" dirty="0"/>
              <a:t>Cover fronts and backs?</a:t>
            </a:r>
          </a:p>
          <a:p>
            <a:r>
              <a:rPr lang="en-US" dirty="0"/>
              <a:t>Power cords</a:t>
            </a:r>
          </a:p>
          <a:p>
            <a:pPr lvl="1"/>
            <a:r>
              <a:rPr lang="en-US" dirty="0"/>
              <a:t>Right now the cords are pulling down and exposing ground prongs on plug</a:t>
            </a:r>
          </a:p>
          <a:p>
            <a:pPr lvl="2"/>
            <a:r>
              <a:rPr lang="en-US" dirty="0"/>
              <a:t>Skippy suggested flipping the PDU upside down so the two prongs are on top and the ground prong is on the bottom</a:t>
            </a:r>
          </a:p>
          <a:p>
            <a:pPr lvl="1"/>
            <a:r>
              <a:rPr lang="en-US" dirty="0"/>
              <a:t>Labels for power cords are in a spreadsheet which needs to be updated if there are PDU adjustments, then printed and affixed</a:t>
            </a:r>
          </a:p>
          <a:p>
            <a:r>
              <a:rPr lang="en-US" dirty="0"/>
              <a:t>Grounding - PDUs</a:t>
            </a:r>
          </a:p>
          <a:p>
            <a:r>
              <a:rPr lang="en-US" dirty="0"/>
              <a:t>Network cables</a:t>
            </a:r>
          </a:p>
          <a:p>
            <a:pPr lvl="1"/>
            <a:r>
              <a:rPr lang="en-US" dirty="0"/>
              <a:t>All network cables are installed but not labeled</a:t>
            </a:r>
          </a:p>
          <a:p>
            <a:pPr lvl="1"/>
            <a:r>
              <a:rPr lang="en-US" dirty="0"/>
              <a:t>Labels for network cables are in a spreadsheet which needs to be printed and the labels affixed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F53137A-B13B-B24B-A4BE-ABD6F19FD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Computing Rack Items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AEFB7E-5DB1-A845-9A5D-7A2C3EAE84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01/09/20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2143FF-AEE2-F348-AD8F-7DEE14F91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Geoff Savage | ICARUS DAQ Racks to pORC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4BBFD2-7E22-3A46-8319-5ECEAD8C8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9733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FD90A9A-0AF3-154E-927C-4A2C69F4A6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TPC (x4)</a:t>
            </a:r>
          </a:p>
          <a:p>
            <a:pPr lvl="1"/>
            <a:r>
              <a:rPr lang="en-US" dirty="0"/>
              <a:t>Common computing rack items</a:t>
            </a:r>
          </a:p>
          <a:p>
            <a:pPr lvl="1"/>
            <a:r>
              <a:rPr lang="en-US" dirty="0"/>
              <a:t>Trunk fibers and fiber pigtails to PCIe cards</a:t>
            </a:r>
          </a:p>
          <a:p>
            <a:pPr lvl="2"/>
            <a:r>
              <a:rPr lang="en-US" dirty="0"/>
              <a:t>Need a horizontal surface to store excess</a:t>
            </a:r>
          </a:p>
          <a:p>
            <a:pPr lvl="2"/>
            <a:r>
              <a:rPr lang="en-US" dirty="0"/>
              <a:t>Routing to PCIe cards</a:t>
            </a:r>
          </a:p>
          <a:p>
            <a:r>
              <a:rPr lang="en-US" dirty="0"/>
              <a:t>PMT (x1)</a:t>
            </a:r>
          </a:p>
          <a:p>
            <a:pPr lvl="1"/>
            <a:r>
              <a:rPr lang="en-US" dirty="0"/>
              <a:t>Common computing rack items</a:t>
            </a:r>
          </a:p>
          <a:p>
            <a:pPr lvl="1"/>
            <a:r>
              <a:rPr lang="en-US" dirty="0"/>
              <a:t>DAQ fibers</a:t>
            </a:r>
          </a:p>
          <a:p>
            <a:pPr lvl="2"/>
            <a:r>
              <a:rPr lang="en-US" dirty="0"/>
              <a:t>Probably need a horizontal surface to store excess</a:t>
            </a:r>
          </a:p>
          <a:p>
            <a:pPr lvl="2"/>
            <a:r>
              <a:rPr lang="en-US" dirty="0"/>
              <a:t>These DAQ fibers are sturdier than the TPC DAQ fibers</a:t>
            </a:r>
          </a:p>
          <a:p>
            <a:r>
              <a:rPr lang="en-US" dirty="0"/>
              <a:t>CRT (x2)</a:t>
            </a:r>
          </a:p>
          <a:p>
            <a:pPr lvl="1"/>
            <a:r>
              <a:rPr lang="en-US" dirty="0"/>
              <a:t>Common computing rack items</a:t>
            </a:r>
          </a:p>
          <a:p>
            <a:pPr lvl="1"/>
            <a:r>
              <a:rPr lang="en-US" dirty="0"/>
              <a:t>DAQ cat5 cables</a:t>
            </a:r>
          </a:p>
          <a:p>
            <a:r>
              <a:rPr lang="en-US" dirty="0"/>
              <a:t>Central Servers/EVB/Timing</a:t>
            </a:r>
          </a:p>
          <a:p>
            <a:pPr lvl="1"/>
            <a:r>
              <a:rPr lang="en-US" dirty="0"/>
              <a:t>Common computing rack items</a:t>
            </a:r>
          </a:p>
          <a:p>
            <a:pPr lvl="1"/>
            <a:r>
              <a:rPr lang="en-US" dirty="0"/>
              <a:t>Timing rack would have RG-174 connections if a SPEC card is installed in clk02 computer.</a:t>
            </a:r>
          </a:p>
          <a:p>
            <a:r>
              <a:rPr lang="en-US" dirty="0" err="1"/>
              <a:t>Clk</a:t>
            </a:r>
            <a:r>
              <a:rPr lang="en-US" dirty="0"/>
              <a:t>/DCS</a:t>
            </a:r>
          </a:p>
          <a:p>
            <a:pPr lvl="1"/>
            <a:r>
              <a:rPr lang="en-US" dirty="0"/>
              <a:t>Common computing rack items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EAA8DBB-84CD-874D-896E-6BB780D30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Requirements by rack type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55B060-8A59-4C45-BDB5-92DB5D87C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01/09/20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818C31-10B4-CD47-86E6-D90B43473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Geoff Savage | ICARUS DAQ Racks to pORC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845649-9538-F44F-AD45-0D4495B60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718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A picture containing indoor, filled, train, sitting&#10;&#10;Description automatically generated">
            <a:extLst>
              <a:ext uri="{FF2B5EF4-FFF2-40B4-BE49-F238E27FC236}">
                <a16:creationId xmlns:a16="http://schemas.microsoft.com/office/drawing/2014/main" id="{A4B338BB-07D0-BB4D-BD82-DF7816D23D0E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428095" y="1611313"/>
            <a:ext cx="5202766" cy="3902075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01080041-2A66-2842-B267-20A7D9590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TPC3 Rear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6FD2D6-544D-914F-9D06-08F1F2E384C2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01/09/20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F91922-780D-8B48-B802-F893367651E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Geoff Savage | ICARUS DAQ Racks to pORC</a:t>
            </a:r>
            <a:endParaRPr lang="en-US" b="1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343C12-C142-2847-9B1C-FD622B4BCFC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19" name="Content Placeholder 18" descr="A picture containing colorful, rack, computer, row&#10;&#10;Description automatically generated">
            <a:extLst>
              <a:ext uri="{FF2B5EF4-FFF2-40B4-BE49-F238E27FC236}">
                <a16:creationId xmlns:a16="http://schemas.microsoft.com/office/drawing/2014/main" id="{0CE1C120-4604-3D47-8532-53CA61BDE8CE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159250" y="1581150"/>
            <a:ext cx="5283200" cy="3962400"/>
          </a:xfrm>
        </p:spPr>
      </p:pic>
    </p:spTree>
    <p:extLst>
      <p:ext uri="{BB962C8B-B14F-4D97-AF65-F5344CB8AC3E}">
        <p14:creationId xmlns:p14="http://schemas.microsoft.com/office/powerpoint/2010/main" val="19643518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6D07094-3B2F-EA4A-B865-577CF6A2B0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3015" y="886302"/>
            <a:ext cx="6809317" cy="1840992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F72EE83-6253-214B-A5D7-C2CF431F9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Connections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FEB04D-2562-0645-9B69-AC1B36E73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01/09/20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3B1D7C-95BD-204D-B834-8E1A5C908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Geoff Savage | ICARUS DAQ Racks to pORC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8667B1-D687-A34B-9445-B95C59ADA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9" name="Content Placeholder 7">
            <a:extLst>
              <a:ext uri="{FF2B5EF4-FFF2-40B4-BE49-F238E27FC236}">
                <a16:creationId xmlns:a16="http://schemas.microsoft.com/office/drawing/2014/main" id="{951C3F8D-1D64-8746-A0FF-607C1B02C6B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3015" y="5026152"/>
            <a:ext cx="6809317" cy="1301496"/>
          </a:xfrm>
          <a:prstGeom prst="rect">
            <a:avLst/>
          </a:prstGeom>
        </p:spPr>
      </p:pic>
      <p:pic>
        <p:nvPicPr>
          <p:cNvPr id="10" name="Content Placeholder 7">
            <a:extLst>
              <a:ext uri="{FF2B5EF4-FFF2-40B4-BE49-F238E27FC236}">
                <a16:creationId xmlns:a16="http://schemas.microsoft.com/office/drawing/2014/main" id="{FC0F5EC8-02CD-4C43-94F6-3FE3AFAA849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3015" y="2822115"/>
            <a:ext cx="6809317" cy="210921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2386C6F-B0AB-7F4D-80D9-D85BA2A4FDC6}"/>
              </a:ext>
            </a:extLst>
          </p:cNvPr>
          <p:cNvSpPr/>
          <p:nvPr/>
        </p:nvSpPr>
        <p:spPr>
          <a:xfrm>
            <a:off x="7712242" y="1648968"/>
            <a:ext cx="118872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EVB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4DC4585-6235-2241-B78A-B3315970DEBD}"/>
              </a:ext>
            </a:extLst>
          </p:cNvPr>
          <p:cNvSpPr/>
          <p:nvPr/>
        </p:nvSpPr>
        <p:spPr>
          <a:xfrm>
            <a:off x="7653709" y="3684366"/>
            <a:ext cx="137160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TPC/PMT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590071F-98D3-AE4A-8DDC-25F3A1473C1E}"/>
              </a:ext>
            </a:extLst>
          </p:cNvPr>
          <p:cNvSpPr/>
          <p:nvPr/>
        </p:nvSpPr>
        <p:spPr>
          <a:xfrm>
            <a:off x="7836589" y="5427822"/>
            <a:ext cx="118872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CRT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9027D27-1DF5-8744-8E4A-B6927913C240}"/>
              </a:ext>
            </a:extLst>
          </p:cNvPr>
          <p:cNvSpPr txBox="1"/>
          <p:nvPr/>
        </p:nvSpPr>
        <p:spPr>
          <a:xfrm>
            <a:off x="0" y="2047590"/>
            <a:ext cx="3017520" cy="304698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Key: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Yellow – DAQ Cat6a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Yellow/Green tape – Public Cat6a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Blue – IPMI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Green – Public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Green/Red tape - DCS</a:t>
            </a:r>
          </a:p>
        </p:txBody>
      </p:sp>
    </p:spTree>
    <p:extLst>
      <p:ext uri="{BB962C8B-B14F-4D97-AF65-F5344CB8AC3E}">
        <p14:creationId xmlns:p14="http://schemas.microsoft.com/office/powerpoint/2010/main" val="406459382"/>
      </p:ext>
    </p:extLst>
  </p:cSld>
  <p:clrMapOvr>
    <a:masterClrMapping/>
  </p:clrMapOvr>
</p:sld>
</file>

<file path=ppt/theme/theme1.xml><?xml version="1.0" encoding="utf-8"?>
<a:theme xmlns:a="http://schemas.openxmlformats.org/drawingml/2006/main" name="SBN-Theme">
  <a:themeElements>
    <a:clrScheme name="SBN-Colors">
      <a:dk1>
        <a:srgbClr val="004C97"/>
      </a:dk1>
      <a:lt1>
        <a:srgbClr val="FFFFFF"/>
      </a:lt1>
      <a:dk2>
        <a:srgbClr val="303030"/>
      </a:dk2>
      <a:lt2>
        <a:srgbClr val="FFFFFF"/>
      </a:lt2>
      <a:accent1>
        <a:srgbClr val="004C97"/>
      </a:accent1>
      <a:accent2>
        <a:srgbClr val="DB720C"/>
      </a:accent2>
      <a:accent3>
        <a:srgbClr val="519A24"/>
      </a:accent3>
      <a:accent4>
        <a:srgbClr val="C00000"/>
      </a:accent4>
      <a:accent5>
        <a:srgbClr val="2794FE"/>
      </a:accent5>
      <a:accent6>
        <a:srgbClr val="404040"/>
      </a:accent6>
      <a:hlink>
        <a:srgbClr val="0000FF"/>
      </a:hlink>
      <a:folHlink>
        <a:srgbClr val="800080"/>
      </a:folHlink>
    </a:clrScheme>
    <a:fontScheme name="SBN-Fonts">
      <a:majorFont>
        <a:latin typeface="Aria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BN-Theme" id="{DEECDEE5-0061-41D7-AD34-1B886A6B8678}" vid="{97B9705D-F1B9-4087-B0D4-BC9404B3342D}"/>
    </a:ext>
  </a:extLst>
</a:theme>
</file>

<file path=ppt/theme/theme2.xml><?xml version="1.0" encoding="utf-8"?>
<a:theme xmlns:a="http://schemas.openxmlformats.org/drawingml/2006/main" name="Office Theme">
  <a:themeElements>
    <a:clrScheme name="SBN-Colors">
      <a:dk1>
        <a:srgbClr val="004C97"/>
      </a:dk1>
      <a:lt1>
        <a:srgbClr val="FFFFFF"/>
      </a:lt1>
      <a:dk2>
        <a:srgbClr val="303030"/>
      </a:dk2>
      <a:lt2>
        <a:srgbClr val="FFFFFF"/>
      </a:lt2>
      <a:accent1>
        <a:srgbClr val="004C97"/>
      </a:accent1>
      <a:accent2>
        <a:srgbClr val="DB720C"/>
      </a:accent2>
      <a:accent3>
        <a:srgbClr val="519A24"/>
      </a:accent3>
      <a:accent4>
        <a:srgbClr val="C00000"/>
      </a:accent4>
      <a:accent5>
        <a:srgbClr val="2794FE"/>
      </a:accent5>
      <a:accent6>
        <a:srgbClr val="404040"/>
      </a:accent6>
      <a:hlink>
        <a:srgbClr val="0000FF"/>
      </a:hlink>
      <a:folHlink>
        <a:srgbClr val="800080"/>
      </a:folHlink>
    </a:clrScheme>
    <a:fontScheme name="SBN-Fonts">
      <a:majorFont>
        <a:latin typeface="Aria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SBN-Colors">
      <a:dk1>
        <a:srgbClr val="004C97"/>
      </a:dk1>
      <a:lt1>
        <a:srgbClr val="FFFFFF"/>
      </a:lt1>
      <a:dk2>
        <a:srgbClr val="303030"/>
      </a:dk2>
      <a:lt2>
        <a:srgbClr val="FFFFFF"/>
      </a:lt2>
      <a:accent1>
        <a:srgbClr val="004C97"/>
      </a:accent1>
      <a:accent2>
        <a:srgbClr val="DB720C"/>
      </a:accent2>
      <a:accent3>
        <a:srgbClr val="519A24"/>
      </a:accent3>
      <a:accent4>
        <a:srgbClr val="C00000"/>
      </a:accent4>
      <a:accent5>
        <a:srgbClr val="2794FE"/>
      </a:accent5>
      <a:accent6>
        <a:srgbClr val="404040"/>
      </a:accent6>
      <a:hlink>
        <a:srgbClr val="0000FF"/>
      </a:hlink>
      <a:folHlink>
        <a:srgbClr val="800080"/>
      </a:folHlink>
    </a:clrScheme>
    <a:fontScheme name="SBN-Fonts">
      <a:majorFont>
        <a:latin typeface="Aria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40002</TotalTime>
  <Words>2257</Words>
  <Application>Microsoft Macintosh PowerPoint</Application>
  <PresentationFormat>On-screen Show (4:3)</PresentationFormat>
  <Paragraphs>969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Helvetica</vt:lpstr>
      <vt:lpstr>SBN-Theme</vt:lpstr>
      <vt:lpstr>PowerPoint Presentation</vt:lpstr>
      <vt:lpstr>Outline</vt:lpstr>
      <vt:lpstr>DAQ Rack Locations at SBN-FD</vt:lpstr>
      <vt:lpstr>Alcove 1 Mezzanine West – Central Servers/EVB/Timing</vt:lpstr>
      <vt:lpstr>Alcove 2 Mezzanine West – TPC/CRT/PMT</vt:lpstr>
      <vt:lpstr>Common Computing Rack Items</vt:lpstr>
      <vt:lpstr>Requirements by rack type </vt:lpstr>
      <vt:lpstr>TPC3 Rear</vt:lpstr>
      <vt:lpstr>Network Connections</vt:lpstr>
      <vt:lpstr>Comments from Linda Bagby</vt:lpstr>
      <vt:lpstr>Moving Forward</vt:lpstr>
      <vt:lpstr>Installation Requirements </vt:lpstr>
      <vt:lpstr>Installing Rack Protection</vt:lpstr>
      <vt:lpstr>Rack Protection w/ Smoke detector</vt:lpstr>
      <vt:lpstr>RPS and AC Switch Box in Rack (Front)</vt:lpstr>
      <vt:lpstr>RPS and AC Switch Box in Rack (Back)</vt:lpstr>
      <vt:lpstr>Installing Power Cords</vt:lpstr>
      <vt:lpstr>Installing Networking</vt:lpstr>
      <vt:lpstr>Installing DAQ Fibers</vt:lpstr>
      <vt:lpstr>Installing CRT Racks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cjames@services.fnal.gov</dc:creator>
  <cp:lastModifiedBy>Geoffrey Savage</cp:lastModifiedBy>
  <cp:revision>800</cp:revision>
  <cp:lastPrinted>2018-06-13T18:20:42Z</cp:lastPrinted>
  <dcterms:created xsi:type="dcterms:W3CDTF">2017-06-14T15:29:05Z</dcterms:created>
  <dcterms:modified xsi:type="dcterms:W3CDTF">2020-01-31T02:40:39Z</dcterms:modified>
</cp:coreProperties>
</file>