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441" r:id="rId3"/>
    <p:sldId id="427" r:id="rId4"/>
    <p:sldId id="428" r:id="rId5"/>
    <p:sldId id="429" r:id="rId6"/>
    <p:sldId id="424" r:id="rId7"/>
    <p:sldId id="440" r:id="rId8"/>
    <p:sldId id="430" r:id="rId9"/>
    <p:sldId id="426" r:id="rId10"/>
    <p:sldId id="442" r:id="rId11"/>
    <p:sldId id="434" r:id="rId12"/>
    <p:sldId id="432" r:id="rId13"/>
    <p:sldId id="436" r:id="rId14"/>
    <p:sldId id="438" r:id="rId15"/>
    <p:sldId id="431" r:id="rId16"/>
    <p:sldId id="439" r:id="rId17"/>
    <p:sldId id="435" r:id="rId18"/>
    <p:sldId id="433" r:id="rId19"/>
    <p:sldId id="41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96" y="38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ABAA4E-0A5F-4E09-A23B-EDA40AA5FD86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77B8D4-4062-4C20-B1FA-C22A6A7D8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06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28923-2952-4B92-9803-9F0A87ABC2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91D06E-C9DC-4F2D-A09D-B7A0691955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BA308E-2104-4B7E-B63B-8E8B6504E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87CAF-4A88-4388-8946-F5625EBA0FD4}" type="datetime1">
              <a:rPr lang="en-US" smtClean="0"/>
              <a:t>1/31/2020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155298-8EC2-4511-8F5A-674CAC64D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FF6868-D534-48D5-B878-817A28E81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10515-2EF5-477B-9E8D-3A2A54D60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300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8C7F4-C008-4D21-86A8-E075719A0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AEC812-73B2-4722-91B9-2F07B42D74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F358FF-A713-4043-9ECD-F7BAAB96A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CE59F-FAAE-408D-B0FD-404CBC0C0B5D}" type="datetime1">
              <a:rPr lang="en-US" smtClean="0"/>
              <a:t>1/31/2020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ED291-A1C4-4F52-B951-0C6FEEFDD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EDAFC4-D736-440D-99D3-66324E970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10515-2EF5-477B-9E8D-3A2A54D60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025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DCBFA28-DE77-4147-8C6D-7BDB3E4CAA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6C025E-7E7B-43BD-87C6-77ED295FC2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7DD1A0-9F33-4E3E-8559-83271812B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6C39D-9F29-4EF5-A23C-07BBE3C40DC4}" type="datetime1">
              <a:rPr lang="en-US" smtClean="0"/>
              <a:t>1/31/2020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E2C57-D079-4EE3-B357-C652D8333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FF382D-F573-4380-8E2F-58DAACF12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10515-2EF5-477B-9E8D-3A2A54D60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479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1DF1A-4A35-42FC-8614-E7AC7CD35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1883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D2429A-D232-4864-9120-DCD0A521D9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2238"/>
            <a:ext cx="10515600" cy="4644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7757C1-8715-41A7-8A8F-6CA7841309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0C0AC-B850-4BAB-A969-2C6EBB702CF1}" type="datetime1">
              <a:rPr lang="en-US" smtClean="0"/>
              <a:t>1/31/2020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ABFD68-362F-489B-B5E4-187D655C6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20BAFA-8B19-4612-8272-6C01810DC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10515-2EF5-477B-9E8D-3A2A54D608D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DA9ACC3-5663-45D3-99DC-2C3CF0EDEAB0}"/>
              </a:ext>
            </a:extLst>
          </p:cNvPr>
          <p:cNvCxnSpPr/>
          <p:nvPr userDrawn="1"/>
        </p:nvCxnSpPr>
        <p:spPr>
          <a:xfrm>
            <a:off x="823784" y="1425146"/>
            <a:ext cx="8938054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9157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C26A7-8269-4C00-BF61-FB2ABED33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94F18E-C519-459E-B591-975797F18D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1F37CC-7465-4D03-8D88-F9F45C8D9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48DDD-1D22-4F1A-862F-AB228F7DAAE4}" type="datetime1">
              <a:rPr lang="en-US" smtClean="0"/>
              <a:t>1/31/2020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618A51-0822-4EEF-80FE-61F45A487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B825BF-6ECF-4FDA-AA1D-8933E992E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10515-2EF5-477B-9E8D-3A2A54D60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686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E844B-8716-478F-8D82-A038782CE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1987FD-97D1-45E3-AB68-B94EC57F23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57AB98-59D1-48B9-826E-F5C1831699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EE19DB-860F-4E24-A59C-916FF96CA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72B9F-107C-4B54-BBAC-11CA5B61D78E}" type="datetime1">
              <a:rPr lang="en-US" smtClean="0"/>
              <a:t>1/31/2020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7ACF67-629E-4072-A9A0-E005242C8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E72550-85F0-4C84-BBFB-591CE80B2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10515-2EF5-477B-9E8D-3A2A54D60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368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E92B2-0D9B-4F8D-8D36-8DC0DE8C1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C445D2-1CB6-4CFE-9A33-CC9386F4F4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65223D-0B50-4223-8703-1649D44634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DF8995-7AD9-44F1-ABD0-B6ECA898AD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00CA13-DE9C-4E65-9CB2-97F0DB591D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83EA807-6FA3-4BC7-A40C-B5C9EF496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2E2F3-52EA-4229-8DE9-9C001AB564E0}" type="datetime1">
              <a:rPr lang="en-US" smtClean="0"/>
              <a:t>1/31/2020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E32C45E-9B5E-4691-B78F-D9BD26D21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9A48CD-546A-4ABE-8E6B-E5F141457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10515-2EF5-477B-9E8D-3A2A54D60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29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6FFBE2-D5E9-4FAE-AA5F-3DC155120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C50763-FD4E-415A-A0F6-2E2B0EE94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BEA6B-7082-4D71-B2E3-C1562F6BE6F3}" type="datetime1">
              <a:rPr lang="en-US" smtClean="0"/>
              <a:t>1/31/2020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8E28D3-8EDD-4AFE-843E-04D4321AB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165760-6CB9-46C9-BC60-30B76638E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10515-2EF5-477B-9E8D-3A2A54D60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909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271475-C709-4178-922E-CDA013481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ED29D-4CA9-4529-A2D8-DC86CF426AA0}" type="datetime1">
              <a:rPr lang="en-US" smtClean="0"/>
              <a:t>1/31/2020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45CBF1-67AA-4AB9-8E31-142449241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DEDCAD-E73F-47EF-A33B-4E0FB50A4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10515-2EF5-477B-9E8D-3A2A54D60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503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29EE2-F105-4304-A99A-E41920FBE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A90673-75F5-471D-8F71-1C149BD6BF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986C7E-935E-47DA-AA45-65DA94E55C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4EAD5F-9A4F-46BC-9A7C-D5E326D5B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75980-8C58-4904-85FD-46E16710F2B9}" type="datetime1">
              <a:rPr lang="en-US" smtClean="0"/>
              <a:t>1/31/2020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C8F989-7BC7-4279-A2C0-17DF32362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90460D-9689-4244-A4C1-FC9644EAB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10515-2EF5-477B-9E8D-3A2A54D60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967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B1F24-B686-41D1-889D-EA92CC652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10FFBB-846E-417B-87C5-6B9C63B7FB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7CE133-5B61-44B9-89A3-3984632C60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DB53BD-F455-4C4C-948E-53EB2E81C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2D923-EA1A-40C9-A4D9-C316518A8536}" type="datetime1">
              <a:rPr lang="en-US" smtClean="0"/>
              <a:t>1/31/2020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E19087-BF48-47C1-B7B5-369BF39C4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5C4682-8341-4BE1-8C5A-F179E374E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10515-2EF5-477B-9E8D-3A2A54D60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55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549FBA-8562-4047-9E25-AB4FDC705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81745C-E53F-4EBB-A2D1-7B7A7EFBB2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89358F-1862-4935-9573-FBF74E8597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023698-116C-4CBE-AF8E-26A1440B7AA8}" type="datetime1">
              <a:rPr lang="en-US" smtClean="0"/>
              <a:t>1/31/2020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1DEE9-0AB0-41F0-A327-9EF02C1ED1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D41EFC-A619-4A75-8ACE-BDC156D52A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10515-2EF5-477B-9E8D-3A2A54D60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312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7" Type="http://schemas.openxmlformats.org/officeDocument/2006/relationships/image" Target="../media/image12.tmp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tmp"/><Relationship Id="rId5" Type="http://schemas.openxmlformats.org/officeDocument/2006/relationships/image" Target="../media/image10.tmp"/><Relationship Id="rId4" Type="http://schemas.openxmlformats.org/officeDocument/2006/relationships/image" Target="../media/image9.tm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tm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mp"/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7" Type="http://schemas.openxmlformats.org/officeDocument/2006/relationships/image" Target="../media/image9.tmp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tmp"/><Relationship Id="rId5" Type="http://schemas.openxmlformats.org/officeDocument/2006/relationships/image" Target="../media/image23.tmp"/><Relationship Id="rId4" Type="http://schemas.openxmlformats.org/officeDocument/2006/relationships/image" Target="../media/image8.tm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tm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2BC9586-0311-47EB-86D0-952970F65CF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Practice on Simulation and Signal Processing for ICARUS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31CBBB1F-6C84-4DFD-AB25-AA8C8EF099D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Wenqiang Gu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7ED9F80-1417-4D54-9AE9-B315A0797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10515-2EF5-477B-9E8D-3A2A54D608D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3521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AA15AF2-AAD8-49A3-9B12-D9335C6B5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quick plots for filed response simulation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73D8B2-2BDD-466E-AAB4-FC813A77D0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0CE5572-4A54-4197-87DA-00E98E34D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10515-2EF5-477B-9E8D-3A2A54D608D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3884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69FB81E-21F0-4FA0-B75E-63EF10D1C2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1509"/>
            <a:ext cx="3085165" cy="332573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4E9A93B-6CA9-43D0-A172-F187F242E02F}"/>
              </a:ext>
            </a:extLst>
          </p:cNvPr>
          <p:cNvSpPr txBox="1"/>
          <p:nvPr/>
        </p:nvSpPr>
        <p:spPr>
          <a:xfrm>
            <a:off x="651238" y="2508739"/>
            <a:ext cx="993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0.0 mm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C3E8027-EAE4-40FF-9384-68BDE870E2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416" y="290607"/>
            <a:ext cx="3035930" cy="326174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93338BB-2711-402D-B2E9-862900D802AA}"/>
              </a:ext>
            </a:extLst>
          </p:cNvPr>
          <p:cNvSpPr txBox="1"/>
          <p:nvPr/>
        </p:nvSpPr>
        <p:spPr>
          <a:xfrm>
            <a:off x="4039208" y="2473570"/>
            <a:ext cx="993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0.6 mm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0386364-B8A1-447C-99B7-6979AE841A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1447" y="326963"/>
            <a:ext cx="2907322" cy="320168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EDE9953-EDCC-4304-903E-E1270D87D3A0}"/>
              </a:ext>
            </a:extLst>
          </p:cNvPr>
          <p:cNvSpPr txBox="1"/>
          <p:nvPr/>
        </p:nvSpPr>
        <p:spPr>
          <a:xfrm>
            <a:off x="7239609" y="2520463"/>
            <a:ext cx="993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1.5 mm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8A1412-B051-49E8-A694-0F0599BD1D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40249"/>
            <a:ext cx="3047946" cy="331775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DA0D5F7-CC2A-43F6-840E-2103FFB7C3AB}"/>
              </a:ext>
            </a:extLst>
          </p:cNvPr>
          <p:cNvSpPr txBox="1"/>
          <p:nvPr/>
        </p:nvSpPr>
        <p:spPr>
          <a:xfrm>
            <a:off x="580900" y="5826370"/>
            <a:ext cx="993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0.0 mm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E7F05A5-65C4-41D9-A459-9E595A1C01C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822" y="3582447"/>
            <a:ext cx="2976147" cy="316971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682E9F0-47A1-4FA4-B197-F5F39D52DBD4}"/>
              </a:ext>
            </a:extLst>
          </p:cNvPr>
          <p:cNvSpPr txBox="1"/>
          <p:nvPr/>
        </p:nvSpPr>
        <p:spPr>
          <a:xfrm>
            <a:off x="4027485" y="5814646"/>
            <a:ext cx="1283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0.942 mm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4B5E08A-ACA8-46A4-8E75-B3EE6314E63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1445" y="3629655"/>
            <a:ext cx="3000735" cy="322834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ABF6A583-B245-45B1-9196-B482102A095B}"/>
              </a:ext>
            </a:extLst>
          </p:cNvPr>
          <p:cNvSpPr txBox="1"/>
          <p:nvPr/>
        </p:nvSpPr>
        <p:spPr>
          <a:xfrm>
            <a:off x="7309947" y="5849817"/>
            <a:ext cx="1236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2.355 mm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7A187DD-C84B-48F5-BC1A-0BD5A3CE4698}"/>
              </a:ext>
            </a:extLst>
          </p:cNvPr>
          <p:cNvGrpSpPr/>
          <p:nvPr/>
        </p:nvGrpSpPr>
        <p:grpSpPr>
          <a:xfrm>
            <a:off x="10128738" y="2133600"/>
            <a:ext cx="1383323" cy="2878070"/>
            <a:chOff x="10128738" y="2133600"/>
            <a:chExt cx="1383323" cy="2878070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2702B772-9E5C-4F1D-9482-9587C0E21615}"/>
                </a:ext>
              </a:extLst>
            </p:cNvPr>
            <p:cNvCxnSpPr>
              <a:cxnSpLocks/>
            </p:cNvCxnSpPr>
            <p:nvPr/>
          </p:nvCxnSpPr>
          <p:spPr>
            <a:xfrm>
              <a:off x="10128738" y="3540369"/>
              <a:ext cx="69166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C1148FE5-7A06-48A6-802B-5CC0D6A1DCCC}"/>
                </a:ext>
              </a:extLst>
            </p:cNvPr>
            <p:cNvCxnSpPr/>
            <p:nvPr/>
          </p:nvCxnSpPr>
          <p:spPr>
            <a:xfrm flipV="1">
              <a:off x="10480431" y="2672862"/>
              <a:ext cx="0" cy="85578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912C68E6-C508-4BF6-83DF-0E5C13591C7A}"/>
                </a:ext>
              </a:extLst>
            </p:cNvPr>
            <p:cNvCxnSpPr/>
            <p:nvPr/>
          </p:nvCxnSpPr>
          <p:spPr>
            <a:xfrm>
              <a:off x="10480431" y="3528646"/>
              <a:ext cx="0" cy="87923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1B8D49F-1FCA-472B-8FA0-487A3AB5204E}"/>
                </a:ext>
              </a:extLst>
            </p:cNvPr>
            <p:cNvSpPr txBox="1"/>
            <p:nvPr/>
          </p:nvSpPr>
          <p:spPr>
            <a:xfrm>
              <a:off x="10410092" y="2133600"/>
              <a:ext cx="11019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1" dirty="0"/>
                <a:t>ICARUS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4CFAE50-0362-498E-BD30-225890399A7D}"/>
                </a:ext>
              </a:extLst>
            </p:cNvPr>
            <p:cNvSpPr txBox="1"/>
            <p:nvPr/>
          </p:nvSpPr>
          <p:spPr>
            <a:xfrm>
              <a:off x="10374923" y="4642338"/>
              <a:ext cx="11019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1" dirty="0"/>
                <a:t>DUNE</a:t>
              </a: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B4C5925F-82AC-48A1-BD2F-079F19C91301}"/>
              </a:ext>
            </a:extLst>
          </p:cNvPr>
          <p:cNvSpPr txBox="1"/>
          <p:nvPr/>
        </p:nvSpPr>
        <p:spPr>
          <a:xfrm>
            <a:off x="1746739" y="6096000"/>
            <a:ext cx="1652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More repulsive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14435CF-7F95-4EBA-B83E-86E29AC32A35}"/>
              </a:ext>
            </a:extLst>
          </p:cNvPr>
          <p:cNvSpPr/>
          <p:nvPr/>
        </p:nvSpPr>
        <p:spPr>
          <a:xfrm>
            <a:off x="9875186" y="594918"/>
            <a:ext cx="101822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U: -240V</a:t>
            </a:r>
          </a:p>
          <a:p>
            <a:r>
              <a:rPr lang="en-US" dirty="0"/>
              <a:t>V: +10V</a:t>
            </a:r>
          </a:p>
          <a:p>
            <a:r>
              <a:rPr lang="en-US" dirty="0"/>
              <a:t>X: +260V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EA6C592-7689-46B7-9525-77775871C2FC}"/>
              </a:ext>
            </a:extLst>
          </p:cNvPr>
          <p:cNvSpPr/>
          <p:nvPr/>
        </p:nvSpPr>
        <p:spPr>
          <a:xfrm>
            <a:off x="9957248" y="5657671"/>
            <a:ext cx="101822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G: -665V</a:t>
            </a:r>
          </a:p>
          <a:p>
            <a:r>
              <a:rPr lang="en-US" dirty="0"/>
              <a:t>U: -370V</a:t>
            </a:r>
          </a:p>
          <a:p>
            <a:r>
              <a:rPr lang="en-US" dirty="0"/>
              <a:t>V: 0V</a:t>
            </a:r>
          </a:p>
          <a:p>
            <a:r>
              <a:rPr lang="en-US" dirty="0"/>
              <a:t>X: +820V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F5C8A33-1829-406B-93C7-7B12FB479496}"/>
              </a:ext>
            </a:extLst>
          </p:cNvPr>
          <p:cNvSpPr txBox="1"/>
          <p:nvPr/>
        </p:nvSpPr>
        <p:spPr>
          <a:xfrm>
            <a:off x="1770185" y="2684585"/>
            <a:ext cx="1699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Transparency?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B0BC51-9C43-411E-BAA3-F7B458AAE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10515-2EF5-477B-9E8D-3A2A54D608D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2996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CC8E21C-441B-4629-B8E7-2349FF84D4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253" y="3536040"/>
            <a:ext cx="7706409" cy="32116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A6E96D2-4DA7-4DBB-8992-0A0701015B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87" y="306644"/>
            <a:ext cx="8062659" cy="2933954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809C253F-A9DA-4E6F-973F-79D1E75F3517}"/>
              </a:ext>
            </a:extLst>
          </p:cNvPr>
          <p:cNvGrpSpPr/>
          <p:nvPr/>
        </p:nvGrpSpPr>
        <p:grpSpPr>
          <a:xfrm>
            <a:off x="9103979" y="2322786"/>
            <a:ext cx="1383323" cy="2878070"/>
            <a:chOff x="9103979" y="2322786"/>
            <a:chExt cx="1383323" cy="287807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1CFEC56A-B314-4CD5-8DBD-1CB8121B71D5}"/>
                </a:ext>
              </a:extLst>
            </p:cNvPr>
            <p:cNvCxnSpPr>
              <a:cxnSpLocks/>
            </p:cNvCxnSpPr>
            <p:nvPr/>
          </p:nvCxnSpPr>
          <p:spPr>
            <a:xfrm>
              <a:off x="9103979" y="3729555"/>
              <a:ext cx="69166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19491FC4-2674-4368-B990-D9430F8E43B6}"/>
                </a:ext>
              </a:extLst>
            </p:cNvPr>
            <p:cNvCxnSpPr/>
            <p:nvPr/>
          </p:nvCxnSpPr>
          <p:spPr>
            <a:xfrm flipV="1">
              <a:off x="9455672" y="2862048"/>
              <a:ext cx="0" cy="85578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5D3F099E-01C7-4FAB-8B0E-F382294B87B4}"/>
                </a:ext>
              </a:extLst>
            </p:cNvPr>
            <p:cNvCxnSpPr/>
            <p:nvPr/>
          </p:nvCxnSpPr>
          <p:spPr>
            <a:xfrm>
              <a:off x="9455672" y="3717832"/>
              <a:ext cx="0" cy="87923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CC59CDA-8FFB-43DB-9D76-2B54289FF764}"/>
                </a:ext>
              </a:extLst>
            </p:cNvPr>
            <p:cNvSpPr txBox="1"/>
            <p:nvPr/>
          </p:nvSpPr>
          <p:spPr>
            <a:xfrm>
              <a:off x="9385333" y="2322786"/>
              <a:ext cx="11019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1" dirty="0"/>
                <a:t>ICARUS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1938507-4600-4831-BBE7-825ADBF74347}"/>
                </a:ext>
              </a:extLst>
            </p:cNvPr>
            <p:cNvSpPr txBox="1"/>
            <p:nvPr/>
          </p:nvSpPr>
          <p:spPr>
            <a:xfrm>
              <a:off x="9350164" y="4831524"/>
              <a:ext cx="11019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1" dirty="0"/>
                <a:t>DUNE</a:t>
              </a:r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E49CE9-3A31-41A9-BEA9-38A18A281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10515-2EF5-477B-9E8D-3A2A54D608D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4196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76311A2-C6CC-474A-80DB-FC05BDB3CEBB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01" y="512489"/>
            <a:ext cx="8054975" cy="2941638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DF1C836-AF53-4663-9F2C-0C170AB209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519" y="3802254"/>
            <a:ext cx="8215072" cy="29110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1064269-22AA-4C1D-B6FB-5BD295D6749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98"/>
          <a:stretch/>
        </p:blipFill>
        <p:spPr>
          <a:xfrm>
            <a:off x="9520485" y="154614"/>
            <a:ext cx="2671515" cy="2068324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EAF149B-BC85-4081-B6BC-89C2A8FC5176}"/>
              </a:ext>
            </a:extLst>
          </p:cNvPr>
          <p:cNvCxnSpPr>
            <a:cxnSpLocks/>
          </p:cNvCxnSpPr>
          <p:nvPr/>
        </p:nvCxnSpPr>
        <p:spPr>
          <a:xfrm flipV="1">
            <a:off x="8698523" y="1723292"/>
            <a:ext cx="2086708" cy="2227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1E22964-72A0-427D-A20D-8E86B6A92DBB}"/>
              </a:ext>
            </a:extLst>
          </p:cNvPr>
          <p:cNvCxnSpPr>
            <a:cxnSpLocks/>
          </p:cNvCxnSpPr>
          <p:nvPr/>
        </p:nvCxnSpPr>
        <p:spPr>
          <a:xfrm flipV="1">
            <a:off x="7502769" y="2074985"/>
            <a:ext cx="3259016" cy="38217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4DF0785E-3B40-4A30-B8CB-6CD418728A40}"/>
              </a:ext>
            </a:extLst>
          </p:cNvPr>
          <p:cNvSpPr txBox="1"/>
          <p:nvPr/>
        </p:nvSpPr>
        <p:spPr>
          <a:xfrm>
            <a:off x="9847384" y="3106614"/>
            <a:ext cx="25556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Induction from the deceleration due to the collection on W plane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4E9D388-9A91-4FB0-AF76-681CA3975F7C}"/>
              </a:ext>
            </a:extLst>
          </p:cNvPr>
          <p:cNvSpPr txBox="1"/>
          <p:nvPr/>
        </p:nvSpPr>
        <p:spPr>
          <a:xfrm>
            <a:off x="5568461" y="1899139"/>
            <a:ext cx="18639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Long-range induction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A6DBA51-7BEF-4D45-AAEA-F485E11556FE}"/>
              </a:ext>
            </a:extLst>
          </p:cNvPr>
          <p:cNvSpPr txBox="1"/>
          <p:nvPr/>
        </p:nvSpPr>
        <p:spPr>
          <a:xfrm>
            <a:off x="5380892" y="5826369"/>
            <a:ext cx="21570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Deceleration because of U plane?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B6A0DB2-7342-44A5-8261-A87D040F7CAE}"/>
              </a:ext>
            </a:extLst>
          </p:cNvPr>
          <p:cNvCxnSpPr>
            <a:endCxn id="20" idx="0"/>
          </p:cNvCxnSpPr>
          <p:nvPr/>
        </p:nvCxnSpPr>
        <p:spPr>
          <a:xfrm>
            <a:off x="6447692" y="5287108"/>
            <a:ext cx="11724" cy="5392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D8139F8E-B66F-4C82-8643-9F79BA744CC2}"/>
              </a:ext>
            </a:extLst>
          </p:cNvPr>
          <p:cNvSpPr txBox="1"/>
          <p:nvPr/>
        </p:nvSpPr>
        <p:spPr>
          <a:xfrm>
            <a:off x="10041826" y="5335617"/>
            <a:ext cx="1101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ICARUS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66372C-40F6-449A-9D65-F1956C11D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10515-2EF5-477B-9E8D-3A2A54D608D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8827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33E329F-7996-4CAD-B568-7225934151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23" y="3719094"/>
            <a:ext cx="8100762" cy="29339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A6C677E-AEDF-41A1-901A-39E184EBAE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74" y="483350"/>
            <a:ext cx="8093141" cy="289585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85F004C-DC23-4456-A9A2-2CDC4DB5A852}"/>
              </a:ext>
            </a:extLst>
          </p:cNvPr>
          <p:cNvSpPr txBox="1"/>
          <p:nvPr/>
        </p:nvSpPr>
        <p:spPr>
          <a:xfrm>
            <a:off x="8970579" y="1150883"/>
            <a:ext cx="25766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DUNE’s U plane is like V plane in ICARUS</a:t>
            </a:r>
          </a:p>
          <a:p>
            <a:endParaRPr lang="en-US" b="1" i="1" dirty="0"/>
          </a:p>
          <a:p>
            <a:r>
              <a:rPr lang="en-US" b="1" i="1" dirty="0"/>
              <a:t>Because of the Grid plane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83D562A-A4C2-4A90-A7C3-0AC2A91D0CDD}"/>
              </a:ext>
            </a:extLst>
          </p:cNvPr>
          <p:cNvSpPr/>
          <p:nvPr/>
        </p:nvSpPr>
        <p:spPr>
          <a:xfrm>
            <a:off x="6893169" y="1652954"/>
            <a:ext cx="515816" cy="6916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E874B4-2891-43F9-AB8D-D193CEF33DB5}"/>
              </a:ext>
            </a:extLst>
          </p:cNvPr>
          <p:cNvSpPr txBox="1"/>
          <p:nvPr/>
        </p:nvSpPr>
        <p:spPr>
          <a:xfrm>
            <a:off x="10041826" y="5335617"/>
            <a:ext cx="1101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DUNE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EB396EF-1599-49EB-AD05-42444CC09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10515-2EF5-477B-9E8D-3A2A54D608D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1427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B8F688-4931-4BF2-A719-FEB6D52092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58" y="1209839"/>
            <a:ext cx="5829805" cy="450381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0A52D8D-AF12-452A-B1B6-511430D8D9F8}"/>
              </a:ext>
            </a:extLst>
          </p:cNvPr>
          <p:cNvSpPr txBox="1"/>
          <p:nvPr/>
        </p:nvSpPr>
        <p:spPr>
          <a:xfrm>
            <a:off x="6626772" y="1890649"/>
            <a:ext cx="49556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Total field response from perpendicular tracks</a:t>
            </a:r>
          </a:p>
          <a:p>
            <a:pPr marL="285750" indent="-285750">
              <a:buFontTx/>
              <a:buChar char="-"/>
            </a:pPr>
            <a:r>
              <a:rPr lang="en-US" i="1" dirty="0"/>
              <a:t>(FIXME) Convolved with CE response from </a:t>
            </a:r>
            <a:r>
              <a:rPr lang="en-US" i="1" dirty="0" err="1"/>
              <a:t>uboone</a:t>
            </a:r>
            <a:endParaRPr lang="en-US" i="1" dirty="0"/>
          </a:p>
          <a:p>
            <a:pPr marL="285750" indent="-285750">
              <a:buFontTx/>
              <a:buChar char="-"/>
            </a:pPr>
            <a:endParaRPr lang="en-US" i="1" dirty="0"/>
          </a:p>
          <a:p>
            <a:pPr marL="285750" indent="-285750">
              <a:buFontTx/>
              <a:buChar char="-"/>
            </a:pPr>
            <a:r>
              <a:rPr lang="en-US" i="1" dirty="0"/>
              <a:t>Does the U make sense? Need to check individual electron paths.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408046-2B31-406A-BA74-2D26C25FB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10515-2EF5-477B-9E8D-3A2A54D608D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5973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E03EDD4-7E05-42D1-A253-DB866F0EC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4DE6B4-8AB7-42EE-B3B0-3719E159FC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406FCBB-D201-4E55-A39F-A395474A0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10515-2EF5-477B-9E8D-3A2A54D608D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4175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9DAB1B3-60D3-4439-8BFD-8B9E05AC3F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31" y="270089"/>
            <a:ext cx="8085521" cy="29415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3922883-D6A0-4EF5-B08D-5CD02E2EE9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84" y="3645122"/>
            <a:ext cx="8024555" cy="294157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D9DC857F-6C02-4ED6-A20C-CCED4531D528}"/>
              </a:ext>
            </a:extLst>
          </p:cNvPr>
          <p:cNvGrpSpPr/>
          <p:nvPr/>
        </p:nvGrpSpPr>
        <p:grpSpPr>
          <a:xfrm>
            <a:off x="9103979" y="2322786"/>
            <a:ext cx="1383323" cy="2878070"/>
            <a:chOff x="9103979" y="2322786"/>
            <a:chExt cx="1383323" cy="287807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031421C0-5E7E-4E04-BFA1-8A7B097587FE}"/>
                </a:ext>
              </a:extLst>
            </p:cNvPr>
            <p:cNvCxnSpPr>
              <a:cxnSpLocks/>
            </p:cNvCxnSpPr>
            <p:nvPr/>
          </p:nvCxnSpPr>
          <p:spPr>
            <a:xfrm>
              <a:off x="9103979" y="3729555"/>
              <a:ext cx="69166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C5A61413-1D98-4D5E-AFE1-E6CE5592C82A}"/>
                </a:ext>
              </a:extLst>
            </p:cNvPr>
            <p:cNvCxnSpPr/>
            <p:nvPr/>
          </p:nvCxnSpPr>
          <p:spPr>
            <a:xfrm flipV="1">
              <a:off x="9455672" y="2862048"/>
              <a:ext cx="0" cy="85578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A60984B2-9AEB-4FD0-9D96-805EFCDBF7EA}"/>
                </a:ext>
              </a:extLst>
            </p:cNvPr>
            <p:cNvCxnSpPr/>
            <p:nvPr/>
          </p:nvCxnSpPr>
          <p:spPr>
            <a:xfrm>
              <a:off x="9455672" y="3717832"/>
              <a:ext cx="0" cy="87923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35ECB71-832A-45EA-825E-7A1078EB8270}"/>
                </a:ext>
              </a:extLst>
            </p:cNvPr>
            <p:cNvSpPr txBox="1"/>
            <p:nvPr/>
          </p:nvSpPr>
          <p:spPr>
            <a:xfrm>
              <a:off x="9385333" y="2322786"/>
              <a:ext cx="11019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1" dirty="0"/>
                <a:t>ICARUS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69C0AAE-9743-400E-8EDD-982854C390FE}"/>
                </a:ext>
              </a:extLst>
            </p:cNvPr>
            <p:cNvSpPr txBox="1"/>
            <p:nvPr/>
          </p:nvSpPr>
          <p:spPr>
            <a:xfrm>
              <a:off x="9350164" y="4831524"/>
              <a:ext cx="11019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1" dirty="0"/>
                <a:t>DUNE</a:t>
              </a:r>
            </a:p>
          </p:txBody>
        </p:sp>
      </p:grp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9222659C-3264-43D5-AE28-8F2FE3E96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10515-2EF5-477B-9E8D-3A2A54D608D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2228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69FB81E-21F0-4FA0-B75E-63EF10D1C2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1509"/>
            <a:ext cx="3085165" cy="33257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7FB67B8-05A1-4DF0-91D4-8E0F2D0C40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556" y="280236"/>
            <a:ext cx="2968886" cy="321902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4E9A93B-6CA9-43D0-A172-F187F242E02F}"/>
              </a:ext>
            </a:extLst>
          </p:cNvPr>
          <p:cNvSpPr txBox="1"/>
          <p:nvPr/>
        </p:nvSpPr>
        <p:spPr>
          <a:xfrm>
            <a:off x="651238" y="2508739"/>
            <a:ext cx="993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0.0 mm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9BF06E-BA26-4825-8320-E48DDB8D3B3B}"/>
              </a:ext>
            </a:extLst>
          </p:cNvPr>
          <p:cNvSpPr txBox="1"/>
          <p:nvPr/>
        </p:nvSpPr>
        <p:spPr>
          <a:xfrm>
            <a:off x="3968869" y="2426677"/>
            <a:ext cx="993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0.3 mm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C3E8027-EAE4-40FF-9384-68BDE870E2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709" y="267161"/>
            <a:ext cx="3035930" cy="326174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93338BB-2711-402D-B2E9-862900D802AA}"/>
              </a:ext>
            </a:extLst>
          </p:cNvPr>
          <p:cNvSpPr txBox="1"/>
          <p:nvPr/>
        </p:nvSpPr>
        <p:spPr>
          <a:xfrm>
            <a:off x="7286501" y="2450124"/>
            <a:ext cx="993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0.6 mm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A5E421F-7B58-437E-AB93-21BF2A8A6F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02806"/>
            <a:ext cx="3012831" cy="325519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4522B8C-523D-4D96-8012-5E9C159F9C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351" y="3617612"/>
            <a:ext cx="2975450" cy="324038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0386364-B8A1-447C-99B7-6979AE841A2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217" y="3656317"/>
            <a:ext cx="2907322" cy="320168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17A6D4C-2CB9-4F79-91DF-6119BE2A2EBE}"/>
              </a:ext>
            </a:extLst>
          </p:cNvPr>
          <p:cNvSpPr txBox="1"/>
          <p:nvPr/>
        </p:nvSpPr>
        <p:spPr>
          <a:xfrm>
            <a:off x="545731" y="4302370"/>
            <a:ext cx="993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0.9 mm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DE8BDC5-1CC1-424F-9131-675F0391D03A}"/>
              </a:ext>
            </a:extLst>
          </p:cNvPr>
          <p:cNvSpPr txBox="1"/>
          <p:nvPr/>
        </p:nvSpPr>
        <p:spPr>
          <a:xfrm>
            <a:off x="3863362" y="4220308"/>
            <a:ext cx="993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1.2 mm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EDE9953-EDCC-4304-903E-E1270D87D3A0}"/>
              </a:ext>
            </a:extLst>
          </p:cNvPr>
          <p:cNvSpPr txBox="1"/>
          <p:nvPr/>
        </p:nvSpPr>
        <p:spPr>
          <a:xfrm>
            <a:off x="7180994" y="4243755"/>
            <a:ext cx="993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1.5 mm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0CF12A7-A6CC-4C42-95AA-B6A75E60F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10515-2EF5-477B-9E8D-3A2A54D608D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1438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24BAC-3496-49FB-AA45-9BB5F8924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Noise after </a:t>
            </a:r>
            <a:r>
              <a:rPr lang="en-US" dirty="0" err="1"/>
              <a:t>FrameSummer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2F8181-D7C7-4866-B451-5F4A220D32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54" y="1821347"/>
            <a:ext cx="3909399" cy="29339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F1EA917-BC09-4326-8BE0-46579474E3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222" y="1876150"/>
            <a:ext cx="3955123" cy="29415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39F0649-628B-4230-B17F-5A0CABD628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0222" y="1993090"/>
            <a:ext cx="3901778" cy="291871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4E3C940-71FA-498C-BE3C-298FE16D2F01}"/>
              </a:ext>
            </a:extLst>
          </p:cNvPr>
          <p:cNvSpPr txBox="1"/>
          <p:nvPr/>
        </p:nvSpPr>
        <p:spPr>
          <a:xfrm>
            <a:off x="844062" y="5205046"/>
            <a:ext cx="9237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Reasonable noise level from simulation</a:t>
            </a:r>
          </a:p>
          <a:p>
            <a:r>
              <a:rPr lang="en-US" sz="2400" dirty="0"/>
              <a:t>Using a protoDUNE noise model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E97CE9-914B-4B38-9C7A-EC174388E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10515-2EF5-477B-9E8D-3A2A54D608D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476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35BBEFF-97EA-4118-8D8E-DDA599E56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working plan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5D3D29-B8A9-4E47-A109-F37A33532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10515-2EF5-477B-9E8D-3A2A54D608D3}" type="slidenum">
              <a:rPr lang="en-US" smtClean="0"/>
              <a:t>2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26CF093-990B-4F2A-9FBA-C94E06055C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8635394"/>
              </p:ext>
            </p:extLst>
          </p:nvPr>
        </p:nvGraphicFramePr>
        <p:xfrm>
          <a:off x="1040663" y="2437141"/>
          <a:ext cx="6720586" cy="3738880"/>
        </p:xfrm>
        <a:graphic>
          <a:graphicData uri="http://schemas.openxmlformats.org/drawingml/2006/table">
            <a:tbl>
              <a:tblPr/>
              <a:tblGrid>
                <a:gridCol w="3880496">
                  <a:extLst>
                    <a:ext uri="{9D8B030D-6E8A-4147-A177-3AD203B41FA5}">
                      <a16:colId xmlns:a16="http://schemas.microsoft.com/office/drawing/2014/main" val="1218447980"/>
                    </a:ext>
                  </a:extLst>
                </a:gridCol>
                <a:gridCol w="1814047">
                  <a:extLst>
                    <a:ext uri="{9D8B030D-6E8A-4147-A177-3AD203B41FA5}">
                      <a16:colId xmlns:a16="http://schemas.microsoft.com/office/drawing/2014/main" val="366204889"/>
                    </a:ext>
                  </a:extLst>
                </a:gridCol>
                <a:gridCol w="1026043">
                  <a:extLst>
                    <a:ext uri="{9D8B030D-6E8A-4147-A177-3AD203B41FA5}">
                      <a16:colId xmlns:a16="http://schemas.microsoft.com/office/drawing/2014/main" val="1498052675"/>
                    </a:ext>
                  </a:extLst>
                </a:gridCol>
              </a:tblGrid>
              <a:tr h="404854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</a:rPr>
                        <a:t>Simulation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</a:rPr>
                        <a:t>Data 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5721196"/>
                  </a:ext>
                </a:extLst>
              </a:tr>
              <a:tr h="404854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</a:rPr>
                        <a:t>Noise model (AS)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</a:rPr>
                        <a:t>xx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4087087"/>
                  </a:ext>
                </a:extLst>
              </a:tr>
              <a:tr h="404854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</a:rPr>
                        <a:t>Field response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</a:rPr>
                        <a:t>xxx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</a:rPr>
                        <a:t>xxx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306426"/>
                  </a:ext>
                </a:extLst>
              </a:tr>
              <a:tr h="404854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</a:rPr>
                        <a:t>Elec response (AS)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1968128"/>
                  </a:ext>
                </a:extLst>
              </a:tr>
              <a:tr h="404854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</a:rPr>
                        <a:t>NF (AS, WG)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</a:rPr>
                        <a:t>xx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</a:rPr>
                        <a:t>xx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4652666"/>
                  </a:ext>
                </a:extLst>
              </a:tr>
              <a:tr h="404854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</a:rPr>
                        <a:t>SP (AS, WG)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</a:rPr>
                        <a:t>xx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6074904"/>
                  </a:ext>
                </a:extLst>
              </a:tr>
              <a:tr h="404854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</a:rPr>
                        <a:t>Connection to larsoft (WG)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</a:rPr>
                        <a:t>xxx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</a:rPr>
                        <a:t>xxx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6078541"/>
                  </a:ext>
                </a:extLst>
              </a:tr>
              <a:tr h="404854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</a:rPr>
                        <a:t>Test dataset (AS, WG)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</a:rPr>
                        <a:t>xxx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79150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2BCF35BC-88CC-4368-BE31-493624FA88C6}"/>
              </a:ext>
            </a:extLst>
          </p:cNvPr>
          <p:cNvSpPr txBox="1"/>
          <p:nvPr/>
        </p:nvSpPr>
        <p:spPr>
          <a:xfrm>
            <a:off x="1019759" y="1762277"/>
            <a:ext cx="4776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More *: higher priority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4138E72-1C84-4FF2-97F8-DED7CC2E49D8}"/>
              </a:ext>
            </a:extLst>
          </p:cNvPr>
          <p:cNvSpPr txBox="1"/>
          <p:nvPr/>
        </p:nvSpPr>
        <p:spPr>
          <a:xfrm>
            <a:off x="7883912" y="3490332"/>
            <a:ext cx="2854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Done by Yichen yesterday.</a:t>
            </a:r>
          </a:p>
        </p:txBody>
      </p:sp>
    </p:spTree>
    <p:extLst>
      <p:ext uri="{BB962C8B-B14F-4D97-AF65-F5344CB8AC3E}">
        <p14:creationId xmlns:p14="http://schemas.microsoft.com/office/powerpoint/2010/main" val="11425961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D7B9DB7-F4F7-4648-96B8-CC0AC72E11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4521"/>
            <a:ext cx="12192000" cy="5348957"/>
          </a:xfrm>
          <a:prstGeom prst="rect">
            <a:avLst/>
          </a:prstGeom>
        </p:spPr>
      </p:pic>
      <p:grpSp>
        <p:nvGrpSpPr>
          <p:cNvPr id="96" name="Group 95">
            <a:extLst>
              <a:ext uri="{FF2B5EF4-FFF2-40B4-BE49-F238E27FC236}">
                <a16:creationId xmlns:a16="http://schemas.microsoft.com/office/drawing/2014/main" id="{C2023DCB-6402-4FD2-85C4-4F260DBE1182}"/>
              </a:ext>
            </a:extLst>
          </p:cNvPr>
          <p:cNvGrpSpPr/>
          <p:nvPr/>
        </p:nvGrpSpPr>
        <p:grpSpPr>
          <a:xfrm>
            <a:off x="384048" y="4675632"/>
            <a:ext cx="5474208" cy="1694688"/>
            <a:chOff x="359664" y="4754880"/>
            <a:chExt cx="5474208" cy="1694688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100AD158-5496-4BC7-93F5-D5C32070590B}"/>
                </a:ext>
              </a:extLst>
            </p:cNvPr>
            <p:cNvGrpSpPr/>
            <p:nvPr/>
          </p:nvGrpSpPr>
          <p:grpSpPr>
            <a:xfrm>
              <a:off x="389398" y="4954555"/>
              <a:ext cx="2677762" cy="1278295"/>
              <a:chOff x="419878" y="4954555"/>
              <a:chExt cx="2677762" cy="1278295"/>
            </a:xfrm>
          </p:grpSpPr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7211BFEE-21DD-4761-BEB1-31890D403900}"/>
                  </a:ext>
                </a:extLst>
              </p:cNvPr>
              <p:cNvCxnSpPr/>
              <p:nvPr/>
            </p:nvCxnSpPr>
            <p:spPr>
              <a:xfrm flipH="1">
                <a:off x="419878" y="4954555"/>
                <a:ext cx="2668555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1D7215B2-6D4F-4609-97A3-69EF20703E1B}"/>
                  </a:ext>
                </a:extLst>
              </p:cNvPr>
              <p:cNvCxnSpPr/>
              <p:nvPr/>
            </p:nvCxnSpPr>
            <p:spPr>
              <a:xfrm flipH="1">
                <a:off x="420127" y="5162939"/>
                <a:ext cx="2668555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D80409B3-9B1F-424E-AEE5-9D94C8608816}"/>
                  </a:ext>
                </a:extLst>
              </p:cNvPr>
              <p:cNvCxnSpPr/>
              <p:nvPr/>
            </p:nvCxnSpPr>
            <p:spPr>
              <a:xfrm flipH="1">
                <a:off x="420003" y="5361992"/>
                <a:ext cx="2668555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69E82970-8EDD-473B-AFD4-FB9EE7624683}"/>
                  </a:ext>
                </a:extLst>
              </p:cNvPr>
              <p:cNvCxnSpPr/>
              <p:nvPr/>
            </p:nvCxnSpPr>
            <p:spPr>
              <a:xfrm flipH="1">
                <a:off x="425974" y="5570376"/>
                <a:ext cx="2668555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B642F62E-EB94-4FBB-B281-7C7B7184B66E}"/>
                  </a:ext>
                </a:extLst>
              </p:cNvPr>
              <p:cNvCxnSpPr/>
              <p:nvPr/>
            </p:nvCxnSpPr>
            <p:spPr>
              <a:xfrm flipH="1">
                <a:off x="429085" y="5788090"/>
                <a:ext cx="2668555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6A34ECF5-3A4D-4916-8CBD-B947265506F9}"/>
                  </a:ext>
                </a:extLst>
              </p:cNvPr>
              <p:cNvCxnSpPr/>
              <p:nvPr/>
            </p:nvCxnSpPr>
            <p:spPr>
              <a:xfrm flipH="1">
                <a:off x="426099" y="6005805"/>
                <a:ext cx="2668555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053B0A86-7D2D-4F8C-891D-5B102FB0420A}"/>
                  </a:ext>
                </a:extLst>
              </p:cNvPr>
              <p:cNvCxnSpPr/>
              <p:nvPr/>
            </p:nvCxnSpPr>
            <p:spPr>
              <a:xfrm flipH="1">
                <a:off x="425974" y="6232850"/>
                <a:ext cx="2668555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235E1DB4-7C9D-4A31-9211-2A5ED8D4A66F}"/>
                </a:ext>
              </a:extLst>
            </p:cNvPr>
            <p:cNvGrpSpPr/>
            <p:nvPr/>
          </p:nvGrpSpPr>
          <p:grpSpPr>
            <a:xfrm>
              <a:off x="3132598" y="4948459"/>
              <a:ext cx="2677762" cy="1278295"/>
              <a:chOff x="419878" y="4954555"/>
              <a:chExt cx="2677762" cy="1278295"/>
            </a:xfrm>
          </p:grpSpPr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7E9CB6E7-B445-4AA3-B1D9-AB43658A457A}"/>
                  </a:ext>
                </a:extLst>
              </p:cNvPr>
              <p:cNvCxnSpPr/>
              <p:nvPr/>
            </p:nvCxnSpPr>
            <p:spPr>
              <a:xfrm flipH="1">
                <a:off x="419878" y="4954555"/>
                <a:ext cx="2668555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559F5B7C-A0D3-4C6B-8D0F-8F3ADDC7A29B}"/>
                  </a:ext>
                </a:extLst>
              </p:cNvPr>
              <p:cNvCxnSpPr/>
              <p:nvPr/>
            </p:nvCxnSpPr>
            <p:spPr>
              <a:xfrm flipH="1">
                <a:off x="420127" y="5162939"/>
                <a:ext cx="2668555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18FEF298-00AE-4B1F-B286-94F9911EF706}"/>
                  </a:ext>
                </a:extLst>
              </p:cNvPr>
              <p:cNvCxnSpPr/>
              <p:nvPr/>
            </p:nvCxnSpPr>
            <p:spPr>
              <a:xfrm flipH="1">
                <a:off x="420003" y="5361992"/>
                <a:ext cx="2668555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4FC64BAA-B008-4666-87D9-6735A185FA98}"/>
                  </a:ext>
                </a:extLst>
              </p:cNvPr>
              <p:cNvCxnSpPr/>
              <p:nvPr/>
            </p:nvCxnSpPr>
            <p:spPr>
              <a:xfrm flipH="1">
                <a:off x="425974" y="5570376"/>
                <a:ext cx="2668555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C460D6E8-E6D4-4310-B76A-86918256495C}"/>
                  </a:ext>
                </a:extLst>
              </p:cNvPr>
              <p:cNvCxnSpPr/>
              <p:nvPr/>
            </p:nvCxnSpPr>
            <p:spPr>
              <a:xfrm flipH="1">
                <a:off x="429085" y="5788090"/>
                <a:ext cx="2668555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A2AD7612-674A-4B64-8393-4FB328DC6B1F}"/>
                  </a:ext>
                </a:extLst>
              </p:cNvPr>
              <p:cNvCxnSpPr/>
              <p:nvPr/>
            </p:nvCxnSpPr>
            <p:spPr>
              <a:xfrm flipH="1">
                <a:off x="426099" y="6005805"/>
                <a:ext cx="2668555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240592D2-6243-40A2-BA6E-94DD6F95EBA0}"/>
                  </a:ext>
                </a:extLst>
              </p:cNvPr>
              <p:cNvCxnSpPr/>
              <p:nvPr/>
            </p:nvCxnSpPr>
            <p:spPr>
              <a:xfrm flipH="1">
                <a:off x="425974" y="6232850"/>
                <a:ext cx="2668555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F7DC0161-BEB4-4E17-B2A9-E59C9AB3B554}"/>
                </a:ext>
              </a:extLst>
            </p:cNvPr>
            <p:cNvGrpSpPr/>
            <p:nvPr/>
          </p:nvGrpSpPr>
          <p:grpSpPr>
            <a:xfrm>
              <a:off x="359664" y="4754880"/>
              <a:ext cx="5474208" cy="1694688"/>
              <a:chOff x="347472" y="4754880"/>
              <a:chExt cx="5474208" cy="1694688"/>
            </a:xfrm>
          </p:grpSpPr>
          <p:grpSp>
            <p:nvGrpSpPr>
              <p:cNvPr id="68" name="Group 67">
                <a:extLst>
                  <a:ext uri="{FF2B5EF4-FFF2-40B4-BE49-F238E27FC236}">
                    <a16:creationId xmlns:a16="http://schemas.microsoft.com/office/drawing/2014/main" id="{BF3E3EA7-367B-4F81-9E94-506C3006B4A2}"/>
                  </a:ext>
                </a:extLst>
              </p:cNvPr>
              <p:cNvGrpSpPr/>
              <p:nvPr/>
            </p:nvGrpSpPr>
            <p:grpSpPr>
              <a:xfrm>
                <a:off x="377952" y="4754880"/>
                <a:ext cx="5443728" cy="1694688"/>
                <a:chOff x="377952" y="4754880"/>
                <a:chExt cx="5443728" cy="1694688"/>
              </a:xfrm>
            </p:grpSpPr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E264D320-F826-4351-8216-FEE216EB466A}"/>
                    </a:ext>
                  </a:extLst>
                </p:cNvPr>
                <p:cNvSpPr/>
                <p:nvPr/>
              </p:nvSpPr>
              <p:spPr>
                <a:xfrm>
                  <a:off x="391886" y="4767943"/>
                  <a:ext cx="5411755" cy="1670180"/>
                </a:xfrm>
                <a:prstGeom prst="rect">
                  <a:avLst/>
                </a:prstGeom>
                <a:noFill/>
                <a:ln>
                  <a:solidFill>
                    <a:srgbClr val="1C1C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id="{7CC2E49A-6C3D-4FBF-B839-3CB8BDF869C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14528" y="6065520"/>
                  <a:ext cx="359664" cy="371856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>
                  <a:extLst>
                    <a:ext uri="{FF2B5EF4-FFF2-40B4-BE49-F238E27FC236}">
                      <a16:creationId xmlns:a16="http://schemas.microsoft.com/office/drawing/2014/main" id="{FD128066-0602-4402-9956-B5A3131E8D7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90144" y="5650992"/>
                  <a:ext cx="780288" cy="768096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>
                  <a:extLst>
                    <a:ext uri="{FF2B5EF4-FFF2-40B4-BE49-F238E27FC236}">
                      <a16:creationId xmlns:a16="http://schemas.microsoft.com/office/drawing/2014/main" id="{48A4E874-1852-4C6D-911C-58D0050E0F3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84048" y="5309616"/>
                  <a:ext cx="1170432" cy="1133856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>
                  <a:extLst>
                    <a:ext uri="{FF2B5EF4-FFF2-40B4-BE49-F238E27FC236}">
                      <a16:creationId xmlns:a16="http://schemas.microsoft.com/office/drawing/2014/main" id="{CF1DDAE3-823C-47F3-B40A-007E82DFA87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77952" y="4968240"/>
                  <a:ext cx="1548384" cy="1475232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>
                  <a:extLst>
                    <a:ext uri="{FF2B5EF4-FFF2-40B4-BE49-F238E27FC236}">
                      <a16:creationId xmlns:a16="http://schemas.microsoft.com/office/drawing/2014/main" id="{F7E91320-C719-485E-965C-F52F99C9894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30352" y="4785360"/>
                  <a:ext cx="1761744" cy="1664208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>
                  <a:extLst>
                    <a:ext uri="{FF2B5EF4-FFF2-40B4-BE49-F238E27FC236}">
                      <a16:creationId xmlns:a16="http://schemas.microsoft.com/office/drawing/2014/main" id="{810C4FC8-D879-4D5A-8E79-91FEEF18402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14400" y="4767072"/>
                  <a:ext cx="1761744" cy="1664208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>
                  <a:extLst>
                    <a:ext uri="{FF2B5EF4-FFF2-40B4-BE49-F238E27FC236}">
                      <a16:creationId xmlns:a16="http://schemas.microsoft.com/office/drawing/2014/main" id="{FF9D29A3-9B34-4C52-84DA-777F6A86E27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310640" y="4767072"/>
                  <a:ext cx="1761744" cy="1664208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>
                  <a:extLst>
                    <a:ext uri="{FF2B5EF4-FFF2-40B4-BE49-F238E27FC236}">
                      <a16:creationId xmlns:a16="http://schemas.microsoft.com/office/drawing/2014/main" id="{00E904D1-024F-48DA-B8EB-7F158198996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749552" y="4754880"/>
                  <a:ext cx="1761744" cy="1664208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>
                  <a:extLst>
                    <a:ext uri="{FF2B5EF4-FFF2-40B4-BE49-F238E27FC236}">
                      <a16:creationId xmlns:a16="http://schemas.microsoft.com/office/drawing/2014/main" id="{BC65FD85-CAEE-41EB-917B-B4592ECED9C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200656" y="4767072"/>
                  <a:ext cx="1761744" cy="1664208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>
                  <a:extLst>
                    <a:ext uri="{FF2B5EF4-FFF2-40B4-BE49-F238E27FC236}">
                      <a16:creationId xmlns:a16="http://schemas.microsoft.com/office/drawing/2014/main" id="{0E45729F-6945-4BF0-B9B5-FC7959F0AB1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615184" y="4767072"/>
                  <a:ext cx="1761744" cy="1664208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>
                  <a:extLst>
                    <a:ext uri="{FF2B5EF4-FFF2-40B4-BE49-F238E27FC236}">
                      <a16:creationId xmlns:a16="http://schemas.microsoft.com/office/drawing/2014/main" id="{D1066C79-B311-4245-A63C-35EF7736286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005328" y="4754880"/>
                  <a:ext cx="1761744" cy="1664208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>
                  <a:extLst>
                    <a:ext uri="{FF2B5EF4-FFF2-40B4-BE49-F238E27FC236}">
                      <a16:creationId xmlns:a16="http://schemas.microsoft.com/office/drawing/2014/main" id="{C9C054C4-D3D5-4EEA-93B7-C4234CBBCB7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419856" y="4760976"/>
                  <a:ext cx="1761744" cy="1664208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>
                  <a:extLst>
                    <a:ext uri="{FF2B5EF4-FFF2-40B4-BE49-F238E27FC236}">
                      <a16:creationId xmlns:a16="http://schemas.microsoft.com/office/drawing/2014/main" id="{A09EA713-07B6-4142-923B-88170BDDB4D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834384" y="4779264"/>
                  <a:ext cx="1761744" cy="1664208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>
                  <a:extLst>
                    <a:ext uri="{FF2B5EF4-FFF2-40B4-BE49-F238E27FC236}">
                      <a16:creationId xmlns:a16="http://schemas.microsoft.com/office/drawing/2014/main" id="{2483FB2E-CF33-4259-9D93-E74CF2F3781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230624" y="4773168"/>
                  <a:ext cx="1560576" cy="1475232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>
                  <a:extLst>
                    <a:ext uri="{FF2B5EF4-FFF2-40B4-BE49-F238E27FC236}">
                      <a16:creationId xmlns:a16="http://schemas.microsoft.com/office/drawing/2014/main" id="{F63DA21A-7DDF-4245-8BDE-A91CEC94899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602480" y="4773168"/>
                  <a:ext cx="1219200" cy="115824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>
                  <a:extLst>
                    <a:ext uri="{FF2B5EF4-FFF2-40B4-BE49-F238E27FC236}">
                      <a16:creationId xmlns:a16="http://schemas.microsoft.com/office/drawing/2014/main" id="{03EE677B-3EDF-4FBA-A652-9B861B876C3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937760" y="4760976"/>
                  <a:ext cx="871728" cy="82296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>
                  <a:extLst>
                    <a:ext uri="{FF2B5EF4-FFF2-40B4-BE49-F238E27FC236}">
                      <a16:creationId xmlns:a16="http://schemas.microsoft.com/office/drawing/2014/main" id="{42028B0E-EA84-4D21-B971-CF810B87E22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321808" y="4754880"/>
                  <a:ext cx="481584" cy="463296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8D01331B-7CF6-4D85-8249-BB0312B2088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431536" y="6059424"/>
                <a:ext cx="347472" cy="36576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508AD5EC-5D94-4D3F-A574-B238A5DE019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120640" y="5675376"/>
                <a:ext cx="658368" cy="73152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318928D6-8673-4B3E-81E3-616775D6D5E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724400" y="5260848"/>
                <a:ext cx="1072896" cy="1146048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9CB722A4-CF99-4D46-BC75-40DDFF9B91C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322064" y="4828032"/>
                <a:ext cx="1469136" cy="158496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50829766-3813-45F4-ADDD-62E7F694E46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938016" y="4767072"/>
                <a:ext cx="1530096" cy="1639824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960BEE05-E701-410A-B0C1-7D3ABC77003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529584" y="4760976"/>
                <a:ext cx="1530096" cy="1639824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552C02FF-F58E-41E5-8F20-B2F0D645484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060192" y="4760976"/>
                <a:ext cx="1530096" cy="1639824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2F0D6937-2FE0-45E8-BE72-A80DFCC4EF0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663952" y="4760976"/>
                <a:ext cx="1530096" cy="1639824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060E7073-61FE-479A-B120-CE945679208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243328" y="4767072"/>
                <a:ext cx="1530096" cy="1639824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74B5BDEA-CC88-4B24-BAAA-58B4EB4EEAD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804416" y="4797552"/>
                <a:ext cx="1530096" cy="1639824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534BE20B-D5B6-49D7-8546-7672A4D44BC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420368" y="4767072"/>
                <a:ext cx="1530096" cy="1639824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421E0B5C-5EBC-46FC-8BA4-F1E7EA046EB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99744" y="4785360"/>
                <a:ext cx="1530096" cy="1639824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2786A8BB-40E3-4306-9728-B27686AF932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66928" y="4797552"/>
                <a:ext cx="1530096" cy="1639824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F722191A-4AB0-456B-9B4E-9705655B432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77952" y="4779264"/>
                <a:ext cx="1359408" cy="1426464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0CC4D5C3-35C4-49D2-BC4E-77CF2D1B8FA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65760" y="4809744"/>
                <a:ext cx="981456" cy="103632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>
                <a:extLst>
                  <a:ext uri="{FF2B5EF4-FFF2-40B4-BE49-F238E27FC236}">
                    <a16:creationId xmlns:a16="http://schemas.microsoft.com/office/drawing/2014/main" id="{E2698034-2ADD-4CDF-AE83-9D1287E51C6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47472" y="4803648"/>
                <a:ext cx="542544" cy="542544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7" name="TextBox 96">
            <a:extLst>
              <a:ext uri="{FF2B5EF4-FFF2-40B4-BE49-F238E27FC236}">
                <a16:creationId xmlns:a16="http://schemas.microsoft.com/office/drawing/2014/main" id="{F0E4D269-FFE1-4D7F-AAC8-34697A76A726}"/>
              </a:ext>
            </a:extLst>
          </p:cNvPr>
          <p:cNvSpPr txBox="1"/>
          <p:nvPr/>
        </p:nvSpPr>
        <p:spPr>
          <a:xfrm>
            <a:off x="780288" y="5163312"/>
            <a:ext cx="22494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Anode “13”</a:t>
            </a:r>
          </a:p>
          <a:p>
            <a:pPr marL="285750" indent="-285750">
              <a:buFontTx/>
              <a:buChar char="-"/>
            </a:pPr>
            <a:r>
              <a:rPr lang="en-US" sz="1400" dirty="0"/>
              <a:t>1</a:t>
            </a:r>
            <a:r>
              <a:rPr lang="en-US" sz="1400" baseline="30000" dirty="0"/>
              <a:t>st</a:t>
            </a:r>
            <a:r>
              <a:rPr lang="en-US" sz="1400" dirty="0"/>
              <a:t> induction (split 1)</a:t>
            </a:r>
          </a:p>
          <a:p>
            <a:pPr marL="285750" indent="-285750">
              <a:buFontTx/>
              <a:buChar char="-"/>
            </a:pPr>
            <a:r>
              <a:rPr lang="en-US" sz="1400" dirty="0"/>
              <a:t>2</a:t>
            </a:r>
            <a:r>
              <a:rPr lang="en-US" sz="1400" baseline="30000" dirty="0"/>
              <a:t>nd</a:t>
            </a:r>
            <a:r>
              <a:rPr lang="en-US" sz="1400" dirty="0"/>
              <a:t> induction</a:t>
            </a:r>
          </a:p>
          <a:p>
            <a:pPr marL="285750" indent="-285750">
              <a:buFontTx/>
              <a:buChar char="-"/>
            </a:pPr>
            <a:r>
              <a:rPr lang="en-US" sz="1400" dirty="0"/>
              <a:t>collection 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76BFE857-3F8E-44CF-AA7B-158414CE13B8}"/>
              </a:ext>
            </a:extLst>
          </p:cNvPr>
          <p:cNvSpPr txBox="1"/>
          <p:nvPr/>
        </p:nvSpPr>
        <p:spPr>
          <a:xfrm>
            <a:off x="3645408" y="5163312"/>
            <a:ext cx="23635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Anode “23”</a:t>
            </a:r>
          </a:p>
          <a:p>
            <a:pPr marL="285750" indent="-285750">
              <a:buFontTx/>
              <a:buChar char="-"/>
            </a:pPr>
            <a:r>
              <a:rPr lang="en-US" sz="1400" dirty="0"/>
              <a:t>1</a:t>
            </a:r>
            <a:r>
              <a:rPr lang="en-US" sz="1400" baseline="30000" dirty="0"/>
              <a:t>st</a:t>
            </a:r>
            <a:r>
              <a:rPr lang="en-US" sz="1400" dirty="0"/>
              <a:t> induction (split 1)</a:t>
            </a:r>
          </a:p>
          <a:p>
            <a:pPr marL="285750" indent="-285750">
              <a:buFontTx/>
              <a:buChar char="-"/>
            </a:pPr>
            <a:r>
              <a:rPr lang="en-US" sz="1400" dirty="0"/>
              <a:t>2</a:t>
            </a:r>
            <a:r>
              <a:rPr lang="en-US" sz="1400" baseline="30000" dirty="0"/>
              <a:t>nd</a:t>
            </a:r>
            <a:r>
              <a:rPr lang="en-US" sz="1400" dirty="0"/>
              <a:t> induction</a:t>
            </a:r>
          </a:p>
          <a:p>
            <a:pPr marL="285750" indent="-285750">
              <a:buFontTx/>
              <a:buChar char="-"/>
            </a:pPr>
            <a:r>
              <a:rPr lang="en-US" sz="1400" dirty="0"/>
              <a:t>collection 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C2D89BAB-D232-4B73-B8AA-B2D862F9BEFC}"/>
              </a:ext>
            </a:extLst>
          </p:cNvPr>
          <p:cNvSpPr txBox="1"/>
          <p:nvPr/>
        </p:nvSpPr>
        <p:spPr>
          <a:xfrm>
            <a:off x="2248678" y="4254759"/>
            <a:ext cx="1810138" cy="373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TPC #3</a:t>
            </a:r>
          </a:p>
        </p:txBody>
      </p:sp>
      <p:sp>
        <p:nvSpPr>
          <p:cNvPr id="18" name="Title 17">
            <a:extLst>
              <a:ext uri="{FF2B5EF4-FFF2-40B4-BE49-F238E27FC236}">
                <a16:creationId xmlns:a16="http://schemas.microsoft.com/office/drawing/2014/main" id="{93C58B9E-9591-4E5D-8D8D-DE4F99335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4568"/>
            <a:ext cx="10515600" cy="590204"/>
          </a:xfrm>
        </p:spPr>
        <p:txBody>
          <a:bodyPr>
            <a:normAutofit fontScale="90000"/>
          </a:bodyPr>
          <a:lstStyle/>
          <a:p>
            <a:r>
              <a:rPr lang="en-US" dirty="0"/>
              <a:t>Flowchart for TPC simulation and signal processing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0086C883-0323-44C7-A72B-0ACE66CB9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10515-2EF5-477B-9E8D-3A2A54D608D3}" type="slidenum">
              <a:rPr lang="en-US" smtClean="0"/>
              <a:t>3</a:t>
            </a:fld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AFEF861-B337-4644-8AC4-A7E28C4F5692}"/>
              </a:ext>
            </a:extLst>
          </p:cNvPr>
          <p:cNvSpPr/>
          <p:nvPr/>
        </p:nvSpPr>
        <p:spPr>
          <a:xfrm>
            <a:off x="7132320" y="4534678"/>
            <a:ext cx="2502131" cy="1334107"/>
          </a:xfrm>
          <a:prstGeom prst="rect">
            <a:avLst/>
          </a:prstGeom>
          <a:solidFill>
            <a:srgbClr val="0070C0">
              <a:alpha val="4000"/>
            </a:srgbClr>
          </a:solidFill>
          <a:ln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AA69845-42E7-4C77-BA5C-9954D4FE91A5}"/>
              </a:ext>
            </a:extLst>
          </p:cNvPr>
          <p:cNvSpPr txBox="1"/>
          <p:nvPr/>
        </p:nvSpPr>
        <p:spPr>
          <a:xfrm>
            <a:off x="7324531" y="6083559"/>
            <a:ext cx="2062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2 splits per anode</a:t>
            </a:r>
          </a:p>
        </p:txBody>
      </p:sp>
      <p:sp>
        <p:nvSpPr>
          <p:cNvPr id="22" name="Arrow: Striped Right 21">
            <a:extLst>
              <a:ext uri="{FF2B5EF4-FFF2-40B4-BE49-F238E27FC236}">
                <a16:creationId xmlns:a16="http://schemas.microsoft.com/office/drawing/2014/main" id="{B28DC17D-0B92-491B-8D7C-C3B783CC7CB4}"/>
              </a:ext>
            </a:extLst>
          </p:cNvPr>
          <p:cNvSpPr/>
          <p:nvPr/>
        </p:nvSpPr>
        <p:spPr>
          <a:xfrm flipH="1">
            <a:off x="6120881" y="5234474"/>
            <a:ext cx="671804" cy="354563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6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7B4B942-6F8A-44D3-BE24-E3C7A9A437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0625"/>
            <a:ext cx="12192000" cy="5276749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3130E0-5A7C-4908-BD0D-2CB6C6C31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10515-2EF5-477B-9E8D-3A2A54D608D3}" type="slidenum">
              <a:rPr lang="en-US" smtClean="0"/>
              <a:t>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A0A9EA8-8134-462F-A228-5C9E38DD90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714" y="5074919"/>
            <a:ext cx="2208367" cy="165735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342850A-B42E-4D37-9EBB-E60A67BFCEA1}"/>
              </a:ext>
            </a:extLst>
          </p:cNvPr>
          <p:cNvSpPr/>
          <p:nvPr/>
        </p:nvSpPr>
        <p:spPr>
          <a:xfrm>
            <a:off x="4965554" y="5269078"/>
            <a:ext cx="369941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Noise RMS ~ 4ADC</a:t>
            </a:r>
          </a:p>
          <a:p>
            <a:r>
              <a:rPr lang="en-US" dirty="0"/>
              <a:t>Using a protoDUNE noise model</a:t>
            </a:r>
          </a:p>
          <a:p>
            <a:r>
              <a:rPr lang="en-US" dirty="0"/>
              <a:t>Consistent with expectation</a:t>
            </a:r>
          </a:p>
          <a:p>
            <a:r>
              <a:rPr lang="en-US" dirty="0"/>
              <a:t>Should add Andrea’s model next time</a:t>
            </a:r>
          </a:p>
        </p:txBody>
      </p:sp>
    </p:spTree>
    <p:extLst>
      <p:ext uri="{BB962C8B-B14F-4D97-AF65-F5344CB8AC3E}">
        <p14:creationId xmlns:p14="http://schemas.microsoft.com/office/powerpoint/2010/main" val="37552860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EAF592-89A7-4E90-8009-3DA3F50677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4844"/>
            <a:ext cx="12192000" cy="5428311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D468D3-CEFD-4FA4-86C9-6F9E99160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10515-2EF5-477B-9E8D-3A2A54D608D3}" type="slidenum">
              <a:rPr lang="en-US" smtClean="0"/>
              <a:t>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16778E-D494-43D4-9E54-83C31CF4AB18}"/>
              </a:ext>
            </a:extLst>
          </p:cNvPr>
          <p:cNvSpPr txBox="1"/>
          <p:nvPr/>
        </p:nvSpPr>
        <p:spPr>
          <a:xfrm>
            <a:off x="10748865" y="4114801"/>
            <a:ext cx="9517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Save to </a:t>
            </a:r>
            <a:r>
              <a:rPr lang="en-US" dirty="0" err="1"/>
              <a:t>LarSoft</a:t>
            </a:r>
            <a:endParaRPr lang="en-US" dirty="0"/>
          </a:p>
        </p:txBody>
      </p:sp>
      <p:sp>
        <p:nvSpPr>
          <p:cNvPr id="7" name="Arrow: Striped Right 6">
            <a:extLst>
              <a:ext uri="{FF2B5EF4-FFF2-40B4-BE49-F238E27FC236}">
                <a16:creationId xmlns:a16="http://schemas.microsoft.com/office/drawing/2014/main" id="{3812E19A-0347-4956-AC4C-DEFF1AA347BE}"/>
              </a:ext>
            </a:extLst>
          </p:cNvPr>
          <p:cNvSpPr/>
          <p:nvPr/>
        </p:nvSpPr>
        <p:spPr>
          <a:xfrm rot="5400000">
            <a:off x="10898156" y="3610949"/>
            <a:ext cx="494523" cy="45720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4075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1E8C9E21-C484-4766-880E-87FFBF5E9E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Simulate a single diagonal track crossing through the entire volume</a:t>
            </a:r>
          </a:p>
          <a:p>
            <a:r>
              <a:rPr lang="en-US" dirty="0"/>
              <a:t>Expect to see one track per plane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9DA47F7-0BAD-466F-AEDE-441A68F9BA80}"/>
              </a:ext>
            </a:extLst>
          </p:cNvPr>
          <p:cNvGrpSpPr/>
          <p:nvPr/>
        </p:nvGrpSpPr>
        <p:grpSpPr>
          <a:xfrm>
            <a:off x="2685089" y="2852547"/>
            <a:ext cx="6184232" cy="2959768"/>
            <a:chOff x="2013284" y="1844842"/>
            <a:chExt cx="6184232" cy="2959768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B2A4512-CD3F-4303-ADEB-755364AA1A60}"/>
                </a:ext>
              </a:extLst>
            </p:cNvPr>
            <p:cNvSpPr/>
            <p:nvPr/>
          </p:nvSpPr>
          <p:spPr>
            <a:xfrm>
              <a:off x="2021305" y="1844842"/>
              <a:ext cx="6176211" cy="142774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C3F1C47-2AFC-47A4-8F3C-8A2626D69D11}"/>
                </a:ext>
              </a:extLst>
            </p:cNvPr>
            <p:cNvSpPr/>
            <p:nvPr/>
          </p:nvSpPr>
          <p:spPr>
            <a:xfrm>
              <a:off x="2013284" y="3376863"/>
              <a:ext cx="6176211" cy="142774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AF42D0F-5348-4D80-B474-D1779849054A}"/>
                </a:ext>
              </a:extLst>
            </p:cNvPr>
            <p:cNvSpPr/>
            <p:nvPr/>
          </p:nvSpPr>
          <p:spPr>
            <a:xfrm>
              <a:off x="2117558" y="1909011"/>
              <a:ext cx="5935579" cy="577515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0805F27-E541-4692-9BA9-3E40D58E33D9}"/>
                </a:ext>
              </a:extLst>
            </p:cNvPr>
            <p:cNvSpPr/>
            <p:nvPr/>
          </p:nvSpPr>
          <p:spPr>
            <a:xfrm>
              <a:off x="2093494" y="2606842"/>
              <a:ext cx="5935579" cy="577515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84A9C32-AC84-429D-85E1-F8963A29CCDC}"/>
                </a:ext>
              </a:extLst>
            </p:cNvPr>
            <p:cNvSpPr/>
            <p:nvPr/>
          </p:nvSpPr>
          <p:spPr>
            <a:xfrm>
              <a:off x="2085473" y="3449052"/>
              <a:ext cx="5935579" cy="577515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6F7687E-4811-44E2-80F7-1036AC280505}"/>
                </a:ext>
              </a:extLst>
            </p:cNvPr>
            <p:cNvSpPr/>
            <p:nvPr/>
          </p:nvSpPr>
          <p:spPr>
            <a:xfrm>
              <a:off x="2093494" y="4162926"/>
              <a:ext cx="5935579" cy="577515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28D87496-C3A2-412C-B017-E53B194951D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01516" y="1973180"/>
              <a:ext cx="5999747" cy="2727157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itle 10">
            <a:extLst>
              <a:ext uri="{FF2B5EF4-FFF2-40B4-BE49-F238E27FC236}">
                <a16:creationId xmlns:a16="http://schemas.microsoft.com/office/drawing/2014/main" id="{1E800E83-E6EB-4A53-9F65-1B421985E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example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2C8B39-150E-40A4-8913-06875D1B1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10515-2EF5-477B-9E8D-3A2A54D608D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5672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7BBB8-EE4D-4C49-BD58-314B1D8F6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Magnify display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3253DA-1741-41D5-86AD-656995C956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5CE092-A755-474E-A341-572E3EB1C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10515-2EF5-477B-9E8D-3A2A54D608D3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A9BD48-9090-4A31-B83C-71A9522595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" y="1482698"/>
            <a:ext cx="9817592" cy="5265431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6419F846-2942-4794-8050-D96ABF8CFCF5}"/>
              </a:ext>
            </a:extLst>
          </p:cNvPr>
          <p:cNvSpPr/>
          <p:nvPr/>
        </p:nvSpPr>
        <p:spPr>
          <a:xfrm>
            <a:off x="1828800" y="1931670"/>
            <a:ext cx="2114550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93C200-6576-46D6-9FA5-0650E9344FEC}"/>
              </a:ext>
            </a:extLst>
          </p:cNvPr>
          <p:cNvSpPr txBox="1"/>
          <p:nvPr/>
        </p:nvSpPr>
        <p:spPr>
          <a:xfrm>
            <a:off x="1940768" y="1595535"/>
            <a:ext cx="1950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Why two tracks?</a:t>
            </a:r>
          </a:p>
        </p:txBody>
      </p:sp>
    </p:spTree>
    <p:extLst>
      <p:ext uri="{BB962C8B-B14F-4D97-AF65-F5344CB8AC3E}">
        <p14:creationId xmlns:p14="http://schemas.microsoft.com/office/powerpoint/2010/main" val="19278620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1E4705-5C9A-4AB6-A08A-F06ED3192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Calculation of the sensitive volume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B3536F-F68C-432F-AC3F-33960CD005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Previously, calculate sensitive volume based on collection plane &amp; drift distance</a:t>
            </a:r>
          </a:p>
          <a:p>
            <a:r>
              <a:rPr lang="en-US" dirty="0"/>
              <a:t>But in our case, the cross section of the collection plane is same for anode “11” and “12”.</a:t>
            </a:r>
          </a:p>
          <a:p>
            <a:r>
              <a:rPr lang="en-US" dirty="0"/>
              <a:t>Now calculate sensitive volume per plane, finally get the intersection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4C2F403-DA13-4071-984B-D4458BF80974}"/>
              </a:ext>
            </a:extLst>
          </p:cNvPr>
          <p:cNvGrpSpPr/>
          <p:nvPr/>
        </p:nvGrpSpPr>
        <p:grpSpPr>
          <a:xfrm>
            <a:off x="356056" y="4731615"/>
            <a:ext cx="5474208" cy="1694688"/>
            <a:chOff x="359664" y="4754880"/>
            <a:chExt cx="5474208" cy="1694688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C66BEC1C-36AF-4990-9C4E-2C43673DEC14}"/>
                </a:ext>
              </a:extLst>
            </p:cNvPr>
            <p:cNvGrpSpPr/>
            <p:nvPr/>
          </p:nvGrpSpPr>
          <p:grpSpPr>
            <a:xfrm>
              <a:off x="389398" y="4954555"/>
              <a:ext cx="2677762" cy="1278295"/>
              <a:chOff x="419878" y="4954555"/>
              <a:chExt cx="2677762" cy="1278295"/>
            </a:xfrm>
          </p:grpSpPr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D7A80691-B19A-4A11-868E-C8175D4AD46C}"/>
                  </a:ext>
                </a:extLst>
              </p:cNvPr>
              <p:cNvCxnSpPr/>
              <p:nvPr/>
            </p:nvCxnSpPr>
            <p:spPr>
              <a:xfrm flipH="1">
                <a:off x="419878" y="4954555"/>
                <a:ext cx="2668555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5D998EA6-C202-48DE-9280-BDA0D74BA435}"/>
                  </a:ext>
                </a:extLst>
              </p:cNvPr>
              <p:cNvCxnSpPr/>
              <p:nvPr/>
            </p:nvCxnSpPr>
            <p:spPr>
              <a:xfrm flipH="1">
                <a:off x="420127" y="5162939"/>
                <a:ext cx="2668555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EEE82411-3500-4323-92A7-E2546EDFD403}"/>
                  </a:ext>
                </a:extLst>
              </p:cNvPr>
              <p:cNvCxnSpPr/>
              <p:nvPr/>
            </p:nvCxnSpPr>
            <p:spPr>
              <a:xfrm flipH="1">
                <a:off x="420003" y="5361992"/>
                <a:ext cx="2668555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12867E33-4402-4B02-9BC2-D7443BDDDA04}"/>
                  </a:ext>
                </a:extLst>
              </p:cNvPr>
              <p:cNvCxnSpPr/>
              <p:nvPr/>
            </p:nvCxnSpPr>
            <p:spPr>
              <a:xfrm flipH="1">
                <a:off x="425974" y="5570376"/>
                <a:ext cx="2668555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B5001A58-E904-4FCE-B33F-B5EBDD327A1D}"/>
                  </a:ext>
                </a:extLst>
              </p:cNvPr>
              <p:cNvCxnSpPr/>
              <p:nvPr/>
            </p:nvCxnSpPr>
            <p:spPr>
              <a:xfrm flipH="1">
                <a:off x="429085" y="5788090"/>
                <a:ext cx="2668555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85D6F49F-A7B7-4EF1-8B44-E6D1687A0FD6}"/>
                  </a:ext>
                </a:extLst>
              </p:cNvPr>
              <p:cNvCxnSpPr/>
              <p:nvPr/>
            </p:nvCxnSpPr>
            <p:spPr>
              <a:xfrm flipH="1">
                <a:off x="426099" y="6005805"/>
                <a:ext cx="2668555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D26BDCFE-57C9-4CA7-A599-58C81F21F977}"/>
                  </a:ext>
                </a:extLst>
              </p:cNvPr>
              <p:cNvCxnSpPr/>
              <p:nvPr/>
            </p:nvCxnSpPr>
            <p:spPr>
              <a:xfrm flipH="1">
                <a:off x="425974" y="6232850"/>
                <a:ext cx="2668555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E81D4FE2-25AE-497F-9A98-CAE257ECDFB8}"/>
                </a:ext>
              </a:extLst>
            </p:cNvPr>
            <p:cNvGrpSpPr/>
            <p:nvPr/>
          </p:nvGrpSpPr>
          <p:grpSpPr>
            <a:xfrm>
              <a:off x="3132598" y="4948459"/>
              <a:ext cx="2677762" cy="1278295"/>
              <a:chOff x="419878" y="4954555"/>
              <a:chExt cx="2677762" cy="1278295"/>
            </a:xfrm>
          </p:grpSpPr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3001AA0B-1CA5-40BC-ADEA-48E12B33F5C7}"/>
                  </a:ext>
                </a:extLst>
              </p:cNvPr>
              <p:cNvCxnSpPr/>
              <p:nvPr/>
            </p:nvCxnSpPr>
            <p:spPr>
              <a:xfrm flipH="1">
                <a:off x="419878" y="4954555"/>
                <a:ext cx="2668555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D88AC2B8-180D-4720-9E01-F23A6CEAECEF}"/>
                  </a:ext>
                </a:extLst>
              </p:cNvPr>
              <p:cNvCxnSpPr/>
              <p:nvPr/>
            </p:nvCxnSpPr>
            <p:spPr>
              <a:xfrm flipH="1">
                <a:off x="420127" y="5162939"/>
                <a:ext cx="2668555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2776759B-DAB1-4103-8D5C-570C67E99809}"/>
                  </a:ext>
                </a:extLst>
              </p:cNvPr>
              <p:cNvCxnSpPr/>
              <p:nvPr/>
            </p:nvCxnSpPr>
            <p:spPr>
              <a:xfrm flipH="1">
                <a:off x="420003" y="5361992"/>
                <a:ext cx="2668555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22A5C400-DD48-415C-87CC-2186A1813477}"/>
                  </a:ext>
                </a:extLst>
              </p:cNvPr>
              <p:cNvCxnSpPr/>
              <p:nvPr/>
            </p:nvCxnSpPr>
            <p:spPr>
              <a:xfrm flipH="1">
                <a:off x="425974" y="5570376"/>
                <a:ext cx="2668555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085E46AB-5275-4CBB-AD50-639FB22904B5}"/>
                  </a:ext>
                </a:extLst>
              </p:cNvPr>
              <p:cNvCxnSpPr/>
              <p:nvPr/>
            </p:nvCxnSpPr>
            <p:spPr>
              <a:xfrm flipH="1">
                <a:off x="429085" y="5788090"/>
                <a:ext cx="2668555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81F3D8DC-FBA2-4178-ADE0-BF517E87FDEA}"/>
                  </a:ext>
                </a:extLst>
              </p:cNvPr>
              <p:cNvCxnSpPr/>
              <p:nvPr/>
            </p:nvCxnSpPr>
            <p:spPr>
              <a:xfrm flipH="1">
                <a:off x="426099" y="6005805"/>
                <a:ext cx="2668555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EC4A0278-07C0-4053-BE8E-46CA7070378C}"/>
                  </a:ext>
                </a:extLst>
              </p:cNvPr>
              <p:cNvCxnSpPr/>
              <p:nvPr/>
            </p:nvCxnSpPr>
            <p:spPr>
              <a:xfrm flipH="1">
                <a:off x="425974" y="6232850"/>
                <a:ext cx="2668555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70A49D7-0AF3-45B2-8100-FBE064E019D7}"/>
                </a:ext>
              </a:extLst>
            </p:cNvPr>
            <p:cNvGrpSpPr/>
            <p:nvPr/>
          </p:nvGrpSpPr>
          <p:grpSpPr>
            <a:xfrm>
              <a:off x="359664" y="4754880"/>
              <a:ext cx="5474208" cy="1694688"/>
              <a:chOff x="347472" y="4754880"/>
              <a:chExt cx="5474208" cy="1694688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DFBABE7D-A09E-4504-A70A-DCD101304FB5}"/>
                  </a:ext>
                </a:extLst>
              </p:cNvPr>
              <p:cNvGrpSpPr/>
              <p:nvPr/>
            </p:nvGrpSpPr>
            <p:grpSpPr>
              <a:xfrm>
                <a:off x="377952" y="4754880"/>
                <a:ext cx="5443728" cy="1694688"/>
                <a:chOff x="377952" y="4754880"/>
                <a:chExt cx="5443728" cy="1694688"/>
              </a:xfrm>
            </p:grpSpPr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5B3DD8F6-2768-42F6-803C-9D0E8F18A72A}"/>
                    </a:ext>
                  </a:extLst>
                </p:cNvPr>
                <p:cNvSpPr/>
                <p:nvPr/>
              </p:nvSpPr>
              <p:spPr>
                <a:xfrm>
                  <a:off x="391886" y="4767943"/>
                  <a:ext cx="5411755" cy="1670180"/>
                </a:xfrm>
                <a:prstGeom prst="rect">
                  <a:avLst/>
                </a:prstGeom>
                <a:noFill/>
                <a:ln>
                  <a:solidFill>
                    <a:srgbClr val="1C1C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AE5A06C5-100B-4187-A9AA-947E558D03D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14528" y="6065520"/>
                  <a:ext cx="359664" cy="371856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F80FA85E-7F65-48D9-9520-11E8D631689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90144" y="5650992"/>
                  <a:ext cx="780288" cy="768096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0179F8DE-407B-497A-8A5C-E70CEF78237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84048" y="5309616"/>
                  <a:ext cx="1170432" cy="1133856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>
                  <a:extLst>
                    <a:ext uri="{FF2B5EF4-FFF2-40B4-BE49-F238E27FC236}">
                      <a16:creationId xmlns:a16="http://schemas.microsoft.com/office/drawing/2014/main" id="{88108116-E063-4F9F-B0B7-8D4177811FC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77952" y="4968240"/>
                  <a:ext cx="1548384" cy="1475232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>
                  <a:extLst>
                    <a:ext uri="{FF2B5EF4-FFF2-40B4-BE49-F238E27FC236}">
                      <a16:creationId xmlns:a16="http://schemas.microsoft.com/office/drawing/2014/main" id="{DCBD38A1-8548-43F7-A745-9745D02AD31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30352" y="4785360"/>
                  <a:ext cx="1761744" cy="1664208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09476EC0-602B-4F00-9993-4C6E6A3A2B2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14400" y="4767072"/>
                  <a:ext cx="1761744" cy="1664208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id="{7E06AD31-4C24-4C6B-9FAF-B3CA00B1AAA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310640" y="4767072"/>
                  <a:ext cx="1761744" cy="1664208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>
                  <a:extLst>
                    <a:ext uri="{FF2B5EF4-FFF2-40B4-BE49-F238E27FC236}">
                      <a16:creationId xmlns:a16="http://schemas.microsoft.com/office/drawing/2014/main" id="{17A253EF-3BF4-4658-8847-E9BE9C2D7F3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749552" y="4754880"/>
                  <a:ext cx="1761744" cy="1664208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04356074-21F4-49FD-8AFA-B3D51E95C0F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200656" y="4767072"/>
                  <a:ext cx="1761744" cy="1664208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>
                  <a:extLst>
                    <a:ext uri="{FF2B5EF4-FFF2-40B4-BE49-F238E27FC236}">
                      <a16:creationId xmlns:a16="http://schemas.microsoft.com/office/drawing/2014/main" id="{5DEDA838-494B-4612-A9D8-BD76D0DD88F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615184" y="4767072"/>
                  <a:ext cx="1761744" cy="1664208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>
                  <a:extLst>
                    <a:ext uri="{FF2B5EF4-FFF2-40B4-BE49-F238E27FC236}">
                      <a16:creationId xmlns:a16="http://schemas.microsoft.com/office/drawing/2014/main" id="{A06C0982-5398-432A-9818-E7542315FE9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005328" y="4754880"/>
                  <a:ext cx="1761744" cy="1664208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id="{D9BE1F8E-C4C1-491B-8112-6FD46262DFE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419856" y="4760976"/>
                  <a:ext cx="1761744" cy="1664208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id="{7AA18BF8-7EFB-47EC-B508-94232921A9C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834384" y="4779264"/>
                  <a:ext cx="1761744" cy="1664208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>
                  <a:extLst>
                    <a:ext uri="{FF2B5EF4-FFF2-40B4-BE49-F238E27FC236}">
                      <a16:creationId xmlns:a16="http://schemas.microsoft.com/office/drawing/2014/main" id="{4339F015-07F5-43B1-A77F-3C95FB4A93B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230624" y="4773168"/>
                  <a:ext cx="1560576" cy="1475232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>
                  <a:extLst>
                    <a:ext uri="{FF2B5EF4-FFF2-40B4-BE49-F238E27FC236}">
                      <a16:creationId xmlns:a16="http://schemas.microsoft.com/office/drawing/2014/main" id="{C02E2971-7EA9-49F9-8201-5C816DD385D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602480" y="4773168"/>
                  <a:ext cx="1219200" cy="115824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>
                  <a:extLst>
                    <a:ext uri="{FF2B5EF4-FFF2-40B4-BE49-F238E27FC236}">
                      <a16:creationId xmlns:a16="http://schemas.microsoft.com/office/drawing/2014/main" id="{C168CA57-6D59-4987-B681-CBEE3D3E736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937760" y="4760976"/>
                  <a:ext cx="871728" cy="82296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>
                  <a:extLst>
                    <a:ext uri="{FF2B5EF4-FFF2-40B4-BE49-F238E27FC236}">
                      <a16:creationId xmlns:a16="http://schemas.microsoft.com/office/drawing/2014/main" id="{89F550C2-2973-4DF3-B31E-D5A226DE039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321808" y="4754880"/>
                  <a:ext cx="481584" cy="463296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BF755E1D-1F37-4E6D-A54C-539B57546C7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431536" y="6059424"/>
                <a:ext cx="347472" cy="36576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C319CF99-52C9-44B5-BD83-F43C6B2540B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120640" y="5675376"/>
                <a:ext cx="658368" cy="73152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6022AC27-0B0F-460F-B734-194C3F246EE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724400" y="5260848"/>
                <a:ext cx="1072896" cy="1146048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DEE9050B-0C90-42CF-815C-205F4F932AA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322064" y="4828032"/>
                <a:ext cx="1469136" cy="158496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187B1532-6BF8-4C51-8CDD-46B26047416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938016" y="4767072"/>
                <a:ext cx="1530096" cy="1639824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F5FA8333-6941-4549-A7DD-266F64507DA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529584" y="4760976"/>
                <a:ext cx="1530096" cy="1639824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AC85C9B3-1910-4CB5-96B2-31EE5957660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060192" y="4760976"/>
                <a:ext cx="1530096" cy="1639824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9280790B-0854-4746-A7BB-80B395B68BF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663952" y="4760976"/>
                <a:ext cx="1530096" cy="1639824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4FE3A9D4-C44A-470C-B7C9-8029FCAAADC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243328" y="4767072"/>
                <a:ext cx="1530096" cy="1639824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4A9E07E6-A2D9-41B4-ABB9-D8411358596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804416" y="4797552"/>
                <a:ext cx="1530096" cy="1639824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B1E5165E-384B-4662-80AA-DD19CB90792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420368" y="4767072"/>
                <a:ext cx="1530096" cy="1639824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FB8DD6D0-12D9-4FA2-8D5D-92FAF6F1782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99744" y="4785360"/>
                <a:ext cx="1530096" cy="1639824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9F1EBA37-6691-4E15-ACED-7D9E850729B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66928" y="4797552"/>
                <a:ext cx="1530096" cy="1639824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9246029C-B0D1-458C-9C44-6B76DA8C37F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77952" y="4779264"/>
                <a:ext cx="1359408" cy="1426464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84225C01-1190-4A17-8709-0038403E3E1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65760" y="4809744"/>
                <a:ext cx="981456" cy="103632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E7246F6A-166B-4D73-AD63-35CAF99B83A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47472" y="4803648"/>
                <a:ext cx="542544" cy="542544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7B72AC9F-D288-4BB1-AAD7-8266298DFDC1}"/>
              </a:ext>
            </a:extLst>
          </p:cNvPr>
          <p:cNvSpPr txBox="1"/>
          <p:nvPr/>
        </p:nvSpPr>
        <p:spPr>
          <a:xfrm>
            <a:off x="752296" y="5219295"/>
            <a:ext cx="22494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Anode “11”</a:t>
            </a:r>
          </a:p>
          <a:p>
            <a:pPr marL="285750" indent="-285750">
              <a:buFontTx/>
              <a:buChar char="-"/>
            </a:pPr>
            <a:r>
              <a:rPr lang="en-US" sz="1400" dirty="0"/>
              <a:t>1</a:t>
            </a:r>
            <a:r>
              <a:rPr lang="en-US" sz="1400" baseline="30000" dirty="0"/>
              <a:t>st</a:t>
            </a:r>
            <a:r>
              <a:rPr lang="en-US" sz="1400" dirty="0"/>
              <a:t> induction (split 1)</a:t>
            </a:r>
          </a:p>
          <a:p>
            <a:pPr marL="285750" indent="-285750">
              <a:buFontTx/>
              <a:buChar char="-"/>
            </a:pPr>
            <a:r>
              <a:rPr lang="en-US" sz="1400" dirty="0"/>
              <a:t>2</a:t>
            </a:r>
            <a:r>
              <a:rPr lang="en-US" sz="1400" baseline="30000" dirty="0"/>
              <a:t>nd</a:t>
            </a:r>
            <a:r>
              <a:rPr lang="en-US" sz="1400" dirty="0"/>
              <a:t> induction</a:t>
            </a:r>
          </a:p>
          <a:p>
            <a:pPr marL="285750" indent="-285750">
              <a:buFontTx/>
              <a:buChar char="-"/>
            </a:pPr>
            <a:r>
              <a:rPr lang="en-US" sz="1400" dirty="0"/>
              <a:t>collection 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D218449-BDE6-4E03-AC30-A493B2F956A2}"/>
              </a:ext>
            </a:extLst>
          </p:cNvPr>
          <p:cNvSpPr txBox="1"/>
          <p:nvPr/>
        </p:nvSpPr>
        <p:spPr>
          <a:xfrm>
            <a:off x="3617416" y="5219295"/>
            <a:ext cx="23635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Anode “12”</a:t>
            </a:r>
          </a:p>
          <a:p>
            <a:pPr marL="285750" indent="-285750">
              <a:buFontTx/>
              <a:buChar char="-"/>
            </a:pPr>
            <a:r>
              <a:rPr lang="en-US" sz="1400" dirty="0"/>
              <a:t>1</a:t>
            </a:r>
            <a:r>
              <a:rPr lang="en-US" sz="1400" baseline="30000" dirty="0"/>
              <a:t>st</a:t>
            </a:r>
            <a:r>
              <a:rPr lang="en-US" sz="1400" dirty="0"/>
              <a:t> induction (split 1)</a:t>
            </a:r>
          </a:p>
          <a:p>
            <a:pPr marL="285750" indent="-285750">
              <a:buFontTx/>
              <a:buChar char="-"/>
            </a:pPr>
            <a:r>
              <a:rPr lang="en-US" sz="1400" dirty="0"/>
              <a:t>2</a:t>
            </a:r>
            <a:r>
              <a:rPr lang="en-US" sz="1400" baseline="30000" dirty="0"/>
              <a:t>nd</a:t>
            </a:r>
            <a:r>
              <a:rPr lang="en-US" sz="1400" dirty="0"/>
              <a:t> induction</a:t>
            </a:r>
          </a:p>
          <a:p>
            <a:pPr marL="285750" indent="-285750">
              <a:buFontTx/>
              <a:buChar char="-"/>
            </a:pPr>
            <a:r>
              <a:rPr lang="en-US" sz="1400" dirty="0"/>
              <a:t>collection 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CE2F988-200A-4F1A-914C-381CE2C9E5F2}"/>
              </a:ext>
            </a:extLst>
          </p:cNvPr>
          <p:cNvSpPr txBox="1"/>
          <p:nvPr/>
        </p:nvSpPr>
        <p:spPr>
          <a:xfrm>
            <a:off x="2220686" y="4310742"/>
            <a:ext cx="1810138" cy="373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One TPC module</a:t>
            </a:r>
          </a:p>
        </p:txBody>
      </p:sp>
      <p:sp>
        <p:nvSpPr>
          <p:cNvPr id="63" name="Cube 62">
            <a:extLst>
              <a:ext uri="{FF2B5EF4-FFF2-40B4-BE49-F238E27FC236}">
                <a16:creationId xmlns:a16="http://schemas.microsoft.com/office/drawing/2014/main" id="{27FE88D9-4201-497F-8841-C9F75D417B25}"/>
              </a:ext>
            </a:extLst>
          </p:cNvPr>
          <p:cNvSpPr/>
          <p:nvPr/>
        </p:nvSpPr>
        <p:spPr>
          <a:xfrm>
            <a:off x="6882882" y="4708848"/>
            <a:ext cx="2550367" cy="1511559"/>
          </a:xfrm>
          <a:prstGeom prst="cube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8F5992B9-38AE-4305-823E-2B5BD4838D64}"/>
              </a:ext>
            </a:extLst>
          </p:cNvPr>
          <p:cNvGrpSpPr/>
          <p:nvPr/>
        </p:nvGrpSpPr>
        <p:grpSpPr>
          <a:xfrm>
            <a:off x="7296538" y="4702630"/>
            <a:ext cx="4320074" cy="1184986"/>
            <a:chOff x="359664" y="4754880"/>
            <a:chExt cx="5474208" cy="1694688"/>
          </a:xfrm>
        </p:grpSpPr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C2C65AD5-9C64-4B36-A2EC-E5E511FBC6D9}"/>
                </a:ext>
              </a:extLst>
            </p:cNvPr>
            <p:cNvGrpSpPr/>
            <p:nvPr/>
          </p:nvGrpSpPr>
          <p:grpSpPr>
            <a:xfrm>
              <a:off x="389398" y="4954555"/>
              <a:ext cx="2677762" cy="1278295"/>
              <a:chOff x="419878" y="4954555"/>
              <a:chExt cx="2677762" cy="1278295"/>
            </a:xfrm>
          </p:grpSpPr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id="{D9EEC343-12AA-44CA-9DFD-62DF5B36B31A}"/>
                  </a:ext>
                </a:extLst>
              </p:cNvPr>
              <p:cNvCxnSpPr/>
              <p:nvPr/>
            </p:nvCxnSpPr>
            <p:spPr>
              <a:xfrm flipH="1">
                <a:off x="419878" y="4954555"/>
                <a:ext cx="2668555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>
                <a:extLst>
                  <a:ext uri="{FF2B5EF4-FFF2-40B4-BE49-F238E27FC236}">
                    <a16:creationId xmlns:a16="http://schemas.microsoft.com/office/drawing/2014/main" id="{D85E7812-A8CF-44B3-A22C-6728A6C4CBEA}"/>
                  </a:ext>
                </a:extLst>
              </p:cNvPr>
              <p:cNvCxnSpPr/>
              <p:nvPr/>
            </p:nvCxnSpPr>
            <p:spPr>
              <a:xfrm flipH="1">
                <a:off x="420127" y="5162939"/>
                <a:ext cx="2668555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id="{C5B4BF56-8E22-4462-AA3C-3C3891D27163}"/>
                  </a:ext>
                </a:extLst>
              </p:cNvPr>
              <p:cNvCxnSpPr/>
              <p:nvPr/>
            </p:nvCxnSpPr>
            <p:spPr>
              <a:xfrm flipH="1">
                <a:off x="420003" y="5361992"/>
                <a:ext cx="2668555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>
                <a:extLst>
                  <a:ext uri="{FF2B5EF4-FFF2-40B4-BE49-F238E27FC236}">
                    <a16:creationId xmlns:a16="http://schemas.microsoft.com/office/drawing/2014/main" id="{461597C5-96C6-4C11-80BC-EA4A66C6AE84}"/>
                  </a:ext>
                </a:extLst>
              </p:cNvPr>
              <p:cNvCxnSpPr/>
              <p:nvPr/>
            </p:nvCxnSpPr>
            <p:spPr>
              <a:xfrm flipH="1">
                <a:off x="425974" y="5570376"/>
                <a:ext cx="2668555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id="{B12D3DA7-0515-4726-8ECC-08DE2BFF322C}"/>
                  </a:ext>
                </a:extLst>
              </p:cNvPr>
              <p:cNvCxnSpPr/>
              <p:nvPr/>
            </p:nvCxnSpPr>
            <p:spPr>
              <a:xfrm flipH="1">
                <a:off x="429085" y="5788090"/>
                <a:ext cx="2668555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>
                <a:extLst>
                  <a:ext uri="{FF2B5EF4-FFF2-40B4-BE49-F238E27FC236}">
                    <a16:creationId xmlns:a16="http://schemas.microsoft.com/office/drawing/2014/main" id="{743F0E08-421E-42B2-B383-A3E8041EFDF6}"/>
                  </a:ext>
                </a:extLst>
              </p:cNvPr>
              <p:cNvCxnSpPr/>
              <p:nvPr/>
            </p:nvCxnSpPr>
            <p:spPr>
              <a:xfrm flipH="1">
                <a:off x="426099" y="6005805"/>
                <a:ext cx="2668555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>
                <a:extLst>
                  <a:ext uri="{FF2B5EF4-FFF2-40B4-BE49-F238E27FC236}">
                    <a16:creationId xmlns:a16="http://schemas.microsoft.com/office/drawing/2014/main" id="{55EE2EAE-2DA6-4DAF-A983-84D2183B66A2}"/>
                  </a:ext>
                </a:extLst>
              </p:cNvPr>
              <p:cNvCxnSpPr/>
              <p:nvPr/>
            </p:nvCxnSpPr>
            <p:spPr>
              <a:xfrm flipH="1">
                <a:off x="425974" y="6232850"/>
                <a:ext cx="2668555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FBCAE23C-B34B-4638-B38B-089ECF8C2565}"/>
                </a:ext>
              </a:extLst>
            </p:cNvPr>
            <p:cNvGrpSpPr/>
            <p:nvPr/>
          </p:nvGrpSpPr>
          <p:grpSpPr>
            <a:xfrm>
              <a:off x="3132598" y="4948459"/>
              <a:ext cx="2677762" cy="1278295"/>
              <a:chOff x="419878" y="4954555"/>
              <a:chExt cx="2677762" cy="1278295"/>
            </a:xfrm>
          </p:grpSpPr>
          <p:cxnSp>
            <p:nvCxnSpPr>
              <p:cNvPr id="110" name="Straight Connector 109">
                <a:extLst>
                  <a:ext uri="{FF2B5EF4-FFF2-40B4-BE49-F238E27FC236}">
                    <a16:creationId xmlns:a16="http://schemas.microsoft.com/office/drawing/2014/main" id="{014C2FF0-6617-4E86-9DF5-597B2970E3D1}"/>
                  </a:ext>
                </a:extLst>
              </p:cNvPr>
              <p:cNvCxnSpPr/>
              <p:nvPr/>
            </p:nvCxnSpPr>
            <p:spPr>
              <a:xfrm flipH="1">
                <a:off x="419878" y="4954555"/>
                <a:ext cx="2668555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>
                <a:extLst>
                  <a:ext uri="{FF2B5EF4-FFF2-40B4-BE49-F238E27FC236}">
                    <a16:creationId xmlns:a16="http://schemas.microsoft.com/office/drawing/2014/main" id="{49A0BB4E-8703-4D9C-9E83-BDD95B6F9FA2}"/>
                  </a:ext>
                </a:extLst>
              </p:cNvPr>
              <p:cNvCxnSpPr/>
              <p:nvPr/>
            </p:nvCxnSpPr>
            <p:spPr>
              <a:xfrm flipH="1">
                <a:off x="420127" y="5162939"/>
                <a:ext cx="2668555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id="{0D368BCD-4A76-495F-A516-60F519D174AE}"/>
                  </a:ext>
                </a:extLst>
              </p:cNvPr>
              <p:cNvCxnSpPr/>
              <p:nvPr/>
            </p:nvCxnSpPr>
            <p:spPr>
              <a:xfrm flipH="1">
                <a:off x="420003" y="5361992"/>
                <a:ext cx="2668555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>
                <a:extLst>
                  <a:ext uri="{FF2B5EF4-FFF2-40B4-BE49-F238E27FC236}">
                    <a16:creationId xmlns:a16="http://schemas.microsoft.com/office/drawing/2014/main" id="{8A15C2E7-5DEE-447A-905E-5C2D7CCEF6D0}"/>
                  </a:ext>
                </a:extLst>
              </p:cNvPr>
              <p:cNvCxnSpPr/>
              <p:nvPr/>
            </p:nvCxnSpPr>
            <p:spPr>
              <a:xfrm flipH="1">
                <a:off x="425974" y="5570376"/>
                <a:ext cx="2668555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>
                <a:extLst>
                  <a:ext uri="{FF2B5EF4-FFF2-40B4-BE49-F238E27FC236}">
                    <a16:creationId xmlns:a16="http://schemas.microsoft.com/office/drawing/2014/main" id="{6D240C7D-EE27-4255-B809-91EA892AD53F}"/>
                  </a:ext>
                </a:extLst>
              </p:cNvPr>
              <p:cNvCxnSpPr/>
              <p:nvPr/>
            </p:nvCxnSpPr>
            <p:spPr>
              <a:xfrm flipH="1">
                <a:off x="429085" y="5788090"/>
                <a:ext cx="2668555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id="{7C0CE805-674A-4637-BDDF-C5E77BF02CE0}"/>
                  </a:ext>
                </a:extLst>
              </p:cNvPr>
              <p:cNvCxnSpPr/>
              <p:nvPr/>
            </p:nvCxnSpPr>
            <p:spPr>
              <a:xfrm flipH="1">
                <a:off x="426099" y="6005805"/>
                <a:ext cx="2668555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>
                <a:extLst>
                  <a:ext uri="{FF2B5EF4-FFF2-40B4-BE49-F238E27FC236}">
                    <a16:creationId xmlns:a16="http://schemas.microsoft.com/office/drawing/2014/main" id="{2F3C76EF-5EB4-4A24-A746-811C33E16DCD}"/>
                  </a:ext>
                </a:extLst>
              </p:cNvPr>
              <p:cNvCxnSpPr/>
              <p:nvPr/>
            </p:nvCxnSpPr>
            <p:spPr>
              <a:xfrm flipH="1">
                <a:off x="425974" y="6232850"/>
                <a:ext cx="2668555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A96764DB-0C00-47E9-9CFA-19523088987A}"/>
                </a:ext>
              </a:extLst>
            </p:cNvPr>
            <p:cNvGrpSpPr/>
            <p:nvPr/>
          </p:nvGrpSpPr>
          <p:grpSpPr>
            <a:xfrm>
              <a:off x="359664" y="4754880"/>
              <a:ext cx="5474208" cy="1694688"/>
              <a:chOff x="347472" y="4754880"/>
              <a:chExt cx="5474208" cy="1694688"/>
            </a:xfrm>
          </p:grpSpPr>
          <p:grpSp>
            <p:nvGrpSpPr>
              <p:cNvPr id="75" name="Group 74">
                <a:extLst>
                  <a:ext uri="{FF2B5EF4-FFF2-40B4-BE49-F238E27FC236}">
                    <a16:creationId xmlns:a16="http://schemas.microsoft.com/office/drawing/2014/main" id="{9A01D928-AFE6-4609-A2B5-D12CC0E89E6F}"/>
                  </a:ext>
                </a:extLst>
              </p:cNvPr>
              <p:cNvGrpSpPr/>
              <p:nvPr/>
            </p:nvGrpSpPr>
            <p:grpSpPr>
              <a:xfrm>
                <a:off x="377952" y="4754880"/>
                <a:ext cx="5443728" cy="1694688"/>
                <a:chOff x="377952" y="4754880"/>
                <a:chExt cx="5443728" cy="1694688"/>
              </a:xfrm>
            </p:grpSpPr>
            <p:sp>
              <p:nvSpPr>
                <p:cNvPr id="92" name="Rectangle 91">
                  <a:extLst>
                    <a:ext uri="{FF2B5EF4-FFF2-40B4-BE49-F238E27FC236}">
                      <a16:creationId xmlns:a16="http://schemas.microsoft.com/office/drawing/2014/main" id="{BA449DFB-81D4-4549-A66D-E4B24F04F2B7}"/>
                    </a:ext>
                  </a:extLst>
                </p:cNvPr>
                <p:cNvSpPr/>
                <p:nvPr/>
              </p:nvSpPr>
              <p:spPr>
                <a:xfrm>
                  <a:off x="391886" y="4767943"/>
                  <a:ext cx="5411755" cy="1670180"/>
                </a:xfrm>
                <a:prstGeom prst="rect">
                  <a:avLst/>
                </a:prstGeom>
                <a:noFill/>
                <a:ln>
                  <a:solidFill>
                    <a:srgbClr val="1C1C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93" name="Straight Connector 92">
                  <a:extLst>
                    <a:ext uri="{FF2B5EF4-FFF2-40B4-BE49-F238E27FC236}">
                      <a16:creationId xmlns:a16="http://schemas.microsoft.com/office/drawing/2014/main" id="{EE01B28A-C4B4-42C8-9454-0AF8C48236C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14528" y="6065520"/>
                  <a:ext cx="359664" cy="371856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Connector 93">
                  <a:extLst>
                    <a:ext uri="{FF2B5EF4-FFF2-40B4-BE49-F238E27FC236}">
                      <a16:creationId xmlns:a16="http://schemas.microsoft.com/office/drawing/2014/main" id="{EBAD0CA5-72A4-4759-9386-7E4B10C52F6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90144" y="5650992"/>
                  <a:ext cx="780288" cy="768096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Straight Connector 94">
                  <a:extLst>
                    <a:ext uri="{FF2B5EF4-FFF2-40B4-BE49-F238E27FC236}">
                      <a16:creationId xmlns:a16="http://schemas.microsoft.com/office/drawing/2014/main" id="{FFF6BABE-DEF5-4BBB-9D37-10CE9F91A89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84048" y="5309616"/>
                  <a:ext cx="1170432" cy="1133856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Straight Connector 95">
                  <a:extLst>
                    <a:ext uri="{FF2B5EF4-FFF2-40B4-BE49-F238E27FC236}">
                      <a16:creationId xmlns:a16="http://schemas.microsoft.com/office/drawing/2014/main" id="{9857F14E-5EDF-46F2-88E5-8230A34EA4D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77952" y="4968240"/>
                  <a:ext cx="1548384" cy="1475232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Straight Connector 96">
                  <a:extLst>
                    <a:ext uri="{FF2B5EF4-FFF2-40B4-BE49-F238E27FC236}">
                      <a16:creationId xmlns:a16="http://schemas.microsoft.com/office/drawing/2014/main" id="{326F1B6F-B774-4093-B634-6D3C6730621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30352" y="4785360"/>
                  <a:ext cx="1761744" cy="1664208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Straight Connector 97">
                  <a:extLst>
                    <a:ext uri="{FF2B5EF4-FFF2-40B4-BE49-F238E27FC236}">
                      <a16:creationId xmlns:a16="http://schemas.microsoft.com/office/drawing/2014/main" id="{3846266E-9CEE-4DD3-B55F-3B66F54E694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14400" y="4767072"/>
                  <a:ext cx="1761744" cy="1664208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Connector 98">
                  <a:extLst>
                    <a:ext uri="{FF2B5EF4-FFF2-40B4-BE49-F238E27FC236}">
                      <a16:creationId xmlns:a16="http://schemas.microsoft.com/office/drawing/2014/main" id="{33F0CB91-6821-4BB9-A75B-B4F9DE401FD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310640" y="4767072"/>
                  <a:ext cx="1761744" cy="1664208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Straight Connector 99">
                  <a:extLst>
                    <a:ext uri="{FF2B5EF4-FFF2-40B4-BE49-F238E27FC236}">
                      <a16:creationId xmlns:a16="http://schemas.microsoft.com/office/drawing/2014/main" id="{E33EE65D-EB83-4BE8-9D7E-3D197CDB627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749552" y="4754880"/>
                  <a:ext cx="1761744" cy="1664208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Connector 100">
                  <a:extLst>
                    <a:ext uri="{FF2B5EF4-FFF2-40B4-BE49-F238E27FC236}">
                      <a16:creationId xmlns:a16="http://schemas.microsoft.com/office/drawing/2014/main" id="{A97B1F80-8E76-4F9F-B1DB-1E00F161E05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200656" y="4767072"/>
                  <a:ext cx="1761744" cy="1664208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Straight Connector 101">
                  <a:extLst>
                    <a:ext uri="{FF2B5EF4-FFF2-40B4-BE49-F238E27FC236}">
                      <a16:creationId xmlns:a16="http://schemas.microsoft.com/office/drawing/2014/main" id="{4F402CA6-451E-4CA3-A214-0D180E7AF42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615184" y="4767072"/>
                  <a:ext cx="1761744" cy="1664208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Connector 102">
                  <a:extLst>
                    <a:ext uri="{FF2B5EF4-FFF2-40B4-BE49-F238E27FC236}">
                      <a16:creationId xmlns:a16="http://schemas.microsoft.com/office/drawing/2014/main" id="{D053DADE-CAD0-4A4C-BE0A-33BD741EC62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005328" y="4754880"/>
                  <a:ext cx="1761744" cy="1664208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Connector 103">
                  <a:extLst>
                    <a:ext uri="{FF2B5EF4-FFF2-40B4-BE49-F238E27FC236}">
                      <a16:creationId xmlns:a16="http://schemas.microsoft.com/office/drawing/2014/main" id="{E63E7A7D-2D3D-48B7-B288-FB51521422A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419856" y="4760976"/>
                  <a:ext cx="1761744" cy="1664208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Connector 104">
                  <a:extLst>
                    <a:ext uri="{FF2B5EF4-FFF2-40B4-BE49-F238E27FC236}">
                      <a16:creationId xmlns:a16="http://schemas.microsoft.com/office/drawing/2014/main" id="{FFB47FF7-C56F-4568-807C-C4BEA200670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834384" y="4779264"/>
                  <a:ext cx="1761744" cy="1664208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Straight Connector 105">
                  <a:extLst>
                    <a:ext uri="{FF2B5EF4-FFF2-40B4-BE49-F238E27FC236}">
                      <a16:creationId xmlns:a16="http://schemas.microsoft.com/office/drawing/2014/main" id="{6B090EC9-F973-4298-9DD8-1ACF5EC7E73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230624" y="4773168"/>
                  <a:ext cx="1560576" cy="1475232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Straight Connector 106">
                  <a:extLst>
                    <a:ext uri="{FF2B5EF4-FFF2-40B4-BE49-F238E27FC236}">
                      <a16:creationId xmlns:a16="http://schemas.microsoft.com/office/drawing/2014/main" id="{14568DF5-2A5D-477E-A407-798FC8FE56B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602480" y="4773168"/>
                  <a:ext cx="1219200" cy="115824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Connector 107">
                  <a:extLst>
                    <a:ext uri="{FF2B5EF4-FFF2-40B4-BE49-F238E27FC236}">
                      <a16:creationId xmlns:a16="http://schemas.microsoft.com/office/drawing/2014/main" id="{7E879188-6419-4920-B555-2A7962E5A79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937760" y="4760976"/>
                  <a:ext cx="871728" cy="82296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Straight Connector 108">
                  <a:extLst>
                    <a:ext uri="{FF2B5EF4-FFF2-40B4-BE49-F238E27FC236}">
                      <a16:creationId xmlns:a16="http://schemas.microsoft.com/office/drawing/2014/main" id="{B261EB25-74CA-4275-84EA-704239A13BF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321808" y="4754880"/>
                  <a:ext cx="481584" cy="463296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82922740-7DA7-4B54-8DDE-E4CEDCA72E2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431536" y="6059424"/>
                <a:ext cx="347472" cy="36576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491BF46B-249D-4AB2-BD90-FEB22DDEAF8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120640" y="5675376"/>
                <a:ext cx="658368" cy="73152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310B417C-66D8-4E5E-A83E-4A63758FDCA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724400" y="5260848"/>
                <a:ext cx="1072896" cy="1146048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E2592E1F-03B1-41F9-A0DC-395BF0C056A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322064" y="4828032"/>
                <a:ext cx="1469136" cy="158496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7C2723AA-F4D3-46E9-90F0-BCC2FF00F1B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938016" y="4767072"/>
                <a:ext cx="1530096" cy="1639824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A6B8BCC2-BBB7-4B3E-870F-370D112BEC4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529584" y="4760976"/>
                <a:ext cx="1530096" cy="1639824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A8BCCDE8-D0F1-4529-83A5-8CCA814FB18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060192" y="4760976"/>
                <a:ext cx="1530096" cy="1639824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D5C5B0AE-3801-43D0-91F0-0828E596D15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663952" y="4760976"/>
                <a:ext cx="1530096" cy="1639824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EAB2947C-F4E8-4E38-93E0-357BC735EA8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243328" y="4767072"/>
                <a:ext cx="1530096" cy="1639824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39A7B056-4B92-4215-8E16-19872B68588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804416" y="4797552"/>
                <a:ext cx="1530096" cy="1639824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F2C88A09-593F-4DDD-A2CC-68E4CE7217E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420368" y="4767072"/>
                <a:ext cx="1530096" cy="1639824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E8195741-D6E3-4F19-ACFF-C11005F3AF6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99744" y="4785360"/>
                <a:ext cx="1530096" cy="1639824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24C1D540-C635-497D-A78D-FB78BF1E650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66928" y="4797552"/>
                <a:ext cx="1530096" cy="1639824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92A10F95-9A6B-4269-9DDD-DCB4B2BBB94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77952" y="4779264"/>
                <a:ext cx="1359408" cy="1426464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4F7AE91D-0E77-4A98-8612-90DB09C5328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65760" y="4809744"/>
                <a:ext cx="981456" cy="103632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AE46B6ED-485A-4268-9F23-535B3B4D468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47472" y="4803648"/>
                <a:ext cx="542544" cy="542544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4A91E557-C625-4F77-B8CF-87E5DC584889}"/>
              </a:ext>
            </a:extLst>
          </p:cNvPr>
          <p:cNvCxnSpPr/>
          <p:nvPr/>
        </p:nvCxnSpPr>
        <p:spPr>
          <a:xfrm flipV="1">
            <a:off x="6587412" y="4655976"/>
            <a:ext cx="419878" cy="41987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TextBox 125">
            <a:extLst>
              <a:ext uri="{FF2B5EF4-FFF2-40B4-BE49-F238E27FC236}">
                <a16:creationId xmlns:a16="http://schemas.microsoft.com/office/drawing/2014/main" id="{D90F60F3-8AA6-4FB0-81BD-1547D2835B4F}"/>
              </a:ext>
            </a:extLst>
          </p:cNvPr>
          <p:cNvSpPr txBox="1"/>
          <p:nvPr/>
        </p:nvSpPr>
        <p:spPr>
          <a:xfrm>
            <a:off x="6232848" y="4590661"/>
            <a:ext cx="746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drift</a:t>
            </a:r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8881A08B-7658-4CDA-B3F0-DCFF00043825}"/>
              </a:ext>
            </a:extLst>
          </p:cNvPr>
          <p:cNvCxnSpPr/>
          <p:nvPr/>
        </p:nvCxnSpPr>
        <p:spPr>
          <a:xfrm flipH="1">
            <a:off x="8557846" y="4067908"/>
            <a:ext cx="1301262" cy="8206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Cube 60">
            <a:extLst>
              <a:ext uri="{FF2B5EF4-FFF2-40B4-BE49-F238E27FC236}">
                <a16:creationId xmlns:a16="http://schemas.microsoft.com/office/drawing/2014/main" id="{99C0BA17-AB88-44F3-8692-67642FDFB53C}"/>
              </a:ext>
            </a:extLst>
          </p:cNvPr>
          <p:cNvSpPr/>
          <p:nvPr/>
        </p:nvSpPr>
        <p:spPr>
          <a:xfrm>
            <a:off x="6811347" y="4711959"/>
            <a:ext cx="4879910" cy="1511559"/>
          </a:xfrm>
          <a:prstGeom prst="cub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Cube 61">
            <a:extLst>
              <a:ext uri="{FF2B5EF4-FFF2-40B4-BE49-F238E27FC236}">
                <a16:creationId xmlns:a16="http://schemas.microsoft.com/office/drawing/2014/main" id="{581F530B-2693-4375-A56D-86CB64DB33A2}"/>
              </a:ext>
            </a:extLst>
          </p:cNvPr>
          <p:cNvSpPr/>
          <p:nvPr/>
        </p:nvSpPr>
        <p:spPr>
          <a:xfrm>
            <a:off x="6861111" y="4705738"/>
            <a:ext cx="4774162" cy="1511559"/>
          </a:xfrm>
          <a:prstGeom prst="cub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Slide Number Placeholder 65">
            <a:extLst>
              <a:ext uri="{FF2B5EF4-FFF2-40B4-BE49-F238E27FC236}">
                <a16:creationId xmlns:a16="http://schemas.microsoft.com/office/drawing/2014/main" id="{9159C5E0-091E-4157-B432-5E8E99E90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10515-2EF5-477B-9E8D-3A2A54D608D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5234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05CC382-18F4-4EE0-989C-9EBA83B0EB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709"/>
            <a:ext cx="12192000" cy="656658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AD37E0-A704-4D1F-AFFA-B97CBE0B0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10515-2EF5-477B-9E8D-3A2A54D608D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2961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406</Words>
  <Application>Microsoft Office PowerPoint</Application>
  <PresentationFormat>Widescreen</PresentationFormat>
  <Paragraphs>127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Practice on Simulation and Signal Processing for ICARUS</vt:lpstr>
      <vt:lpstr>Current working plan</vt:lpstr>
      <vt:lpstr>Flowchart for TPC simulation and signal processing</vt:lpstr>
      <vt:lpstr>PowerPoint Presentation</vt:lpstr>
      <vt:lpstr>PowerPoint Presentation</vt:lpstr>
      <vt:lpstr>Practice example</vt:lpstr>
      <vt:lpstr>Magnify display</vt:lpstr>
      <vt:lpstr>Calculation of the sensitive volume</vt:lpstr>
      <vt:lpstr>PowerPoint Presentation</vt:lpstr>
      <vt:lpstr>Some quick plots for filed response simulation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Backup</vt:lpstr>
      <vt:lpstr>PowerPoint Presentation</vt:lpstr>
      <vt:lpstr>PowerPoint Presentation</vt:lpstr>
      <vt:lpstr>Noise after FrameSummer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Gu, Wenqiang</dc:creator>
  <cp:lastModifiedBy>Gu, Wenqiang</cp:lastModifiedBy>
  <cp:revision>30</cp:revision>
  <dcterms:created xsi:type="dcterms:W3CDTF">2020-01-31T19:41:13Z</dcterms:created>
  <dcterms:modified xsi:type="dcterms:W3CDTF">2020-01-31T20:28:58Z</dcterms:modified>
</cp:coreProperties>
</file>