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910" r:id="rId2"/>
    <p:sldId id="750" r:id="rId3"/>
    <p:sldId id="954" r:id="rId4"/>
    <p:sldId id="934" r:id="rId5"/>
    <p:sldId id="921" r:id="rId6"/>
    <p:sldId id="935" r:id="rId7"/>
    <p:sldId id="925" r:id="rId8"/>
    <p:sldId id="926" r:id="rId9"/>
    <p:sldId id="955" r:id="rId10"/>
    <p:sldId id="957" r:id="rId11"/>
    <p:sldId id="950" r:id="rId12"/>
    <p:sldId id="956" r:id="rId13"/>
    <p:sldId id="951" r:id="rId14"/>
    <p:sldId id="952" r:id="rId15"/>
    <p:sldId id="953" r:id="rId16"/>
    <p:sldId id="762" r:id="rId17"/>
    <p:sldId id="896" r:id="rId18"/>
  </p:sldIdLst>
  <p:sldSz cx="9144000" cy="6858000" type="screen4x3"/>
  <p:notesSz cx="6934200" cy="9232900"/>
  <p:embeddedFontLst>
    <p:embeddedFont>
      <p:font typeface="Times" panose="02020603050405020304" pitchFamily="18" charset="0"/>
      <p:regular r:id="rId20"/>
      <p:bold r:id="rId21"/>
      <p:italic r:id="rId22"/>
      <p:boldItalic r:id="rId23"/>
    </p:embeddedFont>
    <p:embeddedFont>
      <p:font typeface="Bookman Old Style" panose="02050604050505020204" pitchFamily="18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MS PGothic" panose="020B0600070205080204" pitchFamily="34" charset="-128"/>
      <p:regular r:id="rId37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FF66"/>
    <a:srgbClr val="FFCCFF"/>
    <a:srgbClr val="00863D"/>
    <a:srgbClr val="FFE697"/>
    <a:srgbClr val="F18F8F"/>
    <a:srgbClr val="66FF66"/>
    <a:srgbClr val="FF6600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7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16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41DE63-B10A-4CEC-A658-FB53491781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205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69AF-43AD-40EC-99DC-E8C8E6E877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06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9BDF4-7A65-4F61-B1A4-2BDC5C9E4C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225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AA2-D492-4398-9099-7F6B34FD11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23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98389-4CE8-40C5-8BAE-60776A7A14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087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CD43-4576-44A9-9800-5BC992135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307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0FBC6-E1BE-4355-A933-EB95E036CC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91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AFF2B-DD71-4385-818F-489BD41148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895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74EF-3E71-4874-BDB7-96710089C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674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CECD6-2EB1-4CAA-BFF4-706E11986C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17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D5BAC-F4B3-4951-BF97-B34821D813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635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D60A-7180-4AAB-BBDE-2A05C3F480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55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4288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1"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8D1DF163-1570-4762-B2AB-A29A28B49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12" Type="http://schemas.openxmlformats.org/officeDocument/2006/relationships/image" Target="../media/image70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0.png"/><Relationship Id="rId11" Type="http://schemas.openxmlformats.org/officeDocument/2006/relationships/image" Target="../media/image60.png"/><Relationship Id="rId15" Type="http://schemas.openxmlformats.org/officeDocument/2006/relationships/image" Target="../media/image100.png"/><Relationship Id="rId4" Type="http://schemas.openxmlformats.org/officeDocument/2006/relationships/image" Target="../media/image4.emf"/><Relationship Id="rId1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.png"/><Relationship Id="rId34" Type="http://schemas.openxmlformats.org/officeDocument/2006/relationships/image" Target="../media/image24.png"/><Relationship Id="rId17" Type="http://schemas.openxmlformats.org/officeDocument/2006/relationships/image" Target="../media/image590.png"/><Relationship Id="rId25" Type="http://schemas.openxmlformats.org/officeDocument/2006/relationships/image" Target="../media/image7.png"/><Relationship Id="rId33" Type="http://schemas.openxmlformats.org/officeDocument/2006/relationships/image" Target="../media/image23.png"/><Relationship Id="rId2" Type="http://schemas.openxmlformats.org/officeDocument/2006/relationships/image" Target="../media/image18.png"/><Relationship Id="rId29" Type="http://schemas.openxmlformats.org/officeDocument/2006/relationships/image" Target="../media/image17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0.png"/><Relationship Id="rId24" Type="http://schemas.openxmlformats.org/officeDocument/2006/relationships/image" Target="../media/image660.png"/><Relationship Id="rId32" Type="http://schemas.openxmlformats.org/officeDocument/2006/relationships/image" Target="../media/image22.png"/><Relationship Id="rId5" Type="http://schemas.openxmlformats.org/officeDocument/2006/relationships/image" Target="../media/image1100.png"/><Relationship Id="rId23" Type="http://schemas.openxmlformats.org/officeDocument/2006/relationships/image" Target="../media/image650.png"/><Relationship Id="rId28" Type="http://schemas.openxmlformats.org/officeDocument/2006/relationships/image" Target="../media/image10.png"/><Relationship Id="rId31" Type="http://schemas.openxmlformats.org/officeDocument/2006/relationships/image" Target="../media/image192.png"/><Relationship Id="rId9" Type="http://schemas.openxmlformats.org/officeDocument/2006/relationships/image" Target="../media/image300.png"/><Relationship Id="rId27" Type="http://schemas.openxmlformats.org/officeDocument/2006/relationships/image" Target="../media/image9.png"/><Relationship Id="rId30" Type="http://schemas.openxmlformats.org/officeDocument/2006/relationships/image" Target="../media/image181.png"/><Relationship Id="rId35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128765" y="2834580"/>
            <a:ext cx="9144000" cy="314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en-US" altLang="ja-JP" sz="3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Transparent Spine Mode for </a:t>
            </a:r>
            <a:r>
              <a:rPr lang="en-US" altLang="ja-JP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altLang="ja-JP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en-US" altLang="ja-JP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Polarized </a:t>
            </a:r>
            <a:r>
              <a:rPr lang="en-US" altLang="ja-JP" sz="3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Beams in the EIC</a:t>
            </a:r>
            <a:r>
              <a:rPr lang="en-US" altLang="ja-JP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altLang="ja-JP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endParaRPr lang="ru-RU" altLang="ja-JP" sz="800" b="1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 eaLnBrk="1" hangingPunct="1">
              <a:defRPr/>
            </a:pPr>
            <a:r>
              <a:rPr lang="en-GB" altLang="ja-JP" sz="2400" b="1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Yu.N</a:t>
            </a:r>
            <a:r>
              <a:rPr lang="en-GB" altLang="ja-JP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. </a:t>
            </a:r>
            <a:r>
              <a:rPr lang="en-GB" altLang="ja-JP" sz="2400" b="1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Filatov</a:t>
            </a:r>
            <a:r>
              <a:rPr lang="en-GB" altLang="ja-JP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, A.M. Kondratenko, M.A. Kondratenko</a:t>
            </a:r>
          </a:p>
          <a:p>
            <a:pPr algn="ctr" eaLnBrk="1" hangingPunct="1">
              <a:defRPr/>
            </a:pPr>
            <a:r>
              <a:rPr lang="en-GB" altLang="ja-JP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MIPT, </a:t>
            </a:r>
            <a:r>
              <a:rPr lang="en-GB" altLang="ja-JP" sz="2400" b="1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Dolgoprudny</a:t>
            </a:r>
            <a:r>
              <a:rPr lang="en-GB" altLang="ja-JP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, Russia </a:t>
            </a:r>
            <a:endParaRPr lang="en-GB" altLang="ja-JP" sz="2400" b="1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GB" altLang="ja-JP" sz="900" b="1" baseline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ja-JP" sz="2400" b="1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Ya.S</a:t>
            </a:r>
            <a:r>
              <a:rPr lang="en-GB" altLang="ja-JP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. </a:t>
            </a:r>
            <a:r>
              <a:rPr lang="en-GB" altLang="ja-JP" sz="2400" b="1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Derbenev</a:t>
            </a:r>
            <a:r>
              <a:rPr lang="en-GB" altLang="ja-JP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, V.S. </a:t>
            </a:r>
            <a:r>
              <a:rPr lang="en-GB" altLang="ja-JP" sz="2400" b="1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Morozov</a:t>
            </a:r>
            <a:r>
              <a:rPr lang="en-GB" altLang="ja-JP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GB" altLang="ja-JP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Jefferson Lab, Newport News, VA, USA</a:t>
            </a: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0"/>
            <a:ext cx="91440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ru-RU" sz="2400" baseline="0"/>
          </a:p>
        </p:txBody>
      </p:sp>
      <p:sp>
        <p:nvSpPr>
          <p:cNvPr id="3081" name="TextBox 1"/>
          <p:cNvSpPr txBox="1">
            <a:spLocks noChangeArrowheads="1"/>
          </p:cNvSpPr>
          <p:nvPr/>
        </p:nvSpPr>
        <p:spPr bwMode="auto">
          <a:xfrm>
            <a:off x="267116" y="359415"/>
            <a:ext cx="45301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800" b="1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Beam Polarization and </a:t>
            </a:r>
            <a:r>
              <a:rPr lang="en-US" altLang="ru-RU" sz="2800" b="1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en-US" altLang="ru-RU" sz="2800" b="1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altLang="ru-RU" sz="2800" b="1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Polarimetry </a:t>
            </a:r>
            <a:r>
              <a:rPr lang="en-US" altLang="ru-RU" sz="2800" b="1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at EIC</a:t>
            </a:r>
            <a:endParaRPr lang="ru-RU" altLang="ru-RU" sz="2400" b="1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3718788" y="6283533"/>
            <a:ext cx="1706424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June</a:t>
            </a:r>
            <a:r>
              <a:rPr lang="ru-RU" altLang="ru-RU" sz="20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altLang="ru-RU" sz="20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926" descr="JLab_logo_white-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75" y="1788821"/>
            <a:ext cx="3240000" cy="91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16" y="1731123"/>
            <a:ext cx="2160000" cy="810000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 bwMode="auto">
          <a:xfrm flipV="1">
            <a:off x="18000" y="6245225"/>
            <a:ext cx="910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Прямая соединительная линия 3"/>
          <p:cNvCxnSpPr/>
          <p:nvPr/>
        </p:nvCxnSpPr>
        <p:spPr bwMode="auto">
          <a:xfrm flipV="1">
            <a:off x="18000" y="1643846"/>
            <a:ext cx="910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102" y="88488"/>
            <a:ext cx="276493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90453"/>
      </p:ext>
    </p:extLst>
  </p:cSld>
  <p:clrMapOvr>
    <a:masterClrMapping/>
  </p:clrMapOvr>
  <p:transition advTm="285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5" y="562665"/>
            <a:ext cx="8784000" cy="1204187"/>
          </a:xfrm>
          <a:prstGeom prst="rect">
            <a:avLst/>
          </a:prstGeom>
        </p:spPr>
      </p:pic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5740" y="6310605"/>
            <a:ext cx="242887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CD35F4-DEB2-405E-9322-8A46E4221913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95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295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941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2932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2932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18440" name="Rectangle 16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152400" y="193675"/>
            <a:ext cx="88280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ru-RU" sz="2800" b="1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RHIC Snake Adjustment</a:t>
            </a: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65088" y="6364064"/>
            <a:ext cx="827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Yu.Filatov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Transparent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 Mode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Polarized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in the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EIC,6 June</a:t>
            </a:r>
            <a:r>
              <a:rPr lang="ru-RU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845" y="2143613"/>
            <a:ext cx="4955243" cy="149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</a:pPr>
            <a:r>
              <a:rPr lang="en-US" sz="2200" baseline="0" dirty="0"/>
              <a:t>It is optimal to adjust the snake </a:t>
            </a:r>
            <a:r>
              <a:rPr lang="en-US" sz="2200" baseline="0" dirty="0" smtClean="0"/>
              <a:t/>
            </a:r>
            <a:br>
              <a:rPr lang="en-US" sz="2200" baseline="0" dirty="0" smtClean="0"/>
            </a:br>
            <a:r>
              <a:rPr lang="en-US" sz="2200" baseline="0" dirty="0" smtClean="0"/>
              <a:t>axes </a:t>
            </a:r>
            <a:r>
              <a:rPr lang="en-US" sz="2200" baseline="0" dirty="0"/>
              <a:t>to 0</a:t>
            </a:r>
            <a:r>
              <a:rPr lang="en-US" sz="2200" baseline="0" dirty="0">
                <a:sym typeface="Symbol" panose="05050102010706020507" pitchFamily="18" charset="2"/>
              </a:rPr>
              <a:t>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2200" baseline="0" dirty="0">
                <a:sym typeface="Symbol" panose="05050102010706020507" pitchFamily="18" charset="2"/>
              </a:rPr>
              <a:t>Minimum field integral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2200" baseline="0" dirty="0">
                <a:sym typeface="Symbol" panose="05050102010706020507" pitchFamily="18" charset="2"/>
              </a:rPr>
              <a:t>Minimum orbit excursion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06" y="3662097"/>
            <a:ext cx="2880000" cy="2317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845" y="2018919"/>
            <a:ext cx="4320000" cy="42159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73274" y="1770566"/>
            <a:ext cx="240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baseline="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Full snake with 0</a:t>
            </a:r>
            <a:r>
              <a:rPr lang="en-US" sz="1800" b="1" baseline="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 axis</a:t>
            </a:r>
            <a:endParaRPr lang="en-US" sz="1800" b="1" baseline="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1613" y="6310605"/>
            <a:ext cx="242887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CD35F4-DEB2-405E-9322-8A46E4221913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95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295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941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2932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2932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Rectangle 16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152400" y="193675"/>
            <a:ext cx="88280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ru-RU" sz="2800" b="1" baseline="0" dirty="0">
                <a:solidFill>
                  <a:srgbClr val="333399"/>
                </a:solidFill>
                <a:latin typeface="Times New Roman" panose="02020603050405020304" pitchFamily="18" charset="0"/>
              </a:rPr>
              <a:t>Spin Navigator based on the RHIC Snakes</a:t>
            </a: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65088" y="6364064"/>
            <a:ext cx="827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Yu.Filatov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Transparent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 Mode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Polarized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in the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EIC,6 June</a:t>
            </a:r>
            <a:r>
              <a:rPr lang="ru-RU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444500" y="881063"/>
                <a:ext cx="8070850" cy="1030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70000"/>
                  </a:spcAft>
                  <a:buNone/>
                </a:pPr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Polarization direction at the polarimeter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2200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200" i="1" baseline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ru-RU" sz="2200" i="1" baseline="0">
                            <a:latin typeface="Cambria Math" panose="02040503050406030204" pitchFamily="18" charset="0"/>
                          </a:rPr>
                          <m:t>𝑝𝑜𝑙</m:t>
                        </m:r>
                      </m:sub>
                    </m:sSub>
                    <m:r>
                      <a:rPr lang="en-US" sz="2200" i="1" baseline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ru-RU" sz="2200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 baseline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200" i="1" baseline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i="1" baseline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sz="2200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 baseline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200" i="1" baseline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200" i="1" baseline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200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 baseline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200" i="1" baseline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200" i="1" baseline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 can be controlled by adjusting a small angle </a:t>
                </a:r>
                <a14:m>
                  <m:oMath xmlns:m="http://schemas.openxmlformats.org/officeDocument/2006/math">
                    <m:r>
                      <a:rPr lang="ru-RU" sz="2200" i="1" baseline="0">
                        <a:latin typeface="Cambria Math" panose="02040503050406030204" pitchFamily="18" charset="0"/>
                      </a:rPr>
                      <m:t>𝛿𝛼</m:t>
                    </m:r>
                  </m:oMath>
                </a14:m>
                <a:r>
                  <a:rPr lang="ru-RU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between the snake axes and small offsets </a:t>
                </a:r>
                <a14:m>
                  <m:oMath xmlns:m="http://schemas.openxmlformats.org/officeDocument/2006/math">
                    <m:r>
                      <a:rPr lang="en-US" sz="2200" i="1" baseline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ru-RU" sz="2200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baseline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i="1" baseline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baseline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ru-RU" sz="2200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baseline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i="1" baseline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 of the snakes’ spin rotation angles from </a:t>
                </a:r>
                <a14:m>
                  <m:oMath xmlns:m="http://schemas.openxmlformats.org/officeDocument/2006/math">
                    <m:r>
                      <a:rPr lang="en-US" sz="2200" i="1" baseline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:</a:t>
                </a:r>
                <a:endParaRPr lang="ru-RU" altLang="ru-RU" sz="2200" baseline="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500" y="881063"/>
                <a:ext cx="8070850" cy="1030410"/>
              </a:xfrm>
              <a:prstGeom prst="rect">
                <a:avLst/>
              </a:prstGeom>
              <a:blipFill rotWithShape="0">
                <a:blip r:embed="rId2"/>
                <a:stretch>
                  <a:fillRect l="-982" t="-7101" b="-112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65284" y="2003166"/>
                <a:ext cx="4737515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aseline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i="0" baseline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baseline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ru-RU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baseline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i="0" baseline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0" baseline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ru-RU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baseline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i="0" baseline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ru-RU" i="0" baseline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ru-RU" i="1" baseline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 baseline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i="1" baseline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 baseline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ru-RU" i="1" baseline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ru-RU" i="1" baseline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ru-RU" i="0" baseline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ru-RU" i="0" baseline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ru-RU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i="0" baseline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baseline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𝛿𝛼</m:t>
                          </m:r>
                        </m:num>
                        <m:den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ru-RU" i="0" baseline="0">
                          <a:latin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ru-RU" baseline="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84" y="2003166"/>
                <a:ext cx="4737515" cy="7838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387561" y="1964429"/>
                <a:ext cx="3460306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i="0" baseline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 baseline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ru-RU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baseline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i="0" baseline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0" baseline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ru-RU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baseline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i="0" baseline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ru-RU" i="0" baseline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ru-RU" i="1" baseline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 baseline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i="1" baseline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 baseline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ru-RU" i="1" baseline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ru-RU" i="1" baseline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ru-RU" i="0" baseline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ru-RU" i="0" baseline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baseline="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61" y="1964429"/>
                <a:ext cx="3460306" cy="7838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1557017" y="2935496"/>
                <a:ext cx="6591741" cy="767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baseline="0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ru-RU" i="0" baseline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 baseline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i="1" baseline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 baseline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ru-RU" i="1" baseline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ru-RU" i="0" baseline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0" baseline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 baseline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 baseline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ru-RU" i="1" baseline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ru-RU" i="0" baseline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0" baseline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 baseline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 baseline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ru-RU" i="1" baseline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ru-RU" i="0" baseline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ru-RU" i="0" baseline="0">
                          <a:latin typeface="Cambria Math" panose="02040503050406030204" pitchFamily="18" charset="0"/>
                        </a:rPr>
                        <m:t> ,  </m:t>
                      </m:r>
                      <m:sSub>
                        <m:sSubPr>
                          <m:ctrlPr>
                            <a:rPr lang="ru-RU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 baseline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𝑝𝑜𝑙</m:t>
                          </m:r>
                        </m:sub>
                      </m:sSub>
                      <m:r>
                        <a:rPr lang="en-US" b="0" i="0" baseline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baseline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i="1" baseline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ru-RU" baseline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ru-RU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baseline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i="1" baseline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ru-RU" baseline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baseline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i="1" baseline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ru-RU" i="0" baseline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baseline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ru-RU" i="1" baseline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ru-RU" i="1" baseline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 baseline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ru-RU" i="1" baseline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ru-RU" i="0" baseline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ru-RU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baseline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ru-RU" i="1" baseline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ru-RU" i="0" baseline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baseline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ru-RU" i="1" baseline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ru-RU" baseline="0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017" y="2935496"/>
                <a:ext cx="6591741" cy="7674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65284" y="3992094"/>
                <a:ext cx="861520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aseline="0" dirty="0" smtClean="0"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Spin navigator allows one to set any </a:t>
                </a:r>
                <a:r>
                  <a:rPr lang="en-US" sz="2200" baseline="0" dirty="0"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3D polarization direction at the polarimeter by small variation of the snake </a:t>
                </a:r>
                <a:r>
                  <a:rPr lang="en-US" sz="2200" baseline="0" dirty="0" smtClean="0"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currents. </a:t>
                </a:r>
              </a:p>
              <a:p>
                <a:endParaRPr lang="en-US" sz="2200" baseline="0" dirty="0">
                  <a:latin typeface="Times" panose="02020603050405020304" pitchFamily="18" charset="0"/>
                  <a:ea typeface="Times New Roman" panose="02020603050405020304" pitchFamily="18" charset="0"/>
                  <a:cs typeface="Times" panose="02020603050405020304" pitchFamily="18" charset="0"/>
                </a:endParaRPr>
              </a:p>
              <a:p>
                <a:r>
                  <a:rPr lang="en-US" sz="2200" baseline="0" dirty="0" smtClean="0"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Exceptions </a:t>
                </a:r>
                <a:r>
                  <a:rPr lang="en-US" sz="2200" baseline="0" dirty="0"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are </a:t>
                </a:r>
                <a14:m>
                  <m:oMath xmlns:m="http://schemas.openxmlformats.org/officeDocument/2006/math">
                    <m:r>
                      <a:rPr lang="en-US" sz="22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22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200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200" baseline="0" dirty="0"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sz="2200" baseline="0" dirty="0" smtClean="0"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points where the snake rotators allows one to set any </a:t>
                </a:r>
                <a:r>
                  <a:rPr lang="en-US" sz="2200" baseline="0" dirty="0"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2D polarization orientation in the (</a:t>
                </a:r>
                <a:r>
                  <a:rPr lang="en-US" sz="2200" i="1" baseline="0" dirty="0" err="1"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yz</a:t>
                </a:r>
                <a:r>
                  <a:rPr lang="en-US" sz="2200" baseline="0" dirty="0"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) plane for even </a:t>
                </a:r>
                <a14:m>
                  <m:oMath xmlns:m="http://schemas.openxmlformats.org/officeDocument/2006/math">
                    <m:r>
                      <a:rPr lang="en-US" sz="22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200" baseline="0" dirty="0"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 and in the (</a:t>
                </a:r>
                <a:r>
                  <a:rPr lang="en-US" sz="2200" i="1" baseline="0" dirty="0" err="1"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yx</a:t>
                </a:r>
                <a:r>
                  <a:rPr lang="en-US" sz="2200" baseline="0" dirty="0"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) plane for odd </a:t>
                </a:r>
                <a14:m>
                  <m:oMath xmlns:m="http://schemas.openxmlformats.org/officeDocument/2006/math">
                    <m:r>
                      <a:rPr lang="en-US" sz="22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200" baseline="0" dirty="0"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" panose="02020603050405020304" pitchFamily="18" charset="0"/>
                  </a:rPr>
                  <a:t>.</a:t>
                </a:r>
                <a:endParaRPr lang="ru-RU" sz="2200" baseline="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84" y="3992094"/>
                <a:ext cx="8615204" cy="2123658"/>
              </a:xfrm>
              <a:prstGeom prst="rect">
                <a:avLst/>
              </a:prstGeom>
              <a:blipFill rotWithShape="0">
                <a:blip r:embed="rId6"/>
                <a:stretch>
                  <a:fillRect l="-920" t="-2011" b="-48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9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0"/>
            <a:ext cx="9144000" cy="6998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65088" y="189735"/>
            <a:ext cx="8980487" cy="3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ru-RU" sz="2400" b="1" baseline="0" dirty="0">
                <a:solidFill>
                  <a:srgbClr val="333399"/>
                </a:solidFill>
                <a:latin typeface="Times New Roman" panose="02020603050405020304" pitchFamily="18" charset="0"/>
              </a:rPr>
              <a:t>Setup of Spin Transparency Mode Test</a:t>
            </a:r>
            <a:endParaRPr lang="en-US" altLang="ru-RU" sz="2400" b="1" baseline="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78310" y="721497"/>
                <a:ext cx="5725689" cy="5319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US" sz="2200" baseline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RHIC is a perfect place for an experimental </a:t>
                </a:r>
                <a:br>
                  <a:rPr lang="en-US" sz="2200" baseline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</a:br>
                <a:r>
                  <a:rPr lang="en-US" sz="2200" baseline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test of the spin transparency mode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50"/>
                  </a:spcAft>
                </a:pPr>
                <a:endParaRPr lang="en-US" sz="500" baseline="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No new hardware is needed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Make snake axes parallel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baseline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200" i="1" baseline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200" baseline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to </a:t>
                </a:r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set RHIC </a:t>
                </a:r>
                <a:r>
                  <a:rPr lang="en-US" sz="2200" baseline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/>
                </a:r>
                <a:br>
                  <a:rPr lang="en-US" sz="2200" baseline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</a:br>
                <a:r>
                  <a:rPr lang="en-US" sz="2200" baseline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in </a:t>
                </a:r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the spin transparency </a:t>
                </a:r>
                <a:r>
                  <a:rPr lang="en-US" sz="2200" baseline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mode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50"/>
                  </a:spcAft>
                </a:pPr>
                <a:endParaRPr lang="en-US" sz="500" baseline="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US" sz="2200" b="1" baseline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Spin </a:t>
                </a:r>
                <a:r>
                  <a:rPr lang="en-US" sz="2200" b="1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navigator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Small angle between the snake axes </a:t>
                </a:r>
                <a:b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</a:br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= vertical module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US" sz="2200" baseline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Small </a:t>
                </a:r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mismatch </a:t>
                </a:r>
                <a:r>
                  <a:rPr lang="en-US" sz="2200" baseline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between </a:t>
                </a:r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the snake strengths </a:t>
                </a:r>
                <a:b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</a:br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= longitudinal </a:t>
                </a:r>
                <a:r>
                  <a:rPr lang="en-US" sz="2200" baseline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module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50"/>
                  </a:spcAft>
                </a:pPr>
                <a:endParaRPr lang="en-US" sz="500" baseline="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Existing polarimeter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c</a:t>
                </a:r>
                <a:r>
                  <a:rPr lang="en-US" sz="2200" baseline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an </a:t>
                </a:r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test many of the features of </a:t>
                </a:r>
                <a:b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</a:br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the spin transparency mode and </a:t>
                </a:r>
                <a:b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</a:br>
                <a:r>
                  <a:rPr 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spin navigator</a:t>
                </a: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10" y="721497"/>
                <a:ext cx="5725689" cy="5319405"/>
              </a:xfrm>
              <a:prstGeom prst="rect">
                <a:avLst/>
              </a:prstGeom>
              <a:blipFill rotWithShape="0">
                <a:blip r:embed="rId2"/>
                <a:stretch>
                  <a:fillRect l="-1383" t="-687" r="-2234" b="-1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65088" y="6364064"/>
            <a:ext cx="827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Yu.Filatov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Transparent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 Mode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Polarized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in the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EIC,6 June</a:t>
            </a:r>
            <a:r>
              <a:rPr lang="ru-RU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89368" y="6364064"/>
            <a:ext cx="82811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0" y="879116"/>
            <a:ext cx="3240000" cy="3213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30"/>
              <p:cNvSpPr>
                <a:spLocks noChangeArrowheads="1"/>
              </p:cNvSpPr>
              <p:nvPr/>
            </p:nvSpPr>
            <p:spPr bwMode="auto">
              <a:xfrm>
                <a:off x="6858631" y="2873287"/>
                <a:ext cx="1330737" cy="52322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𝝂</m:t>
                      </m:r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ru-RU" sz="2800" b="1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631" y="2873287"/>
                <a:ext cx="133073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2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9145" y="6339660"/>
            <a:ext cx="242887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CD35F4-DEB2-405E-9322-8A46E4221913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95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295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941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2932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2932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Rectangle 16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-56322" y="75614"/>
            <a:ext cx="9256643" cy="70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ru-RU" sz="2800" b="1" baseline="0" dirty="0">
                <a:solidFill>
                  <a:srgbClr val="333399"/>
                </a:solidFill>
                <a:latin typeface="Times New Roman" panose="02020603050405020304" pitchFamily="18" charset="0"/>
              </a:rPr>
              <a:t>Spin tracking </a:t>
            </a:r>
            <a:r>
              <a:rPr lang="en-US" altLang="ru-RU" sz="2800" b="1" baseline="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simulation</a:t>
            </a:r>
            <a:r>
              <a:rPr lang="en-US" altLang="ru-RU" sz="2800" b="1" baseline="0" dirty="0">
                <a:solidFill>
                  <a:srgbClr val="3333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ru-RU" sz="2800" b="1" baseline="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/>
            </a:r>
            <a:br>
              <a:rPr lang="en-US" altLang="ru-RU" sz="2800" b="1" baseline="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</a:br>
            <a:r>
              <a:rPr lang="en-US" altLang="ru-RU" sz="2800" b="1" baseline="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Adjustment of the ST mode in </a:t>
            </a:r>
            <a:r>
              <a:rPr lang="en-US" altLang="ru-RU" sz="2800" b="1" baseline="0" dirty="0">
                <a:solidFill>
                  <a:srgbClr val="333399"/>
                </a:solidFill>
                <a:latin typeface="Times New Roman" panose="02020603050405020304" pitchFamily="18" charset="0"/>
              </a:rPr>
              <a:t>RHIC</a:t>
            </a: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65088" y="6352449"/>
            <a:ext cx="827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Yu.Filatov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Transparent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 Mode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Polarized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in the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EIC,6 June</a:t>
            </a:r>
            <a:r>
              <a:rPr lang="ru-RU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AF6871AC-B37A-F342-8312-FDC705055EA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088" y="790575"/>
                <a:ext cx="9440860" cy="747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ts val="450"/>
                  </a:spcBef>
                </a:pPr>
                <a:r>
                  <a:rPr lang="en-US" altLang="en-US" sz="2200" baseline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Snakes modeled using field maps  (ZGOUBI)</a:t>
                </a:r>
              </a:p>
              <a:p>
                <a:pPr algn="l">
                  <a:spcBef>
                    <a:spcPts val="450"/>
                  </a:spcBef>
                </a:pPr>
                <a:r>
                  <a:rPr lang="en-US" altLang="en-US" sz="22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Separate optimization of snakes and orbit correction: resulting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20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≈1.85⋅</m:t>
                    </m:r>
                    <m:sSup>
                      <m:sSupPr>
                        <m:ctrlPr>
                          <a:rPr lang="en-US" sz="220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altLang="en-US" sz="2200" baseline="0" dirty="0">
                  <a:latin typeface="Times" panose="02020603050405020304" pitchFamily="18" charset="0"/>
                  <a:ea typeface="Cambria Math" panose="020405030504060302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F6871AC-B37A-F342-8312-FDC705055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88" y="790575"/>
                <a:ext cx="9440860" cy="747363"/>
              </a:xfrm>
              <a:prstGeom prst="rect">
                <a:avLst/>
              </a:prstGeom>
              <a:blipFill rotWithShape="0">
                <a:blip r:embed="rId2"/>
                <a:stretch>
                  <a:fillRect l="-840" t="-5738" b="-278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90" y="1613415"/>
            <a:ext cx="4215643" cy="2052000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814" y="1613415"/>
            <a:ext cx="4221005" cy="2052000"/>
          </a:xfrm>
          <a:prstGeom prst="rect">
            <a:avLst/>
          </a:prstGeom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164763"/>
            <a:ext cx="4221000" cy="2052000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819" y="4125914"/>
            <a:ext cx="4221000" cy="205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="" xmlns:a16="http://schemas.microsoft.com/office/drawing/2014/main" id="{AF6871AC-B37A-F342-8312-FDC705055E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919" y="3350776"/>
                <a:ext cx="8657791" cy="7751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65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PingFangSC-Regular" charset="-122"/>
                  <a:buChar char="－"/>
                  <a:defRPr sz="15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charset="0"/>
                  <a:buChar char="•"/>
                  <a:defRPr sz="135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3pPr>
                <a:lvl4pPr marL="1243013" indent="-214313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PingFangSC-Regular" charset="-122"/>
                  <a:buChar char="－"/>
                  <a:defRPr sz="12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charset="0"/>
                  <a:buChar char="•"/>
                  <a:defRPr sz="105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sz="2200" dirty="0">
                  <a:latin typeface="Times" panose="02020603050405020304" pitchFamily="18" charset="0"/>
                  <a:ea typeface="Cambria Math" panose="02040503050406030204" pitchFamily="18" charset="0"/>
                  <a:cs typeface="Times" panose="02020603050405020304" pitchFamily="18" charset="0"/>
                </a:endParaRPr>
              </a:p>
              <a:p>
                <a:pPr mar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US" sz="2200" dirty="0">
                    <a:latin typeface="Times" panose="02020603050405020304" pitchFamily="18" charset="0"/>
                    <a:ea typeface="Cambria Math" panose="02040503050406030204" pitchFamily="18" charset="0"/>
                    <a:cs typeface="Times" panose="02020603050405020304" pitchFamily="18" charset="0"/>
                  </a:rPr>
                  <a:t>Simultaneous adjustment of snakes and orbit correctors: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~6⋅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endParaRPr lang="en-US" altLang="en-US" sz="2200" dirty="0">
                  <a:latin typeface="Times" panose="02020603050405020304" pitchFamily="18" charset="0"/>
                  <a:ea typeface="Cambria Math" panose="02040503050406030204" pitchFamily="18" charset="0"/>
                  <a:cs typeface="Times" panose="02020603050405020304" pitchFamily="18" charset="0"/>
                </a:endParaRPr>
              </a:p>
              <a:p>
                <a:pPr fontAlgn="auto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</a:pPr>
                <a:endParaRPr lang="en-US" altLang="en-US" sz="2200" dirty="0">
                  <a:latin typeface="Times" panose="02020603050405020304" pitchFamily="18" charset="0"/>
                  <a:ea typeface="Cambria Math" panose="020405030504060302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F6871AC-B37A-F342-8312-FDC705055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19" y="3350776"/>
                <a:ext cx="8657791" cy="775138"/>
              </a:xfrm>
              <a:prstGeom prst="rect">
                <a:avLst/>
              </a:prstGeom>
              <a:blipFill rotWithShape="0">
                <a:blip r:embed="rId7"/>
                <a:stretch>
                  <a:fillRect l="-915" b="-14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4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12980" y="6366555"/>
            <a:ext cx="242887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CD35F4-DEB2-405E-9322-8A46E4221913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95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295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941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2932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2932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Rectangle 16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-56322" y="75614"/>
            <a:ext cx="9256643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ru-RU" sz="2800" b="1" baseline="0" dirty="0">
                <a:solidFill>
                  <a:srgbClr val="333399"/>
                </a:solidFill>
                <a:latin typeface="Times New Roman" panose="02020603050405020304" pitchFamily="18" charset="0"/>
              </a:rPr>
              <a:t>Spin tracking </a:t>
            </a:r>
            <a:r>
              <a:rPr lang="en-US" altLang="ru-RU" sz="2800" b="1" baseline="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simulation</a:t>
            </a:r>
            <a:r>
              <a:rPr lang="en-US" altLang="ru-RU" sz="2800" b="1" baseline="0" dirty="0">
                <a:solidFill>
                  <a:srgbClr val="3333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ru-RU" sz="2800" b="1" baseline="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/>
            </a:r>
            <a:br>
              <a:rPr lang="en-US" altLang="ru-RU" sz="2800" b="1" baseline="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</a:br>
            <a:r>
              <a:rPr lang="en-US" altLang="ru-RU" sz="2800" b="1" baseline="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Adiabatic </a:t>
            </a:r>
            <a:r>
              <a:rPr lang="en-US" altLang="ru-RU" sz="2800" b="1" baseline="0" dirty="0">
                <a:solidFill>
                  <a:srgbClr val="333399"/>
                </a:solidFill>
                <a:latin typeface="Times New Roman" panose="02020603050405020304" pitchFamily="18" charset="0"/>
              </a:rPr>
              <a:t>Spin Flip</a:t>
            </a: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65088" y="6352449"/>
            <a:ext cx="827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Yu.Filatov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Transparent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 Mode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Polarized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in the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EIC,6 June</a:t>
            </a:r>
            <a:r>
              <a:rPr lang="ru-RU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AF6871AC-B37A-F342-8312-FDC705055EA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088" y="790575"/>
                <a:ext cx="9440860" cy="747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450"/>
                  </a:spcBef>
                </a:pPr>
                <a:r>
                  <a:rPr lang="en-US" altLang="en-US" sz="20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Direction of Snake 1 axis adiabatically changed from </a:t>
                </a:r>
                <a14:m>
                  <m:oMath xmlns:m="http://schemas.openxmlformats.org/officeDocument/2006/math">
                    <m:r>
                      <a:rPr lang="en-US" altLang="en-US" sz="2000" i="1" baseline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en-US" sz="20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i="1" baseline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 i="1" baseline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en-US" sz="20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000" i="1" baseline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20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i="1" baseline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 i="1" baseline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altLang="en-US" sz="2000" baseline="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450"/>
                  </a:spcBef>
                </a:pPr>
                <a:r>
                  <a:rPr lang="en-US" altLang="en-US" sz="20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Near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i="1" baseline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en-US" sz="2000" i="1" baseline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en-US" sz="20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, spin stabilized by shifting Snake 2 spin rotation angle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i="1" baseline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altLang="en-US" sz="2000" i="1" baseline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en-US" sz="2000" baseline="0" dirty="0">
                    <a:latin typeface="Times" panose="02020603050405020304" pitchFamily="18" charset="0"/>
                    <a:cs typeface="Times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i="1" baseline="0">
                            <a:latin typeface="Cambria Math" panose="02040503050406030204" pitchFamily="18" charset="0"/>
                          </a:rPr>
                          <m:t>175</m:t>
                        </m:r>
                      </m:e>
                      <m:sup>
                        <m:r>
                          <a:rPr lang="en-US" altLang="en-US" sz="2000" i="1" baseline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altLang="en-US" sz="2000" baseline="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F6871AC-B37A-F342-8312-FDC705055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88" y="790575"/>
                <a:ext cx="9440860" cy="747363"/>
              </a:xfrm>
              <a:prstGeom prst="rect">
                <a:avLst/>
              </a:prstGeom>
              <a:blipFill rotWithShape="0">
                <a:blip r:embed="rId2"/>
                <a:stretch>
                  <a:fillRect l="-711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8" y="2183616"/>
            <a:ext cx="2844673" cy="18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/>
          <p:cNvSpPr txBox="1"/>
          <p:nvPr/>
        </p:nvSpPr>
        <p:spPr>
          <a:xfrm>
            <a:off x="5456009" y="1615348"/>
            <a:ext cx="2587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baseline="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Zgoubi simulation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2307" y="1615734"/>
            <a:ext cx="2716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baseline="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Analytic prediction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064781" y="1776364"/>
            <a:ext cx="5992693" cy="3471348"/>
            <a:chOff x="3151307" y="2084127"/>
            <a:chExt cx="5992693" cy="3471348"/>
          </a:xfrm>
        </p:grpSpPr>
        <p:pic>
          <p:nvPicPr>
            <p:cNvPr id="22" name="Picture 8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9537" y="2711475"/>
              <a:ext cx="5864463" cy="2844000"/>
            </a:xfrm>
            <a:prstGeom prst="rect">
              <a:avLst/>
            </a:prstGeom>
          </p:spPr>
        </p:pic>
        <p:cxnSp>
          <p:nvCxnSpPr>
            <p:cNvPr id="24" name="Google Shape;266;g7209d64d98_0_1"/>
            <p:cNvCxnSpPr/>
            <p:nvPr/>
          </p:nvCxnSpPr>
          <p:spPr>
            <a:xfrm>
              <a:off x="3959497" y="2434507"/>
              <a:ext cx="0" cy="327167"/>
            </a:xfrm>
            <a:prstGeom prst="straightConnector1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lg"/>
              <a:tailEnd type="stealth" w="med" len="lg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452589" y="2084127"/>
                  <a:ext cx="13329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800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𝛿𝛼</m:t>
                        </m:r>
                        <m:r>
                          <a:rPr lang="en-US" sz="1800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sz="1800" baseline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2589" y="2084127"/>
                  <a:ext cx="133292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Google Shape;266;g7209d64d98_0_1"/>
            <p:cNvCxnSpPr/>
            <p:nvPr/>
          </p:nvCxnSpPr>
          <p:spPr>
            <a:xfrm>
              <a:off x="3961993" y="3022803"/>
              <a:ext cx="1296000" cy="0"/>
            </a:xfrm>
            <a:prstGeom prst="straightConnector1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lg"/>
              <a:tailEnd type="stealth" w="med" len="lg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78526" y="3091404"/>
                  <a:ext cx="157748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16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6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=0→−</m:t>
                        </m:r>
                        <m:sSup>
                          <m:sSupPr>
                            <m:ctrlPr>
                              <a:rPr lang="en-US" sz="16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6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16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sz="1600" baseline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526" y="3091404"/>
                  <a:ext cx="1577483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Google Shape;266;g7209d64d98_0_1"/>
            <p:cNvCxnSpPr/>
            <p:nvPr/>
          </p:nvCxnSpPr>
          <p:spPr>
            <a:xfrm>
              <a:off x="5257501" y="3661023"/>
              <a:ext cx="2556000" cy="0"/>
            </a:xfrm>
            <a:prstGeom prst="straightConnector1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lg"/>
              <a:tailEnd type="stealth" w="med" len="lg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524836" y="3703578"/>
                  <a:ext cx="21696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800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𝛿𝛼</m:t>
                        </m:r>
                        <m:r>
                          <a:rPr lang="en-US" sz="1800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1800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→+</m:t>
                        </m:r>
                        <m:sSup>
                          <m:sSupPr>
                            <m:ctrlP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sz="1800" baseline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836" y="3703578"/>
                  <a:ext cx="216963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Google Shape;266;g7209d64d98_0_1"/>
            <p:cNvCxnSpPr/>
            <p:nvPr/>
          </p:nvCxnSpPr>
          <p:spPr>
            <a:xfrm>
              <a:off x="7809565" y="4770740"/>
              <a:ext cx="1260000" cy="0"/>
            </a:xfrm>
            <a:prstGeom prst="straightConnector1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lg"/>
              <a:tailEnd type="stealth" w="med" len="lg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7375081" y="4372231"/>
                  <a:ext cx="17533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800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1800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→0</m:t>
                        </m:r>
                      </m:oMath>
                    </m:oMathPara>
                  </a14:m>
                  <a:endParaRPr lang="en-US" sz="1800" baseline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5081" y="4372231"/>
                  <a:ext cx="175330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Прямоугольник 3"/>
            <p:cNvSpPr/>
            <p:nvPr/>
          </p:nvSpPr>
          <p:spPr bwMode="auto">
            <a:xfrm>
              <a:off x="3151307" y="3703578"/>
              <a:ext cx="386347" cy="5517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 rot="16200000" flipH="1">
                  <a:off x="3175512" y="3735936"/>
                  <a:ext cx="701023" cy="39126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US" sz="1800" baseline="0" dirty="0">
                    <a:solidFill>
                      <a:srgbClr val="000000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 flipH="1">
                  <a:off x="3175512" y="3735936"/>
                  <a:ext cx="701023" cy="39126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468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" name="Прямая соединительная линия 2"/>
          <p:cNvCxnSpPr/>
          <p:nvPr/>
        </p:nvCxnSpPr>
        <p:spPr bwMode="auto">
          <a:xfrm>
            <a:off x="3279537" y="1921565"/>
            <a:ext cx="0" cy="41081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444" y="4143040"/>
            <a:ext cx="2700000" cy="189999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391264" y="5128305"/>
            <a:ext cx="2264406" cy="1066632"/>
            <a:chOff x="3885156" y="5061922"/>
            <a:chExt cx="2264406" cy="1066632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3885156" y="5061922"/>
              <a:ext cx="2262256" cy="10666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Прямоугольник 5"/>
                <p:cNvSpPr/>
                <p:nvPr/>
              </p:nvSpPr>
              <p:spPr>
                <a:xfrm>
                  <a:off x="3958834" y="5135849"/>
                  <a:ext cx="2190728" cy="9187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00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ru-RU" sz="1800" i="1" baseline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800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 baseline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ru-RU" sz="1800" i="1" baseline="0">
                                        <a:latin typeface="Cambria Math" panose="02040503050406030204" pitchFamily="18" charset="0"/>
                                      </a:rPr>
                                      <m:t>𝑝𝑜𝑙</m:t>
                                    </m:r>
                                    <m:r>
                                      <a:rPr lang="ru-RU" sz="1800" i="0" baseline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ru-RU" sz="1800" i="1" baseline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ru-RU" sz="1800" i="0" baseline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800" i="1" baseline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800" i="1" baseline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800" i="1" baseline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ru-RU" sz="1800" i="1" baseline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1800" i="1" baseline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ru-RU" sz="1800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800" i="0" baseline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ru-RU" sz="1800" i="1" baseline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ru-RU" sz="1800" i="1" baseline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ru-RU" sz="1800" i="0" baseline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ru-RU" sz="1800" i="0" baseline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ru-RU" sz="1800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800" i="1" baseline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ru-RU" sz="1800" i="1" baseline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ru-RU" sz="1800" i="0" baseline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</m:den>
                        </m:f>
                      </m:oMath>
                    </m:oMathPara>
                  </a14:m>
                  <a:endParaRPr lang="ru-RU" sz="1800" baseline="0" dirty="0"/>
                </a:p>
              </p:txBody>
            </p:sp>
          </mc:Choice>
          <mc:Fallback xmlns="">
            <p:sp>
              <p:nvSpPr>
                <p:cNvPr id="6" name="Прямоугольник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8834" y="5135849"/>
                  <a:ext cx="2190728" cy="91877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346174" y="5599508"/>
                <a:ext cx="13948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baseline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ru-RU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ru-RU" i="0" baseline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0" baseline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 baseline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ru-RU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baseline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ru-RU" i="0" baseline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baseline="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174" y="5599508"/>
                <a:ext cx="1394805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5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97211" y="6298990"/>
            <a:ext cx="242887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CD35F4-DEB2-405E-9322-8A46E4221913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95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295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2932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2932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Rectangle 16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-56322" y="62362"/>
            <a:ext cx="9256643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ru-RU" sz="2800" b="1" baseline="0" dirty="0">
                <a:solidFill>
                  <a:srgbClr val="333399"/>
                </a:solidFill>
                <a:latin typeface="Times New Roman" panose="02020603050405020304" pitchFamily="18" charset="0"/>
              </a:rPr>
              <a:t>Spin tracking </a:t>
            </a:r>
            <a:r>
              <a:rPr lang="en-US" altLang="ru-RU" sz="2800" b="1" baseline="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simulation</a:t>
            </a:r>
            <a:r>
              <a:rPr lang="en-US" altLang="ru-RU" sz="2800" b="1" baseline="0" dirty="0">
                <a:solidFill>
                  <a:srgbClr val="3333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ru-RU" sz="2800" b="1" baseline="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/>
            </a:r>
            <a:br>
              <a:rPr lang="en-US" altLang="ru-RU" sz="2800" b="1" baseline="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</a:br>
            <a:r>
              <a:rPr lang="en-US" altLang="ru-RU" sz="2800" b="1" baseline="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Adjustment </a:t>
            </a:r>
            <a:r>
              <a:rPr lang="en-US" altLang="ru-RU" sz="2800" b="1" baseline="0" dirty="0">
                <a:solidFill>
                  <a:srgbClr val="333399"/>
                </a:solidFill>
                <a:latin typeface="Times New Roman" panose="02020603050405020304" pitchFamily="18" charset="0"/>
              </a:rPr>
              <a:t>of Longitudinal Polarization at IP</a:t>
            </a: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65088" y="6352449"/>
            <a:ext cx="827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Yu.Filatov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Transparent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 Mode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Polarized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in the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EIC,6 June</a:t>
            </a:r>
            <a:r>
              <a:rPr lang="ru-RU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AF6871AC-B37A-F342-8312-FDC705055EA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088" y="697597"/>
                <a:ext cx="8575329" cy="1223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 defTabSz="685800" eaLnBrk="1" fontAlgn="auto" hangingPunct="1">
                  <a:spcBef>
                    <a:spcPts val="450"/>
                  </a:spcBef>
                  <a:spcAft>
                    <a:spcPts val="0"/>
                  </a:spcAft>
                </a:pPr>
                <a:r>
                  <a:rPr lang="en-US" altLang="en-US" sz="2000" baseline="0" dirty="0">
                    <a:solidFill>
                      <a:srgbClr val="00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Adiabatic change of the spin direction by adjusting snake parameters</a:t>
                </a:r>
              </a:p>
              <a:p>
                <a:pPr marL="514350" lvl="1" indent="-171450" algn="l" defTabSz="685800" eaLnBrk="1" fontAlgn="auto" hangingPunct="1">
                  <a:spcBef>
                    <a:spcPts val="450"/>
                  </a:spcBef>
                  <a:spcAft>
                    <a:spcPts val="0"/>
                  </a:spcAft>
                  <a:buFont typeface="PingFangSC-Regular" charset="-122"/>
                  <a:buChar char="－"/>
                </a:pPr>
                <a:r>
                  <a:rPr lang="en-US" altLang="en-US" baseline="0" dirty="0">
                    <a:solidFill>
                      <a:srgbClr val="00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Initial vertical spin: </a:t>
                </a:r>
                <a14:m>
                  <m:oMath xmlns:m="http://schemas.openxmlformats.org/officeDocument/2006/math"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𝛿𝛼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altLang="en-US" baseline="0" dirty="0">
                  <a:solidFill>
                    <a:srgbClr val="000000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514350" lvl="1" indent="-171450" algn="l" defTabSz="685800" eaLnBrk="1" fontAlgn="auto" hangingPunct="1">
                  <a:spcBef>
                    <a:spcPts val="450"/>
                  </a:spcBef>
                  <a:spcAft>
                    <a:spcPts val="0"/>
                  </a:spcAft>
                  <a:buFont typeface="PingFangSC-Regular" charset="-122"/>
                  <a:buChar char="－"/>
                </a:pPr>
                <a:r>
                  <a:rPr lang="en-US" altLang="en-US" baseline="0" dirty="0">
                    <a:solidFill>
                      <a:srgbClr val="00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Final longitudinal spin: </a:t>
                </a:r>
                <a14:m>
                  <m:oMath xmlns:m="http://schemas.openxmlformats.org/officeDocument/2006/math"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𝛿𝛼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en-US" baseline="0" dirty="0">
                    <a:solidFill>
                      <a:srgbClr val="00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=−5</m:t>
                        </m:r>
                      </m:e>
                      <m:sup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en-US" baseline="0" dirty="0">
                    <a:solidFill>
                      <a:srgbClr val="00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baseline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=−5</m:t>
                        </m:r>
                      </m:e>
                      <m:sup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altLang="en-US" baseline="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F6871AC-B37A-F342-8312-FDC705055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88" y="697597"/>
                <a:ext cx="8575329" cy="1223755"/>
              </a:xfrm>
              <a:prstGeom prst="rect">
                <a:avLst/>
              </a:prstGeom>
              <a:blipFill rotWithShape="0">
                <a:blip r:embed="rId2"/>
                <a:stretch>
                  <a:fillRect l="-782" t="-2488" b="-14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137108" y="2020224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aseline="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Zgoubi simulation</a:t>
            </a:r>
          </a:p>
        </p:txBody>
      </p:sp>
      <p:pic>
        <p:nvPicPr>
          <p:cNvPr id="34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70" y="2598099"/>
            <a:ext cx="6973363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16200000">
                <a:off x="605188" y="3945888"/>
                <a:ext cx="470322" cy="3912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800" baseline="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05188" y="3945888"/>
                <a:ext cx="470322" cy="391261"/>
              </a:xfrm>
              <a:prstGeom prst="rect">
                <a:avLst/>
              </a:prstGeom>
              <a:blipFill rotWithShape="0">
                <a:blip r:embed="rId4"/>
                <a:stretch>
                  <a:fillRect r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Google Shape;266;g7209d64d98_0_1"/>
          <p:cNvCxnSpPr/>
          <p:nvPr/>
        </p:nvCxnSpPr>
        <p:spPr>
          <a:xfrm>
            <a:off x="1558559" y="3057901"/>
            <a:ext cx="2376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lg"/>
            <a:tailEnd type="stealth" w="med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890027" y="3074067"/>
                <a:ext cx="1753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sSub>
                        <m:sSubPr>
                          <m:ctrlP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800" i="1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=0→−</m:t>
                      </m:r>
                      <m:sSup>
                        <m:sSupPr>
                          <m:ctrlP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18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027" y="3074067"/>
                <a:ext cx="17533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Google Shape;266;g7209d64d98_0_1"/>
          <p:cNvCxnSpPr/>
          <p:nvPr/>
        </p:nvCxnSpPr>
        <p:spPr>
          <a:xfrm>
            <a:off x="3950505" y="3529039"/>
            <a:ext cx="2448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lg"/>
            <a:tailEnd type="stealth" w="med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00351" y="3582499"/>
                <a:ext cx="1783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𝛿𝛼</m:t>
                      </m:r>
                      <m:r>
                        <a:rPr lang="en-US" sz="1800" i="1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</m:sup>
                      </m:sSup>
                      <m:r>
                        <a:rPr lang="en-US" sz="1800" i="1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→0</m:t>
                      </m:r>
                    </m:oMath>
                  </m:oMathPara>
                </a14:m>
                <a:endParaRPr lang="en-US" sz="18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sSub>
                        <m:sSubPr>
                          <m:ctrlP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=0→−</m:t>
                      </m:r>
                      <m:sSup>
                        <m:sSupPr>
                          <m:ctrlP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18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351" y="3582499"/>
                <a:ext cx="1783373" cy="646331"/>
              </a:xfrm>
              <a:prstGeom prst="rect">
                <a:avLst/>
              </a:prstGeom>
              <a:blipFill rotWithShape="0">
                <a:blip r:embed="rId6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Google Shape;266;g7209d64d98_0_1"/>
          <p:cNvCxnSpPr/>
          <p:nvPr/>
        </p:nvCxnSpPr>
        <p:spPr>
          <a:xfrm>
            <a:off x="1532056" y="2344489"/>
            <a:ext cx="0" cy="327167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lg"/>
            <a:tailEnd type="stealth" w="med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73195" y="1989116"/>
                <a:ext cx="1332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𝛿𝛼</m:t>
                      </m:r>
                      <m:r>
                        <a:rPr lang="en-US" sz="1800" i="1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18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195" y="1989116"/>
                <a:ext cx="133292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62892" y="2687129"/>
                <a:ext cx="437877" cy="5118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600" baseline="0" dirty="0">
                  <a:solidFill>
                    <a:srgbClr val="000000"/>
                  </a:solidFill>
                  <a:latin typeface="Calibri" panose="020F0502020204030204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1600" baseline="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892" y="2687129"/>
                <a:ext cx="437877" cy="511871"/>
              </a:xfrm>
              <a:prstGeom prst="rect">
                <a:avLst/>
              </a:prstGeom>
              <a:blipFill rotWithShape="0"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1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1613" y="6310605"/>
            <a:ext cx="242887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CD35F4-DEB2-405E-9322-8A46E4221913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95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2951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941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2932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2932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18440" name="Rectangle 16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152400" y="193675"/>
            <a:ext cx="88280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ru-RU" sz="2800" b="1" baseline="0">
                <a:solidFill>
                  <a:schemeClr val="accent2"/>
                </a:solidFill>
                <a:latin typeface="Times New Roman" panose="02020603050405020304" pitchFamily="18" charset="0"/>
              </a:rPr>
              <a:t>Summary</a:t>
            </a: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65088" y="6364064"/>
            <a:ext cx="827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Yu.Filatov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Transparent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 Mode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Polarized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in the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EIC,6 June</a:t>
            </a:r>
            <a:r>
              <a:rPr lang="ru-RU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48" y="920750"/>
            <a:ext cx="8362122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aseline="0" dirty="0">
                <a:solidFill>
                  <a:srgbClr val="231F2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The </a:t>
            </a:r>
            <a:r>
              <a:rPr lang="en-US" sz="2400" baseline="0" dirty="0" smtClean="0">
                <a:solidFill>
                  <a:srgbClr val="231F2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Spin Transparency </a:t>
            </a:r>
            <a:r>
              <a:rPr lang="en-US" sz="2400" baseline="0" dirty="0">
                <a:solidFill>
                  <a:srgbClr val="231F2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mode allows one to significantly expand the capabilities of polarized beam experiments at the EIC</a:t>
            </a:r>
            <a:r>
              <a:rPr lang="en-US" sz="2400" baseline="0" dirty="0" smtClean="0">
                <a:solidFill>
                  <a:srgbClr val="231F2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aseline="0" dirty="0"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aseline="0" dirty="0" smtClean="0">
                <a:solidFill>
                  <a:srgbClr val="231F2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It </a:t>
            </a:r>
            <a:r>
              <a:rPr lang="en-US" sz="2400" baseline="0" dirty="0">
                <a:solidFill>
                  <a:srgbClr val="231F2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makes it possible for the RHIC-based EIC to manipulate the polarization during experiments in  the whole energy ranges for protons and </a:t>
            </a:r>
            <a:r>
              <a:rPr lang="en-US" sz="2400" dirty="0">
                <a:solidFill>
                  <a:srgbClr val="231F2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3</a:t>
            </a:r>
            <a:r>
              <a:rPr lang="en-US" sz="2400" baseline="0" dirty="0">
                <a:solidFill>
                  <a:srgbClr val="231F2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He, as well as for  deuterons near energies corresponding to integer spin resonances. </a:t>
            </a:r>
            <a:endParaRPr lang="ru-RU" sz="2400" baseline="0" dirty="0">
              <a:effectLst/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ChangeArrowheads="1"/>
          </p:cNvSpPr>
          <p:nvPr/>
        </p:nvSpPr>
        <p:spPr bwMode="auto">
          <a:xfrm>
            <a:off x="0" y="2951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8611" name="Rectangle 3"/>
          <p:cNvSpPr>
            <a:spLocks noChangeArrowheads="1"/>
          </p:cNvSpPr>
          <p:nvPr/>
        </p:nvSpPr>
        <p:spPr bwMode="auto">
          <a:xfrm>
            <a:off x="0" y="2951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8612" name="Rectangle 4"/>
          <p:cNvSpPr>
            <a:spLocks noChangeArrowheads="1"/>
          </p:cNvSpPr>
          <p:nvPr/>
        </p:nvSpPr>
        <p:spPr bwMode="auto">
          <a:xfrm>
            <a:off x="0" y="294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8613" name="Rectangle 5"/>
          <p:cNvSpPr>
            <a:spLocks noChangeArrowheads="1"/>
          </p:cNvSpPr>
          <p:nvPr/>
        </p:nvSpPr>
        <p:spPr bwMode="auto">
          <a:xfrm>
            <a:off x="0" y="293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8614" name="Rectangle 6"/>
          <p:cNvSpPr>
            <a:spLocks noChangeArrowheads="1"/>
          </p:cNvSpPr>
          <p:nvPr/>
        </p:nvSpPr>
        <p:spPr bwMode="auto">
          <a:xfrm>
            <a:off x="0" y="293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708615" name="Group 7"/>
          <p:cNvGrpSpPr>
            <a:grpSpLocks/>
          </p:cNvGrpSpPr>
          <p:nvPr/>
        </p:nvGrpSpPr>
        <p:grpSpPr bwMode="auto">
          <a:xfrm>
            <a:off x="998538" y="1820863"/>
            <a:ext cx="7197725" cy="2519362"/>
            <a:chOff x="1218" y="1236"/>
            <a:chExt cx="3750" cy="1092"/>
          </a:xfrm>
        </p:grpSpPr>
        <p:sp>
          <p:nvSpPr>
            <p:cNvPr id="708616" name="AutoShape 8"/>
            <p:cNvSpPr>
              <a:spLocks noChangeArrowheads="1"/>
            </p:cNvSpPr>
            <p:nvPr/>
          </p:nvSpPr>
          <p:spPr bwMode="auto">
            <a:xfrm rot="10800000">
              <a:off x="1218" y="1236"/>
              <a:ext cx="3750" cy="1092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8617" name="Text Box 9"/>
            <p:cNvSpPr txBox="1">
              <a:spLocks noChangeArrowheads="1"/>
            </p:cNvSpPr>
            <p:nvPr/>
          </p:nvSpPr>
          <p:spPr bwMode="auto">
            <a:xfrm>
              <a:off x="1384" y="1649"/>
              <a:ext cx="336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2800" b="1" baseline="0">
                  <a:solidFill>
                    <a:srgbClr val="000066"/>
                  </a:solidFill>
                  <a:latin typeface="Verdana" panose="020B0604030504040204" pitchFamily="34" charset="0"/>
                </a:rPr>
                <a:t>Thank you for your attention!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95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85632" y="6342432"/>
            <a:ext cx="82811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44500" y="881063"/>
            <a:ext cx="8451850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Tx/>
              <a:buAutoNum type="arabicPeriod"/>
            </a:pPr>
            <a:r>
              <a:rPr lang="en-US" altLang="ru-RU" baseline="0" dirty="0" smtClean="0">
                <a:latin typeface="Times New Roman" panose="02020603050405020304" pitchFamily="18" charset="0"/>
              </a:rPr>
              <a:t>Spin transparency mode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Tx/>
              <a:buAutoNum type="arabicPeriod"/>
            </a:pPr>
            <a:r>
              <a:rPr lang="en-US" altLang="ru-RU" baseline="0" dirty="0" smtClean="0">
                <a:latin typeface="Times New Roman" panose="02020603050405020304" pitchFamily="18" charset="0"/>
              </a:rPr>
              <a:t>Polarization control scheme for deuterons at  RHIC in ST mode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Tx/>
              <a:buAutoNum type="arabicPeriod"/>
            </a:pPr>
            <a:r>
              <a:rPr lang="en-US" altLang="ru-RU" baseline="0" dirty="0">
                <a:latin typeface="Times New Roman" panose="02020603050405020304" pitchFamily="18" charset="0"/>
              </a:rPr>
              <a:t>Polarization control scheme for </a:t>
            </a:r>
            <a:r>
              <a:rPr lang="en-US" altLang="ru-RU" baseline="0" dirty="0" smtClean="0">
                <a:latin typeface="Times New Roman" panose="02020603050405020304" pitchFamily="18" charset="0"/>
              </a:rPr>
              <a:t>protons </a:t>
            </a:r>
            <a:r>
              <a:rPr lang="en-US" altLang="ru-RU" baseline="0" dirty="0">
                <a:latin typeface="Times New Roman" panose="02020603050405020304" pitchFamily="18" charset="0"/>
              </a:rPr>
              <a:t>at  RHIC in ST </a:t>
            </a:r>
            <a:r>
              <a:rPr lang="en-US" altLang="ru-RU" baseline="0" dirty="0" smtClean="0">
                <a:latin typeface="Times New Roman" panose="02020603050405020304" pitchFamily="18" charset="0"/>
              </a:rPr>
              <a:t>mode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Tx/>
              <a:buAutoNum type="arabicPeriod"/>
            </a:pPr>
            <a:r>
              <a:rPr lang="en-US" altLang="ru-RU" baseline="0" dirty="0" smtClean="0">
                <a:latin typeface="Times New Roman" panose="02020603050405020304" pitchFamily="18" charset="0"/>
              </a:rPr>
              <a:t>Spin tracking simulation ST mode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Tx/>
              <a:buAutoNum type="arabicPeriod"/>
            </a:pPr>
            <a:r>
              <a:rPr lang="en-US" altLang="ru-RU" baseline="0" dirty="0" smtClean="0">
                <a:latin typeface="Times New Roman" panose="02020603050405020304" pitchFamily="18" charset="0"/>
              </a:rPr>
              <a:t>Summary</a:t>
            </a:r>
            <a:endParaRPr lang="ru-RU" altLang="ru-RU" baseline="0" dirty="0">
              <a:latin typeface="Times New Roman" panose="02020603050405020304" pitchFamily="18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65088" y="149225"/>
            <a:ext cx="89804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ru-RU" sz="2800" b="1" baseline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65088" y="6364064"/>
            <a:ext cx="827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Yu.Filatov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Transparent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 Mode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Polarized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in the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EIC,6 June</a:t>
            </a:r>
            <a:r>
              <a:rPr lang="ru-RU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85632" y="6342432"/>
            <a:ext cx="82811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46075" y="758825"/>
            <a:ext cx="8451850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 typeface="Wingdings" panose="05000000000000000000" pitchFamily="2" charset="2"/>
              <a:buChar char="Ø"/>
            </a:pPr>
            <a:r>
              <a:rPr lang="en-US" altLang="ru-RU" sz="2400" baseline="0" dirty="0" smtClean="0">
                <a:latin typeface="Times New Roman" panose="02020603050405020304" pitchFamily="18" charset="0"/>
              </a:rPr>
              <a:t>Control </a:t>
            </a:r>
            <a:r>
              <a:rPr lang="en-US" altLang="ru-RU" sz="2400" baseline="0" dirty="0">
                <a:latin typeface="Times New Roman" panose="02020603050405020304" pitchFamily="18" charset="0"/>
              </a:rPr>
              <a:t>of the polarization by weak magnetic fields </a:t>
            </a:r>
            <a:r>
              <a:rPr lang="en-US" altLang="ru-RU" sz="2400" baseline="0" dirty="0" smtClean="0">
                <a:latin typeface="Times New Roman" panose="02020603050405020304" pitchFamily="18" charset="0"/>
              </a:rPr>
              <a:t>not affecting </a:t>
            </a:r>
            <a:r>
              <a:rPr lang="en-US" altLang="ru-RU" sz="2400" baseline="0" dirty="0">
                <a:latin typeface="Times New Roman" panose="02020603050405020304" pitchFamily="18" charset="0"/>
              </a:rPr>
              <a:t>the orbital dynamics,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 typeface="Wingdings" panose="05000000000000000000" pitchFamily="2" charset="2"/>
              <a:buChar char="Ø"/>
            </a:pPr>
            <a:r>
              <a:rPr lang="en-US" altLang="ru-RU" sz="2400" baseline="0" dirty="0" smtClean="0">
                <a:latin typeface="Times New Roman" panose="02020603050405020304" pitchFamily="18" charset="0"/>
              </a:rPr>
              <a:t> </a:t>
            </a:r>
            <a:r>
              <a:rPr lang="en-US" altLang="ru-RU" sz="2400" baseline="0" dirty="0">
                <a:latin typeface="Times New Roman" panose="02020603050405020304" pitchFamily="18" charset="0"/>
              </a:rPr>
              <a:t>Accelerate the beam without polarization loss,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 typeface="Wingdings" panose="05000000000000000000" pitchFamily="2" charset="2"/>
              <a:buChar char="Ø"/>
            </a:pPr>
            <a:r>
              <a:rPr lang="en-US" altLang="ru-RU" sz="2400" baseline="0" dirty="0" smtClean="0">
                <a:latin typeface="Times New Roman" panose="02020603050405020304" pitchFamily="18" charset="0"/>
              </a:rPr>
              <a:t>Maintain </a:t>
            </a:r>
            <a:r>
              <a:rPr lang="en-US" altLang="ru-RU" sz="2400" baseline="0" dirty="0">
                <a:latin typeface="Times New Roman" panose="02020603050405020304" pitchFamily="18" charset="0"/>
              </a:rPr>
              <a:t>stable polarization during an experiment</a:t>
            </a:r>
            <a:r>
              <a:rPr lang="en-US" altLang="ru-RU" sz="2400" baseline="0" dirty="0" smtClean="0"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 typeface="Wingdings" panose="05000000000000000000" pitchFamily="2" charset="2"/>
              <a:buChar char="Ø"/>
            </a:pPr>
            <a:r>
              <a:rPr lang="en-US" altLang="ru-RU" sz="2400" baseline="0" dirty="0" smtClean="0">
                <a:latin typeface="Times New Roman" panose="02020603050405020304" pitchFamily="18" charset="0"/>
              </a:rPr>
              <a:t>Set </a:t>
            </a:r>
            <a:r>
              <a:rPr lang="en-US" altLang="ru-RU" sz="2400" baseline="0" dirty="0">
                <a:latin typeface="Times New Roman" panose="02020603050405020304" pitchFamily="18" charset="0"/>
              </a:rPr>
              <a:t>any required polarization direction at any orbital </a:t>
            </a:r>
            <a:r>
              <a:rPr lang="en-US" altLang="ru-RU" sz="2400" baseline="0" dirty="0" smtClean="0">
                <a:latin typeface="Times New Roman" panose="02020603050405020304" pitchFamily="18" charset="0"/>
              </a:rPr>
              <a:t>location in </a:t>
            </a:r>
            <a:r>
              <a:rPr lang="en-US" altLang="ru-RU" sz="2400" baseline="0" dirty="0">
                <a:latin typeface="Times New Roman" panose="02020603050405020304" pitchFamily="18" charset="0"/>
              </a:rPr>
              <a:t>a collider,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 typeface="Wingdings" panose="05000000000000000000" pitchFamily="2" charset="2"/>
              <a:buChar char="Ø"/>
            </a:pPr>
            <a:r>
              <a:rPr lang="en-US" altLang="ru-RU" sz="2400" baseline="0" dirty="0" smtClean="0">
                <a:latin typeface="Times New Roman" panose="02020603050405020304" pitchFamily="18" charset="0"/>
              </a:rPr>
              <a:t>Change </a:t>
            </a:r>
            <a:r>
              <a:rPr lang="en-US" altLang="ru-RU" sz="2400" baseline="0" dirty="0">
                <a:latin typeface="Times New Roman" panose="02020603050405020304" pitchFamily="18" charset="0"/>
              </a:rPr>
              <a:t>the polarization direction during an experiment</a:t>
            </a:r>
            <a:r>
              <a:rPr lang="en-US" altLang="ru-RU" sz="2400" baseline="0" dirty="0" smtClean="0">
                <a:latin typeface="Times New Roman" panose="02020603050405020304" pitchFamily="18" charset="0"/>
              </a:rPr>
              <a:t>,</a:t>
            </a:r>
            <a:endParaRPr lang="en-US" altLang="ru-RU" sz="2400" baseline="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 typeface="Wingdings" panose="05000000000000000000" pitchFamily="2" charset="2"/>
              <a:buChar char="Ø"/>
            </a:pPr>
            <a:r>
              <a:rPr lang="en-US" altLang="ru-RU" sz="2400" baseline="0" dirty="0" smtClean="0">
                <a:latin typeface="Times New Roman" panose="02020603050405020304" pitchFamily="18" charset="0"/>
              </a:rPr>
              <a:t>Do </a:t>
            </a:r>
            <a:r>
              <a:rPr lang="en-US" altLang="ru-RU" sz="2400" baseline="0" dirty="0">
                <a:latin typeface="Times New Roman" panose="02020603050405020304" pitchFamily="18" charset="0"/>
              </a:rPr>
              <a:t>frequent coherent spin flips of the beam to </a:t>
            </a:r>
            <a:r>
              <a:rPr lang="en-US" altLang="ru-RU" sz="2400" baseline="0" dirty="0" smtClean="0">
                <a:latin typeface="Times New Roman" panose="02020603050405020304" pitchFamily="18" charset="0"/>
              </a:rPr>
              <a:t>reduce experiment’s </a:t>
            </a:r>
            <a:r>
              <a:rPr lang="en-US" altLang="ru-RU" sz="2400" baseline="0" dirty="0">
                <a:latin typeface="Times New Roman" panose="02020603050405020304" pitchFamily="18" charset="0"/>
              </a:rPr>
              <a:t>systematic errors,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 typeface="Wingdings" panose="05000000000000000000" pitchFamily="2" charset="2"/>
              <a:buChar char="Ø"/>
            </a:pPr>
            <a:r>
              <a:rPr lang="en-US" altLang="ru-RU" sz="2400" baseline="0" dirty="0" smtClean="0">
                <a:latin typeface="Times New Roman" panose="02020603050405020304" pitchFamily="18" charset="0"/>
              </a:rPr>
              <a:t>Carry </a:t>
            </a:r>
            <a:r>
              <a:rPr lang="en-US" altLang="ru-RU" sz="2400" baseline="0" dirty="0">
                <a:latin typeface="Times New Roman" panose="02020603050405020304" pitchFamily="18" charset="0"/>
              </a:rPr>
              <a:t>out ultra-high precision experiments.</a:t>
            </a:r>
            <a:endParaRPr lang="en-US" altLang="ru-RU" sz="2400" baseline="0" dirty="0" smtClean="0">
              <a:latin typeface="Times New Roman" panose="02020603050405020304" pitchFamily="18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65088" y="149225"/>
            <a:ext cx="8980487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ru-RU" sz="28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Features of Spin Transparency Mode</a:t>
            </a:r>
            <a:endParaRPr lang="en-US" altLang="ru-RU" sz="2800" b="1" baseline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65088" y="6364064"/>
            <a:ext cx="827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Yu.Filatov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Transparent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 Mode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Polarized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in the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EIC,6 June</a:t>
            </a:r>
            <a:r>
              <a:rPr lang="ru-RU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-22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2400" b="1" baseline="0" dirty="0">
                <a:solidFill>
                  <a:srgbClr val="333399"/>
                </a:solidFill>
              </a:rPr>
              <a:t>Spin Motion at </a:t>
            </a:r>
            <a:r>
              <a:rPr lang="en-US" altLang="ru-RU" sz="2400" b="1" baseline="0" dirty="0" smtClean="0">
                <a:solidFill>
                  <a:srgbClr val="333399"/>
                </a:solidFill>
              </a:rPr>
              <a:t>Conventional Circular </a:t>
            </a:r>
            <a:r>
              <a:rPr lang="en-US" altLang="ru-RU" sz="2400" b="1" baseline="0" dirty="0">
                <a:solidFill>
                  <a:srgbClr val="333399"/>
                </a:solidFill>
              </a:rPr>
              <a:t>Accelerator 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/>
          </p:nvPr>
        </p:nvGraphicFramePr>
        <p:xfrm>
          <a:off x="6040438" y="555075"/>
          <a:ext cx="3062287" cy="31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3" name="Document" r:id="rId3" imgW="3233427" imgH="3304097" progId="Word.Document.8">
                  <p:embed/>
                </p:oleObj>
              </mc:Choice>
              <mc:Fallback>
                <p:oleObj name="Document" r:id="rId3" imgW="3233427" imgH="33040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555075"/>
                        <a:ext cx="3062287" cy="311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46810" y="3004521"/>
            <a:ext cx="43249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2000" b="1" baseline="0" dirty="0" smtClean="0">
                <a:solidFill>
                  <a:srgbClr val="FF0000"/>
                </a:solidFill>
              </a:rPr>
              <a:t>Conventional  </a:t>
            </a:r>
            <a:r>
              <a:rPr lang="en-US" altLang="ru-RU" sz="2000" b="1" baseline="0" dirty="0">
                <a:solidFill>
                  <a:srgbClr val="FF0000"/>
                </a:solidFill>
              </a:rPr>
              <a:t>accelerator </a:t>
            </a:r>
            <a:endParaRPr lang="ru-RU" altLang="ru-RU" sz="2000" b="1" baseline="0" dirty="0">
              <a:solidFill>
                <a:srgbClr val="FF0000"/>
              </a:solidFill>
            </a:endParaRP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383970" y="458391"/>
            <a:ext cx="5445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 baseline="0" dirty="0">
                <a:solidFill>
                  <a:srgbClr val="FF0000"/>
                </a:solidFill>
              </a:rPr>
              <a:t>The spin equilibrium closed orbit</a:t>
            </a:r>
            <a:endParaRPr lang="ru-RU" altLang="ru-RU" sz="2000" b="1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38"/>
              <p:cNvSpPr txBox="1">
                <a:spLocks noChangeArrowheads="1"/>
              </p:cNvSpPr>
              <p:nvPr/>
            </p:nvSpPr>
            <p:spPr bwMode="auto">
              <a:xfrm>
                <a:off x="71926" y="3320449"/>
                <a:ext cx="668668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2000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ru-RU" sz="2000" i="1" baseline="0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ru-RU" sz="2000" i="1" baseline="0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ru-RU" sz="2000" i="1" baseline="0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ru-RU" sz="2000" i="1" baseline="0" dirty="0" smtClean="0">
                        <a:latin typeface="Cambria Math" panose="02040503050406030204" pitchFamily="18" charset="0"/>
                      </a:rPr>
                      <m:t>−2)/2</m:t>
                    </m:r>
                  </m:oMath>
                </a14:m>
                <a:r>
                  <a:rPr lang="en-US" altLang="ru-RU" sz="2000" baseline="0" dirty="0" smtClean="0"/>
                  <a:t>  </a:t>
                </a:r>
                <a:r>
                  <a:rPr lang="en-US" altLang="ru-RU" sz="2000" baseline="0" dirty="0"/>
                  <a:t>is </a:t>
                </a:r>
                <a:r>
                  <a:rPr lang="en-US" altLang="ru-RU" sz="2000" baseline="0" dirty="0" smtClean="0"/>
                  <a:t>an anomalous part of  gyromagnetic ratio</a:t>
                </a:r>
                <a:endParaRPr lang="ru-RU" altLang="ru-RU" sz="2000" baseline="0" dirty="0"/>
              </a:p>
            </p:txBody>
          </p:sp>
        </mc:Choice>
        <mc:Fallback xmlns="">
          <p:sp>
            <p:nvSpPr>
              <p:cNvPr id="49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26" y="3320449"/>
                <a:ext cx="6686684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Прямая соединительная линия 70"/>
          <p:cNvCxnSpPr/>
          <p:nvPr/>
        </p:nvCxnSpPr>
        <p:spPr bwMode="auto">
          <a:xfrm flipV="1">
            <a:off x="131696" y="3748714"/>
            <a:ext cx="8856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Прямая соединительная линия 74"/>
          <p:cNvCxnSpPr/>
          <p:nvPr/>
        </p:nvCxnSpPr>
        <p:spPr bwMode="auto">
          <a:xfrm flipV="1">
            <a:off x="99944" y="3021018"/>
            <a:ext cx="540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23714" y="828117"/>
            <a:ext cx="5641836" cy="2163762"/>
            <a:chOff x="245996" y="736272"/>
            <a:chExt cx="5641836" cy="2163762"/>
          </a:xfrm>
        </p:grpSpPr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331582" y="736272"/>
              <a:ext cx="5556250" cy="2163762"/>
              <a:chOff x="307" y="1289"/>
              <a:chExt cx="3500" cy="1363"/>
            </a:xfrm>
          </p:grpSpPr>
          <p:sp>
            <p:nvSpPr>
              <p:cNvPr id="33" name="Text Box 22"/>
              <p:cNvSpPr txBox="1">
                <a:spLocks noChangeArrowheads="1"/>
              </p:cNvSpPr>
              <p:nvPr/>
            </p:nvSpPr>
            <p:spPr bwMode="auto">
              <a:xfrm>
                <a:off x="542" y="2400"/>
                <a:ext cx="23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2000" baseline="0" dirty="0" smtClean="0"/>
                  <a:t>is a spin </a:t>
                </a:r>
                <a:r>
                  <a:rPr lang="en-US" altLang="ru-RU" sz="2000" baseline="0" dirty="0"/>
                  <a:t>precession tune</a:t>
                </a:r>
                <a:endParaRPr lang="ru-RU" altLang="ru-RU" sz="2000" baseline="0" dirty="0"/>
              </a:p>
            </p:txBody>
          </p:sp>
          <p:sp>
            <p:nvSpPr>
              <p:cNvPr id="34" name="Text Box 23"/>
              <p:cNvSpPr txBox="1">
                <a:spLocks noChangeArrowheads="1"/>
              </p:cNvSpPr>
              <p:nvPr/>
            </p:nvSpPr>
            <p:spPr bwMode="auto">
              <a:xfrm>
                <a:off x="307" y="1750"/>
                <a:ext cx="315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ru-RU" sz="2000" baseline="0" dirty="0"/>
                  <a:t> Spin vector </a:t>
                </a:r>
                <a:r>
                  <a:rPr lang="en-US" altLang="ru-RU" sz="2000" baseline="0" dirty="0" smtClean="0"/>
                  <a:t>rotates </a:t>
                </a:r>
                <a:r>
                  <a:rPr lang="en-US" altLang="ru-RU" sz="2000" baseline="0" dirty="0"/>
                  <a:t>around </a:t>
                </a:r>
                <a:r>
                  <a:rPr lang="en-US" altLang="ru-RU" sz="2000" i="1" baseline="0" dirty="0"/>
                  <a:t>n</a:t>
                </a:r>
                <a:r>
                  <a:rPr lang="en-US" altLang="ru-RU" sz="2000" baseline="0" dirty="0"/>
                  <a:t>-axis:</a:t>
                </a:r>
                <a:endParaRPr lang="ru-RU" altLang="ru-RU" sz="2000" baseline="0" dirty="0"/>
              </a:p>
            </p:txBody>
          </p:sp>
          <p:sp>
            <p:nvSpPr>
              <p:cNvPr id="38" name="Text Box 27"/>
              <p:cNvSpPr txBox="1">
                <a:spLocks noChangeArrowheads="1"/>
              </p:cNvSpPr>
              <p:nvPr/>
            </p:nvSpPr>
            <p:spPr bwMode="auto">
              <a:xfrm>
                <a:off x="1483" y="1289"/>
                <a:ext cx="23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2000" baseline="0" dirty="0"/>
                  <a:t> </a:t>
                </a:r>
                <a:r>
                  <a:rPr lang="en-US" altLang="ru-RU" sz="2000" baseline="0" dirty="0" smtClean="0"/>
                  <a:t>is a periodical </a:t>
                </a:r>
                <a:r>
                  <a:rPr lang="en-US" altLang="ru-RU" sz="2000" baseline="0" dirty="0"/>
                  <a:t>axis of precession</a:t>
                </a:r>
                <a:endParaRPr lang="ru-RU" altLang="ru-RU" sz="2000" baseline="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Прямоугольник 1"/>
                <p:cNvSpPr/>
                <p:nvPr/>
              </p:nvSpPr>
              <p:spPr>
                <a:xfrm>
                  <a:off x="245996" y="768481"/>
                  <a:ext cx="2146887" cy="3929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d>
                          <m:dPr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" name="Прямоугольник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996" y="768481"/>
                  <a:ext cx="2146887" cy="39299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Прямоугольник 51"/>
                <p:cNvSpPr/>
                <p:nvPr/>
              </p:nvSpPr>
              <p:spPr>
                <a:xfrm>
                  <a:off x="547188" y="1756370"/>
                  <a:ext cx="2559344" cy="4394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ru-RU" b="0" baseline="0" dirty="0" smtClean="0"/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b="0" i="1" baseline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∥ </m:t>
                      </m:r>
                      <m:acc>
                        <m:accPr>
                          <m:chr m:val="⃗"/>
                          <m:ctrlP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ru-RU" i="1" baseline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ru-RU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i="1" baseline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altLang="ru-RU" i="1" baseline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ru-RU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i="1" baseline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2" name="Прямоугольник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88" y="1756370"/>
                  <a:ext cx="2559344" cy="43947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625" t="-16667" b="-2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Прямоугольник 52"/>
                <p:cNvSpPr/>
                <p:nvPr/>
              </p:nvSpPr>
              <p:spPr>
                <a:xfrm>
                  <a:off x="535387" y="2108293"/>
                  <a:ext cx="4888895" cy="4641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ru-RU" b="0" baseline="0" dirty="0" smtClean="0"/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b="0" i="1" baseline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⊥ </m:t>
                      </m:r>
                      <m:acc>
                        <m:accPr>
                          <m:chr m:val="⃗"/>
                          <m:ctrlP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ru-RU" i="1" baseline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ru-RU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i="1" baseline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altLang="ru-RU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ru-RU" i="1" baseline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ru-RU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d>
                        <m:dPr>
                          <m:ctrlPr>
                            <a:rPr lang="en-US" altLang="ru-RU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ru-RU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ru-RU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ru-RU" i="1" baseline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ru-RU" i="1" baseline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ru-RU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ru-RU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ru-RU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ru-RU" i="1" baseline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ru-RU" i="1" baseline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altLang="ru-RU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ru-RU" b="0" i="0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altLang="ru-RU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altLang="ru-RU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𝜋𝜈</m:t>
                      </m:r>
                      <m:r>
                        <a:rPr lang="en-US" altLang="ru-RU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3" name="Прямоугольник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87" y="2108293"/>
                  <a:ext cx="4888895" cy="46410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372" t="-15789" b="-184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412510" y="2504699"/>
                  <a:ext cx="365292" cy="3929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RU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510" y="2504699"/>
                  <a:ext cx="365292" cy="39299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/>
                <p:cNvSpPr/>
                <p:nvPr/>
              </p:nvSpPr>
              <p:spPr>
                <a:xfrm>
                  <a:off x="342521" y="1089476"/>
                  <a:ext cx="4610300" cy="4394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ru-RU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i="1" baseline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ru-RU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ru-RU" b="0" i="1" baseline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ru-RU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ru-RU" b="0" i="1" baseline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⊥</m:t>
                        </m:r>
                        <m:acc>
                          <m:accPr>
                            <m:chr m:val="⃗"/>
                            <m:ctrlP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" name="Прямоугольник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521" y="1089476"/>
                  <a:ext cx="4610300" cy="43947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16667" b="-12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7376836"/>
                  </p:ext>
                </p:extLst>
              </p:nvPr>
            </p:nvGraphicFramePr>
            <p:xfrm>
              <a:off x="85935" y="4043314"/>
              <a:ext cx="8937277" cy="18292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00674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888974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258957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268867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3623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Spin mode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n-axes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Spin tune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Spin Control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7228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0" kern="12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rPr>
                            <a:t>Distinct </a:t>
                          </a:r>
                          <a:r>
                            <a:rPr lang="en-US" sz="2000" b="0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rPr>
                            <a:t>Spin</a:t>
                          </a:r>
                          <a:br>
                            <a:rPr lang="en-US" sz="2000" b="0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2000" b="0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rPr>
                            <a:t>mode </a:t>
                          </a:r>
                          <a:r>
                            <a:rPr lang="en-US" sz="2000" b="1" kern="12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rPr>
                            <a:t>(DS </a:t>
                          </a:r>
                          <a:r>
                            <a:rPr lang="en-US" sz="2000" b="1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rPr>
                            <a:t>mode)</a:t>
                          </a:r>
                          <a:endParaRPr lang="ru-RU" sz="2000" b="1" kern="12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periodic 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spin motion along the closed orbit is 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unique</a:t>
                          </a:r>
                          <a:endParaRPr lang="ru-RU" sz="2000" b="1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ru-RU" sz="2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Spin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 Rotators based on s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trong magnetic fields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7439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0" kern="1200" baseline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ea typeface="+mn-ea"/>
                              <a:cs typeface="Times" panose="02020603050405020304" pitchFamily="18" charset="0"/>
                            </a:rPr>
                            <a:t>Spin Transparency </a:t>
                          </a:r>
                          <a:br>
                            <a:rPr lang="en-US" sz="2000" b="0" kern="1200" baseline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ea typeface="+mn-ea"/>
                              <a:cs typeface="Times" panose="02020603050405020304" pitchFamily="18" charset="0"/>
                            </a:rPr>
                          </a:br>
                          <a:r>
                            <a:rPr lang="en-US" sz="2000" b="0" kern="1200" baseline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ea typeface="+mn-ea"/>
                              <a:cs typeface="Times" panose="02020603050405020304" pitchFamily="18" charset="0"/>
                            </a:rPr>
                            <a:t>mode </a:t>
                          </a:r>
                          <a:r>
                            <a:rPr lang="en-US" sz="2000" b="1" kern="1200" baseline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ea typeface="+mn-ea"/>
                              <a:cs typeface="Times" panose="02020603050405020304" pitchFamily="18" charset="0"/>
                            </a:rPr>
                            <a:t>(ST mode)</a:t>
                          </a:r>
                          <a:endParaRPr lang="ru-RU" sz="2000" b="1" kern="1200" baseline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ea typeface="+mn-ea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any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 spin direction repeats every particle turn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ru-RU" sz="2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Spin navigators based on weak magnetic fields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7376836"/>
                  </p:ext>
                </p:extLst>
              </p:nvPr>
            </p:nvGraphicFramePr>
            <p:xfrm>
              <a:off x="85935" y="4043314"/>
              <a:ext cx="8937277" cy="18292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00674"/>
                    <a:gridCol w="2888974"/>
                    <a:gridCol w="1258957"/>
                    <a:gridCol w="2688672"/>
                  </a:tblGrid>
                  <a:tr h="3623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Spin mode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n-axes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Spin tune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Spin Control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228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0" kern="12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rPr>
                            <a:t>Distinct </a:t>
                          </a:r>
                          <a:r>
                            <a:rPr lang="en-US" sz="2000" b="0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rPr>
                            <a:t>Spin</a:t>
                          </a:r>
                          <a:br>
                            <a:rPr lang="en-US" sz="2000" b="0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2000" b="0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rPr>
                            <a:t>mode </a:t>
                          </a:r>
                          <a:r>
                            <a:rPr lang="en-US" sz="2000" b="1" kern="12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rPr>
                            <a:t>(DS </a:t>
                          </a:r>
                          <a:r>
                            <a:rPr lang="en-US" sz="2000" b="1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+mn-cs"/>
                            </a:rPr>
                            <a:t>mode)</a:t>
                          </a:r>
                          <a:endParaRPr lang="ru-RU" sz="2000" b="1" kern="12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periodic 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spin motion along the closed orbit is 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unique</a:t>
                          </a:r>
                          <a:endParaRPr lang="ru-RU" sz="2000" b="1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6"/>
                          <a:stretch>
                            <a:fillRect l="-396135" t="-61345" r="-214010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Spin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 Rotators based on s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trong magnetic fields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439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0" kern="1200" baseline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ea typeface="+mn-ea"/>
                              <a:cs typeface="Times" panose="02020603050405020304" pitchFamily="18" charset="0"/>
                            </a:rPr>
                            <a:t>Spin Transparency </a:t>
                          </a:r>
                          <a:br>
                            <a:rPr lang="en-US" sz="2000" b="0" kern="1200" baseline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ea typeface="+mn-ea"/>
                              <a:cs typeface="Times" panose="02020603050405020304" pitchFamily="18" charset="0"/>
                            </a:rPr>
                          </a:br>
                          <a:r>
                            <a:rPr lang="en-US" sz="2000" b="0" kern="1200" baseline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ea typeface="+mn-ea"/>
                              <a:cs typeface="Times" panose="02020603050405020304" pitchFamily="18" charset="0"/>
                            </a:rPr>
                            <a:t>mode </a:t>
                          </a:r>
                          <a:r>
                            <a:rPr lang="en-US" sz="2000" b="1" kern="1200" baseline="0" dirty="0">
                              <a:solidFill>
                                <a:schemeClr val="tx1"/>
                              </a:solidFill>
                              <a:latin typeface="Times" panose="02020603050405020304" pitchFamily="18" charset="0"/>
                              <a:ea typeface="+mn-ea"/>
                              <a:cs typeface="Times" panose="02020603050405020304" pitchFamily="18" charset="0"/>
                            </a:rPr>
                            <a:t>(ST mode)</a:t>
                          </a:r>
                          <a:endParaRPr lang="ru-RU" sz="2000" b="1" kern="1200" baseline="0" dirty="0">
                            <a:solidFill>
                              <a:schemeClr val="tx1"/>
                            </a:solidFill>
                            <a:latin typeface="Times" panose="02020603050405020304" pitchFamily="18" charset="0"/>
                            <a:ea typeface="+mn-ea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any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 spin direction repeats every particle turn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6"/>
                          <a:stretch>
                            <a:fillRect l="-396135" t="-157377" r="-21401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cs typeface="Times" panose="02020603050405020304" pitchFamily="18" charset="0"/>
                            </a:rPr>
                            <a:t>Spin navigators based on weak magnetic fields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Calibri" panose="020F0502020204030204" pitchFamily="34" charset="0"/>
                            <a:cs typeface="Times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360716" y="3010402"/>
                <a:ext cx="2369559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ru-RU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ru-RU" i="1" baseline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ru-RU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b="0" i="1" baseline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716" y="3010402"/>
                <a:ext cx="2369559" cy="424283"/>
              </a:xfrm>
              <a:prstGeom prst="rect">
                <a:avLst/>
              </a:prstGeom>
              <a:blipFill rotWithShape="0">
                <a:blip r:embed="rId17"/>
                <a:stretch>
                  <a:fillRect t="-15942" b="-7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65088" y="6364064"/>
            <a:ext cx="827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Yu.Filatov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Transparent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 Mode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Polarized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in the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EIC,6 June</a:t>
            </a:r>
            <a:r>
              <a:rPr lang="ru-RU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85632" y="6342432"/>
            <a:ext cx="82811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65" y="904866"/>
            <a:ext cx="3600000" cy="3249123"/>
          </a:xfrm>
          <a:prstGeom prst="rect">
            <a:avLst/>
          </a:prstGeom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0"/>
            <a:ext cx="9144000" cy="6998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65088" y="189735"/>
            <a:ext cx="8980487" cy="3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ru-RU" sz="2400" b="1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Spin Transparency Mode in </a:t>
            </a:r>
            <a:r>
              <a:rPr lang="en-US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RHIC at integer spin resonances </a:t>
            </a:r>
            <a:endParaRPr lang="en-US" altLang="ru-RU" sz="2400" b="1" baseline="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30"/>
              <p:cNvSpPr>
                <a:spLocks noChangeArrowheads="1"/>
              </p:cNvSpPr>
              <p:nvPr/>
            </p:nvSpPr>
            <p:spPr bwMode="auto">
              <a:xfrm>
                <a:off x="5344492" y="3383061"/>
                <a:ext cx="2417415" cy="52322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𝝂</m:t>
                      </m:r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altLang="ru-RU" sz="2800" b="1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4492" y="3383061"/>
                <a:ext cx="241741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5228533" y="1139965"/>
            <a:ext cx="34781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ru-RU" sz="2400" baseline="0" dirty="0" smtClean="0"/>
              <a:t>Vertical polarized beam is accelerated in  </a:t>
            </a:r>
            <a:r>
              <a:rPr lang="en-US" altLang="ru-RU" sz="2400" baseline="0" dirty="0" smtClean="0"/>
              <a:t>RHIC </a:t>
            </a:r>
            <a:r>
              <a:rPr lang="en-GB" altLang="ru-RU" sz="2400" baseline="0" dirty="0" smtClean="0"/>
              <a:t>up to energy which correspond to integer </a:t>
            </a:r>
            <a:r>
              <a:rPr lang="en-GB" altLang="ru-RU" sz="2400" baseline="0" dirty="0"/>
              <a:t>spin resonance</a:t>
            </a:r>
            <a:endParaRPr lang="ru-RU" altLang="ru-RU" sz="2400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30"/>
              <p:cNvSpPr>
                <a:spLocks noChangeArrowheads="1"/>
              </p:cNvSpPr>
              <p:nvPr/>
            </p:nvSpPr>
            <p:spPr bwMode="auto">
              <a:xfrm>
                <a:off x="247027" y="4847910"/>
                <a:ext cx="879854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ru-RU" sz="2400" b="1" baseline="0" dirty="0" smtClean="0">
                    <a:solidFill>
                      <a:schemeClr val="accent6"/>
                    </a:solidFill>
                  </a:rPr>
                  <a:t>Protons:</a:t>
                </a:r>
                <a:r>
                  <a:rPr lang="en-US" altLang="ru-RU" sz="2400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ru-RU" sz="2400" b="0" i="0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ru-RU" sz="2400" b="0" i="0" baseline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ru-RU" sz="2400" b="0" i="1" baseline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ru-RU" sz="2400" b="0" i="1" baseline="0" smtClean="0">
                        <a:latin typeface="Cambria Math" panose="02040503050406030204" pitchFamily="18" charset="0"/>
                      </a:rPr>
                      <m:t>=0.523 </m:t>
                    </m:r>
                    <m:r>
                      <m:rPr>
                        <m:sty m:val="p"/>
                      </m:rPr>
                      <a:rPr lang="en-US" altLang="ru-RU" sz="2400" b="0" i="0" baseline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ru-RU" sz="2400" b="0" i="0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ru-RU" sz="2400" b="0" i="1" baseline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altLang="ru-RU" sz="2400" baseline="0" dirty="0" smtClean="0"/>
                  <a:t>(about of 500 energy points)   </a:t>
                </a:r>
                <a:endParaRPr lang="en-US" altLang="ru-RU" sz="2400" baseline="0" dirty="0"/>
              </a:p>
            </p:txBody>
          </p:sp>
        </mc:Choice>
        <mc:Fallback xmlns="">
          <p:sp>
            <p:nvSpPr>
              <p:cNvPr id="15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027" y="4847910"/>
                <a:ext cx="879854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109"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30"/>
              <p:cNvSpPr>
                <a:spLocks noChangeArrowheads="1"/>
              </p:cNvSpPr>
              <p:nvPr/>
            </p:nvSpPr>
            <p:spPr bwMode="auto">
              <a:xfrm>
                <a:off x="247027" y="5358675"/>
                <a:ext cx="845965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ru-RU" sz="2400" b="1" baseline="0" dirty="0" smtClean="0">
                    <a:solidFill>
                      <a:schemeClr val="accent6"/>
                    </a:solidFill>
                  </a:rPr>
                  <a:t>Deuterons: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400" baseline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ru-RU" sz="2400" i="1" baseline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ru-RU" sz="2400" i="1" baseline="0">
                        <a:latin typeface="Cambria Math" panose="02040503050406030204" pitchFamily="18" charset="0"/>
                      </a:rPr>
                      <m:t>=13.1 </m:t>
                    </m:r>
                    <m:r>
                      <m:rPr>
                        <m:sty m:val="p"/>
                      </m:rPr>
                      <a:rPr lang="en-US" altLang="ru-RU" sz="2400" b="0" i="0" baseline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ru-RU" sz="2400" b="0" i="0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ru-RU" sz="2400" b="0" i="1" baseline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altLang="ru-RU" sz="2400" baseline="0" dirty="0" smtClean="0"/>
                  <a:t>(about of 20 energy points)   </a:t>
                </a:r>
                <a:endParaRPr lang="en-US" altLang="ru-RU" sz="2400" baseline="0" dirty="0"/>
              </a:p>
            </p:txBody>
          </p:sp>
        </mc:Choice>
        <mc:Fallback xmlns="">
          <p:sp>
            <p:nvSpPr>
              <p:cNvPr id="16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027" y="5358675"/>
                <a:ext cx="845965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54"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65088" y="6364064"/>
            <a:ext cx="827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Yu.Filatov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Transparent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 Mode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Polarized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in the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EIC,6 June</a:t>
            </a:r>
            <a:r>
              <a:rPr lang="ru-RU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85632" y="6342432"/>
            <a:ext cx="82811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133600" y="2133600"/>
            <a:ext cx="768626" cy="6956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2499" y="2074818"/>
            <a:ext cx="910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ru-RU" baseline="0" dirty="0" smtClean="0"/>
              <a:t>Snakes</a:t>
            </a:r>
            <a:br>
              <a:rPr lang="en-GB" altLang="ru-RU" baseline="0" dirty="0" smtClean="0"/>
            </a:br>
            <a:r>
              <a:rPr lang="en-GB" altLang="ru-RU" baseline="0" dirty="0" smtClean="0"/>
              <a:t>   off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7027" y="4263524"/>
            <a:ext cx="399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800" b="1" baseline="0" dirty="0" smtClean="0">
                <a:solidFill>
                  <a:schemeClr val="accent2"/>
                </a:solidFill>
              </a:rPr>
              <a:t>Discrete </a:t>
            </a:r>
            <a:r>
              <a:rPr lang="en-US" altLang="ru-RU" sz="2800" b="1" baseline="0" dirty="0">
                <a:solidFill>
                  <a:schemeClr val="accent2"/>
                </a:solidFill>
              </a:rPr>
              <a:t>values of energy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4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0" y="-22225"/>
            <a:ext cx="9144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2200" b="1" baseline="0" dirty="0" smtClean="0">
                <a:solidFill>
                  <a:srgbClr val="333399"/>
                </a:solidFill>
              </a:rPr>
              <a:t>Ion polarization control using Spin Navigator</a:t>
            </a:r>
            <a:endParaRPr lang="en-US" altLang="ru-RU" sz="2200" b="1" baseline="0" dirty="0">
              <a:solidFill>
                <a:srgbClr val="333399"/>
              </a:solidFill>
            </a:endParaRP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490965" y="479372"/>
                <a:ext cx="4574101" cy="73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0375" indent="-460375"/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b="1" i="1" baseline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ru-RU" b="1" i="1" baseline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𝝋</m:t>
                        </m:r>
                      </m:e>
                      <m:sub>
                        <m:r>
                          <a:rPr lang="en-US" altLang="ru-RU" b="1" i="1" baseline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en-US" altLang="ru-RU" b="1" i="1" baseline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ru-RU" baseline="0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  <a:t> stabilizes longitudinal spin direction before the dipole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i="1" baseline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i="1" baseline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ru-RU" i="1" baseline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ru-RU" i="1" baseline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i="1" baseline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ru-RU" i="1" baseline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sSub>
                      <m:sSubPr>
                        <m:ctrlPr>
                          <a:rPr lang="en-US" altLang="ru-RU" b="0" i="1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𝑜𝑟𝑏</m:t>
                        </m:r>
                      </m:sub>
                    </m:sSub>
                  </m:oMath>
                </a14:m>
                <a:r>
                  <a:rPr lang="en-US" altLang="ru-RU" baseline="0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965" y="479372"/>
                <a:ext cx="4574101" cy="732060"/>
              </a:xfrm>
              <a:prstGeom prst="rect">
                <a:avLst/>
              </a:prstGeom>
              <a:blipFill>
                <a:blip r:embed="rId2"/>
                <a:stretch>
                  <a:fillRect l="-133" t="-5000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4647243" y="3320206"/>
            <a:ext cx="4387985" cy="2326871"/>
            <a:chOff x="796698" y="4105428"/>
            <a:chExt cx="4387985" cy="2326871"/>
          </a:xfrm>
        </p:grpSpPr>
        <p:cxnSp>
          <p:nvCxnSpPr>
            <p:cNvPr id="12" name="Прямая со стрелкой 11"/>
            <p:cNvCxnSpPr/>
            <p:nvPr/>
          </p:nvCxnSpPr>
          <p:spPr bwMode="auto">
            <a:xfrm>
              <a:off x="1159728" y="5662742"/>
              <a:ext cx="1800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Прямая со стрелкой 12"/>
            <p:cNvCxnSpPr/>
            <p:nvPr/>
          </p:nvCxnSpPr>
          <p:spPr bwMode="auto">
            <a:xfrm rot="-2100000">
              <a:off x="1013491" y="5128675"/>
              <a:ext cx="1800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Прямая со стрелкой 13"/>
            <p:cNvCxnSpPr/>
            <p:nvPr/>
          </p:nvCxnSpPr>
          <p:spPr bwMode="auto">
            <a:xfrm flipV="1">
              <a:off x="1194156" y="4598217"/>
              <a:ext cx="3240000" cy="10440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890459" y="4151399"/>
                  <a:ext cx="129896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200" i="1" baseline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baseline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200" b="0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200" baseline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0459" y="4151399"/>
                  <a:ext cx="1298961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985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Прямая со стрелкой 15"/>
            <p:cNvCxnSpPr/>
            <p:nvPr/>
          </p:nvCxnSpPr>
          <p:spPr bwMode="auto">
            <a:xfrm>
              <a:off x="2586330" y="4611882"/>
              <a:ext cx="180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Прямая со стрелкой 16"/>
            <p:cNvCxnSpPr/>
            <p:nvPr/>
          </p:nvCxnSpPr>
          <p:spPr bwMode="auto">
            <a:xfrm rot="-2100000">
              <a:off x="2765509" y="5127336"/>
              <a:ext cx="180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461058" y="5616377"/>
                  <a:ext cx="129896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20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baseline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200" b="0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200" baseline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1058" y="5616377"/>
                  <a:ext cx="1298961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885722" y="4184413"/>
                  <a:ext cx="129896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2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𝜋𝜈</m:t>
                      </m:r>
                      <m:r>
                        <a:rPr lang="en-US" sz="22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20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sz="2200" baseline="0" dirty="0" smtClean="0">
                      <a:solidFill>
                        <a:schemeClr val="tx1"/>
                      </a:solidFill>
                    </a:rPr>
                    <a:t> </a:t>
                  </a:r>
                  <a:endParaRPr lang="ru-RU" sz="2200" baseline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5722" y="4184413"/>
                  <a:ext cx="1298961" cy="43088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Дуга 19"/>
            <p:cNvSpPr/>
            <p:nvPr/>
          </p:nvSpPr>
          <p:spPr bwMode="auto">
            <a:xfrm>
              <a:off x="796698" y="4863667"/>
              <a:ext cx="1396541" cy="1568632"/>
            </a:xfrm>
            <a:prstGeom prst="arc">
              <a:avLst>
                <a:gd name="adj1" fmla="val 18461564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Прямоугольник 20"/>
                <p:cNvSpPr/>
                <p:nvPr/>
              </p:nvSpPr>
              <p:spPr>
                <a:xfrm>
                  <a:off x="2154743" y="4748721"/>
                  <a:ext cx="579518" cy="4618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baseline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200" b="0" i="1" baseline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9217" name="Прямоугольник 92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743" y="4748721"/>
                  <a:ext cx="579518" cy="46185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Группа 21"/>
            <p:cNvGrpSpPr/>
            <p:nvPr/>
          </p:nvGrpSpPr>
          <p:grpSpPr>
            <a:xfrm>
              <a:off x="1046912" y="4105428"/>
              <a:ext cx="818962" cy="999818"/>
              <a:chOff x="5685183" y="3945105"/>
              <a:chExt cx="818962" cy="999818"/>
            </a:xfrm>
          </p:grpSpPr>
          <p:cxnSp>
            <p:nvCxnSpPr>
              <p:cNvPr id="23" name="Прямая со стрелкой 22"/>
              <p:cNvCxnSpPr/>
              <p:nvPr/>
            </p:nvCxnSpPr>
            <p:spPr bwMode="auto">
              <a:xfrm>
                <a:off x="5685183" y="4625009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Прямая со стрелкой 23"/>
              <p:cNvCxnSpPr/>
              <p:nvPr/>
            </p:nvCxnSpPr>
            <p:spPr bwMode="auto">
              <a:xfrm rot="16200000">
                <a:off x="5479774" y="4417295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089004" y="4514036"/>
                    <a:ext cx="415141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ru-RU" sz="2200" baseline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1" name="TextBox 1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9004" y="4514036"/>
                    <a:ext cx="415141" cy="430887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726062" y="3945105"/>
                    <a:ext cx="415141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2200" baseline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2" name="TextBox 1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6062" y="3945105"/>
                    <a:ext cx="415141" cy="430887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7" name="Прямоугольник 26"/>
          <p:cNvSpPr/>
          <p:nvPr/>
        </p:nvSpPr>
        <p:spPr>
          <a:xfrm>
            <a:off x="4883105" y="2549130"/>
            <a:ext cx="4070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aseline="0" dirty="0" smtClean="0">
                <a:ea typeface="Calibri" panose="020F0502020204030204" pitchFamily="34" charset="0"/>
                <a:cs typeface="Calibri" panose="020F0502020204030204" pitchFamily="34" charset="0"/>
              </a:rPr>
              <a:t>Vector diagram of a spin navigator consisting of two solenoids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776459" y="5476601"/>
                <a:ext cx="2323649" cy="6781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220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ru-RU" sz="2200" i="1" baseline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ru-RU" sz="22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2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ru-RU" sz="22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altLang="ru-RU" sz="2200" b="0" i="1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den>
                      </m:f>
                      <m:r>
                        <a:rPr lang="en-US" altLang="ru-RU" sz="2200" i="1" baseline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altLang="ru-RU" sz="2200" i="1" baseline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459" y="5476601"/>
                <a:ext cx="2323649" cy="67813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566333" y="1566755"/>
                <a:ext cx="4574101" cy="73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0375" indent="-460375"/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b="1" i="1" baseline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ru-RU" b="1" i="1" baseline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𝝋</m:t>
                        </m:r>
                      </m:e>
                      <m:sub>
                        <m:r>
                          <a:rPr lang="en-US" altLang="ru-RU" b="1" i="1" baseline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en-US" altLang="ru-RU" b="1" i="1" baseline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ru-RU" baseline="0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ru-RU" baseline="0" dirty="0">
                    <a:ea typeface="Calibri" panose="020F0502020204030204" pitchFamily="34" charset="0"/>
                    <a:cs typeface="Calibri" panose="020F0502020204030204" pitchFamily="34" charset="0"/>
                  </a:rPr>
                  <a:t>stabilizes longitudinal spin direction </a:t>
                </a:r>
                <a:r>
                  <a:rPr lang="en-US" altLang="ru-RU" baseline="0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  <a:t>after </a:t>
                </a:r>
                <a:r>
                  <a:rPr lang="en-US" altLang="ru-RU" baseline="0" dirty="0">
                    <a:ea typeface="Calibri" panose="020F0502020204030204" pitchFamily="34" charset="0"/>
                    <a:cs typeface="Calibri" panose="020F0502020204030204" pitchFamily="34" charset="0"/>
                  </a:rPr>
                  <a:t>the dipole </a:t>
                </a:r>
                <a:endParaRPr lang="ru-RU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333" y="1566755"/>
                <a:ext cx="4574101" cy="732060"/>
              </a:xfrm>
              <a:prstGeom prst="rect">
                <a:avLst/>
              </a:prstGeom>
              <a:blipFill>
                <a:blip r:embed="rId26"/>
                <a:stretch>
                  <a:fillRect t="-4167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 bwMode="auto">
          <a:xfrm>
            <a:off x="153962" y="2549130"/>
            <a:ext cx="88276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147040" y="5365924"/>
                <a:ext cx="3260443" cy="8598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220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ru-RU" sz="2200" i="1" baseline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altLang="ru-RU" sz="2200" i="1" baseline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𝜋𝜈</m:t>
                      </m:r>
                      <m:d>
                        <m:dPr>
                          <m:ctrlP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ru-RU" sz="22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2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ru-RU" sz="22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ru-RU" sz="22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ru-RU" sz="2200" i="1" baseline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2200" i="1" baseline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ru-RU" sz="2200" i="1" baseline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func>
                                <m:funcPr>
                                  <m:ctrlPr>
                                    <a:rPr lang="en-US" altLang="ru-RU" sz="2200" i="1" baseline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ru-RU" sz="2200" baseline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ru-RU" sz="2200" i="1" baseline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ru-RU" sz="2200" i="1" baseline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ru-RU" sz="2200" i="1" baseline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40" y="5365924"/>
                <a:ext cx="3260443" cy="859851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рямоугольник 104"/>
              <p:cNvSpPr/>
              <p:nvPr/>
            </p:nvSpPr>
            <p:spPr>
              <a:xfrm>
                <a:off x="681994" y="4175921"/>
                <a:ext cx="3135730" cy="5132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i="1" baseline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ru-RU" sz="2800" b="0" i="1" baseline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𝜋𝜈</m:t>
                      </m:r>
                      <m:r>
                        <a:rPr lang="en-US" altLang="ru-RU" sz="2800" b="0" i="1" baseline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altLang="ru-RU" sz="28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ru-RU" sz="28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ru-RU" sz="2800" i="1" baseline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ru-RU" sz="28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sz="2800" i="1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2800" b="0" i="1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altLang="ru-RU" sz="28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altLang="ru-RU" sz="28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ru-RU" sz="2800" b="0" i="1" baseline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ru-RU" sz="28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sz="28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28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altLang="ru-RU" sz="28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altLang="ru-RU" sz="28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5" name="Прямоугольник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4" y="4175921"/>
                <a:ext cx="3135730" cy="51328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147040" y="2581917"/>
            <a:ext cx="4358579" cy="852666"/>
            <a:chOff x="385111" y="2313524"/>
            <a:chExt cx="4358579" cy="852666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385111" y="2313524"/>
              <a:ext cx="3804146" cy="852666"/>
              <a:chOff x="3811276" y="798169"/>
              <a:chExt cx="3804146" cy="852666"/>
            </a:xfrm>
          </p:grpSpPr>
          <p:sp>
            <p:nvSpPr>
              <p:cNvPr id="77" name="Прямоугольник 76"/>
              <p:cNvSpPr/>
              <p:nvPr/>
            </p:nvSpPr>
            <p:spPr bwMode="auto">
              <a:xfrm>
                <a:off x="4227559" y="1342553"/>
                <a:ext cx="108000" cy="216000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78" name="Прямая соединительная линия 77"/>
              <p:cNvCxnSpPr/>
              <p:nvPr/>
            </p:nvCxnSpPr>
            <p:spPr bwMode="auto">
              <a:xfrm>
                <a:off x="3811276" y="1445472"/>
                <a:ext cx="349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9" name="Прямоугольник 78"/>
              <p:cNvSpPr/>
              <p:nvPr/>
            </p:nvSpPr>
            <p:spPr bwMode="auto">
              <a:xfrm>
                <a:off x="4730591" y="1255825"/>
                <a:ext cx="720000" cy="360000"/>
              </a:xfrm>
              <a:prstGeom prst="rect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80" name="Прямая со стрелкой 79"/>
              <p:cNvCxnSpPr/>
              <p:nvPr/>
            </p:nvCxnSpPr>
            <p:spPr bwMode="auto">
              <a:xfrm>
                <a:off x="3988246" y="1445472"/>
                <a:ext cx="648000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Прямая со стрелкой 80"/>
              <p:cNvCxnSpPr/>
              <p:nvPr/>
            </p:nvCxnSpPr>
            <p:spPr bwMode="auto">
              <a:xfrm rot="19500000">
                <a:off x="5550739" y="1241814"/>
                <a:ext cx="648000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4868194" y="1202363"/>
                    <a:ext cx="533523" cy="4282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ru-RU" b="1" baseline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8194" y="1202363"/>
                    <a:ext cx="533523" cy="428259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 b="-714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3989740" y="812010"/>
                    <a:ext cx="78038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b="1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ru-RU" b="1" baseline="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" name="TextBox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9740" y="812010"/>
                    <a:ext cx="780382" cy="400110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 b="-1076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4" name="TextBox 83"/>
              <p:cNvSpPr txBox="1"/>
              <p:nvPr/>
            </p:nvSpPr>
            <p:spPr>
              <a:xfrm>
                <a:off x="7045058" y="893045"/>
                <a:ext cx="5703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baseline="0" dirty="0" smtClean="0"/>
                  <a:t>IP</a:t>
                </a:r>
                <a:endParaRPr lang="ru-RU" b="1" baseline="0" dirty="0"/>
              </a:p>
            </p:txBody>
          </p:sp>
          <p:sp>
            <p:nvSpPr>
              <p:cNvPr id="85" name="Прямоугольник 84"/>
              <p:cNvSpPr/>
              <p:nvPr/>
            </p:nvSpPr>
            <p:spPr bwMode="auto">
              <a:xfrm>
                <a:off x="6234038" y="1341677"/>
                <a:ext cx="108000" cy="216000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86" name="Прямая со стрелкой 85"/>
              <p:cNvCxnSpPr/>
              <p:nvPr/>
            </p:nvCxnSpPr>
            <p:spPr bwMode="auto">
              <a:xfrm>
                <a:off x="6022051" y="1449284"/>
                <a:ext cx="648000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5991680" y="798169"/>
                    <a:ext cx="89128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ru-RU" b="1" baseline="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1680" y="798169"/>
                    <a:ext cx="891281" cy="400110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Пятно 1 87"/>
              <p:cNvSpPr/>
              <p:nvPr/>
            </p:nvSpPr>
            <p:spPr bwMode="auto">
              <a:xfrm>
                <a:off x="7233604" y="1263520"/>
                <a:ext cx="308985" cy="387315"/>
              </a:xfrm>
              <a:prstGeom prst="irregularSeal1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102" name="Прямая со стрелкой 101"/>
            <p:cNvCxnSpPr/>
            <p:nvPr/>
          </p:nvCxnSpPr>
          <p:spPr bwMode="auto">
            <a:xfrm flipV="1">
              <a:off x="3953776" y="2771180"/>
              <a:ext cx="612888" cy="18645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/>
                <p:cNvSpPr/>
                <p:nvPr/>
              </p:nvSpPr>
              <p:spPr>
                <a:xfrm>
                  <a:off x="4363906" y="2373706"/>
                  <a:ext cx="379784" cy="3929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ru-RU" i="1" baseline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i="1" baseline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" name="Прямоугольник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3906" y="2373706"/>
                  <a:ext cx="379784" cy="392993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/>
          <p:cNvGrpSpPr/>
          <p:nvPr/>
        </p:nvGrpSpPr>
        <p:grpSpPr>
          <a:xfrm>
            <a:off x="104502" y="1389207"/>
            <a:ext cx="4348108" cy="852666"/>
            <a:chOff x="140795" y="1471272"/>
            <a:chExt cx="4348108" cy="852666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140795" y="1471272"/>
              <a:ext cx="3973238" cy="852666"/>
              <a:chOff x="3811276" y="798169"/>
              <a:chExt cx="3973238" cy="852666"/>
            </a:xfrm>
          </p:grpSpPr>
          <p:cxnSp>
            <p:nvCxnSpPr>
              <p:cNvPr id="91" name="Прямая соединительная линия 90"/>
              <p:cNvCxnSpPr/>
              <p:nvPr/>
            </p:nvCxnSpPr>
            <p:spPr bwMode="auto">
              <a:xfrm>
                <a:off x="3811276" y="1445472"/>
                <a:ext cx="349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2" name="Прямоугольник 91"/>
              <p:cNvSpPr/>
              <p:nvPr/>
            </p:nvSpPr>
            <p:spPr bwMode="auto">
              <a:xfrm>
                <a:off x="4730591" y="1255825"/>
                <a:ext cx="720000" cy="360000"/>
              </a:xfrm>
              <a:prstGeom prst="rect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4868194" y="1202363"/>
                    <a:ext cx="533523" cy="4282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ru-RU" b="1" baseline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8194" y="1202363"/>
                    <a:ext cx="533523" cy="428259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 b="-714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7" name="TextBox 96"/>
              <p:cNvSpPr txBox="1"/>
              <p:nvPr/>
            </p:nvSpPr>
            <p:spPr>
              <a:xfrm>
                <a:off x="7191825" y="892985"/>
                <a:ext cx="592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baseline="0" dirty="0" smtClean="0"/>
                  <a:t>IP</a:t>
                </a:r>
                <a:endParaRPr lang="ru-RU" b="1" baseline="0" dirty="0"/>
              </a:p>
            </p:txBody>
          </p:sp>
          <p:sp>
            <p:nvSpPr>
              <p:cNvPr id="98" name="Прямоугольник 97"/>
              <p:cNvSpPr/>
              <p:nvPr/>
            </p:nvSpPr>
            <p:spPr bwMode="auto">
              <a:xfrm>
                <a:off x="6234038" y="1341677"/>
                <a:ext cx="108000" cy="216000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99" name="Прямая со стрелкой 98"/>
              <p:cNvCxnSpPr/>
              <p:nvPr/>
            </p:nvCxnSpPr>
            <p:spPr bwMode="auto">
              <a:xfrm>
                <a:off x="6022051" y="1449284"/>
                <a:ext cx="648000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5991680" y="798169"/>
                    <a:ext cx="89128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ru-RU" b="1" baseline="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1680" y="798169"/>
                    <a:ext cx="891281" cy="400110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Пятно 1 100"/>
              <p:cNvSpPr/>
              <p:nvPr/>
            </p:nvSpPr>
            <p:spPr bwMode="auto">
              <a:xfrm>
                <a:off x="7233604" y="1263520"/>
                <a:ext cx="308985" cy="387315"/>
              </a:xfrm>
              <a:prstGeom prst="irregularSeal1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104" name="Прямая со стрелкой 103"/>
            <p:cNvCxnSpPr/>
            <p:nvPr/>
          </p:nvCxnSpPr>
          <p:spPr bwMode="auto">
            <a:xfrm>
              <a:off x="3717615" y="2108928"/>
              <a:ext cx="648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Прямоугольник 106"/>
                <p:cNvSpPr/>
                <p:nvPr/>
              </p:nvSpPr>
              <p:spPr>
                <a:xfrm>
                  <a:off x="4109119" y="1679676"/>
                  <a:ext cx="379784" cy="3929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ru-RU" i="1" baseline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i="1" baseline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7" name="Прямоугольник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9119" y="1679676"/>
                  <a:ext cx="379784" cy="392993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Группа 6"/>
          <p:cNvGrpSpPr/>
          <p:nvPr/>
        </p:nvGrpSpPr>
        <p:grpSpPr>
          <a:xfrm>
            <a:off x="45259" y="364611"/>
            <a:ext cx="4361585" cy="838825"/>
            <a:chOff x="154443" y="364611"/>
            <a:chExt cx="4361585" cy="838825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54443" y="364611"/>
              <a:ext cx="3896142" cy="838825"/>
              <a:chOff x="3811276" y="812010"/>
              <a:chExt cx="3896142" cy="838825"/>
            </a:xfrm>
          </p:grpSpPr>
          <p:sp>
            <p:nvSpPr>
              <p:cNvPr id="31" name="Прямоугольник 30"/>
              <p:cNvSpPr/>
              <p:nvPr/>
            </p:nvSpPr>
            <p:spPr bwMode="auto">
              <a:xfrm>
                <a:off x="4227559" y="1342553"/>
                <a:ext cx="108000" cy="216000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 bwMode="auto">
              <a:xfrm>
                <a:off x="3811276" y="1445472"/>
                <a:ext cx="349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3" name="Прямоугольник 32"/>
              <p:cNvSpPr/>
              <p:nvPr/>
            </p:nvSpPr>
            <p:spPr bwMode="auto">
              <a:xfrm>
                <a:off x="4730591" y="1255825"/>
                <a:ext cx="720000" cy="360000"/>
              </a:xfrm>
              <a:prstGeom prst="rect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34" name="Прямая со стрелкой 33"/>
              <p:cNvCxnSpPr/>
              <p:nvPr/>
            </p:nvCxnSpPr>
            <p:spPr bwMode="auto">
              <a:xfrm>
                <a:off x="3988246" y="1445472"/>
                <a:ext cx="648000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Прямая со стрелкой 34"/>
              <p:cNvCxnSpPr/>
              <p:nvPr/>
            </p:nvCxnSpPr>
            <p:spPr bwMode="auto">
              <a:xfrm rot="19500000">
                <a:off x="5550739" y="1241814"/>
                <a:ext cx="648000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868194" y="1202363"/>
                    <a:ext cx="533523" cy="4282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ru-RU" b="1" baseline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8194" y="1202363"/>
                    <a:ext cx="533523" cy="428259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 b="-714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989740" y="812010"/>
                    <a:ext cx="78038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b="1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ru-RU" b="1" baseline="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" name="TextBox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9740" y="812010"/>
                    <a:ext cx="780382" cy="400110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 b="-1076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TextBox 37"/>
              <p:cNvSpPr txBox="1"/>
              <p:nvPr/>
            </p:nvSpPr>
            <p:spPr>
              <a:xfrm>
                <a:off x="7174493" y="892795"/>
                <a:ext cx="5329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baseline="0" dirty="0" smtClean="0"/>
                  <a:t>IP</a:t>
                </a:r>
                <a:endParaRPr lang="ru-RU" b="1" baseline="0" dirty="0"/>
              </a:p>
            </p:txBody>
          </p:sp>
          <p:sp>
            <p:nvSpPr>
              <p:cNvPr id="42" name="Пятно 1 41"/>
              <p:cNvSpPr/>
              <p:nvPr/>
            </p:nvSpPr>
            <p:spPr bwMode="auto">
              <a:xfrm>
                <a:off x="7233604" y="1263520"/>
                <a:ext cx="308985" cy="387315"/>
              </a:xfrm>
              <a:prstGeom prst="irregularSeal1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103" name="Прямая со стрелкой 102"/>
            <p:cNvCxnSpPr/>
            <p:nvPr/>
          </p:nvCxnSpPr>
          <p:spPr bwMode="auto">
            <a:xfrm rot="19500000">
              <a:off x="3681370" y="810414"/>
              <a:ext cx="648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Прямоугольник 107"/>
                <p:cNvSpPr/>
                <p:nvPr/>
              </p:nvSpPr>
              <p:spPr>
                <a:xfrm>
                  <a:off x="4136244" y="588536"/>
                  <a:ext cx="379784" cy="3929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ru-RU" i="1" baseline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i="1" baseline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8" name="Прямоугольник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244" y="588536"/>
                  <a:ext cx="379784" cy="392993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9" name="TextBox 2"/>
          <p:cNvSpPr txBox="1">
            <a:spLocks noChangeArrowheads="1"/>
          </p:cNvSpPr>
          <p:nvPr/>
        </p:nvSpPr>
        <p:spPr bwMode="auto">
          <a:xfrm>
            <a:off x="65088" y="6390568"/>
            <a:ext cx="827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Yu.Filatov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Transparent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 Mode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Polarized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in the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EIC,6 June</a:t>
            </a:r>
            <a:r>
              <a:rPr lang="ru-RU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41612"/>
            <a:ext cx="2428875" cy="476250"/>
          </a:xfrm>
        </p:spPr>
        <p:txBody>
          <a:bodyPr/>
          <a:lstStyle/>
          <a:p>
            <a:pPr>
              <a:defRPr/>
            </a:pPr>
            <a:fld id="{7F5869AF-43AD-40EC-99DC-E8C8E6E877EB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835815" y="5461021"/>
                <a:ext cx="2327176" cy="7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220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ru-RU" sz="2200" i="1" baseline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altLang="ru-RU" sz="2200" i="1" baseline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𝜋𝜈</m:t>
                      </m:r>
                      <m:f>
                        <m:fPr>
                          <m:ctrlP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ru-RU" sz="22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2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ru-RU" sz="22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altLang="ru-RU" sz="22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ru-RU" sz="2200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ru-RU" sz="2200" i="1" baseline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2200" i="1" baseline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ru-RU" sz="2200" i="1" baseline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815" y="5461021"/>
                <a:ext cx="2327176" cy="767133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Прямая соединительная линия 89"/>
          <p:cNvCxnSpPr/>
          <p:nvPr/>
        </p:nvCxnSpPr>
        <p:spPr bwMode="auto">
          <a:xfrm>
            <a:off x="171151" y="5232873"/>
            <a:ext cx="88276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079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0" y="-11113"/>
            <a:ext cx="9144000" cy="56624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0" y="111609"/>
            <a:ext cx="8982075" cy="35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Integer </a:t>
            </a:r>
            <a:r>
              <a:rPr lang="it-IT" altLang="ru-RU" sz="2400" b="1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Spin Resonance </a:t>
            </a:r>
            <a:r>
              <a:rPr lang="it-IT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strength &amp; </a:t>
            </a:r>
            <a:r>
              <a:rPr lang="it-IT" altLang="ru-RU" sz="2400" b="1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Spin Stability Criterion</a:t>
            </a:r>
            <a:endParaRPr lang="en-US" altLang="ru-RU" sz="2400" b="1" baseline="0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77687" y="677855"/>
                <a:ext cx="860438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aseline="0" dirty="0" smtClean="0"/>
                  <a:t>The total </a:t>
                </a:r>
                <a:r>
                  <a:rPr lang="en-US" sz="2400" b="1" baseline="0" dirty="0" smtClean="0">
                    <a:solidFill>
                      <a:srgbClr val="FF0000"/>
                    </a:solidFill>
                  </a:rPr>
                  <a:t>integer spin resonance </a:t>
                </a:r>
                <a:r>
                  <a:rPr lang="en-US" sz="2400" baseline="0" dirty="0" smtClean="0"/>
                  <a:t>strength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baseline="0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  <m:t>𝑐𝑜h</m:t>
                          </m:r>
                        </m:sub>
                      </m:sSub>
                      <m:r>
                        <a:rPr lang="en-US" sz="2400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  <m:t>𝑒𝑚𝑖𝑡𝑡</m:t>
                          </m:r>
                        </m:sub>
                      </m:sSub>
                      <m:r>
                        <a:rPr lang="en-US" sz="2400" b="0" i="1" baseline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400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baseline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 baseline="0">
                              <a:latin typeface="Cambria Math" panose="02040503050406030204" pitchFamily="18" charset="0"/>
                            </a:rPr>
                            <m:t>𝑒𝑚𝑖𝑡𝑡</m:t>
                          </m:r>
                        </m:sub>
                      </m:sSub>
                      <m:r>
                        <a:rPr lang="en-US" sz="2400" b="0" i="1" baseline="0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  <m:t>𝑐𝑜h</m:t>
                          </m:r>
                        </m:sub>
                      </m:sSub>
                    </m:oMath>
                  </m:oMathPara>
                </a14:m>
                <a:r>
                  <a:rPr lang="en-US" sz="2400" baseline="0" dirty="0"/>
                  <a:t/>
                </a:r>
                <a:br>
                  <a:rPr lang="en-US" sz="2400" baseline="0" dirty="0"/>
                </a:br>
                <a:r>
                  <a:rPr lang="en-US" sz="2400" baseline="0" dirty="0" smtClean="0"/>
                  <a:t>is </a:t>
                </a:r>
                <a:r>
                  <a:rPr lang="en-US" sz="2400" baseline="0" dirty="0"/>
                  <a:t>composed of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aseline="0" dirty="0"/>
                  <a:t>coherent part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baseline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 baseline="0">
                            <a:latin typeface="Cambria Math" panose="02040503050406030204" pitchFamily="18" charset="0"/>
                          </a:rPr>
                          <m:t>𝑐𝑜h</m:t>
                        </m:r>
                      </m:sub>
                    </m:sSub>
                  </m:oMath>
                </a14:m>
                <a:r>
                  <a:rPr lang="en-US" sz="2400" baseline="0" dirty="0"/>
                  <a:t>   due to closed orbit excursions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aseline="0" dirty="0"/>
                  <a:t>incoherent part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baseline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baseline="0" smtClean="0">
                            <a:latin typeface="Cambria Math" panose="02040503050406030204" pitchFamily="18" charset="0"/>
                          </a:rPr>
                          <m:t>𝑒𝑚𝑖𝑡𝑡</m:t>
                        </m:r>
                      </m:sub>
                    </m:sSub>
                  </m:oMath>
                </a14:m>
                <a:r>
                  <a:rPr lang="en-US" sz="2400" baseline="0" dirty="0"/>
                  <a:t>  due to transverse and longitudinal emittances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87" y="677855"/>
                <a:ext cx="8604388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1134" t="-2111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374374" y="3571498"/>
                <a:ext cx="8395251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baseline="0" dirty="0" smtClean="0">
                    <a:solidFill>
                      <a:srgbClr val="FF0000"/>
                    </a:solidFill>
                  </a:rPr>
                  <a:t>Spin stability criterion</a:t>
                </a:r>
              </a:p>
              <a:p>
                <a:r>
                  <a:rPr lang="en-US" sz="2400" baseline="0" dirty="0"/>
                  <a:t>the spin tune induced by the </a:t>
                </a:r>
                <a:r>
                  <a:rPr lang="en-US" sz="2400" baseline="0" dirty="0" smtClean="0"/>
                  <a:t>spin navigator </a:t>
                </a:r>
                <a:r>
                  <a:rPr lang="en-US" sz="2400" baseline="0" dirty="0"/>
                  <a:t>must significantly exceed the strength of </a:t>
                </a:r>
                <a:r>
                  <a:rPr lang="en-US" sz="2400" baseline="0" dirty="0" smtClean="0"/>
                  <a:t>the integer </a:t>
                </a:r>
                <a:r>
                  <a:rPr lang="en-US" sz="2400" baseline="0" dirty="0"/>
                  <a:t>spin resonance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baseline="0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2400" b="0" i="1" baseline="0" smtClean="0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baseline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  <m:t>𝑒𝑚𝑖𝑡𝑡</m:t>
                          </m:r>
                        </m:sub>
                      </m:sSub>
                    </m:oMath>
                  </m:oMathPara>
                </a14:m>
                <a:endParaRPr lang="en-US" sz="2400" baseline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aseline="0" dirty="0" smtClean="0"/>
                  <a:t>for </a:t>
                </a:r>
                <a:r>
                  <a:rPr lang="en-US" sz="2400" baseline="0" dirty="0"/>
                  <a:t>proton beam </a:t>
                </a:r>
                <a14:m>
                  <m:oMath xmlns:m="http://schemas.openxmlformats.org/officeDocument/2006/math">
                    <m:r>
                      <a:rPr lang="en-US" sz="2400" i="1" baseline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400" b="0" i="1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baseline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baseline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2400" baseline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aseline="0" dirty="0"/>
                  <a:t>for deuteron beam  </a:t>
                </a:r>
                <a14:m>
                  <m:oMath xmlns:m="http://schemas.openxmlformats.org/officeDocument/2006/math">
                    <m:r>
                      <a:rPr lang="en-US" sz="2400" i="1" baseline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400" i="1" baseline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baseline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baseline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baseline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baseline="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74" y="3571498"/>
                <a:ext cx="8395251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089" t="-2111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65088" y="6364064"/>
            <a:ext cx="827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Yu.Filatov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Transparent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 Mode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Polarized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in the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EIC,6 June</a:t>
            </a:r>
            <a:r>
              <a:rPr lang="ru-RU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0600"/>
            <a:ext cx="2428875" cy="476250"/>
          </a:xfrm>
        </p:spPr>
        <p:txBody>
          <a:bodyPr/>
          <a:lstStyle/>
          <a:p>
            <a:pPr>
              <a:defRPr/>
            </a:pPr>
            <a:fld id="{7F5869AF-43AD-40EC-99DC-E8C8E6E877EB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5" descr="resonan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12263" r="9391" b="5993"/>
          <a:stretch/>
        </p:blipFill>
        <p:spPr>
          <a:xfrm>
            <a:off x="848138" y="535136"/>
            <a:ext cx="6840000" cy="4817550"/>
          </a:xfrm>
          <a:prstGeom prst="rect">
            <a:avLst/>
          </a:prstGeom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520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2700" y="161925"/>
            <a:ext cx="90789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ru-RU" sz="2400" b="1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I</a:t>
            </a:r>
            <a:r>
              <a:rPr lang="en-US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nteger resonance strengths for deuterons in RHIC</a:t>
            </a:r>
            <a:endParaRPr lang="en-US" altLang="ru-RU" sz="2400" b="1" baseline="0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71"/>
              <p:cNvSpPr txBox="1">
                <a:spLocks noChangeArrowheads="1"/>
              </p:cNvSpPr>
              <p:nvPr/>
            </p:nvSpPr>
            <p:spPr bwMode="auto">
              <a:xfrm>
                <a:off x="65088" y="5338242"/>
                <a:ext cx="8945839" cy="777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ru-RU" sz="2200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Navigator solenoids field integral about of </a:t>
                </a:r>
                <a:r>
                  <a:rPr lang="en-US" altLang="ru-RU" sz="2200" b="1" baseline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6 </a:t>
                </a:r>
                <a:r>
                  <a:rPr lang="en-US" altLang="ru-RU" sz="2200" b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ru-RU" sz="2200" b="1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ru-RU" sz="2200" b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lang="en-US" altLang="ru-RU" sz="2200" baseline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ru-RU" sz="2200" baseline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ru-RU" sz="2200" b="1" baseline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ru-RU" sz="2200" b="1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ru-RU" sz="2200" b="1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sz="2200" b="1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200" b="1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ru-RU" sz="2200" b="1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ru-RU" sz="2200" b="1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ru-RU" sz="2200" b="1" baseline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)</a:t>
                </a:r>
                <a:r>
                  <a:rPr lang="en-US" altLang="ru-RU" sz="2200" baseline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ru-RU" sz="2200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is </a:t>
                </a:r>
                <a:r>
                  <a:rPr lang="en-US" altLang="ru-RU" sz="2200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sufficient for </a:t>
                </a:r>
                <a:r>
                  <a:rPr lang="en-US" altLang="ru-RU" sz="2200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control </a:t>
                </a:r>
                <a:r>
                  <a:rPr lang="en-US" altLang="ru-RU" sz="2200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 </a:t>
                </a:r>
                <a:r>
                  <a:rPr lang="en-US" altLang="ru-RU" sz="2200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deuteron polarization </a:t>
                </a:r>
                <a:r>
                  <a:rPr lang="en-US" altLang="ru-RU" sz="2200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in </a:t>
                </a:r>
                <a:r>
                  <a:rPr lang="en-US" altLang="ru-RU" sz="2200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RHIC collider over all energy range.</a:t>
                </a:r>
                <a:endParaRPr lang="ru-RU" altLang="ru-RU" sz="2200" baseline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88" y="5338242"/>
                <a:ext cx="8945839" cy="777136"/>
              </a:xfrm>
              <a:prstGeom prst="rect">
                <a:avLst/>
              </a:prstGeom>
              <a:blipFill rotWithShape="0">
                <a:blip r:embed="rId3"/>
                <a:stretch>
                  <a:fillRect l="-886" t="-3937" b="-157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 Placeholder 7">
            <a:extLst>
              <a:ext uri="{FF2B5EF4-FFF2-40B4-BE49-F238E27FC236}">
                <a16:creationId xmlns="" xmlns:a16="http://schemas.microsoft.com/office/drawing/2014/main" id="{003E0E35-C8A9-C347-97E9-B7CA2331A513}"/>
              </a:ext>
            </a:extLst>
          </p:cNvPr>
          <p:cNvSpPr>
            <a:spLocks noGrp="1"/>
          </p:cNvSpPr>
          <p:nvPr/>
        </p:nvSpPr>
        <p:spPr>
          <a:xfrm>
            <a:off x="2096551" y="1565344"/>
            <a:ext cx="3429605" cy="182793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F. Lin, V. </a:t>
            </a:r>
            <a:r>
              <a:rPr lang="en-US" sz="20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Morozov</a:t>
            </a:r>
            <a:endParaRPr lang="en-US" sz="2000" i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000" i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based on presentations by </a:t>
            </a:r>
            <a:br>
              <a:rPr lang="en-US" sz="2000" i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000" i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H. Huang, C. Montag, </a:t>
            </a:r>
            <a:br>
              <a:rPr lang="en-US" sz="2000" i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000" i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V. </a:t>
            </a:r>
            <a:r>
              <a:rPr lang="en-US" sz="2000" i="1" dirty="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Ptitsyn</a:t>
            </a:r>
            <a:r>
              <a:rPr lang="en-US" sz="2000" i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and F. </a:t>
            </a:r>
            <a:r>
              <a:rPr lang="en-US" sz="2000" i="1" dirty="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Willeke</a:t>
            </a:r>
            <a:endParaRPr lang="en-US" sz="2000" i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65088" y="6364064"/>
            <a:ext cx="827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Yu.Filatov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Transparent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 Mode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Polarized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in the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EIC,6 June</a:t>
            </a:r>
            <a:r>
              <a:rPr lang="ru-RU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39653" y="6310605"/>
            <a:ext cx="2428875" cy="476250"/>
          </a:xfrm>
        </p:spPr>
        <p:txBody>
          <a:bodyPr/>
          <a:lstStyle/>
          <a:p>
            <a:pPr>
              <a:defRPr/>
            </a:pPr>
            <a:fld id="{7F5869AF-43AD-40EC-99DC-E8C8E6E877EB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17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0"/>
            <a:ext cx="9144000" cy="6998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65088" y="189735"/>
            <a:ext cx="8980487" cy="3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ru-RU" sz="2400" b="1" baseline="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Spin </a:t>
            </a:r>
            <a:r>
              <a:rPr lang="en-US" altLang="ru-RU" sz="2400" b="1" baseline="0" dirty="0">
                <a:solidFill>
                  <a:srgbClr val="333399"/>
                </a:solidFill>
                <a:latin typeface="Times New Roman" panose="02020603050405020304" pitchFamily="18" charset="0"/>
              </a:rPr>
              <a:t>Transparency Mode for </a:t>
            </a:r>
            <a:r>
              <a:rPr lang="en-US" altLang="ru-RU" sz="2400" b="1" baseline="0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protons</a:t>
            </a:r>
            <a:endParaRPr lang="en-US" altLang="ru-RU" sz="2400" b="1" baseline="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0485" y="900633"/>
            <a:ext cx="5725689" cy="121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</a:pPr>
            <a:r>
              <a:rPr lang="en-US" sz="2200" baseline="0" dirty="0">
                <a:latin typeface="Times" panose="02020603050405020304" pitchFamily="18" charset="0"/>
                <a:cs typeface="Times" panose="02020603050405020304" pitchFamily="18" charset="0"/>
              </a:rPr>
              <a:t>The spin tune is determined by the angle </a:t>
            </a:r>
            <a:r>
              <a:rPr lang="en-US" sz="2200" i="1" baseline="0" dirty="0">
                <a:latin typeface="Times" panose="02020603050405020304" pitchFamily="18" charset="0"/>
                <a:cs typeface="Times" panose="02020603050405020304" pitchFamily="18" charset="0"/>
              </a:rPr>
              <a:t>φ</a:t>
            </a:r>
            <a:r>
              <a:rPr lang="en-US" sz="2200" baseline="0" dirty="0">
                <a:latin typeface="Times" panose="02020603050405020304" pitchFamily="18" charset="0"/>
                <a:cs typeface="Times" panose="02020603050405020304" pitchFamily="18" charset="0"/>
              </a:rPr>
              <a:t> between the snake axes and the stable polarization in the collider’s arcs is vertical</a:t>
            </a:r>
            <a:r>
              <a:rPr lang="en-US" sz="2200" baseline="0" dirty="0" smtClean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endParaRPr lang="en-US" sz="2200" baseline="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</a:pPr>
            <a:endParaRPr lang="en-US" sz="500" baseline="0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65088" y="6364064"/>
            <a:ext cx="827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Yu.Filatov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Transparent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 Mode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Polarized </a:t>
            </a:r>
            <a:r>
              <a:rPr lang="en-US" altLang="ru-RU" sz="18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 in the 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EIC,6 June</a:t>
            </a:r>
            <a:r>
              <a:rPr lang="ru-RU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altLang="ru-RU" sz="1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85632" y="6342432"/>
            <a:ext cx="82811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0" y="1172921"/>
            <a:ext cx="3240000" cy="3213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30"/>
              <p:cNvSpPr>
                <a:spLocks noChangeArrowheads="1"/>
              </p:cNvSpPr>
              <p:nvPr/>
            </p:nvSpPr>
            <p:spPr bwMode="auto">
              <a:xfrm>
                <a:off x="6754895" y="3139628"/>
                <a:ext cx="1330737" cy="52322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𝝂</m:t>
                      </m:r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ru-RU" sz="2800" b="1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4895" y="3139628"/>
                <a:ext cx="133073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28035" y="2311989"/>
                <a:ext cx="3943965" cy="725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baseline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ru-RU" sz="2400" i="0" baseline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 baseline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 baseline="0"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ru-RU" sz="2400" i="1" baseline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ru-RU" sz="2400" i="0" baseline="0">
                          <a:latin typeface="Cambria Math" panose="02040503050406030204" pitchFamily="18" charset="0"/>
                        </a:rPr>
                        <m:t>,           </m:t>
                      </m:r>
                      <m:sSub>
                        <m:sSubPr>
                          <m:ctrlPr>
                            <a:rPr lang="ru-RU" sz="2400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400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 baseline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ru-RU" sz="2400" i="1" baseline="0">
                              <a:latin typeface="Cambria Math" panose="02040503050406030204" pitchFamily="18" charset="0"/>
                            </a:rPr>
                            <m:t>𝑎𝑟𝑐</m:t>
                          </m:r>
                        </m:sub>
                      </m:sSub>
                      <m:r>
                        <a:rPr lang="ru-RU" sz="2400" i="0" baseline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0" baseline="0">
                              <a:latin typeface="Cambria Math" panose="02040503050406030204" pitchFamily="18" charset="0"/>
                            </a:rPr>
                            <m:t>±</m:t>
                          </m:r>
                          <m:acc>
                            <m:accPr>
                              <m:chr m:val="⃗"/>
                              <m:ctrlPr>
                                <a:rPr lang="ru-RU" sz="2400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 baseline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ru-RU" sz="2400" i="1" baseline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sz="2400" i="0" baseline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baseline="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35" y="2311989"/>
                <a:ext cx="3943965" cy="7251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0485" y="3349952"/>
                <a:ext cx="526471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aseline="0" dirty="0">
                    <a:latin typeface="Times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spin tune equals one half (RHIC’s regular mode of operation) if the angle between the snake axes is </a:t>
                </a:r>
                <a14:m>
                  <m:oMath xmlns:m="http://schemas.openxmlformats.org/officeDocument/2006/math">
                    <m:r>
                      <a:rPr lang="ru-RU" sz="22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sz="2200" baseline="0" dirty="0"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200" baseline="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85" y="3349952"/>
                <a:ext cx="5264711" cy="1107996"/>
              </a:xfrm>
              <a:prstGeom prst="rect">
                <a:avLst/>
              </a:prstGeom>
              <a:blipFill rotWithShape="0">
                <a:blip r:embed="rId5"/>
                <a:stretch>
                  <a:fillRect l="-1505" t="-3867" b="-10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50485" y="4691254"/>
                <a:ext cx="7699733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aseline="0" dirty="0">
                    <a:latin typeface="Times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 convert RHIC to the TS mode, when the spin tune is zero (or one), the angle between the snake axes must be set to zero (or </a:t>
                </a:r>
                <a14:m>
                  <m:oMath xmlns:m="http://schemas.openxmlformats.org/officeDocument/2006/math">
                    <m:r>
                      <a:rPr lang="ru-RU" sz="2200" i="1" baseline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200" baseline="0" dirty="0">
                    <a:effectLst/>
                    <a:latin typeface="Times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i.e. the snakes must be identical. </a:t>
                </a:r>
                <a:endParaRPr lang="ru-RU" sz="2200" baseline="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85" y="4691254"/>
                <a:ext cx="7699733" cy="1107996"/>
              </a:xfrm>
              <a:prstGeom prst="rect">
                <a:avLst/>
              </a:prstGeom>
              <a:blipFill rotWithShape="0">
                <a:blip r:embed="rId6"/>
                <a:stretch>
                  <a:fillRect l="-1028" t="-3867" b="-10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7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73300</TotalTime>
  <Words>996</Words>
  <Application>Microsoft Office PowerPoint</Application>
  <PresentationFormat>Экран (4:3)</PresentationFormat>
  <Paragraphs>191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Wingdings</vt:lpstr>
      <vt:lpstr>Symbol</vt:lpstr>
      <vt:lpstr>Times</vt:lpstr>
      <vt:lpstr>Bookman Old Style</vt:lpstr>
      <vt:lpstr>Cambria Math</vt:lpstr>
      <vt:lpstr>PingFangSC-Regular</vt:lpstr>
      <vt:lpstr>Calibri</vt:lpstr>
      <vt:lpstr>Times New Roman</vt:lpstr>
      <vt:lpstr>Arial</vt:lpstr>
      <vt:lpstr>Verdana</vt:lpstr>
      <vt:lpstr>MS PGothic</vt:lpstr>
      <vt:lpstr>Оформление по умолчанию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JINR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Smirnov</dc:creator>
  <cp:lastModifiedBy>User</cp:lastModifiedBy>
  <cp:revision>1864</cp:revision>
  <dcterms:created xsi:type="dcterms:W3CDTF">2007-06-18T11:06:55Z</dcterms:created>
  <dcterms:modified xsi:type="dcterms:W3CDTF">2020-06-26T11:45:38Z</dcterms:modified>
</cp:coreProperties>
</file>