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7.jpg" ContentType="image/jpg"/>
  <Override PartName="/ppt/media/image28.jpg" ContentType="image/jpg"/>
  <Override PartName="/ppt/media/image29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0.jpg" ContentType="image/jpg"/>
  <Override PartName="/ppt/media/image71.jpg" ContentType="image/jpg"/>
  <Override PartName="/ppt/media/image72.jpg" ContentType="image/jpg"/>
  <Override PartName="/ppt/notesSlides/notesSlide10.xml" ContentType="application/vnd.openxmlformats-officedocument.presentationml.notesSlide+xml"/>
  <Override PartName="/ppt/media/image86.jpg" ContentType="image/jpg"/>
  <Override PartName="/ppt/notesSlides/notesSlide11.xml" ContentType="application/vnd.openxmlformats-officedocument.presentationml.notesSlide+xml"/>
  <Override PartName="/ppt/media/image92.jpg" ContentType="image/jpg"/>
  <Override PartName="/ppt/notesSlides/notesSlide12.xml" ContentType="application/vnd.openxmlformats-officedocument.presentationml.notesSlide+xml"/>
  <Override PartName="/ppt/media/image126.jpg" ContentType="image/jpg"/>
  <Override PartName="/ppt/media/image127.jpg" ContentType="image/jpg"/>
  <Override PartName="/ppt/media/image12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01" r:id="rId2"/>
  </p:sldMasterIdLst>
  <p:notesMasterIdLst>
    <p:notesMasterId r:id="rId53"/>
  </p:notesMasterIdLst>
  <p:handoutMasterIdLst>
    <p:handoutMasterId r:id="rId54"/>
  </p:handoutMasterIdLst>
  <p:sldIdLst>
    <p:sldId id="293" r:id="rId3"/>
    <p:sldId id="1326" r:id="rId4"/>
    <p:sldId id="1321" r:id="rId5"/>
    <p:sldId id="1328" r:id="rId6"/>
    <p:sldId id="1327" r:id="rId7"/>
    <p:sldId id="1329" r:id="rId8"/>
    <p:sldId id="1331" r:id="rId9"/>
    <p:sldId id="1325" r:id="rId10"/>
    <p:sldId id="1332" r:id="rId11"/>
    <p:sldId id="1335" r:id="rId12"/>
    <p:sldId id="1336" r:id="rId13"/>
    <p:sldId id="1337" r:id="rId14"/>
    <p:sldId id="1324" r:id="rId15"/>
    <p:sldId id="1323" r:id="rId16"/>
    <p:sldId id="1346" r:id="rId17"/>
    <p:sldId id="1333" r:id="rId18"/>
    <p:sldId id="1294" r:id="rId19"/>
    <p:sldId id="1354" r:id="rId20"/>
    <p:sldId id="1340" r:id="rId21"/>
    <p:sldId id="1212" r:id="rId22"/>
    <p:sldId id="1342" r:id="rId23"/>
    <p:sldId id="1348" r:id="rId24"/>
    <p:sldId id="1352" r:id="rId25"/>
    <p:sldId id="1215" r:id="rId26"/>
    <p:sldId id="1297" r:id="rId27"/>
    <p:sldId id="1351" r:id="rId28"/>
    <p:sldId id="1309" r:id="rId29"/>
    <p:sldId id="1162" r:id="rId30"/>
    <p:sldId id="1349" r:id="rId31"/>
    <p:sldId id="1350" r:id="rId32"/>
    <p:sldId id="1316" r:id="rId33"/>
    <p:sldId id="1308" r:id="rId34"/>
    <p:sldId id="1284" r:id="rId35"/>
    <p:sldId id="1304" r:id="rId36"/>
    <p:sldId id="1272" r:id="rId37"/>
    <p:sldId id="856" r:id="rId38"/>
    <p:sldId id="1041" r:id="rId39"/>
    <p:sldId id="1334" r:id="rId40"/>
    <p:sldId id="1338" r:id="rId41"/>
    <p:sldId id="1344" r:id="rId42"/>
    <p:sldId id="1345" r:id="rId43"/>
    <p:sldId id="1225" r:id="rId44"/>
    <p:sldId id="1276" r:id="rId45"/>
    <p:sldId id="1317" r:id="rId46"/>
    <p:sldId id="1271" r:id="rId47"/>
    <p:sldId id="1305" r:id="rId48"/>
    <p:sldId id="1273" r:id="rId49"/>
    <p:sldId id="1277" r:id="rId50"/>
    <p:sldId id="1320" r:id="rId51"/>
    <p:sldId id="1165" r:id="rId52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ressan" initials="AB" lastIdx="0" clrIdx="0">
    <p:extLst>
      <p:ext uri="{19B8F6BF-5375-455C-9EA6-DF929625EA0E}">
        <p15:presenceInfo xmlns:p15="http://schemas.microsoft.com/office/powerpoint/2012/main" userId="d7d375ff5d4160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D7D447"/>
    <a:srgbClr val="0070C0"/>
    <a:srgbClr val="FF9933"/>
    <a:srgbClr val="008000"/>
    <a:srgbClr val="FF33CC"/>
    <a:srgbClr val="CC9900"/>
    <a:srgbClr val="B8DFE0"/>
    <a:srgbClr val="1C1C1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092" autoAdjust="0"/>
  </p:normalViewPr>
  <p:slideViewPr>
    <p:cSldViewPr>
      <p:cViewPr varScale="1">
        <p:scale>
          <a:sx n="181" d="100"/>
          <a:sy n="181" d="100"/>
        </p:scale>
        <p:origin x="1072" y="100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-1362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31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31</a:t>
            </a:fld>
            <a:endParaRPr lang="en-US" sz="1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5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46782" y="9429970"/>
            <a:ext cx="2949354" cy="494975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37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54479" y="9429969"/>
            <a:ext cx="2943197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37</a:t>
            </a:fld>
            <a:endParaRPr lang="en-US" sz="1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41363"/>
            <a:ext cx="5961062" cy="3725862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66" y="4714137"/>
            <a:ext cx="4984345" cy="4470038"/>
          </a:xfrm>
          <a:noFill/>
        </p:spPr>
        <p:txBody>
          <a:bodyPr lIns="88201" tIns="44101" rIns="88201" bIns="44101"/>
          <a:lstStyle/>
          <a:p>
            <a:pPr defTabSz="86493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82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42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42</a:t>
            </a:fld>
            <a:endParaRPr lang="en-US" sz="1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9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Dokshitzer–Gribov–Lipatov–Altarelli–Parisi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7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82895E-E45A-4377-888A-7E0B008F763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7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C12CE-DC2E-46CB-A306-EC643F936C0F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0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C12CE-DC2E-46CB-A306-EC643F936C0F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15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82895E-E45A-4377-888A-7E0B008F763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7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3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395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6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2" y="0"/>
            <a:ext cx="5848507" cy="184017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3048002" y="3543300"/>
            <a:ext cx="6172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191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400" baseline="0" dirty="0" smtClean="0">
                <a:solidFill>
                  <a:srgbClr val="FFC000"/>
                </a:solidFill>
                <a:latin typeface="Arial Black" pitchFamily="34" charset="0"/>
              </a:rPr>
              <a:t>Andrea </a:t>
            </a:r>
            <a:r>
              <a:rPr lang="en-GB" sz="2400" baseline="0" dirty="0">
                <a:solidFill>
                  <a:srgbClr val="FFC000"/>
                </a:solidFill>
                <a:latin typeface="Arial Black" pitchFamily="34" charset="0"/>
              </a:rPr>
              <a:t>Bressan</a:t>
            </a:r>
            <a:br>
              <a:rPr lang="en-GB" sz="2400" baseline="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en-GB" sz="1400" baseline="0" dirty="0">
                <a:solidFill>
                  <a:srgbClr val="FFC000"/>
                </a:solidFill>
                <a:latin typeface="Arial Black" pitchFamily="34" charset="0"/>
              </a:rPr>
              <a:t>University of Trieste and </a:t>
            </a:r>
            <a:r>
              <a:rPr lang="en-GB" sz="1400" baseline="0" dirty="0" smtClean="0">
                <a:solidFill>
                  <a:srgbClr val="FFC000"/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0" y="5067302"/>
            <a:ext cx="61722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Beam Polarization and Polarimetry at EIC </a:t>
            </a:r>
            <a:r>
              <a:rPr lang="en-US" sz="18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June 26-July 1</a:t>
            </a:r>
            <a:r>
              <a:rPr lang="en-US" sz="1800" cap="small" baseline="3000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st</a:t>
            </a:r>
            <a:r>
              <a:rPr lang="en-US" sz="18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 , CFNS, Stony broke .</a:t>
            </a:r>
            <a:endParaRPr lang="en-GB" sz="1800" cap="small" dirty="0">
              <a:solidFill>
                <a:srgbClr val="CC99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46" y="266700"/>
            <a:ext cx="1421606" cy="83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alphaModFix amt="2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0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8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2194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5490797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9354EA83-9C44-4B4D-92F9-905BE79A1231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5" y="5490795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1" y="5490799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3" y="1028700"/>
            <a:ext cx="8534400" cy="4420800"/>
          </a:xfrm>
          <a:prstGeom prst="rect">
            <a:avLst/>
          </a:prstGeom>
        </p:spPr>
        <p:txBody>
          <a:bodyPr/>
          <a:lstStyle>
            <a:lvl1pPr marL="249590" indent="-249590">
              <a:buFont typeface="Arial" panose="020B0604020202020204" pitchFamily="34" charset="0"/>
              <a:buChar char="•"/>
              <a:defRPr sz="1755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2132" indent="-207799">
              <a:buFont typeface="Arial" panose="020B0604020202020204" pitchFamily="34" charset="0"/>
              <a:buChar char="•"/>
              <a:defRPr sz="1463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835835" indent="-167167">
              <a:buFont typeface="Arial" panose="020B0604020202020204" pitchFamily="34" charset="0"/>
              <a:buChar char="•"/>
              <a:defRPr sz="1316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170168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504502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0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8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2194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5490797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5C027184-C9EF-4237-9523-B171B083F1C0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5" y="5490795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1" y="5490799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3" y="1028700"/>
            <a:ext cx="8534400" cy="4420800"/>
          </a:xfrm>
          <a:prstGeom prst="rect">
            <a:avLst/>
          </a:prstGeom>
        </p:spPr>
        <p:txBody>
          <a:bodyPr/>
          <a:lstStyle>
            <a:lvl1pPr marL="249590" indent="-249590">
              <a:buFont typeface="Arial" panose="020B0604020202020204" pitchFamily="34" charset="0"/>
              <a:buChar char="•"/>
              <a:defRPr sz="1755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2132" indent="-207799">
              <a:buFont typeface="Arial" panose="020B0604020202020204" pitchFamily="34" charset="0"/>
              <a:buChar char="•"/>
              <a:defRPr sz="1463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835835" indent="-167167">
              <a:buFont typeface="Arial" panose="020B0604020202020204" pitchFamily="34" charset="0"/>
              <a:buChar char="•"/>
              <a:defRPr sz="1316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170168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504502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0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8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2194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5490797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50A2AB45-3486-4C3D-B76F-6902909FCBA7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5" y="5490795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1" y="5490799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3" y="1028700"/>
            <a:ext cx="8534400" cy="4420800"/>
          </a:xfrm>
          <a:prstGeom prst="rect">
            <a:avLst/>
          </a:prstGeom>
        </p:spPr>
        <p:txBody>
          <a:bodyPr/>
          <a:lstStyle>
            <a:lvl1pPr marL="249590" indent="-249590">
              <a:buFont typeface="Arial" panose="020B0604020202020204" pitchFamily="34" charset="0"/>
              <a:buChar char="•"/>
              <a:defRPr sz="1755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42132" indent="-207799">
              <a:buFont typeface="Arial" panose="020B0604020202020204" pitchFamily="34" charset="0"/>
              <a:buChar char="•"/>
              <a:defRPr sz="1463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835835" indent="-167167">
              <a:buFont typeface="Arial" panose="020B0604020202020204" pitchFamily="34" charset="0"/>
              <a:buChar char="•"/>
              <a:defRPr sz="1316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170168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504502" indent="-167167">
              <a:buFont typeface="Arial" panose="020B0604020202020204" pitchFamily="34" charset="0"/>
              <a:buChar char="•"/>
              <a:defRPr sz="117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4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E5D29C4-3487-474C-A026-EB5EDA9FC972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158138FA-90C4-41E1-9FF2-9F0442DD628A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90500"/>
            <a:ext cx="8839200" cy="5334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FD75101-BB57-4317-84E7-A503A3521468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75000"/>
            <a:ext cx="8763000" cy="4774500"/>
          </a:xfrm>
          <a:prstGeom prst="rect">
            <a:avLst/>
          </a:prstGeo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63" indent="-284163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53A74B54-F43B-4B84-AD24-48A5137CC00D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2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3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5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9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3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78" r:id="rId2"/>
    <p:sldLayoutId id="2147484115" r:id="rId3"/>
    <p:sldLayoutId id="2147484116" r:id="rId4"/>
    <p:sldLayoutId id="2147484117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191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382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573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764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07" indent="-341307" algn="l" defTabSz="457191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48" indent="-284158" algn="l" defTabSz="457191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2977" indent="-228595" algn="l" defTabSz="457191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168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359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550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741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893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12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175069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3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92" y="5123202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70A17768-374D-47FF-9674-7EBD1A7E1D95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5172460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8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8" r:id="rId3"/>
    <p:sldLayoutId id="214748411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13.png"/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12" Type="http://schemas.openxmlformats.org/officeDocument/2006/relationships/image" Target="../media/image5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1.png"/><Relationship Id="rId11" Type="http://schemas.openxmlformats.org/officeDocument/2006/relationships/image" Target="../media/image53.png"/><Relationship Id="rId5" Type="http://schemas.openxmlformats.org/officeDocument/2006/relationships/image" Target="../media/image431.png"/><Relationship Id="rId15" Type="http://schemas.openxmlformats.org/officeDocument/2006/relationships/image" Target="../media/image531.png"/><Relationship Id="rId10" Type="http://schemas.openxmlformats.org/officeDocument/2006/relationships/image" Target="../media/image481.png"/><Relationship Id="rId4" Type="http://schemas.openxmlformats.org/officeDocument/2006/relationships/image" Target="../media/image48.png"/><Relationship Id="rId9" Type="http://schemas.openxmlformats.org/officeDocument/2006/relationships/image" Target="../media/image472.png"/><Relationship Id="rId14" Type="http://schemas.openxmlformats.org/officeDocument/2006/relationships/image" Target="../media/image5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60.png"/><Relationship Id="rId7" Type="http://schemas.openxmlformats.org/officeDocument/2006/relationships/image" Target="../media/image29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604.0269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6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10" Type="http://schemas.openxmlformats.org/officeDocument/2006/relationships/image" Target="../media/image61.png"/><Relationship Id="rId4" Type="http://schemas.openxmlformats.org/officeDocument/2006/relationships/image" Target="../media/image48.jpe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2.png"/><Relationship Id="rId7" Type="http://schemas.openxmlformats.org/officeDocument/2006/relationships/image" Target="../media/image3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0.png"/><Relationship Id="rId5" Type="http://schemas.openxmlformats.org/officeDocument/2006/relationships/image" Target="../media/image56.png"/><Relationship Id="rId10" Type="http://schemas.openxmlformats.org/officeDocument/2006/relationships/image" Target="../media/image400.png"/><Relationship Id="rId4" Type="http://schemas.openxmlformats.org/officeDocument/2006/relationships/image" Target="../media/image54.png"/><Relationship Id="rId9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7" Type="http://schemas.openxmlformats.org/officeDocument/2006/relationships/image" Target="../media/image960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73.png"/><Relationship Id="rId10" Type="http://schemas.openxmlformats.org/officeDocument/2006/relationships/image" Target="../media/image990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80.png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802.00962" TargetMode="External"/><Relationship Id="rId5" Type="http://schemas.openxmlformats.org/officeDocument/2006/relationships/hyperlink" Target="http://theor.jinr.ru/~spin/2017/" TargetMode="Externa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0.png"/><Relationship Id="rId5" Type="http://schemas.openxmlformats.org/officeDocument/2006/relationships/image" Target="../media/image790.png"/><Relationship Id="rId4" Type="http://schemas.openxmlformats.org/officeDocument/2006/relationships/image" Target="../media/image7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95.emf"/><Relationship Id="rId7" Type="http://schemas.openxmlformats.org/officeDocument/2006/relationships/image" Target="../media/image440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2.png"/><Relationship Id="rId5" Type="http://schemas.openxmlformats.org/officeDocument/2006/relationships/image" Target="../media/image421.png"/><Relationship Id="rId10" Type="http://schemas.openxmlformats.org/officeDocument/2006/relationships/image" Target="../media/image470.png"/><Relationship Id="rId4" Type="http://schemas.openxmlformats.org/officeDocument/2006/relationships/image" Target="../media/image401.png"/><Relationship Id="rId9" Type="http://schemas.openxmlformats.org/officeDocument/2006/relationships/image" Target="../media/image4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5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43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7" Type="http://schemas.openxmlformats.org/officeDocument/2006/relationships/image" Target="../media/image108.emf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7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7" Type="http://schemas.openxmlformats.org/officeDocument/2006/relationships/image" Target="../media/image116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6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118.emf"/><Relationship Id="rId7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722.png"/><Relationship Id="rId4" Type="http://schemas.openxmlformats.org/officeDocument/2006/relationships/image" Target="../media/image3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43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3" y="0"/>
            <a:ext cx="6764357" cy="1362783"/>
          </a:xfrm>
        </p:spPr>
        <p:txBody>
          <a:bodyPr/>
          <a:lstStyle/>
          <a:p>
            <a:r>
              <a:rPr lang="en-US" b="1" dirty="0" smtClean="0"/>
              <a:t>Physics Drivers for polarized beams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Another NLO </a:t>
                </a:r>
                <a:r>
                  <a:rPr lang="en-US" dirty="0" smtClean="0"/>
                  <a:t>pQCD</a:t>
                </a:r>
                <a:r>
                  <a:rPr lang="en-US" dirty="0" smtClean="0"/>
                  <a:t> fit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 smtClean="0"/>
                  <a:t> DIS world data</a:t>
                </a:r>
                <a:endParaRPr lang="fr-FR" dirty="0"/>
              </a:p>
            </p:txBody>
          </p:sp>
        </mc:Choice>
        <mc:Fallback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547903" y="3518766"/>
            <a:ext cx="620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Uncertainties are dominated by the bad knowledge of the functional forms.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0210" y="4104284"/>
                <a:ext cx="7050665" cy="972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8925" indent="-288925">
                  <a:spcBef>
                    <a:spcPct val="20000"/>
                  </a:spcBef>
                </a:pPr>
                <a:r>
                  <a:rPr lang="en-US" dirty="0" smtClean="0">
                    <a:solidFill>
                      <a:srgbClr val="009999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rgbClr val="009999"/>
                    </a:solidFill>
                  </a:rPr>
                  <a:t>Gluon spin contribution: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dirty="0" smtClean="0">
                    <a:solidFill>
                      <a:srgbClr val="009999"/>
                    </a:solidFill>
                  </a:rPr>
                  <a:t>not </a:t>
                </a:r>
                <a:r>
                  <a:rPr lang="en-US" dirty="0">
                    <a:solidFill>
                      <a:srgbClr val="009999"/>
                    </a:solidFill>
                  </a:rPr>
                  <a:t>well constrained, even the sign, using DIS only </a:t>
                </a:r>
              </a:p>
              <a:p>
                <a:pPr marL="344488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</a:rPr>
                  <a:t>Solution </a:t>
                </a:r>
                <a:r>
                  <a:rPr lang="en-US" sz="1600" dirty="0">
                    <a:solidFill>
                      <a:srgbClr val="000000"/>
                    </a:solidFill>
                  </a:rPr>
                  <a:t>with </a:t>
                </a:r>
                <a:r>
                  <a:rPr lang="en-US" sz="1600" dirty="0">
                    <a:solidFill>
                      <a:srgbClr val="009999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1600" dirty="0">
                    <a:solidFill>
                      <a:srgbClr val="009999"/>
                    </a:solidFill>
                  </a:rPr>
                  <a:t>G&gt;0</a:t>
                </a:r>
                <a:r>
                  <a:rPr lang="en-US" sz="1600" dirty="0">
                    <a:solidFill>
                      <a:srgbClr val="000000"/>
                    </a:solidFill>
                  </a:rPr>
                  <a:t> agrees with result from DSSV++ using RHIC pp data </a:t>
                </a:r>
                <a:endParaRPr lang="fr-FR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10" y="4104284"/>
                <a:ext cx="7050665" cy="972574"/>
              </a:xfrm>
              <a:prstGeom prst="rect">
                <a:avLst/>
              </a:prstGeom>
              <a:blipFill>
                <a:blip r:embed="rId4"/>
                <a:stretch>
                  <a:fillRect l="-691" r="-1124" b="-6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67984" y="2189199"/>
            <a:ext cx="304077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ym typeface="Wingdings" panose="05000000000000000000" pitchFamily="2" charset="2"/>
              </a:rPr>
              <a:t> S</a:t>
            </a:r>
            <a:r>
              <a:rPr lang="en-US" sz="1333" dirty="0"/>
              <a:t>olutions </a:t>
            </a:r>
            <a:r>
              <a:rPr lang="en-US" sz="1333" dirty="0">
                <a:latin typeface="Symbol" panose="05050102010706020507" pitchFamily="18" charset="2"/>
              </a:rPr>
              <a:t>D</a:t>
            </a:r>
            <a:r>
              <a:rPr lang="en-US" sz="1333" dirty="0"/>
              <a:t>G&gt;0 and </a:t>
            </a:r>
            <a:r>
              <a:rPr lang="en-US" sz="1333" dirty="0">
                <a:latin typeface="Symbol" panose="05050102010706020507" pitchFamily="18" charset="2"/>
              </a:rPr>
              <a:t>D</a:t>
            </a:r>
            <a:r>
              <a:rPr lang="en-US" sz="1333" dirty="0"/>
              <a:t>G&lt;0</a:t>
            </a:r>
            <a:endParaRPr lang="fr-FR" sz="133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755032" y="3305147"/>
                <a:ext cx="114153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−0.45≤</m:t>
                      </m:r>
                      <m:r>
                        <m:rPr>
                          <m:sty m:val="p"/>
                        </m:rPr>
                        <a:rPr lang="el-GR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l-GR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l-GR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GB" sz="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032" y="3305147"/>
                <a:ext cx="1141530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955803" y="3305147"/>
                <a:ext cx="112447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−0.11≤</m:t>
                      </m:r>
                      <m:r>
                        <m:rPr>
                          <m:sty m:val="p"/>
                        </m:rPr>
                        <a:rPr lang="el-GR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l-GR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l-GR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</m:t>
                      </m:r>
                    </m:oMath>
                  </m:oMathPara>
                </a14:m>
                <a:endParaRPr lang="en-GB" sz="800" i="1" dirty="0">
                  <a:solidFill>
                    <a:srgbClr val="2A86E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803" y="3305147"/>
                <a:ext cx="1124475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30073" y="1012564"/>
                <a:ext cx="4716600" cy="1305203"/>
              </a:xfrm>
              <a:prstGeom prst="rect">
                <a:avLst/>
              </a:prstGeom>
            </p:spPr>
            <p:txBody>
              <a:bodyPr wrap="square" lIns="53568" tIns="26784" rIns="53568" bIns="26784">
                <a:spAutoFit/>
              </a:bodyPr>
              <a:lstStyle/>
              <a:p>
                <a:pPr marL="238115" indent="-238115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Assumes functional forms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ΔΣ</m:t>
                    </m:r>
                  </m:oMath>
                </a14:m>
                <a:r>
                  <a:rPr lang="en-US" kern="0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kern="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kern="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l-GR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𝑁𝑆</m:t>
                        </m:r>
                      </m:sup>
                    </m:sSup>
                  </m:oMath>
                </a14:m>
                <a:r>
                  <a:rPr lang="en-US" kern="0" dirty="0" smtClean="0">
                    <a:solidFill>
                      <a:schemeClr val="tx1"/>
                    </a:solidFill>
                  </a:rPr>
                  <a:t> and SU3 </a:t>
                </a:r>
                <a:r>
                  <a:rPr lang="en-US" kern="0" dirty="0">
                    <a:solidFill>
                      <a:schemeClr val="tx1"/>
                    </a:solidFill>
                  </a:rPr>
                  <a:t>symmetry</a:t>
                </a:r>
                <a:endParaRPr lang="en-US" kern="0" baseline="30000" dirty="0">
                  <a:solidFill>
                    <a:schemeClr val="tx1"/>
                  </a:solidFill>
                </a:endParaRPr>
              </a:p>
              <a:p>
                <a:pPr marL="238115" indent="-238115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chemeClr val="tx1"/>
                    </a:solidFill>
                  </a:rPr>
                  <a:t>Use DGLAP </a:t>
                </a:r>
                <a:r>
                  <a:rPr lang="en-US" kern="0" dirty="0" smtClean="0">
                    <a:solidFill>
                      <a:schemeClr val="tx1"/>
                    </a:solidFill>
                  </a:rPr>
                  <a:t>equations. </a:t>
                </a:r>
                <a:endParaRPr lang="en-US" kern="0" dirty="0">
                  <a:solidFill>
                    <a:schemeClr val="tx1"/>
                  </a:solidFill>
                </a:endParaRPr>
              </a:p>
              <a:p>
                <a:pPr marL="238115" indent="-238115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chemeClr val="tx1"/>
                    </a:solidFill>
                  </a:rPr>
                  <a:t>Fit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fr-FR" baseline="300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kern="0" dirty="0">
                    <a:solidFill>
                      <a:schemeClr val="tx1"/>
                    </a:solidFill>
                  </a:rPr>
                  <a:t>DIS world data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73" y="1012564"/>
                <a:ext cx="4716600" cy="1305203"/>
              </a:xfrm>
              <a:prstGeom prst="rect">
                <a:avLst/>
              </a:prstGeom>
              <a:blipFill>
                <a:blip r:embed="rId7"/>
                <a:stretch>
                  <a:fillRect l="-1680" t="-4206" b="-70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64" y="945264"/>
            <a:ext cx="3292682" cy="2366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6"/>
              <p:cNvSpPr txBox="1"/>
              <p:nvPr/>
            </p:nvSpPr>
            <p:spPr>
              <a:xfrm>
                <a:off x="7545647" y="1167476"/>
                <a:ext cx="505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fr-FR" sz="15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647" y="1167476"/>
                <a:ext cx="505229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985698" y="5125868"/>
            <a:ext cx="1457450" cy="2719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67" b="1" i="1" dirty="0">
                <a:solidFill>
                  <a:srgbClr val="0066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PLB 753 (2016)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710778" y="3305147"/>
                <a:ext cx="98501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0.82≤</m:t>
                      </m:r>
                      <m:r>
                        <m:rPr>
                          <m:sty m:val="p"/>
                        </m:rPr>
                        <a:rPr lang="el-GR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l-GR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≤0.</m:t>
                      </m:r>
                      <m:r>
                        <a:rPr lang="en-GB" sz="800" i="1">
                          <a:solidFill>
                            <a:srgbClr val="2A86E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en-GB" sz="800" dirty="0">
                  <a:solidFill>
                    <a:srgbClr val="2A86E3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778" y="3305147"/>
                <a:ext cx="985013" cy="2154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6525" y="2486653"/>
                <a:ext cx="4483763" cy="701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fr-FR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dirty="0">
                    <a:solidFill>
                      <a:srgbClr val="FF0000"/>
                    </a:solidFill>
                  </a:rPr>
                  <a:t>Quark spin contribution :  </a:t>
                </a:r>
              </a:p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fr-FR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ΔΣ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=0.31±0.05</m:t>
                    </m:r>
                  </m:oMath>
                </a14:m>
                <a:r>
                  <a:rPr lang="fr-FR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25" y="2486653"/>
                <a:ext cx="4483763" cy="701731"/>
              </a:xfrm>
              <a:prstGeom prst="rect">
                <a:avLst/>
              </a:prstGeom>
              <a:blipFill>
                <a:blip r:embed="rId11"/>
                <a:stretch>
                  <a:fillRect l="-1087" t="-5217" b="-1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6"/>
              <p:cNvSpPr txBox="1"/>
              <p:nvPr/>
            </p:nvSpPr>
            <p:spPr>
              <a:xfrm>
                <a:off x="5866416" y="1167477"/>
                <a:ext cx="505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ΔΣ</m:t>
                      </m:r>
                    </m:oMath>
                  </m:oMathPara>
                </a14:m>
                <a:endParaRPr lang="fr-FR" sz="15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6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416" y="1167477"/>
                <a:ext cx="505229" cy="3231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69020" y="2609867"/>
                <a:ext cx="505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5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sz="15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020" y="2609867"/>
                <a:ext cx="505229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885789" y="2609868"/>
                <a:ext cx="505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5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sz="15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789" y="2609868"/>
                <a:ext cx="505229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921507" y="2609868"/>
                <a:ext cx="5052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5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sz="15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507" y="2609868"/>
                <a:ext cx="505229" cy="3231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D3FDC74-03E0-49F9-A394-DCA6628CC66F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472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730" y="2471373"/>
            <a:ext cx="1258589" cy="35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Measurement of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dirty="0" smtClean="0"/>
                  <a:t> at RHIC</a:t>
                </a:r>
                <a:endParaRPr lang="en-US" dirty="0"/>
              </a:p>
            </p:txBody>
          </p:sp>
        </mc:Choice>
        <mc:Fallback xmlns="">
          <p:sp>
            <p:nvSpPr>
              <p:cNvPr id="3" name="object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748C-E00E-49E7-ADC0-594D785649A0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334902" y="1026741"/>
            <a:ext cx="3492498" cy="2619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70766" y="1186311"/>
            <a:ext cx="2529426" cy="961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5053" y="3399103"/>
            <a:ext cx="1216025" cy="31846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lnSpc>
                <a:spcPts val="1183"/>
              </a:lnSpc>
              <a:spcBef>
                <a:spcPts val="83"/>
              </a:spcBef>
            </a:pPr>
            <a:r>
              <a:rPr sz="1000" spc="-4" dirty="0">
                <a:solidFill>
                  <a:schemeClr val="tx1"/>
                </a:solidFill>
                <a:latin typeface="Calibri"/>
                <a:cs typeface="Calibri"/>
              </a:rPr>
              <a:t>D.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 </a:t>
            </a:r>
            <a:r>
              <a:rPr sz="1000" spc="-4" dirty="0">
                <a:solidFill>
                  <a:schemeClr val="tx1"/>
                </a:solidFill>
                <a:latin typeface="Calibri"/>
                <a:cs typeface="Calibri"/>
              </a:rPr>
              <a:t>Florian </a:t>
            </a:r>
            <a:r>
              <a:rPr sz="1000" i="1" spc="-4" dirty="0">
                <a:solidFill>
                  <a:schemeClr val="tx1"/>
                </a:solidFill>
                <a:latin typeface="Calibri"/>
                <a:cs typeface="Calibri"/>
              </a:rPr>
              <a:t>et</a:t>
            </a:r>
            <a:r>
              <a:rPr sz="1000" i="1" spc="-8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i="1" spc="-4" dirty="0">
                <a:solidFill>
                  <a:schemeClr val="tx1"/>
                </a:solidFill>
                <a:latin typeface="Calibri"/>
                <a:cs typeface="Calibri"/>
              </a:rPr>
              <a:t>al</a:t>
            </a:r>
            <a:r>
              <a:rPr sz="1000" spc="-4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endParaRPr sz="10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0583">
              <a:lnSpc>
                <a:spcPts val="1183"/>
              </a:lnSpc>
            </a:pPr>
            <a:r>
              <a:rPr sz="1000" b="1" spc="-4" dirty="0">
                <a:solidFill>
                  <a:schemeClr val="tx1"/>
                </a:solidFill>
                <a:latin typeface="Calibri"/>
                <a:cs typeface="Calibri"/>
              </a:rPr>
              <a:t>PRL 113 (2014)</a:t>
            </a:r>
            <a:r>
              <a:rPr sz="10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spc="-4" dirty="0">
                <a:solidFill>
                  <a:schemeClr val="tx1"/>
                </a:solidFill>
                <a:latin typeface="Calibri"/>
                <a:cs typeface="Calibri"/>
              </a:rPr>
              <a:t>012001</a:t>
            </a:r>
            <a:endParaRPr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053" y="3875352"/>
            <a:ext cx="1053571" cy="331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spc="-4" dirty="0">
                <a:solidFill>
                  <a:schemeClr val="tx1"/>
                </a:solidFill>
                <a:latin typeface="Calibri"/>
                <a:cs typeface="Calibri"/>
              </a:rPr>
              <a:t>E. </a:t>
            </a:r>
            <a:r>
              <a:rPr sz="1000" spc="-4" dirty="0" smtClean="0">
                <a:solidFill>
                  <a:schemeClr val="tx1"/>
                </a:solidFill>
                <a:latin typeface="Calibri"/>
                <a:cs typeface="Calibri"/>
              </a:rPr>
              <a:t>Nocera</a:t>
            </a:r>
            <a:r>
              <a:rPr sz="1000" spc="-4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et</a:t>
            </a:r>
            <a:r>
              <a:rPr sz="1000" spc="-8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al,</a:t>
            </a:r>
          </a:p>
          <a:p>
            <a:pPr marL="10583">
              <a:spcBef>
                <a:spcPts val="50"/>
              </a:spcBef>
            </a:pP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NPB 887 (2014)</a:t>
            </a:r>
            <a:r>
              <a:rPr sz="1000" b="1" spc="-7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276</a:t>
            </a:r>
            <a:endParaRPr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8"/>
              <p:cNvSpPr txBox="1"/>
              <p:nvPr/>
            </p:nvSpPr>
            <p:spPr>
              <a:xfrm>
                <a:off x="5342897" y="996088"/>
                <a:ext cx="1864785" cy="190223"/>
              </a:xfrm>
              <a:prstGeom prst="rect">
                <a:avLst/>
              </a:prstGeom>
            </p:spPr>
            <p:txBody>
              <a:bodyPr vert="horz" wrap="square" lIns="0" tIns="23283" rIns="0" bIns="0" rtlCol="0">
                <a:spAutoFit/>
              </a:bodyPr>
              <a:lstStyle/>
              <a:p>
                <a:pPr marL="10583" marR="4233">
                  <a:lnSpc>
                    <a:spcPts val="1333"/>
                  </a:lnSpc>
                  <a:spcBef>
                    <a:spcPts val="182"/>
                  </a:spcBef>
                </a:pPr>
                <a:r>
                  <a:rPr lang="it-IT" sz="11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</a:t>
                </a:r>
                <a:r>
                  <a:rPr lang="it-IT" sz="1100" spc="-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it-IT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ina</a:t>
                </a:r>
                <a:r>
                  <a:rPr lang="it-IT" sz="1100" spc="-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it-IT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  </a:t>
                </a:r>
                <a:r>
                  <a:rPr lang="it-IT" sz="1100" spc="-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 high</a:t>
                </a:r>
                <a:r>
                  <a:rPr lang="it-IT" sz="1100" spc="-33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100" i="1" spc="-33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r-AE" sz="1100" b="0" i="1" spc="-33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100" b="0" i="1" spc="-33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</m:sSub>
                  </m:oMath>
                </a14:m>
                <a:endParaRPr sz="1100" baseline="-21604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897" y="996088"/>
                <a:ext cx="1864785" cy="190223"/>
              </a:xfrm>
              <a:prstGeom prst="rect">
                <a:avLst/>
              </a:prstGeom>
              <a:blipFill>
                <a:blip r:embed="rId6"/>
                <a:stretch>
                  <a:fillRect l="-3922" t="-12500" b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9"/>
              <p:cNvSpPr txBox="1"/>
              <p:nvPr/>
            </p:nvSpPr>
            <p:spPr>
              <a:xfrm>
                <a:off x="3082844" y="996088"/>
                <a:ext cx="1720091" cy="190223"/>
              </a:xfrm>
              <a:prstGeom prst="rect">
                <a:avLst/>
              </a:prstGeom>
            </p:spPr>
            <p:txBody>
              <a:bodyPr vert="horz" wrap="square" lIns="0" tIns="23283" rIns="0" bIns="0" rtlCol="0">
                <a:spAutoFit/>
              </a:bodyPr>
              <a:lstStyle/>
              <a:p>
                <a:pPr marL="10583" marR="4233">
                  <a:lnSpc>
                    <a:spcPts val="1333"/>
                  </a:lnSpc>
                  <a:spcBef>
                    <a:spcPts val="182"/>
                  </a:spcBef>
                </a:pPr>
                <a:r>
                  <a:rPr sz="1100" spc="-4" dirty="0">
                    <a:solidFill>
                      <a:schemeClr val="tx1"/>
                    </a:solidFill>
                    <a:latin typeface="Calibri"/>
                    <a:cs typeface="Calibri"/>
                  </a:rPr>
                  <a:t>Dom</a:t>
                </a:r>
                <a:r>
                  <a:rPr sz="1100" dirty="0">
                    <a:solidFill>
                      <a:schemeClr val="tx1"/>
                    </a:solidFill>
                    <a:latin typeface="Calibri"/>
                    <a:cs typeface="Calibri"/>
                  </a:rPr>
                  <a:t>inat</a:t>
                </a:r>
                <a:r>
                  <a:rPr sz="1100" spc="-4" dirty="0">
                    <a:solidFill>
                      <a:schemeClr val="tx1"/>
                    </a:solidFill>
                    <a:latin typeface="Calibri"/>
                    <a:cs typeface="Calibri"/>
                  </a:rPr>
                  <a:t>e</a:t>
                </a:r>
                <a:r>
                  <a:rPr sz="1100" dirty="0">
                    <a:solidFill>
                      <a:schemeClr val="tx1"/>
                    </a:solidFill>
                    <a:latin typeface="Calibri"/>
                    <a:cs typeface="Calibri"/>
                  </a:rPr>
                  <a:t>s  </a:t>
                </a:r>
                <a:r>
                  <a:rPr sz="1100" spc="-4" dirty="0">
                    <a:solidFill>
                      <a:schemeClr val="tx1"/>
                    </a:solidFill>
                    <a:latin typeface="Calibri"/>
                    <a:cs typeface="Calibri"/>
                  </a:rPr>
                  <a:t>at low</a:t>
                </a:r>
                <a:r>
                  <a:rPr sz="1100" spc="-21" dirty="0">
                    <a:solidFill>
                      <a:schemeClr val="tx1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100" i="1" spc="-3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r-AE" sz="1100" i="1" spc="-3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100" i="1" spc="-3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</m:sSub>
                  </m:oMath>
                </a14:m>
                <a:endParaRPr sz="1100" baseline="-21604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844" y="996088"/>
                <a:ext cx="1720091" cy="190223"/>
              </a:xfrm>
              <a:prstGeom prst="rect">
                <a:avLst/>
              </a:prstGeom>
              <a:blipFill>
                <a:blip r:embed="rId7"/>
                <a:stretch>
                  <a:fillRect l="-4610" t="-12500" b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bject 27"/>
          <p:cNvSpPr txBox="1"/>
          <p:nvPr/>
        </p:nvSpPr>
        <p:spPr>
          <a:xfrm>
            <a:off x="7706583" y="4861728"/>
            <a:ext cx="1056217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1271"/>
              </a:spcBef>
            </a:pPr>
            <a:r>
              <a:rPr sz="1500" spc="-4" dirty="0" smtClean="0">
                <a:solidFill>
                  <a:schemeClr val="tx1"/>
                </a:solidFill>
                <a:latin typeface="Calibri"/>
                <a:cs typeface="Calibri"/>
              </a:rPr>
              <a:t>NNPDFpol1.1</a:t>
            </a:r>
            <a:endParaRPr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26615" y="4127069"/>
            <a:ext cx="2097088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Phys. Rev. </a:t>
            </a:r>
            <a:r>
              <a:rPr sz="1167" spc="87" dirty="0">
                <a:solidFill>
                  <a:schemeClr val="tx1"/>
                </a:solidFill>
                <a:latin typeface="Calibri"/>
                <a:cs typeface="Calibri"/>
              </a:rPr>
              <a:t>Le]. </a:t>
            </a: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115 (2015)</a:t>
            </a:r>
            <a:r>
              <a:rPr sz="1167" spc="-12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092002</a:t>
            </a:r>
            <a:endParaRPr sz="1167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48890" y="4113675"/>
            <a:ext cx="1846263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Phys. Rev. </a:t>
            </a:r>
            <a:r>
              <a:rPr sz="1167" dirty="0">
                <a:solidFill>
                  <a:schemeClr val="tx1"/>
                </a:solidFill>
                <a:latin typeface="Calibri"/>
                <a:cs typeface="Calibri"/>
              </a:rPr>
              <a:t>D </a:t>
            </a: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90 (2014)</a:t>
            </a:r>
            <a:r>
              <a:rPr sz="1167" spc="-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chemeClr val="tx1"/>
                </a:solidFill>
                <a:latin typeface="Calibri"/>
                <a:cs typeface="Calibri"/>
              </a:rPr>
              <a:t>012007</a:t>
            </a:r>
            <a:endParaRPr sz="1167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87268" y="4932179"/>
            <a:ext cx="548217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spc="-4" dirty="0">
                <a:solidFill>
                  <a:schemeClr val="tx1"/>
                </a:solidFill>
                <a:latin typeface="Calibri"/>
                <a:cs typeface="Calibri"/>
              </a:rPr>
              <a:t>JA</a:t>
            </a:r>
            <a:r>
              <a:rPr sz="1500" dirty="0">
                <a:solidFill>
                  <a:schemeClr val="tx1"/>
                </a:solidFill>
                <a:latin typeface="Calibri"/>
                <a:cs typeface="Calibri"/>
              </a:rPr>
              <a:t>M</a:t>
            </a:r>
            <a:r>
              <a:rPr sz="1500" spc="-4" dirty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r>
              <a:rPr sz="1500" dirty="0">
                <a:solidFill>
                  <a:schemeClr val="tx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5" name="object 35"/>
          <p:cNvSpPr/>
          <p:nvPr/>
        </p:nvSpPr>
        <p:spPr>
          <a:xfrm>
            <a:off x="4997011" y="2157759"/>
            <a:ext cx="2875665" cy="2006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54466" y="2157759"/>
            <a:ext cx="2648469" cy="2006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36599" y="4533900"/>
                <a:ext cx="2882456" cy="414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99" y="4533900"/>
                <a:ext cx="2882456" cy="414857"/>
              </a:xfrm>
              <a:prstGeom prst="rect">
                <a:avLst/>
              </a:prstGeom>
              <a:blipFill>
                <a:blip r:embed="rId10"/>
                <a:stretch>
                  <a:fillRect l="-21564" t="-185294" b="-272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683914" y="4533900"/>
                <a:ext cx="3111108" cy="4152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06</m:t>
                      </m:r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914" y="4533900"/>
                <a:ext cx="3111108" cy="415242"/>
              </a:xfrm>
              <a:prstGeom prst="rect">
                <a:avLst/>
              </a:prstGeom>
              <a:blipFill>
                <a:blip r:embed="rId11"/>
                <a:stretch>
                  <a:fillRect l="-19961" t="-185294" r="-587" b="-272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00400" y="5055886"/>
                <a:ext cx="2921954" cy="4152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5055886"/>
                <a:ext cx="2921954" cy="415242"/>
              </a:xfrm>
              <a:prstGeom prst="rect">
                <a:avLst/>
              </a:prstGeom>
              <a:blipFill>
                <a:blip r:embed="rId12"/>
                <a:stretch>
                  <a:fillRect l="-21294" t="-183824" r="-835" b="-273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532968" y="4995316"/>
            <a:ext cx="7888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583">
              <a:spcBef>
                <a:spcPts val="83"/>
              </a:spcBef>
            </a:pPr>
            <a:r>
              <a:rPr lang="it-IT" sz="1500" spc="-4" dirty="0">
                <a:solidFill>
                  <a:schemeClr val="tx1"/>
                </a:solidFill>
                <a:latin typeface="Calibri"/>
                <a:cs typeface="Calibri"/>
              </a:rPr>
              <a:t>DSSV++</a:t>
            </a:r>
            <a:endParaRPr lang="it-IT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1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9096"/>
            <a:ext cx="3981884" cy="283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Gluon helicity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den>
                    </m:f>
                  </m:oMath>
                </a14:m>
                <a:r>
                  <a:rPr lang="en-US" dirty="0" smtClean="0"/>
                  <a:t> from SIDIS</a:t>
                </a:r>
                <a:endParaRPr lang="fr-FR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838715" y="2335465"/>
            <a:ext cx="2433585" cy="63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167" dirty="0"/>
              <a:t>Solutions from COMPASS NLO QCD fit of g</a:t>
            </a:r>
            <a:r>
              <a:rPr lang="en-US" sz="1167" baseline="-25000" dirty="0"/>
              <a:t>1</a:t>
            </a:r>
            <a:r>
              <a:rPr lang="en-US" sz="1167" dirty="0"/>
              <a:t> world data (see later)</a:t>
            </a:r>
            <a:endParaRPr lang="fr-FR" sz="116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37247" y="1374782"/>
                <a:ext cx="3975756" cy="369332"/>
              </a:xfrm>
              <a:prstGeom prst="rect">
                <a:avLst/>
              </a:prstGeom>
              <a:ln w="28575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04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04</m:t>
                      </m:r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247" y="1374782"/>
                <a:ext cx="3975756" cy="369332"/>
              </a:xfrm>
              <a:prstGeom prst="rect">
                <a:avLst/>
              </a:prstGeom>
              <a:blipFill>
                <a:blip r:embed="rId5"/>
                <a:stretch>
                  <a:fillRect t="-104615" b="-163077"/>
                </a:stretch>
              </a:blipFill>
              <a:ln w="28575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083864"/>
            <a:ext cx="4088792" cy="1507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56023" y="4697968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FF6600"/>
                </a:solidFill>
                <a:ea typeface="+mj-ea"/>
                <a:cs typeface="+mj-cs"/>
              </a:rPr>
              <a:t>Photon Gluon Fusion 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 bwMode="auto">
          <a:xfrm>
            <a:off x="6934200" y="2705100"/>
            <a:ext cx="1828800" cy="1811857"/>
          </a:xfrm>
          <a:prstGeom prst="ellipse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>
              <a:spcBef>
                <a:spcPct val="20000"/>
              </a:spcBef>
            </a:pPr>
            <a:endParaRPr lang="fr-FR" sz="2167" dirty="0">
              <a:solidFill>
                <a:srgbClr val="5F5F5F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37247" y="2634218"/>
                <a:ext cx="18372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de-DE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sup>
                      </m:sSup>
                      <m:sSup>
                        <m:sSupPr>
                          <m:ctrlPr>
                            <a:rPr lang="de-DE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de-DE" b="1" i="1" dirty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⇌</m:t>
                          </m:r>
                        </m:sup>
                      </m:sSup>
                      <m:r>
                        <a:rPr lang="de-DE" b="1" i="1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de-DE" b="1" i="1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b="1" i="1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𝒉𝒉𝑿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247" y="2634218"/>
                <a:ext cx="1837234" cy="369332"/>
              </a:xfrm>
              <a:prstGeom prst="rect">
                <a:avLst/>
              </a:prstGeom>
              <a:blipFill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676400" y="5034170"/>
            <a:ext cx="1600758" cy="27193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lvl="0"/>
            <a:r>
              <a:rPr lang="de-DE" sz="1167" b="1" i="1" dirty="0">
                <a:solidFill>
                  <a:srgbClr val="006600"/>
                </a:solidFill>
                <a:ea typeface="Verdana" pitchFamily="34" charset="0"/>
                <a:cs typeface="Verdana" pitchFamily="34" charset="0"/>
              </a:rPr>
              <a:t>EPJC 77 (2017) 209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1008564"/>
            <a:ext cx="1459054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dirty="0">
                <a:solidFill>
                  <a:srgbClr val="000000"/>
                </a:solidFill>
              </a:rPr>
              <a:t>Extraction at LO:</a:t>
            </a:r>
            <a:endParaRPr lang="fr-FR" sz="1333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2E31C569-D25F-4B91-AA01-0FF91727B5A3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nucleon SPIN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714500"/>
                <a:ext cx="8610600" cy="342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tabLst>
                    <a:tab pos="684213" algn="l"/>
                  </a:tabLst>
                </a:pPr>
                <a:r>
                  <a:rPr lang="en-US" sz="1400" b="1" dirty="0" smtClean="0">
                    <a:solidFill>
                      <a:srgbClr val="3333FF"/>
                    </a:solidFill>
                    <a:latin typeface="Arial"/>
                  </a:rPr>
                  <a:t>Quarks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ΔΣ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~0.15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from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measurements and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global analysis at NLO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. Largest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uncertainty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ΔΣ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due to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	uncertainty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                 </a:t>
                </a:r>
              </a:p>
              <a:p>
                <a:pPr defTabSz="684213" fontAlgn="auto"/>
                <a:r>
                  <a:rPr lang="en-US" sz="1400" b="1" dirty="0">
                    <a:solidFill>
                      <a:srgbClr val="3333FF"/>
                    </a:solidFill>
                    <a:latin typeface="Arial"/>
                  </a:rPr>
                  <a:t>Gluons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~0.2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integrated between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0.05&lt;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&lt;0.2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: precise result from RHIC.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G/G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positive at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~0.1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(from 	data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fusion process, at LO). Low-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contribution to integral still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unknown. Not enough 	constrain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global analysis at NLO.</a:t>
                </a:r>
                <a:endParaRPr lang="en-US" sz="1400" dirty="0">
                  <a:solidFill>
                    <a:srgbClr val="000000"/>
                  </a:solidFill>
                  <a:latin typeface="Arial"/>
                </a:endParaRPr>
              </a:p>
              <a:p>
                <a:pPr fontAlgn="auto"/>
                <a:r>
                  <a:rPr lang="en-US" sz="1400" b="1" dirty="0" smtClean="0">
                    <a:solidFill>
                      <a:srgbClr val="3333FF"/>
                    </a:solidFill>
                    <a:latin typeface="Arial"/>
                  </a:rPr>
                  <a:t>Orbital momenta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/>
                  </a:rPr>
                  <a:t>  </a:t>
                </a: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Ongoing studies of GPDs.</a:t>
                </a:r>
              </a:p>
              <a:p>
                <a:pPr fontAlgn="auto"/>
                <a:endParaRPr lang="en-US" sz="1400" dirty="0">
                  <a:solidFill>
                    <a:srgbClr val="000000"/>
                  </a:solidFill>
                  <a:latin typeface="Arial"/>
                </a:endParaRPr>
              </a:p>
              <a:p>
                <a:pPr lvl="0" fontAlgn="auto"/>
                <a:r>
                  <a:rPr lang="en-US" sz="1600" b="1" dirty="0">
                    <a:solidFill>
                      <a:srgbClr val="008000"/>
                    </a:solidFill>
                    <a:latin typeface="Arial"/>
                  </a:rPr>
                  <a:t>P</a:t>
                </a:r>
                <a:r>
                  <a:rPr lang="en-US" sz="1600" b="1" dirty="0" smtClean="0">
                    <a:solidFill>
                      <a:srgbClr val="008000"/>
                    </a:solidFill>
                    <a:latin typeface="Arial"/>
                  </a:rPr>
                  <a:t>romising results from lattice QCD calculations: </a:t>
                </a:r>
              </a:p>
              <a:p>
                <a:pPr lvl="0" fontAlgn="auto"/>
                <a:endParaRPr lang="en-US" sz="1600" b="1" dirty="0">
                  <a:solidFill>
                    <a:srgbClr val="000000"/>
                  </a:solidFill>
                  <a:latin typeface="+mj-lt"/>
                </a:endParaRPr>
              </a:p>
              <a:p>
                <a:pPr lvl="0" fontAlgn="auto"/>
                <a:r>
                  <a:rPr lang="en-US" sz="1600" b="1" dirty="0" smtClean="0">
                    <a:solidFill>
                      <a:srgbClr val="FF6600"/>
                    </a:solidFill>
                    <a:latin typeface="Arial"/>
                    <a:sym typeface="Wingdings" panose="05000000000000000000" pitchFamily="2" charset="2"/>
                  </a:rPr>
                  <a:t> </a:t>
                </a:r>
                <a:r>
                  <a:rPr lang="en-US" sz="1600" b="1" dirty="0" smtClean="0">
                    <a:solidFill>
                      <a:srgbClr val="FF6600"/>
                    </a:solidFill>
                    <a:latin typeface="Arial"/>
                  </a:rPr>
                  <a:t>The main question raised in ‘Nucleon spin crisis’ is resolved:</a:t>
                </a:r>
              </a:p>
              <a:p>
                <a:pPr lvl="1" indent="-238115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Quark spin represents a non zero fraction (0.3) of nucleon spin</a:t>
                </a:r>
              </a:p>
              <a:p>
                <a:pPr marL="142869" lvl="1"/>
                <a:r>
                  <a:rPr lang="en-US" sz="1200" b="1" dirty="0">
                    <a:solidFill>
                      <a:srgbClr val="000000"/>
                    </a:solidFill>
                    <a:latin typeface="Arial"/>
                  </a:rPr>
                  <a:t>     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Arial"/>
                  </a:rPr>
                  <a:t>	</a:t>
                </a:r>
                <a:r>
                  <a:rPr lang="en-US" sz="1200" b="1" dirty="0" smtClean="0">
                    <a:solidFill>
                      <a:srgbClr val="008000"/>
                    </a:solidFill>
                    <a:latin typeface="Arial"/>
                  </a:rPr>
                  <a:t>(</a:t>
                </a:r>
                <a:r>
                  <a:rPr lang="en-US" sz="1200" b="1" dirty="0">
                    <a:solidFill>
                      <a:srgbClr val="008000"/>
                    </a:solidFill>
                    <a:latin typeface="Arial"/>
                  </a:rPr>
                  <a:t>measurements and lattice QCD calculations)</a:t>
                </a:r>
                <a:endParaRPr lang="en-US" sz="1200" dirty="0">
                  <a:solidFill>
                    <a:srgbClr val="008000"/>
                  </a:solidFill>
                  <a:latin typeface="Arial"/>
                </a:endParaRPr>
              </a:p>
              <a:p>
                <a:pPr lvl="1" indent="-2857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/>
                  </a:rPr>
                  <a:t>The </a:t>
                </a:r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hypothesis of very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3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, associated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~−2÷−3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) rejected</a:t>
                </a:r>
              </a:p>
              <a:p>
                <a:pPr lvl="1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          						</a:t>
                </a:r>
                <a:endParaRPr lang="en-US" sz="1200" dirty="0" smtClean="0">
                  <a:solidFill>
                    <a:srgbClr val="000000"/>
                  </a:solidFill>
                  <a:latin typeface="Arial"/>
                </a:endParaRPr>
              </a:p>
              <a:p>
                <a:pPr marL="0" lvl="1"/>
                <a:r>
                  <a:rPr lang="en-US" sz="1600" b="1" dirty="0">
                    <a:solidFill>
                      <a:srgbClr val="FF6600"/>
                    </a:solidFill>
                    <a:latin typeface="Arial"/>
                    <a:sym typeface="Wingdings" panose="05000000000000000000" pitchFamily="2" charset="2"/>
                  </a:rPr>
                  <a:t> </a:t>
                </a:r>
                <a:r>
                  <a:rPr lang="en-US" sz="1600" b="1" dirty="0" smtClean="0">
                    <a:solidFill>
                      <a:srgbClr val="FF6600"/>
                    </a:solidFill>
                    <a:latin typeface="Arial"/>
                  </a:rPr>
                  <a:t>Puzzle </a:t>
                </a:r>
                <a:r>
                  <a:rPr lang="en-US" sz="1600" b="1" dirty="0">
                    <a:solidFill>
                      <a:srgbClr val="FF6600"/>
                    </a:solidFill>
                    <a:latin typeface="Arial"/>
                  </a:rPr>
                  <a:t>still pending: </a:t>
                </a:r>
                <a:r>
                  <a:rPr lang="en-US" sz="1600" dirty="0">
                    <a:solidFill>
                      <a:srgbClr val="FF6600"/>
                    </a:solidFill>
                    <a:latin typeface="Arial"/>
                  </a:rPr>
                  <a:t>share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1600" dirty="0">
                    <a:solidFill>
                      <a:srgbClr val="FF6600"/>
                    </a:solid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600" dirty="0">
                    <a:solidFill>
                      <a:srgbClr val="FF6600"/>
                    </a:solidFill>
                    <a:latin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14500"/>
                <a:ext cx="8610600" cy="3429337"/>
              </a:xfrm>
              <a:prstGeom prst="rect">
                <a:avLst/>
              </a:prstGeom>
              <a:blipFill>
                <a:blip r:embed="rId2"/>
                <a:stretch>
                  <a:fillRect l="-354" r="-354" b="-14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62200" y="930781"/>
                <a:ext cx="428809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8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8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solidFill>
                                    <a:srgbClr val="008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8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930781"/>
                <a:ext cx="4288097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EB55C31-8446-4058-B10B-2F34BA197267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742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Inclusive Deep Inelastic Scattering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D86B0821-052E-4F81-A2A9-85BFB855961C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b="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n-US" dirty="0" smtClean="0"/>
                  <a:t>The semi inclusive deep inelastic scattering cross section for a hadron of type h of a given energy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 smtClean="0"/>
                  <a:t> is written as: 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2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Where the structure functions are: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7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7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7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7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sz="17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7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7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7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7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7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7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7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7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7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7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2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7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7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7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7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5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Collinear Multiplicities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B3B505E-498B-4EE9-A861-C31FD4E5DF84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900"/>
            <a:ext cx="7872413" cy="4124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92023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hep</a:t>
            </a:r>
            <a:r>
              <a:rPr lang="en-US" dirty="0">
                <a:hlinkClick r:id="rId3"/>
              </a:rPr>
              <a:t>-ex/1604.02695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Quark </a:t>
            </a:r>
            <a:r>
              <a:rPr lang="en-US" dirty="0" smtClean="0"/>
              <a:t>helicities</a:t>
            </a:r>
            <a:r>
              <a:rPr lang="fr-FR" dirty="0" smtClean="0"/>
              <a:t> </a:t>
            </a:r>
            <a:r>
              <a:rPr lang="en-US" dirty="0" smtClean="0"/>
              <a:t>from</a:t>
            </a:r>
            <a:r>
              <a:rPr lang="fr-FR" dirty="0" smtClean="0"/>
              <a:t> </a:t>
            </a:r>
            <a:r>
              <a:rPr lang="fr-FR" dirty="0" smtClean="0"/>
              <a:t>semi-inclusive DIS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54493" y="1510958"/>
            <a:ext cx="25362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fr-FR" sz="2000" kern="0" dirty="0">
                <a:solidFill>
                  <a:srgbClr val="FF0000"/>
                </a:solidFill>
              </a:rPr>
              <a:t> </a:t>
            </a:r>
            <a:r>
              <a:rPr lang="fr-FR" kern="0" dirty="0">
                <a:solidFill>
                  <a:srgbClr val="FF0000"/>
                </a:solidFill>
              </a:rPr>
              <a:t>  </a:t>
            </a:r>
            <a:r>
              <a:rPr lang="fr-FR" b="1" kern="0" dirty="0">
                <a:solidFill>
                  <a:srgbClr val="FF0000"/>
                </a:solidFill>
              </a:rPr>
              <a:t>COMPASS</a:t>
            </a:r>
          </a:p>
          <a:p>
            <a:pPr>
              <a:defRPr/>
            </a:pPr>
            <a:r>
              <a:rPr lang="fr-FR" sz="1000" b="1" i="1" kern="0" dirty="0">
                <a:solidFill>
                  <a:srgbClr val="008000"/>
                </a:solidFill>
              </a:rPr>
              <a:t>PLB693(2010)227, </a:t>
            </a:r>
            <a:r>
              <a:rPr lang="en-US" sz="1000" b="1" i="1" kern="0" dirty="0" smtClean="0">
                <a:solidFill>
                  <a:srgbClr val="008000"/>
                </a:solidFill>
              </a:rPr>
              <a:t>using</a:t>
            </a:r>
            <a:r>
              <a:rPr lang="fr-FR" sz="1000" b="1" i="1" kern="0" dirty="0" smtClean="0">
                <a:solidFill>
                  <a:srgbClr val="008000"/>
                </a:solidFill>
              </a:rPr>
              <a:t> </a:t>
            </a:r>
            <a:r>
              <a:rPr lang="fr-FR" sz="1000" b="1" i="1" kern="0" dirty="0">
                <a:solidFill>
                  <a:srgbClr val="008000"/>
                </a:solidFill>
              </a:rPr>
              <a:t>DSS </a:t>
            </a:r>
            <a:r>
              <a:rPr lang="fr-FR" sz="1000" b="1" i="1" kern="0" dirty="0">
                <a:solidFill>
                  <a:srgbClr val="008000"/>
                </a:solidFill>
              </a:rPr>
              <a:t>FFs</a:t>
            </a:r>
            <a:endParaRPr lang="fr-FR" sz="1000" b="1" i="1" kern="0" dirty="0">
              <a:solidFill>
                <a:srgbClr val="008000"/>
              </a:solidFill>
            </a:endParaRPr>
          </a:p>
          <a:p>
            <a:pPr>
              <a:defRPr/>
            </a:pPr>
            <a:endParaRPr lang="fr-FR" sz="1000" b="1" i="1" kern="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fr-FR" kern="0" dirty="0">
                <a:solidFill>
                  <a:srgbClr val="00B050"/>
                </a:solidFill>
              </a:rPr>
              <a:t>o   </a:t>
            </a:r>
            <a:r>
              <a:rPr lang="fr-FR" b="1" kern="0" dirty="0">
                <a:solidFill>
                  <a:srgbClr val="00B050"/>
                </a:solidFill>
              </a:rPr>
              <a:t>HERMES</a:t>
            </a:r>
          </a:p>
          <a:p>
            <a:pPr>
              <a:defRPr/>
            </a:pPr>
            <a:r>
              <a:rPr lang="fr-FR" sz="1000" b="1" i="1" kern="0" dirty="0">
                <a:solidFill>
                  <a:srgbClr val="008000"/>
                </a:solidFill>
              </a:rPr>
              <a:t>PRD71(2005)012003</a:t>
            </a:r>
          </a:p>
          <a:p>
            <a:pPr>
              <a:defRPr/>
            </a:pPr>
            <a:r>
              <a:rPr lang="fr-FR" kern="0" dirty="0">
                <a:solidFill>
                  <a:srgbClr val="6600FF"/>
                </a:solidFill>
              </a:rPr>
              <a:t>__ </a:t>
            </a:r>
            <a:r>
              <a:rPr lang="fr-FR" sz="1333" kern="0" dirty="0">
                <a:solidFill>
                  <a:srgbClr val="6600FF"/>
                </a:solidFill>
              </a:rPr>
              <a:t>DSSV at NLO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62516" y="3009241"/>
                <a:ext cx="1905000" cy="404021"/>
              </a:xfrm>
              <a:prstGeom prst="rect">
                <a:avLst/>
              </a:prstGeom>
              <a:noFill/>
              <a:ln>
                <a:solidFill>
                  <a:srgbClr val="FF66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fr-FR" sz="2000" b="1" i="1">
                                  <a:solidFill>
                                    <a:srgbClr val="FF6600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e>
                        <m:sup>
                          <m:r>
                            <a:rPr lang="fr-FR" sz="2000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000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  <m:r>
                        <a:rPr lang="en-US" sz="2000" b="1" i="1">
                          <a:solidFill>
                            <a:srgbClr val="FF66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FF6600"/>
                              </a:solidFill>
                              <a:latin typeface="Cambria Math"/>
                              <a:ea typeface="Cambria Math"/>
                            </a:rPr>
                            <m:t>𝒉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𝑿</m:t>
                      </m:r>
                    </m:oMath>
                  </m:oMathPara>
                </a14:m>
                <a:endParaRPr lang="fr-FR" sz="1667" b="1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516" y="3009241"/>
                <a:ext cx="1905000" cy="404021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  <a:ln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6"/>
          <p:cNvGrpSpPr/>
          <p:nvPr/>
        </p:nvGrpSpPr>
        <p:grpSpPr>
          <a:xfrm>
            <a:off x="1211627" y="1513431"/>
            <a:ext cx="4428199" cy="2719846"/>
            <a:chOff x="678377" y="896259"/>
            <a:chExt cx="5315438" cy="3602140"/>
          </a:xfrm>
        </p:grpSpPr>
        <p:pic>
          <p:nvPicPr>
            <p:cNvPr id="18" name="Image 10" descr="dq_sidis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377" y="896259"/>
              <a:ext cx="5315438" cy="3602140"/>
            </a:xfrm>
            <a:prstGeom prst="rect">
              <a:avLst/>
            </a:prstGeom>
          </p:spPr>
        </p:pic>
        <p:sp>
          <p:nvSpPr>
            <p:cNvPr id="19" name="ZoneTexte 9"/>
            <p:cNvSpPr txBox="1"/>
            <p:nvPr/>
          </p:nvSpPr>
          <p:spPr>
            <a:xfrm>
              <a:off x="3772891" y="3348290"/>
              <a:ext cx="1887680" cy="665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000" kern="0" dirty="0">
                  <a:solidFill>
                    <a:srgbClr val="808080"/>
                  </a:solidFill>
                </a:rPr>
                <a:t>Q</a:t>
              </a:r>
              <a:r>
                <a:rPr lang="fr-FR" sz="1000" kern="0" baseline="30000" dirty="0">
                  <a:solidFill>
                    <a:srgbClr val="808080"/>
                  </a:solidFill>
                </a:rPr>
                <a:t>2</a:t>
              </a:r>
              <a:r>
                <a:rPr lang="fr-FR" sz="1000" kern="0" dirty="0">
                  <a:solidFill>
                    <a:srgbClr val="808080"/>
                  </a:solidFill>
                </a:rPr>
                <a:t>=3 (GeV/c)</a:t>
              </a:r>
              <a:r>
                <a:rPr lang="fr-FR" sz="1000" kern="0" baseline="30000" dirty="0">
                  <a:solidFill>
                    <a:srgbClr val="808080"/>
                  </a:solidFill>
                </a:rPr>
                <a:t>2</a:t>
              </a:r>
            </a:p>
            <a:p>
              <a:pPr>
                <a:defRPr/>
              </a:pPr>
              <a:endParaRPr lang="fr-FR" sz="1000" kern="0" baseline="30000" dirty="0">
                <a:solidFill>
                  <a:srgbClr val="808080"/>
                </a:solidFill>
              </a:endParaRPr>
            </a:p>
            <a:p>
              <a:pPr>
                <a:defRPr/>
              </a:pPr>
              <a:endParaRPr lang="fr-FR" sz="1000" kern="0" dirty="0">
                <a:solidFill>
                  <a:srgbClr val="808080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427216" y="1108579"/>
            <a:ext cx="61587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333" dirty="0" smtClean="0">
                <a:solidFill>
                  <a:srgbClr val="5F5F5F"/>
                </a:solidFill>
              </a:rPr>
              <a:t>Leading order extraction of quark helicities from spin asymmetries</a:t>
            </a:r>
            <a:r>
              <a:rPr lang="fr-FR" sz="1333" dirty="0" smtClean="0">
                <a:solidFill>
                  <a:srgbClr val="5F5F5F"/>
                </a:solidFill>
              </a:rPr>
              <a:t>:</a:t>
            </a:r>
            <a:endParaRPr lang="fr-FR" sz="1333" dirty="0">
              <a:solidFill>
                <a:srgbClr val="5F5F5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39328"/>
            <a:ext cx="1116492" cy="10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124466" y="4379126"/>
                <a:ext cx="6992943" cy="1117935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33" dirty="0" smtClean="0">
                    <a:solidFill>
                      <a:schemeClr val="tx1"/>
                    </a:solidFill>
                  </a:rPr>
                  <a:t>What</a:t>
                </a:r>
                <a:r>
                  <a:rPr lang="en-US" sz="1333" dirty="0">
                    <a:solidFill>
                      <a:schemeClr val="tx1"/>
                    </a:solidFill>
                  </a:rPr>
                  <a:t> about </a:t>
                </a:r>
                <a14:m>
                  <m:oMath xmlns:m="http://schemas.openxmlformats.org/officeDocument/2006/math">
                    <m:r>
                      <a:rPr lang="en-US" sz="1333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333" dirty="0">
                    <a:solidFill>
                      <a:schemeClr val="tx1"/>
                    </a:solidFill>
                  </a:rPr>
                  <a:t>?  Integral is found negative from </a:t>
                </a:r>
                <a:r>
                  <a:rPr lang="en-US" sz="1333" b="1" i="1" dirty="0">
                    <a:solidFill>
                      <a:schemeClr val="tx1"/>
                    </a:solidFill>
                  </a:rPr>
                  <a:t>inclusive</a:t>
                </a:r>
                <a:r>
                  <a:rPr lang="en-US" sz="1333" dirty="0">
                    <a:solidFill>
                      <a:schemeClr val="tx1"/>
                    </a:solidFill>
                  </a:rPr>
                  <a:t> data, when imposing  SU3 </a:t>
                </a:r>
              </a:p>
              <a:p>
                <a:r>
                  <a:rPr lang="en-US" sz="1333" dirty="0">
                    <a:solidFill>
                      <a:schemeClr val="tx1"/>
                    </a:solidFill>
                  </a:rPr>
                  <a:t>while here from </a:t>
                </a:r>
                <a:r>
                  <a:rPr lang="en-US" sz="1333" b="1" i="1" dirty="0">
                    <a:solidFill>
                      <a:schemeClr val="tx1"/>
                    </a:solidFill>
                  </a:rPr>
                  <a:t>semi-inclusive</a:t>
                </a:r>
                <a:r>
                  <a:rPr lang="en-US" sz="1333" dirty="0">
                    <a:solidFill>
                      <a:schemeClr val="tx1"/>
                    </a:solidFill>
                  </a:rPr>
                  <a:t> </a:t>
                </a:r>
                <a:r>
                  <a:rPr lang="en-US" sz="1333" dirty="0" smtClean="0">
                    <a:solidFill>
                      <a:schemeClr val="tx1"/>
                    </a:solidFill>
                  </a:rPr>
                  <a:t>data, </a:t>
                </a:r>
                <a14:m>
                  <m:oMath xmlns:m="http://schemas.openxmlformats.org/officeDocument/2006/math"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&gt;~</m:t>
                    </m:r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333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005</m:t>
                    </m:r>
                  </m:oMath>
                </a14:m>
                <a:r>
                  <a:rPr lang="en-US" sz="1333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3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3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333" dirty="0">
                    <a:solidFill>
                      <a:schemeClr val="tx1"/>
                    </a:solidFill>
                  </a:rPr>
                  <a:t> is compatible with zero.</a:t>
                </a:r>
              </a:p>
              <a:p>
                <a:endParaRPr lang="en-US" sz="1333" dirty="0">
                  <a:solidFill>
                    <a:schemeClr val="tx1"/>
                  </a:solidFill>
                </a:endParaRPr>
              </a:p>
              <a:p>
                <a:r>
                  <a:rPr lang="en-US" sz="1333" b="1" dirty="0">
                    <a:solidFill>
                      <a:schemeClr val="tx1"/>
                    </a:solidFill>
                  </a:rPr>
                  <a:t>NB: </a:t>
                </a:r>
                <a:r>
                  <a:rPr lang="en-US" sz="1333" dirty="0">
                    <a:solidFill>
                      <a:schemeClr val="tx1"/>
                    </a:solidFill>
                  </a:rPr>
                  <a:t>-</a:t>
                </a:r>
                <a:r>
                  <a:rPr lang="en-US" sz="1333" b="1" dirty="0">
                    <a:solidFill>
                      <a:schemeClr val="tx1"/>
                    </a:solidFill>
                  </a:rPr>
                  <a:t>  </a:t>
                </a:r>
                <a:r>
                  <a:rPr lang="en-US" sz="1333" dirty="0" smtClean="0">
                    <a:solidFill>
                      <a:schemeClr val="tx1"/>
                    </a:solidFill>
                  </a:rPr>
                  <a:t>The extraction assumes quark Fragmentation Functions known (DSS here)</a:t>
                </a:r>
              </a:p>
              <a:p>
                <a:r>
                  <a:rPr lang="en-US" sz="1333" dirty="0">
                    <a:solidFill>
                      <a:schemeClr val="tx1"/>
                    </a:solidFill>
                  </a:rPr>
                  <a:t>       -  No measurement at lower </a:t>
                </a:r>
                <a14:m>
                  <m:oMath xmlns:m="http://schemas.openxmlformats.org/officeDocument/2006/math">
                    <m:r>
                      <a:rPr lang="en-US" sz="1333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333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66" y="4379126"/>
                <a:ext cx="6992943" cy="1117935"/>
              </a:xfrm>
              <a:prstGeom prst="rect">
                <a:avLst/>
              </a:prstGeom>
              <a:blipFill>
                <a:blip r:embed="rId6"/>
                <a:stretch>
                  <a:fillRect l="-87" b="-3209"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ndir un rectangle avec un coin diagonal 6"/>
          <p:cNvSpPr/>
          <p:nvPr/>
        </p:nvSpPr>
        <p:spPr bwMode="auto">
          <a:xfrm>
            <a:off x="4091947" y="3517574"/>
            <a:ext cx="4020447" cy="892038"/>
          </a:xfrm>
          <a:prstGeom prst="round2Diag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1667" b="1" kern="0" dirty="0">
                <a:solidFill>
                  <a:srgbClr val="3333FF"/>
                </a:solidFill>
              </a:rPr>
              <a:t> </a:t>
            </a:r>
            <a:r>
              <a:rPr lang="en-US" sz="1333" b="1" kern="0" dirty="0">
                <a:solidFill>
                  <a:srgbClr val="3333FF"/>
                </a:solidFill>
              </a:rPr>
              <a:t>Full flavour separation </a:t>
            </a:r>
            <a:r>
              <a:rPr lang="en-US" sz="1333" b="1" kern="0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sz="1333" b="1" kern="0" dirty="0">
                <a:solidFill>
                  <a:srgbClr val="3333FF"/>
                </a:solidFill>
              </a:rPr>
              <a:t> x~0.004</a:t>
            </a:r>
            <a:endParaRPr lang="en-US" sz="1333" b="1" kern="0" dirty="0">
              <a:solidFill>
                <a:srgbClr val="FF6600"/>
              </a:solidFill>
            </a:endParaRP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1333" b="1" kern="0" dirty="0">
                <a:solidFill>
                  <a:srgbClr val="3333FF"/>
                </a:solidFill>
              </a:rPr>
              <a:t> Sea quark distributions ~ zero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1333" b="1" kern="0" dirty="0">
                <a:solidFill>
                  <a:srgbClr val="3333FF"/>
                </a:solidFill>
              </a:rPr>
              <a:t> Good agreement with global fits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8284" y="2462572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6600"/>
                </a:solidFill>
                <a:sym typeface="Wingdings" panose="05000000000000000000" pitchFamily="2" charset="2"/>
              </a:rPr>
              <a:t>d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960" y="2517377"/>
            <a:ext cx="310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F6600"/>
                </a:solidFill>
                <a:sym typeface="Wingdings" panose="05000000000000000000" pitchFamily="2" charset="2"/>
              </a:rPr>
              <a:t>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06664" y="1773583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6600"/>
                </a:solidFill>
                <a:sym typeface="Wingdings" panose="05000000000000000000" pitchFamily="2" charset="2"/>
              </a:rPr>
              <a:t>u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81" y="1504369"/>
            <a:ext cx="466989" cy="53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331070" y="325286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6600"/>
                </a:solidFill>
                <a:sym typeface="Wingdings" panose="05000000000000000000" pitchFamily="2" charset="2"/>
              </a:rPr>
              <a:t>s</a:t>
            </a:r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5373366" y="2517377"/>
            <a:ext cx="180019" cy="0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3361331" y="2617473"/>
            <a:ext cx="180019" cy="0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0C6F7BA-2C22-4046-83F5-44B28EB1B16F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5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Transverse </a:t>
            </a:r>
            <a:r>
              <a:rPr lang="en-US" dirty="0" smtClean="0"/>
              <a:t>structure</a:t>
            </a:r>
            <a:r>
              <a:rPr lang="it-IT" dirty="0" smtClean="0"/>
              <a:t> </a:t>
            </a:r>
            <a:r>
              <a:rPr lang="it-IT" dirty="0" smtClean="0"/>
              <a:t>of the </a:t>
            </a:r>
            <a:r>
              <a:rPr lang="en-US" dirty="0" smtClean="0"/>
              <a:t>Nucleon</a:t>
            </a:r>
            <a:endParaRPr lang="en-US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38500ED-758E-41BD-888C-559492CCD0C4}" type="datetime1">
              <a:rPr lang="en-US" noProof="0" smtClean="0"/>
              <a:t>6/26/2020</a:t>
            </a:fld>
            <a:endParaRPr lang="en-US" noProof="0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Beam Polarization and Polarimetry at the Electron Ion Collider</a:t>
            </a:r>
            <a:endParaRPr lang="en-US" noProof="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A5DFB4-3D23-4866-8D46-AE36D04BFD7D}" type="slidenum">
              <a:rPr lang="en-US" noProof="0" smtClean="0"/>
              <a:pPr lvl="0"/>
              <a:t>17</a:t>
            </a:fld>
            <a:endParaRPr lang="en-US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1" y="993860"/>
            <a:ext cx="4475163" cy="4475163"/>
          </a:xfrm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49791" y="3766252"/>
            <a:ext cx="262948" cy="114507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49791" y="3211732"/>
            <a:ext cx="917132" cy="50903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ℓ′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avoye LET"/>
                  <a:ea typeface="+mn-ea"/>
                  <a:cs typeface="Savoye LE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blipFill>
                <a:blip r:embed="rId4"/>
                <a:stretch>
                  <a:fillRect r="-27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avoye LET"/>
                  <a:ea typeface="+mn-ea"/>
                  <a:cs typeface="Savoye LE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350911" y="3682893"/>
            <a:ext cx="21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Photon Virtuality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</a:t>
            </a:r>
            <a:r>
              <a:rPr kumimoji="0" lang="en-US" sz="1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endParaRPr kumimoji="0" lang="en-US" sz="1800" b="0" i="1" u="none" strike="noStrike" kern="1200" cap="none" spc="0" normalizeH="0" baseline="3000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979" y="48810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Hard Scale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 Energy Probe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solidFill>
                <a:srgbClr val="D8E1A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25354" y="2324970"/>
            <a:ext cx="1302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Longitudinal momentum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9380" y="2042702"/>
            <a:ext cx="122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Transverse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789" y="2800757"/>
            <a:ext cx="115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Transverse 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9862" y="92556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Confinement Scale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22210" name="Picture 2" descr="Risultati immagini per feynman graph phot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2959593" y="3105102"/>
            <a:ext cx="2667000" cy="5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954" y="3660064"/>
            <a:ext cx="22288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77691" y="3467100"/>
            <a:ext cx="2388724" cy="1831800"/>
            <a:chOff x="6705600" y="952500"/>
            <a:chExt cx="2388724" cy="18318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952500"/>
              <a:ext cx="2388724" cy="18318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7620000" y="1603826"/>
              <a:ext cx="553010" cy="263074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244596" y="1333500"/>
              <a:ext cx="137404" cy="20467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208577" y="1553153"/>
              <a:ext cx="157068" cy="32343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blipFill>
                  <a:blip r:embed="rId3"/>
                  <a:stretch>
                    <a:fillRect l="-17647" r="-3922" b="-173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  <a:blipFill>
                  <a:blip r:embed="rId4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Confined parton motion in a hadron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Scattering </a:t>
                </a:r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with a large momentum </a:t>
                </a:r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transfer</a:t>
                </a:r>
              </a:p>
              <a:p>
                <a:pPr lvl="1"/>
                <a:r>
                  <a:rPr lang="en-US" sz="2000" dirty="0" smtClean="0">
                    <a:latin typeface="+mj-lt"/>
                  </a:rPr>
                  <a:t>Momentum </a:t>
                </a:r>
                <a:r>
                  <a:rPr lang="en-US" sz="2000" dirty="0">
                    <a:latin typeface="+mj-lt"/>
                  </a:rPr>
                  <a:t>scale of the hard </a:t>
                </a:r>
                <a:r>
                  <a:rPr lang="en-US" sz="2000" dirty="0" smtClean="0">
                    <a:latin typeface="+mj-lt"/>
                  </a:rPr>
                  <a:t>probe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≫</m:t>
                    </m:r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l-GR" sz="2000" smtClean="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endParaRPr lang="it-IT" sz="2000" dirty="0" smtClean="0">
                  <a:latin typeface="+mj-lt"/>
                </a:endParaRPr>
              </a:p>
              <a:p>
                <a:pPr lvl="1"/>
                <a:r>
                  <a:rPr lang="en-US" sz="2000" dirty="0">
                    <a:latin typeface="+mj-lt"/>
                  </a:rPr>
                  <a:t>Combined motion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+mj-lt"/>
                  </a:rPr>
                  <a:t> is </a:t>
                </a:r>
                <a:r>
                  <a:rPr lang="en-US" sz="2000" dirty="0">
                    <a:latin typeface="+mj-lt"/>
                  </a:rPr>
                  <a:t>too week to be sensitive to the hard </a:t>
                </a:r>
                <a:r>
                  <a:rPr lang="en-US" sz="2000" dirty="0" smtClean="0">
                    <a:latin typeface="+mj-lt"/>
                  </a:rPr>
                  <a:t>probe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Collinear factorization – integrated into </a:t>
                </a:r>
                <a:r>
                  <a:rPr lang="en-US" sz="2000" dirty="0" smtClean="0">
                    <a:latin typeface="+mj-lt"/>
                  </a:rPr>
                  <a:t>PDFs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Scattering with multiple momentum scales </a:t>
                </a:r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observed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Two-scale </a:t>
                </a:r>
                <a:r>
                  <a:rPr lang="en-US" sz="2000" dirty="0" smtClean="0">
                    <a:latin typeface="+mj-lt"/>
                  </a:rPr>
                  <a:t>observables (such </a:t>
                </a:r>
                <a:r>
                  <a:rPr lang="en-US" sz="2000" dirty="0">
                    <a:latin typeface="+mj-lt"/>
                  </a:rPr>
                  <a:t>as </a:t>
                </a:r>
                <a:r>
                  <a:rPr lang="en-US" sz="2000" dirty="0" smtClean="0">
                    <a:latin typeface="+mj-lt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+mj-lt"/>
                  </a:rPr>
                  <a:t> SIDIS, </a:t>
                </a:r>
                <a:r>
                  <a:rPr lang="en-US" sz="2000" dirty="0">
                    <a:latin typeface="+mj-lt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+mj-lt"/>
                  </a:rPr>
                  <a:t> Drell-Yan)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sz="2000" dirty="0" smtClean="0">
                  <a:latin typeface="+mj-lt"/>
                </a:endParaRPr>
              </a:p>
              <a:p>
                <a:pPr lvl="1"/>
                <a:r>
                  <a:rPr lang="en-US" sz="2000" dirty="0" smtClean="0">
                    <a:latin typeface="+mj-lt"/>
                  </a:rPr>
                  <a:t>“Hard” </a:t>
                </a:r>
                <a:r>
                  <a:rPr lang="en-US" sz="2000" dirty="0">
                    <a:latin typeface="+mj-lt"/>
                  </a:rPr>
                  <a:t>scale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</a:rPr>
                  <a:t> localizes the probe to see the quark or gluon </a:t>
                </a:r>
                <a:r>
                  <a:rPr lang="en-US" sz="2000" dirty="0">
                    <a:latin typeface="+mj-lt"/>
                  </a:rPr>
                  <a:t>d.o.f</a:t>
                </a:r>
                <a:r>
                  <a:rPr lang="en-US" sz="2000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“Soft”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could be sensitive to the confined </a:t>
                </a:r>
                <a:r>
                  <a:rPr lang="en-US" sz="2000" dirty="0" smtClean="0">
                    <a:latin typeface="+mj-lt"/>
                  </a:rPr>
                  <a:t>motion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TMD factorization: the confined motion is encoded into TMDs</a:t>
                </a:r>
                <a:endParaRPr lang="it-IT" sz="2000" dirty="0">
                  <a:latin typeface="+mj-lt"/>
                </a:endParaRPr>
              </a:p>
              <a:p>
                <a:pPr lvl="1"/>
                <a:endParaRPr lang="it-IT" dirty="0" smtClean="0">
                  <a:latin typeface="+mj-lt"/>
                </a:endParaRPr>
              </a:p>
              <a:p>
                <a:pPr lvl="1"/>
                <a:endParaRPr lang="it-IT" dirty="0">
                  <a:latin typeface="+mj-lt"/>
                </a:endParaRPr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500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FA83-3B7E-4175-9B64-E8E6B9C255DE}" type="datetime1">
              <a:rPr lang="en-US" smtClean="0">
                <a:latin typeface="+mj-lt"/>
              </a:rPr>
              <a:t>6/26/2020</a:t>
            </a:fld>
            <a:endParaRPr lang="en-US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Beam Polarization and Polarimetry at the Electron Ion Collider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7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Unpolarised Transverse Momentum dependent PDFs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1620" dirty="0"/>
                  <a:t>When we consider the transverse momentum of the quark in the calculation of the cross section Transverse Momentum Dependent parton distribution (TMDs)</a:t>
                </a:r>
              </a:p>
              <a:p>
                <a:endParaRPr lang="en-US" sz="1620" dirty="0"/>
              </a:p>
              <a:p>
                <a:pPr marL="0" indent="0">
                  <a:buNone/>
                </a:pPr>
                <a:r>
                  <a:rPr lang="en-US" sz="1620" dirty="0"/>
                  <a:t>		</a:t>
                </a:r>
              </a:p>
              <a:p>
                <a:pPr marL="0" indent="0">
                  <a:buNone/>
                </a:pPr>
                <a:r>
                  <a:rPr lang="en-US" sz="1620" dirty="0"/>
                  <a:t>			</a:t>
                </a:r>
              </a:p>
              <a:p>
                <a:endParaRPr lang="en-US" sz="1620" dirty="0"/>
              </a:p>
              <a:p>
                <a:endParaRPr lang="en-US" sz="1620" dirty="0"/>
              </a:p>
              <a:p>
                <a:pPr marL="0" indent="0">
                  <a:buNone/>
                </a:pPr>
                <a:endParaRPr lang="en-US" sz="1620" dirty="0"/>
              </a:p>
              <a:p>
                <a:r>
                  <a:rPr lang="en-US" sz="1620" dirty="0"/>
                  <a:t>The unpolarised number density of the quarks gains a dependence from the intrinsic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2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500" dirty="0">
                  <a:solidFill>
                    <a:schemeClr val="accent2"/>
                  </a:solidFill>
                </a:endParaRPr>
              </a:p>
              <a:p>
                <a:r>
                  <a:rPr lang="en-US" sz="1620" dirty="0"/>
                  <a:t>New parton densities arise: the </a:t>
                </a:r>
                <a:r>
                  <a:rPr lang="en-US" sz="1620" dirty="0">
                    <a:solidFill>
                      <a:srgbClr val="FF0000"/>
                    </a:solidFill>
                  </a:rPr>
                  <a:t>Boer-Mulders</a:t>
                </a:r>
                <a:r>
                  <a:rPr lang="en-US" sz="1620" dirty="0"/>
                  <a:t> functions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⊥,</m:t>
                        </m:r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20" dirty="0"/>
                  <a:t>, describing the correlation between the intrinsic quark transverse momentum and the spin of the quark in an unpolarised nucleon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⊥,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15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20" dirty="0"/>
              </a:p>
              <a:p>
                <a:endParaRPr lang="en-US" sz="1620" dirty="0"/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7" r="-214" b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12649" y="1615362"/>
            <a:ext cx="6283205" cy="1882491"/>
            <a:chOff x="2462644" y="1457649"/>
            <a:chExt cx="8377607" cy="25099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574" y="1457649"/>
              <a:ext cx="1699787" cy="2011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989" y="1864641"/>
              <a:ext cx="1699787" cy="1604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62644" y="3555141"/>
              <a:ext cx="239638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motion only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5752" y="3585993"/>
              <a:ext cx="307896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+ transverse motion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486" y="1616670"/>
              <a:ext cx="215900" cy="317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  <a:blipFill>
                  <a:blip r:embed="rId10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314C8829-F304-4B02-AE22-2EDE916EA7C9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4" name="Text Box 2"/>
              <p:cNvSpPr txBox="1">
                <a:spLocks noChangeArrowheads="1"/>
              </p:cNvSpPr>
              <p:nvPr/>
            </p:nvSpPr>
            <p:spPr bwMode="auto">
              <a:xfrm>
                <a:off x="930776" y="1091781"/>
                <a:ext cx="2121671" cy="404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𝑭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776" y="1091781"/>
                <a:ext cx="2121671" cy="404598"/>
              </a:xfrm>
              <a:prstGeom prst="rect">
                <a:avLst/>
              </a:prstGeom>
              <a:blipFill>
                <a:blip r:embed="rId2"/>
                <a:stretch>
                  <a:fillRect l="-2586" t="-3030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1" name="Picture 3" descr="prev"/>
          <p:cNvPicPr>
            <a:picLocks noChangeAspect="1" noChangeArrowheads="1"/>
          </p:cNvPicPr>
          <p:nvPr/>
        </p:nvPicPr>
        <p:blipFill rotWithShape="1">
          <a:blip r:embed="rId3"/>
          <a:srcRect t="2709"/>
          <a:stretch/>
        </p:blipFill>
        <p:spPr bwMode="auto">
          <a:xfrm>
            <a:off x="793525" y="1476104"/>
            <a:ext cx="2151698" cy="31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6" name="Text Box 4"/>
              <p:cNvSpPr txBox="1">
                <a:spLocks noChangeArrowheads="1"/>
              </p:cNvSpPr>
              <p:nvPr/>
            </p:nvSpPr>
            <p:spPr bwMode="auto">
              <a:xfrm>
                <a:off x="3215462" y="1098016"/>
                <a:ext cx="2070375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5462" y="1098016"/>
                <a:ext cx="2070375" cy="403380"/>
              </a:xfrm>
              <a:prstGeom prst="rect">
                <a:avLst/>
              </a:prstGeom>
              <a:blipFill>
                <a:blip r:embed="rId4"/>
                <a:stretch>
                  <a:fillRect l="-2353" t="-3030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49846" y="4779472"/>
            <a:ext cx="1442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33CC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momentum</a:t>
            </a:r>
            <a:endParaRPr lang="en-US" b="1" dirty="0">
              <a:solidFill>
                <a:srgbClr val="0033CC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951998" y="4779472"/>
            <a:ext cx="90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spin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5437108" y="1093856"/>
                <a:ext cx="2078389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7108" y="1093856"/>
                <a:ext cx="2078389" cy="403380"/>
              </a:xfrm>
              <a:prstGeom prst="rect">
                <a:avLst/>
              </a:prstGeom>
              <a:blipFill>
                <a:blip r:embed="rId5"/>
                <a:stretch>
                  <a:fillRect l="-2639" t="-2985" b="-179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680968" y="4645668"/>
            <a:ext cx="2624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transverse spin ~ angular momentum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530" y="1485900"/>
            <a:ext cx="2133328" cy="3145686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 bwMode="auto">
          <a:xfrm>
            <a:off x="5534007" y="4174025"/>
            <a:ext cx="79553" cy="68580"/>
          </a:xfrm>
          <a:prstGeom prst="triangl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1589" y="4134835"/>
            <a:ext cx="5148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HERMES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534007" y="4046661"/>
            <a:ext cx="79553" cy="88175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8321" y="4014001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COMPASS</a:t>
            </a:r>
          </a:p>
        </p:txBody>
      </p:sp>
      <p:sp>
        <p:nvSpPr>
          <p:cNvPr id="17" name="TextBox 16"/>
          <p:cNvSpPr txBox="1"/>
          <p:nvPr/>
        </p:nvSpPr>
        <p:spPr>
          <a:xfrm rot="3420000">
            <a:off x="6613126" y="3049494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0033CC"/>
                </a:solidFill>
                <a:cs typeface="Arial" pitchFamily="34" charset="0"/>
              </a:rPr>
              <a:t>EIC coverage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988"/>
            <a:ext cx="6878743" cy="939800"/>
          </a:xfrm>
        </p:spPr>
        <p:txBody>
          <a:bodyPr/>
          <a:lstStyle/>
          <a:p>
            <a:r>
              <a:rPr lang="en-US" dirty="0" smtClean="0"/>
              <a:t>Why we need an EIC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24" y="1476104"/>
            <a:ext cx="2475256" cy="315976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465065A-D7CF-400F-9DB6-25199A705282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0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TMD PDFs and FFs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1BEC-C8E8-4E8C-B103-4426E2946193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28700"/>
                <a:ext cx="8686800" cy="442080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1800" dirty="0"/>
                  <a:t>TMD factorization works in the domain where there are two observed momenta in the process, such as SIDIS, DY,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800" dirty="0"/>
                  <a:t> is large to ensure the use of </a:t>
                </a:r>
                <a:r>
                  <a:rPr lang="en-US" sz="1800" dirty="0"/>
                  <a:t>pQCD</a:t>
                </a:r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is much smaller such that it is sensitive to </a:t>
                </a:r>
                <a:r>
                  <a:rPr lang="en-US" sz="1800" dirty="0"/>
                  <a:t>parton’s</a:t>
                </a:r>
                <a:r>
                  <a:rPr lang="en-US" sz="1800" dirty="0"/>
                  <a:t> transverse momentum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SIDIS off polarized p, d, n targets</a:t>
                </a:r>
              </a:p>
              <a:p>
                <a:endParaRPr lang="en-US" sz="2000" b="1" dirty="0">
                  <a:solidFill>
                    <a:schemeClr val="accent2"/>
                  </a:solidFill>
                </a:endParaRPr>
              </a:p>
              <a:p>
                <a:endParaRPr lang="en-GB" sz="1600" b="1" dirty="0"/>
              </a:p>
              <a:p>
                <a:r>
                  <a:rPr lang="en-GB" sz="2000" dirty="0">
                    <a:solidFill>
                      <a:schemeClr val="accent2"/>
                    </a:solidFill>
                  </a:rPr>
                  <a:t>polarised Drell-Yan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28700"/>
                <a:ext cx="8686800" cy="4420800"/>
              </a:xfrm>
              <a:prstGeom prst="rect">
                <a:avLst/>
              </a:prstGeom>
              <a:blipFill>
                <a:blip r:embed="rId3"/>
                <a:stretch>
                  <a:fillRect l="-281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9" y="2226874"/>
            <a:ext cx="1136989" cy="80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1458" y="2226874"/>
            <a:ext cx="266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HERMES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COMPASS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JLab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future: </a:t>
            </a:r>
            <a:r>
              <a:rPr lang="en-GB" sz="1400" b="1" i="1" dirty="0">
                <a:solidFill>
                  <a:schemeClr val="tx1"/>
                </a:solidFill>
              </a:rPr>
              <a:t>EIC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5" y="3557793"/>
            <a:ext cx="1750586" cy="78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3201" y="3372380"/>
            <a:ext cx="2276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COMPASS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RHIC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FNAL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future: </a:t>
            </a:r>
            <a:r>
              <a:rPr lang="en-GB" sz="1400" b="1" i="1" dirty="0">
                <a:solidFill>
                  <a:schemeClr val="tx1"/>
                </a:solidFill>
              </a:rPr>
              <a:t>FAIR, </a:t>
            </a:r>
            <a:r>
              <a:rPr lang="en-GB" sz="1400" b="1" i="1" dirty="0">
                <a:solidFill>
                  <a:schemeClr val="tx1"/>
                </a:solidFill>
              </a:rPr>
              <a:t>JPark</a:t>
            </a:r>
            <a:r>
              <a:rPr lang="en-GB" sz="1400" b="1" i="1" dirty="0">
                <a:solidFill>
                  <a:schemeClr val="tx1"/>
                </a:solidFill>
              </a:rPr>
              <a:t>, NICA</a:t>
            </a:r>
            <a:endParaRPr lang="en-GB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95801" y="2381295"/>
                <a:ext cx="3604128" cy="434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1" y="2381295"/>
                <a:ext cx="3604128" cy="434734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81329" y="3557793"/>
                <a:ext cx="4159472" cy="4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acc>
                            <m:accPr>
                              <m:chr m:val="̅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329" y="3557793"/>
                <a:ext cx="4159472" cy="402033"/>
              </a:xfrm>
              <a:prstGeom prst="rect">
                <a:avLst/>
              </a:prstGeom>
              <a:blipFill>
                <a:blip r:embed="rId7"/>
                <a:stretch>
                  <a:fillRect t="-3030" r="-2639" b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105004"/>
              </p:ext>
            </p:extLst>
          </p:nvPr>
        </p:nvGraphicFramePr>
        <p:xfrm>
          <a:off x="813912" y="4705685"/>
          <a:ext cx="1345996" cy="68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49" r:id="rId8" imgW="7771320" imgH="3949200" progId="">
                  <p:embed/>
                </p:oleObj>
              </mc:Choice>
              <mc:Fallback>
                <p:oleObj r:id="rId8" imgW="7771320" imgH="394920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912" y="4705685"/>
                        <a:ext cx="1345996" cy="684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41460" y="4650717"/>
            <a:ext cx="6928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BaBar</a:t>
            </a:r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i="1" dirty="0">
                <a:solidFill>
                  <a:schemeClr val="tx1"/>
                </a:solidFill>
              </a:rPr>
              <a:t>Belle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Bes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141704" y="4795884"/>
                <a:ext cx="4720588" cy="448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ℓℓ→</m:t>
                          </m:r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704" y="4795884"/>
                <a:ext cx="4720588" cy="448328"/>
              </a:xfrm>
              <a:prstGeom prst="rect">
                <a:avLst/>
              </a:prstGeom>
              <a:blipFill>
                <a:blip r:embed="rId10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3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Azimuthal asymmetries in SIDIS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7A8B5345-59F3-4C86-89C1-F754C2FA866D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b="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914400" y="1562100"/>
            <a:ext cx="7172886" cy="3003395"/>
            <a:chOff x="4273437" y="4160837"/>
            <a:chExt cx="5491275" cy="2520156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804" name="Equation" r:id="rId4" imgW="114120" imgH="177480" progId="Equation.3">
                    <p:embed/>
                  </p:oleObj>
                </mc:Choice>
                <mc:Fallback>
                  <p:oleObj name="Equation" r:id="rId4" imgW="114120" imgH="17748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805" name="Equation" r:id="rId6" imgW="139680" imgH="177480" progId="Equation.3">
                    <p:embed/>
                  </p:oleObj>
                </mc:Choice>
                <mc:Fallback>
                  <p:oleObj name="Equation" r:id="rId6" imgW="139680" imgH="177480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33401" y="478448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dirty="0" smtClean="0">
                <a:solidFill>
                  <a:srgbClr val="0070C0"/>
                </a:solidFill>
              </a:rPr>
              <a:t>e look at our events in the Gamma Nucleon System (GNS), i.e. we need a perfectly reconstructed lepton kinematic.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Inclusive DIS full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𝑑𝑥𝑑𝑦𝑑𝑧𝑑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𝑆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sSubSup>
                                            <m:sSubSup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  <m:r>
                                                <a:rPr lang="en-US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  <m:sup>
                                              <m:func>
                                                <m:func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h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𝑆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</m:func>
                                            </m:sup>
                                          </m:sSubSup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sz="1900" dirty="0" smtClean="0"/>
                  <a:t>-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  <a:blipFill>
                <a:blip r:embed="rId3"/>
                <a:stretch>
                  <a:fillRect b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E64D2759-2DBB-422F-BACC-383AB3DFDF25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2961" y="110490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14 independent azimuthal modulations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SIDIS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6DEC-A1A6-4782-8539-E6567285CC2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SIDIS Experiment must:</a:t>
                </a:r>
              </a:p>
              <a:p>
                <a:r>
                  <a:rPr lang="en-US" dirty="0" smtClean="0"/>
                  <a:t>Have large acceptances on all the relevant variables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Use different targets (p, d, n) and identify hadrons to allow </a:t>
                </a:r>
                <a:r>
                  <a:rPr lang="en-US" dirty="0" smtClean="0"/>
                  <a:t>flavor </a:t>
                </a:r>
                <a:r>
                  <a:rPr lang="en-US" dirty="0" smtClean="0"/>
                  <a:t>separation</a:t>
                </a:r>
              </a:p>
              <a:p>
                <a:r>
                  <a:rPr lang="en-US" dirty="0" smtClean="0"/>
                  <a:t>Be ad different energies for to cover PDFs from the valence region down to small-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Large luminosity to allow multidimensional results needed by the complexity of TMDs </a:t>
                </a:r>
              </a:p>
              <a:p>
                <a:endParaRPr lang="en-US" dirty="0"/>
              </a:p>
              <a:p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The polarized lepton-nucleon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collider 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is a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mandatory 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tool to reach the level of ordinary PDF</a:t>
                </a: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4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SIDIS access to TMDs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8024-EECD-45F3-978C-F20E31EB7FA1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1660627" y="1447083"/>
            <a:ext cx="1143000" cy="5715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82" eaLnBrk="0" hangingPunct="0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TMDs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39764" y="1447083"/>
            <a:ext cx="1338319" cy="5715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82" eaLnBrk="0" hangingPunct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TMD-FFs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600000">
            <a:off x="2813753" y="1471279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eaLnBrk="0" hangingPunct="0"/>
            <a:endParaRPr lang="en-GB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855" t="-102410" r="-201709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855" t="-102410" r="-101709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855" t="-200000" r="-201709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855" t="-200000" r="-101709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855" t="-200000" r="-1709" b="-101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855" t="-303614" r="-101709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855" t="-303614" r="-1709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1763617" y="19431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7467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71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102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71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855" t="-102410" r="-233333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0959" t="-102410" r="-86986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855" t="-200000" r="-233333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0959" t="-200000" r="-86986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4800" t="-200000" r="-1600" b="-101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0959" t="-303614" r="-86986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4800" t="-303614" r="-1600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780447" y="19431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adron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909370" y="319930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200000">
            <a:off x="6110631" y="1486792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eaLnBrk="0" hangingPunct="0"/>
            <a:endParaRPr lang="en-GB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31773" y="2067078"/>
            <a:ext cx="838201" cy="3048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T odd</a:t>
            </a:r>
            <a:endParaRPr lang="en-GB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45970" y="1676282"/>
            <a:ext cx="12192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82"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chiral odd</a:t>
            </a:r>
            <a:endParaRPr lang="en-GB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576" y="875736"/>
            <a:ext cx="287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Factorization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Collins &amp; 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Soper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, Ji, Ma, Yuan,</a:t>
            </a:r>
          </a:p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Qiu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 &amp; 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Vogelsang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, Collins &amp; Metz...)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23795" y="985124"/>
                <a:ext cx="4357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TMDs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p>
                        <m:sSupPr>
                          <m:ctrlP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it-IT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TMD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FFs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795" y="985124"/>
                <a:ext cx="4357282" cy="369332"/>
              </a:xfrm>
              <a:prstGeom prst="rect">
                <a:avLst/>
              </a:prstGeom>
              <a:blipFill>
                <a:blip r:embed="rId9"/>
                <a:stretch>
                  <a:fillRect t="-500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245968" y="4461471"/>
                <a:ext cx="9065313" cy="861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34" indent="-285734">
                  <a:buClr>
                    <a:srgbClr val="16CC1E"/>
                  </a:buClr>
                  <a:buSzPct val="120000"/>
                  <a:buFont typeface="Wingdings" charset="0"/>
                  <a:buChar char="§"/>
                </a:pPr>
                <a:r>
                  <a:rPr lang="en-US" sz="1667" dirty="0">
                    <a:solidFill>
                      <a:srgbClr val="000000"/>
                    </a:solidFill>
                  </a:rPr>
                  <a:t>NOT directly accessible</a:t>
                </a:r>
              </a:p>
              <a:p>
                <a:pPr marL="285734" indent="-285734">
                  <a:buClr>
                    <a:srgbClr val="16CC1E"/>
                  </a:buClr>
                  <a:buSzPct val="120000"/>
                  <a:buFont typeface="Wingdings" charset="0"/>
                  <a:buChar char="§"/>
                </a:pPr>
                <a:r>
                  <a:rPr lang="en-US" sz="1667" dirty="0">
                    <a:solidFill>
                      <a:srgbClr val="000000"/>
                    </a:solidFill>
                  </a:rPr>
                  <a:t>Their extractions require measurements of x-sections and asymmetries in </a:t>
                </a:r>
                <a:r>
                  <a:rPr lang="en-US" sz="1667" b="1" dirty="0">
                    <a:solidFill>
                      <a:srgbClr val="000000"/>
                    </a:solidFill>
                    <a:sym typeface="Wingdings" charset="0"/>
                  </a:rPr>
                  <a:t>a large kinematic domain of </a:t>
                </a:r>
                <a:r>
                  <a:rPr lang="en-US" sz="1667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1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nor/>
                          </m:rPr>
                          <a:rPr lang="en-US" sz="16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667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a:rPr lang="en-US" sz="1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endParaRPr lang="en-US" sz="1667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968" y="4461471"/>
                <a:ext cx="9065313" cy="861967"/>
              </a:xfrm>
              <a:prstGeom prst="rect">
                <a:avLst/>
              </a:prstGeom>
              <a:blipFill>
                <a:blip r:embed="rId10"/>
                <a:stretch>
                  <a:fillRect l="-605" t="-6383" b="-922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92001" y="1716207"/>
                <a:ext cx="680251" cy="319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01" y="1716207"/>
                <a:ext cx="680251" cy="3191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91400" y="1737271"/>
                <a:ext cx="666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1737271"/>
                <a:ext cx="666464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5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evolution: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6200D8-01D7-4037-93A1-EA633C51A1B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6/26/2020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Beam Polarization and Polarimetry at the Electron Ion Collider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DFB4-3D23-4866-8D46-AE36D04BFD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QCD evolution of TMDs in Fourier space (solution of equation)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r>
                  <a:rPr lang="en-US" sz="2000" dirty="0"/>
                  <a:t>P</a:t>
                </a:r>
                <a:r>
                  <a:rPr lang="en-US" sz="2000" dirty="0" smtClean="0"/>
                  <a:t>olarized scattering data comes as ratio: 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𝑈𝑈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Unpolarised </a:t>
                </a:r>
                <a:r>
                  <a:rPr lang="en-US" sz="2000" dirty="0" smtClean="0"/>
                  <a:t>data is very important to constrain/extract the key ingredient for the non-perturbative part</a:t>
                </a: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56645" y="1412256"/>
            <a:ext cx="2859229" cy="807720"/>
          </a:xfrm>
          <a:prstGeom prst="rect">
            <a:avLst/>
          </a:prstGeom>
          <a:solidFill>
            <a:schemeClr val="tx2">
              <a:lumMod val="25000"/>
              <a:lumOff val="75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1412256"/>
            <a:ext cx="1620231" cy="807720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321269" y="1412256"/>
            <a:ext cx="2026920" cy="807720"/>
          </a:xfrm>
          <a:prstGeom prst="rect">
            <a:avLst/>
          </a:prstGeom>
          <a:solidFill>
            <a:schemeClr val="accent5">
              <a:lumMod val="60000"/>
              <a:lumOff val="4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52600" y="2214072"/>
            <a:ext cx="485957" cy="701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3403" y="2990377"/>
            <a:ext cx="164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Evolution of longitudinal/ collinear part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6193" y="2893170"/>
            <a:ext cx="164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Evolution of transverse part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81818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Sudakov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81818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form factor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18183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8888" y="2514209"/>
            <a:ext cx="241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Non-perturbative part has to be fitted to experimental data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key ingredient is spin-independent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F5327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64450" y="2235774"/>
            <a:ext cx="7550" cy="679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4729" y="2242426"/>
            <a:ext cx="132871" cy="342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8600" y="1402311"/>
                <a:ext cx="8386653" cy="811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d>
                        <m:d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𝑏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;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𝑄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⨂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d>
                        <m:d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/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𝑐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∗</m:t>
                                      </m:r>
                                    </m:sup>
                                  </m:sSup>
                                </m:sub>
                                <m:sup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nary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𝐴</m:t>
                                  </m:r>
                                  <m:func>
                                    <m:func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𝑓</m:t>
                                              </m:r>
                                            </m:sub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𝜇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F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func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non</m:t>
                                      </m:r>
                                      <m:r>
                                        <a:rPr kumimoji="0" lang="en-US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1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pert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02311"/>
                <a:ext cx="8386653" cy="811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0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Transversity</a:t>
            </a:r>
            <a:r>
              <a:rPr lang="en-US" dirty="0" smtClean="0"/>
              <a:t> PDF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8AF5-8F0E-4A46-9572-BF231EC06FB6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28700"/>
                <a:ext cx="8534400" cy="442080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⇈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↑↓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 smtClean="0"/>
                  <a:t> and quarks/antiquarks of the sea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Describes quark with spin parallel to the nucleon spin in a transversely </a:t>
                </a:r>
                <a:r>
                  <a:rPr lang="en-US" dirty="0" smtClean="0"/>
                  <a:t>polarized </a:t>
                </a:r>
                <a:r>
                  <a:rPr lang="en-US" dirty="0" smtClean="0"/>
                  <a:t>nucleon</a:t>
                </a:r>
              </a:p>
              <a:p>
                <a:r>
                  <a:rPr lang="en-US" dirty="0" smtClean="0"/>
                  <a:t>is chiral-odd:  decouples from inclusive DIS</a:t>
                </a:r>
                <a:r>
                  <a:rPr lang="it-IT" dirty="0" smtClean="0"/>
                  <a:t> </a:t>
                </a:r>
                <a:endParaRPr lang="it-IT" dirty="0" smtClean="0"/>
              </a:p>
              <a:p>
                <a:r>
                  <a:rPr lang="en-US" dirty="0" smtClean="0"/>
                  <a:t>probes </a:t>
                </a:r>
                <a:r>
                  <a:rPr lang="en-US" dirty="0"/>
                  <a:t>the relativistic nature of quark dynamics:  </a:t>
                </a:r>
                <a:r>
                  <a:rPr lang="en-US" dirty="0" smtClean="0"/>
                  <a:t>in NR limit, boost and rotations commute and we should have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no </a:t>
                </a:r>
                <a:r>
                  <a:rPr lang="en-US" dirty="0"/>
                  <a:t>contribution from the gluons  </a:t>
                </a:r>
                <a:r>
                  <a:rPr lang="en-US" dirty="0">
                    <a:sym typeface="Wingdings 3" pitchFamily="18" charset="2"/>
                  </a:rPr>
                  <a:t> </a:t>
                </a:r>
                <a:r>
                  <a:rPr lang="en-US" dirty="0"/>
                  <a:t>simple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evolution</a:t>
                </a:r>
              </a:p>
              <a:p>
                <a:r>
                  <a:rPr lang="en-US" dirty="0" smtClean="0"/>
                  <a:t>Positivity constrain, i.e.: </a:t>
                </a:r>
                <a:r>
                  <a:rPr lang="en-US" dirty="0" smtClean="0"/>
                  <a:t>Soffer</a:t>
                </a:r>
                <a:r>
                  <a:rPr lang="en-US" dirty="0" smtClean="0"/>
                  <a:t> bound [</a:t>
                </a:r>
                <a:r>
                  <a:rPr lang="en-US" dirty="0" smtClean="0"/>
                  <a:t>Soffer</a:t>
                </a:r>
                <a:r>
                  <a:rPr lang="it-IT" dirty="0" smtClean="0"/>
                  <a:t>, </a:t>
                </a:r>
                <a:r>
                  <a:rPr lang="it-IT" dirty="0"/>
                  <a:t>PRL 74 (1995</a:t>
                </a:r>
                <a:r>
                  <a:rPr lang="it-IT" dirty="0" smtClean="0"/>
                  <a:t>)]	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it-IT" dirty="0" smtClean="0"/>
              </a:p>
              <a:p>
                <a:r>
                  <a:rPr lang="en-US" dirty="0" smtClean="0"/>
                  <a:t>first moments: tensor charge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28700"/>
                <a:ext cx="8534400" cy="4420800"/>
              </a:xfrm>
              <a:blipFill>
                <a:blip r:embed="rId2"/>
                <a:stretch>
                  <a:fillRect l="-714" t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3" name="Picture 9" descr="g_trans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409700"/>
            <a:ext cx="1524000" cy="7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45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88B6-17D3-42AD-B6C9-8F8EED719106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rgbClr val="000099"/>
                    </a:solidFill>
                  </a:rPr>
                  <a:t>is </a:t>
                </a:r>
                <a:r>
                  <a:rPr lang="en-US" sz="2000" b="1" kern="0" dirty="0" smtClean="0"/>
                  <a:t>chiral-odd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: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chemeClr val="tx1"/>
                    </a:solidFill>
                  </a:rPr>
                  <a:t>                 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observable effects are given only by the </a:t>
                </a:r>
                <a:br>
                  <a:rPr lang="en-US" sz="2000" b="1" kern="0" dirty="0" smtClean="0">
                    <a:solidFill>
                      <a:srgbClr val="000099"/>
                    </a:solidFill>
                  </a:rPr>
                </a:br>
                <a:r>
                  <a:rPr lang="en-US" sz="2000" b="1" kern="0" dirty="0" smtClean="0">
                    <a:solidFill>
                      <a:srgbClr val="000099"/>
                    </a:solidFill>
                  </a:rPr>
                  <a:t>     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and  an other chiral-odd function</a:t>
                </a:r>
                <a:endParaRPr lang="en-US" sz="1000" b="1" kern="0" dirty="0" smtClean="0">
                  <a:solidFill>
                    <a:srgbClr val="000099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blipFill rotWithShape="1">
                <a:blip r:embed="rId3"/>
                <a:stretch>
                  <a:fillRect l="-823" t="-3500" b="-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781"/>
              </p:ext>
            </p:extLst>
          </p:nvPr>
        </p:nvGraphicFramePr>
        <p:xfrm>
          <a:off x="3886200" y="2786174"/>
          <a:ext cx="4724400" cy="2461742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“Collins”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“Collins”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“two-hadron”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“Interference”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Λ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polarization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Fragmentation Function of q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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990600" y="2018029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can be measured in SIDIS on a transversely </a:t>
            </a:r>
            <a:r>
              <a:rPr lang="en-US" sz="2000" b="1" dirty="0" smtClean="0">
                <a:solidFill>
                  <a:srgbClr val="FF0000"/>
                </a:solidFill>
              </a:rPr>
              <a:t>polarized </a:t>
            </a:r>
            <a:r>
              <a:rPr lang="en-US" sz="2000" b="1" dirty="0">
                <a:solidFill>
                  <a:srgbClr val="FF0000"/>
                </a:solidFill>
              </a:rPr>
              <a:t>target </a:t>
            </a:r>
          </a:p>
          <a:p>
            <a:pPr marL="234950" indent="-234950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via </a:t>
            </a:r>
            <a:r>
              <a:rPr lang="en-US" sz="2000" b="1" dirty="0">
                <a:solidFill>
                  <a:srgbClr val="008080"/>
                </a:solidFill>
              </a:rPr>
              <a:t>“quark polarimetry”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10298"/>
              </p:ext>
            </p:extLst>
          </p:nvPr>
        </p:nvGraphicFramePr>
        <p:xfrm>
          <a:off x="1508919" y="2870200"/>
          <a:ext cx="17256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50" name="Equation" r:id="rId4" imgW="888840" imgH="241200" progId="Equation.DSMT4">
                  <p:embed/>
                </p:oleObj>
              </mc:Choice>
              <mc:Fallback>
                <p:oleObj name="Equation" r:id="rId4" imgW="888840" imgH="241200" progId="Equation.DSMT4">
                  <p:embed/>
                  <p:pic>
                    <p:nvPicPr>
                      <p:cNvPr id="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919" y="2870200"/>
                        <a:ext cx="17256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954937"/>
              </p:ext>
            </p:extLst>
          </p:nvPr>
        </p:nvGraphicFramePr>
        <p:xfrm>
          <a:off x="1478756" y="3543300"/>
          <a:ext cx="199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51"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1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56" y="3543300"/>
                        <a:ext cx="19954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686623"/>
              </p:ext>
            </p:extLst>
          </p:nvPr>
        </p:nvGraphicFramePr>
        <p:xfrm>
          <a:off x="1496222" y="4257675"/>
          <a:ext cx="1798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52" name="Equation" r:id="rId8" imgW="927000" imgH="241200" progId="Equation.DSMT4">
                  <p:embed/>
                </p:oleObj>
              </mc:Choice>
              <mc:Fallback>
                <p:oleObj name="Equation" r:id="rId8" imgW="927000" imgH="241200" progId="Equation.DSMT4">
                  <p:embed/>
                  <p:pic>
                    <p:nvPicPr>
                      <p:cNvPr id="1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222" y="4257675"/>
                        <a:ext cx="179863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1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Global Analysis: </a:t>
            </a:r>
            <a:r>
              <a:rPr lang="it-IT" dirty="0" smtClean="0"/>
              <a:t>Transversity</a:t>
            </a:r>
            <a:endParaRPr lang="it-IT" dirty="0"/>
          </a:p>
        </p:txBody>
      </p:sp>
      <p:sp>
        <p:nvSpPr>
          <p:cNvPr id="3" name="object 3"/>
          <p:cNvSpPr/>
          <p:nvPr/>
        </p:nvSpPr>
        <p:spPr>
          <a:xfrm>
            <a:off x="6212837" y="1336991"/>
            <a:ext cx="2024878" cy="2960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190813" y="4715287"/>
            <a:ext cx="1803400" cy="78032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spcBef>
                <a:spcPts val="83"/>
              </a:spcBef>
            </a:pP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M. Radici 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and A. 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Bacchetta, arXiv:  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1802.05212[h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e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p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-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p</a:t>
            </a:r>
            <a:r>
              <a:rPr sz="1667" b="1" spc="-887" dirty="0">
                <a:solidFill>
                  <a:srgbClr val="942193"/>
                </a:solidFill>
                <a:latin typeface="Times New Roman"/>
                <a:cs typeface="Times New Roman"/>
              </a:rPr>
              <a:t>h</a:t>
            </a:r>
            <a:r>
              <a:rPr sz="1500" baseline="-23148" dirty="0">
                <a:solidFill>
                  <a:srgbClr val="898989"/>
                </a:solidFill>
                <a:latin typeface="Calibri"/>
                <a:cs typeface="Calibri"/>
              </a:rPr>
              <a:t>2</a:t>
            </a:r>
            <a:r>
              <a:rPr sz="1500" spc="-193" baseline="-23148" dirty="0">
                <a:solidFill>
                  <a:srgbClr val="898989"/>
                </a:solidFill>
                <a:latin typeface="Calibri"/>
                <a:cs typeface="Calibri"/>
              </a:rPr>
              <a:t>0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]</a:t>
            </a:r>
            <a:endParaRPr sz="1667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1999" y="1716011"/>
            <a:ext cx="2721592" cy="21286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210915" y="4715287"/>
            <a:ext cx="1567921" cy="78032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spcBef>
                <a:spcPts val="83"/>
              </a:spcBef>
            </a:pP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Z.-B.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Kang et</a:t>
            </a:r>
            <a:r>
              <a:rPr sz="1667" b="1" spc="-50" dirty="0">
                <a:solidFill>
                  <a:srgbClr val="942193"/>
                </a:solidFill>
                <a:latin typeface="Times New Roman"/>
                <a:cs typeface="Times New Roman"/>
              </a:rPr>
              <a:t>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al.,  Phys. </a:t>
            </a:r>
            <a:r>
              <a:rPr sz="1667" b="1" spc="-25" dirty="0">
                <a:solidFill>
                  <a:srgbClr val="942193"/>
                </a:solidFill>
                <a:latin typeface="Times New Roman"/>
                <a:cs typeface="Times New Roman"/>
              </a:rPr>
              <a:t>Rev. 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D 93,  014009</a:t>
            </a:r>
            <a:r>
              <a:rPr sz="1667" b="1" spc="-17" dirty="0">
                <a:solidFill>
                  <a:srgbClr val="942193"/>
                </a:solidFill>
                <a:latin typeface="Times New Roman"/>
                <a:cs typeface="Times New Roman"/>
              </a:rPr>
              <a:t>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(2016).</a:t>
            </a:r>
            <a:endParaRPr sz="1667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1057" y="4715287"/>
            <a:ext cx="1820333" cy="78032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spcBef>
                <a:spcPts val="83"/>
              </a:spcBef>
            </a:pP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M. Anselmino et</a:t>
            </a:r>
            <a:r>
              <a:rPr sz="1667" b="1" spc="-129" dirty="0">
                <a:solidFill>
                  <a:srgbClr val="942193"/>
                </a:solidFill>
                <a:latin typeface="Times New Roman"/>
                <a:cs typeface="Times New Roman"/>
              </a:rPr>
              <a:t>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al.,  Phys. </a:t>
            </a:r>
            <a:r>
              <a:rPr sz="1667" b="1" spc="-25" dirty="0">
                <a:solidFill>
                  <a:srgbClr val="942193"/>
                </a:solidFill>
                <a:latin typeface="Times New Roman"/>
                <a:cs typeface="Times New Roman"/>
              </a:rPr>
              <a:t>Rev. </a:t>
            </a:r>
            <a:r>
              <a:rPr sz="1667" b="1" dirty="0">
                <a:solidFill>
                  <a:srgbClr val="942193"/>
                </a:solidFill>
                <a:latin typeface="Times New Roman"/>
                <a:cs typeface="Times New Roman"/>
              </a:rPr>
              <a:t>D 92,  </a:t>
            </a:r>
            <a:r>
              <a:rPr sz="1667" b="1" spc="-17" dirty="0">
                <a:solidFill>
                  <a:srgbClr val="942193"/>
                </a:solidFill>
                <a:latin typeface="Times New Roman"/>
                <a:cs typeface="Times New Roman"/>
              </a:rPr>
              <a:t>114023</a:t>
            </a:r>
            <a:r>
              <a:rPr sz="1667" b="1" spc="-8" dirty="0">
                <a:solidFill>
                  <a:srgbClr val="942193"/>
                </a:solidFill>
                <a:latin typeface="Times New Roman"/>
                <a:cs typeface="Times New Roman"/>
              </a:rPr>
              <a:t> </a:t>
            </a:r>
            <a:r>
              <a:rPr sz="1667" b="1" spc="-4" dirty="0">
                <a:solidFill>
                  <a:srgbClr val="942193"/>
                </a:solidFill>
                <a:latin typeface="Times New Roman"/>
                <a:cs typeface="Times New Roman"/>
              </a:rPr>
              <a:t>(2015).</a:t>
            </a:r>
            <a:endParaRPr sz="1667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6348" y="1695125"/>
            <a:ext cx="2502858" cy="2195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07C56EBE-CAF7-4C29-BAF2-6E6BA8910024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72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Collins Fragmentation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96911D4-4F2A-4DEF-A627-47A20C54233C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Fragmentation (or </a:t>
                </a:r>
                <a:r>
                  <a:rPr lang="en-US" dirty="0"/>
                  <a:t>hadronization</a:t>
                </a:r>
                <a:r>
                  <a:rPr lang="en-US" dirty="0"/>
                  <a:t>) is the </a:t>
                </a:r>
                <a:r>
                  <a:rPr lang="en-US" dirty="0"/>
                  <a:t>nonperturbative</a:t>
                </a:r>
                <a:r>
                  <a:rPr lang="en-US" dirty="0"/>
                  <a:t> process that brings </a:t>
                </a:r>
                <a:r>
                  <a:rPr lang="en-US" dirty="0" smtClean="0"/>
                  <a:t>quarks and </a:t>
                </a:r>
                <a:r>
                  <a:rPr lang="en-US" dirty="0"/>
                  <a:t>gluons to dress into observable hadrons. </a:t>
                </a:r>
                <a:r>
                  <a:rPr lang="en-US" dirty="0" smtClean="0"/>
                  <a:t>Fragmentation </a:t>
                </a:r>
                <a:r>
                  <a:rPr lang="en-US" dirty="0"/>
                  <a:t>functions (</a:t>
                </a:r>
                <a:r>
                  <a:rPr lang="en-US" dirty="0" smtClean="0"/>
                  <a:t>FFs) describe the </a:t>
                </a:r>
                <a:r>
                  <a:rPr lang="en-US" dirty="0"/>
                  <a:t>probability that a hadron h is produced in the fragmentation process of a </a:t>
                </a:r>
                <a:r>
                  <a:rPr lang="en-US" dirty="0" smtClean="0"/>
                  <a:t>quark q</a:t>
                </a:r>
                <a:r>
                  <a:rPr lang="en-US" dirty="0"/>
                  <a:t>, taking away a fraction of the quark momentum. </a:t>
                </a:r>
                <a:endParaRPr lang="en-US" dirty="0" smtClean="0"/>
              </a:p>
              <a:p>
                <a:r>
                  <a:rPr lang="en-US" dirty="0" smtClean="0"/>
                  <a:t>What about the quark </a:t>
                </a:r>
                <a:r>
                  <a:rPr lang="en-US" dirty="0"/>
                  <a:t>spin? The fragmentation of a transversely polarized quark in an </a:t>
                </a:r>
                <a:r>
                  <a:rPr lang="en-US" dirty="0" smtClean="0"/>
                  <a:t>unpolarised </a:t>
                </a:r>
                <a:r>
                  <a:rPr lang="en-US" dirty="0"/>
                  <a:t>hadron is described </a:t>
                </a:r>
                <a:r>
                  <a:rPr lang="en-US" dirty="0" smtClean="0"/>
                  <a:t>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𝑞𝑇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342900" indent="0">
                  <a:buNone/>
                </a:pP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dirty="0" smtClean="0"/>
                  <a:t> is the direction of the fragmenting quark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𝑞𝑇</m:t>
                        </m:r>
                      </m:sub>
                    </m:sSub>
                  </m:oMath>
                </a14:m>
                <a:r>
                  <a:rPr lang="en-US" dirty="0" smtClean="0"/>
                  <a:t> is it’s spin projection in the transverse plane.</a:t>
                </a: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00" t="-1931" r="-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286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Deep Inelastic Scattering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3C84045-353A-4C63-BEB9-1907471F6661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b="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 smtClean="0"/>
                  <a:t>The inclusive deep inelastic scattering double differential cross section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 smtClean="0"/>
                  <a:t> can be expressed using two structure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, or, better,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) which depend from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 smtClean="0"/>
                  <a:t> and mildly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. </a:t>
                </a:r>
                <a:endParaRPr lang="en-US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>
                  <a:lnSpc>
                    <a:spcPct val="100000"/>
                  </a:lnSpc>
                </a:pPr>
                <a:endParaRPr lang="en-US" sz="2000" dirty="0" smtClean="0"/>
              </a:p>
              <a:p>
                <a:pPr>
                  <a:lnSpc>
                    <a:spcPct val="100000"/>
                  </a:lnSpc>
                </a:pPr>
                <a:r>
                  <a:rPr lang="en-US" sz="2000" dirty="0" smtClean="0"/>
                  <a:t>Keeping </a:t>
                </a:r>
                <a:r>
                  <a:rPr lang="en-US" sz="2000" dirty="0"/>
                  <a:t>in mind the transformations: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288925" indent="0">
                  <a:lnSpc>
                    <a:spcPct val="100000"/>
                  </a:lnSpc>
                  <a:buNone/>
                </a:pPr>
                <a:r>
                  <a:rPr lang="en-US" sz="2000" dirty="0" smtClean="0"/>
                  <a:t>We are able to express the cross section in other variables.</a:t>
                </a:r>
                <a:endParaRPr lang="en-US" sz="2000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86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9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 smtClean="0"/>
                  <a:t>; a model for the Collins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9F41D05D-17E3-4E4D-B55D-16F311F316A0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8700"/>
                <a:ext cx="8839200" cy="4420800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 smtClean="0"/>
                  <a:t>A model by X. </a:t>
                </a:r>
                <a:r>
                  <a:rPr lang="en-US" sz="1600" dirty="0" smtClean="0"/>
                  <a:t>Artru</a:t>
                </a:r>
                <a:r>
                  <a:rPr lang="en-US" sz="1600" dirty="0" smtClean="0"/>
                  <a:t> for </a:t>
                </a:r>
                <a:r>
                  <a:rPr lang="en-US" sz="1600" dirty="0"/>
                  <a:t>the Collins effect is based on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1600" dirty="0"/>
                  <a:t> mechanism applied to the </a:t>
                </a:r>
                <a:r>
                  <a:rPr lang="en-US" sz="1600" dirty="0" smtClean="0"/>
                  <a:t>string </a:t>
                </a:r>
                <a:r>
                  <a:rPr lang="en-US" sz="1600" dirty="0"/>
                  <a:t>fragmentation [Single spin asymmetry in inclusive pion production, Collins effect and the string </a:t>
                </a:r>
                <a:r>
                  <a:rPr lang="en-US" sz="1600" dirty="0" smtClean="0"/>
                  <a:t>model, X</a:t>
                </a:r>
                <a:r>
                  <a:rPr lang="en-US" sz="1600" dirty="0"/>
                  <a:t>. </a:t>
                </a:r>
                <a:r>
                  <a:rPr lang="en-US" sz="1600" dirty="0" smtClean="0"/>
                  <a:t>Artru</a:t>
                </a:r>
                <a:r>
                  <a:rPr lang="en-US" sz="1600" dirty="0" smtClean="0"/>
                  <a:t>, </a:t>
                </a:r>
                <a:r>
                  <a:rPr lang="en-US" sz="1600" dirty="0"/>
                  <a:t>J. </a:t>
                </a:r>
                <a:r>
                  <a:rPr lang="en-US" sz="1600" dirty="0" smtClean="0"/>
                  <a:t>Czyzewski</a:t>
                </a:r>
                <a:r>
                  <a:rPr lang="en-US" sz="1600" dirty="0" smtClean="0"/>
                  <a:t>, </a:t>
                </a:r>
                <a:r>
                  <a:rPr lang="en-US" sz="1600" dirty="0"/>
                  <a:t>H. </a:t>
                </a:r>
                <a:r>
                  <a:rPr lang="en-US" sz="1600" dirty="0" smtClean="0"/>
                  <a:t>Yabuki</a:t>
                </a:r>
                <a:r>
                  <a:rPr lang="en-US" sz="1600" dirty="0" smtClean="0"/>
                  <a:t>, </a:t>
                </a:r>
                <a:r>
                  <a:rPr lang="en-US" sz="1600" dirty="0" smtClean="0"/>
                  <a:t>Z.Phys</a:t>
                </a:r>
                <a:r>
                  <a:rPr lang="en-US" sz="1600" dirty="0" smtClean="0"/>
                  <a:t>. C </a:t>
                </a:r>
                <a:r>
                  <a:rPr lang="en-US" sz="1600" dirty="0"/>
                  <a:t>73 (1997) </a:t>
                </a:r>
                <a:r>
                  <a:rPr lang="en-US" sz="1600" dirty="0" smtClean="0"/>
                  <a:t>527]. </a:t>
                </a:r>
              </a:p>
              <a:p>
                <a:r>
                  <a:rPr lang="en-US" sz="1600" dirty="0" smtClean="0"/>
                  <a:t>In </a:t>
                </a:r>
                <a:r>
                  <a:rPr lang="en-US" sz="1600" dirty="0"/>
                  <a:t>this </a:t>
                </a:r>
                <a:r>
                  <a:rPr lang="en-US" sz="1600" dirty="0" smtClean="0"/>
                  <a:t>model, </a:t>
                </a: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dirty="0" smtClean="0"/>
                  <a:t> pairs </a:t>
                </a:r>
                <a:r>
                  <a:rPr lang="en-US" sz="1600" dirty="0"/>
                  <a:t>at each string breaking are produced </a:t>
                </a:r>
                <a:r>
                  <a:rPr lang="en-US" sz="1600" dirty="0" smtClean="0"/>
                  <a:t>in a state that has total </a:t>
                </a:r>
                <a:r>
                  <a:rPr lang="en-US" sz="1600" dirty="0"/>
                  <a:t>orbital angular momentum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and </a:t>
                </a:r>
                <a:r>
                  <a:rPr lang="en-US" sz="1600" dirty="0" smtClean="0"/>
                  <a:t>total spin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opposite to the orbital angular momentum</a:t>
                </a:r>
                <a:r>
                  <a:rPr lang="en-US" sz="1600" dirty="0"/>
                  <a:t> such that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/>
                  <a:t>.</a:t>
                </a:r>
              </a:p>
              <a:p>
                <a:r>
                  <a:rPr lang="en-US" sz="1600" dirty="0" smtClean="0"/>
                  <a:t>For a struck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dirty="0" smtClean="0"/>
                  <a:t> with spin </a:t>
                </a:r>
                <a:r>
                  <a:rPr lang="en-US" sz="1600" dirty="0"/>
                  <a:t>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dirty="0" smtClean="0"/>
                  <a:t>, the first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at the string breaking will be polarized along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dirty="0" smtClean="0"/>
                  <a:t>, while the angular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is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If the initial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dirty="0"/>
                  <a:t> is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600" dirty="0"/>
                  <a:t> then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1600" dirty="0"/>
                  <a:t> mechanism produces </a:t>
                </a:r>
                <a:r>
                  <a:rPr lang="en-US" sz="1600" dirty="0">
                    <a:solidFill>
                      <a:srgbClr val="C00000"/>
                    </a:solidFill>
                  </a:rPr>
                  <a:t>opposite effects </a:t>
                </a:r>
                <a:r>
                  <a:rPr lang="en-US" sz="1600" dirty="0" smtClean="0"/>
                  <a:t>for </a:t>
                </a:r>
                <a:r>
                  <a:rPr lang="en-US" sz="1600" dirty="0"/>
                  <a:t>positive and for negative pions </a:t>
                </a:r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8700"/>
                <a:ext cx="8839200" cy="4420800"/>
              </a:xfrm>
              <a:blipFill>
                <a:blip r:embed="rId3"/>
                <a:stretch>
                  <a:fillRect t="-414" r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083" y="3357810"/>
            <a:ext cx="3691890" cy="20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𝑪𝒐𝒍𝒍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r>
                  <a:rPr lang="en-US" dirty="0" smtClean="0"/>
                  <a:t> on  proton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 smtClean="0"/>
                  <a:t> model for FF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C2C7-0B9B-4F6C-99EF-71058AD39D84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The full points are Monte Carlo data, scaled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~0.055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Agreement with the measured Collins asymmetry is quite satisfactory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blipFill>
                <a:blip r:embed="rId4"/>
                <a:stretch>
                  <a:fillRect l="-960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71600" y="876300"/>
            <a:ext cx="5836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Albi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Kerbizi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DSPIN17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http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://theor.jinr.ru/~spin/2017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/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97, 074010 (2018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)/</a:t>
            </a:r>
            <a:r>
              <a:rPr lang="it-IT" b="1" dirty="0" smtClean="0">
                <a:hlinkClick r:id="rId6"/>
              </a:rPr>
              <a:t>arXiv:1802.00962</a:t>
            </a:r>
            <a:endParaRPr lang="it-IT" b="1" dirty="0"/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661210"/>
            <a:ext cx="4988701" cy="2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Sivers </a:t>
            </a:r>
            <a:r>
              <a:rPr lang="en-US" dirty="0" smtClean="0"/>
              <a:t>Asymmetry</a:t>
            </a:r>
            <a:endParaRPr lang="en-US" dirty="0"/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/>
          </p:nvPr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78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18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The</a:t>
                          </a:r>
                          <a:r>
                            <a:rPr lang="en-US" sz="1600" baseline="0" dirty="0" smtClean="0"/>
                            <a:t> Sivers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Sivers</a:t>
                          </a:r>
                          <a:r>
                            <a:rPr lang="en-US" sz="1600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</a:t>
                          </a:r>
                          <a:r>
                            <a:rPr lang="en-US" sz="1600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for T</a:t>
                          </a:r>
                          <a:r>
                            <a:rPr lang="en-GB" sz="1600" baseline="0" dirty="0" smtClean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S. Brodsky, Hwang and Schmidt </a:t>
                          </a:r>
                          <a:r>
                            <a:rPr lang="en-US" sz="1600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may</a:t>
                          </a:r>
                          <a:r>
                            <a:rPr lang="en-GB" sz="1600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due</a:t>
                          </a:r>
                          <a:r>
                            <a:rPr lang="en-GB" sz="1600" baseline="0" dirty="0" smtClean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 Collins shows</a:t>
                          </a:r>
                          <a:r>
                            <a:rPr lang="en-US" sz="1600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HERMES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COMPASS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DA0733C3-7A94-4C5A-B77B-5D88F45B30D4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Sivers asymmetry on p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7F62-344D-4C87-806F-1325225FD746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437846"/>
            <a:ext cx="6981120" cy="3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1166" y="976512"/>
            <a:ext cx="6379028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pions (and kaons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00B050"/>
                </a:solidFill>
              </a:rPr>
              <a:t>HERMES and COMPASS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1500" i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1866903"/>
            <a:ext cx="1215210" cy="10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7" y="3377605"/>
            <a:ext cx="1089311" cy="12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8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3978" y="2639192"/>
            <a:ext cx="2560191" cy="1752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Transverse Spin </a:t>
            </a:r>
            <a:r>
              <a:rPr lang="en-US" dirty="0" smtClean="0"/>
              <a:t>Asymmetry</a:t>
            </a:r>
            <a:r>
              <a:rPr lang="it-IT" dirty="0" smtClean="0"/>
              <a:t> </a:t>
            </a:r>
            <a:r>
              <a:rPr lang="it-IT" dirty="0" smtClean="0"/>
              <a:t>in Drell-Yan</a:t>
            </a:r>
            <a:endParaRPr lang="it-IT" dirty="0"/>
          </a:p>
        </p:txBody>
      </p:sp>
      <p:sp>
        <p:nvSpPr>
          <p:cNvPr id="6" name="object 6"/>
          <p:cNvSpPr txBox="1"/>
          <p:nvPr/>
        </p:nvSpPr>
        <p:spPr>
          <a:xfrm>
            <a:off x="5174446" y="1759345"/>
            <a:ext cx="256545" cy="524404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dirty="0">
                <a:latin typeface="Calibri"/>
                <a:cs typeface="Calibri"/>
              </a:rPr>
              <a:t>Si</a:t>
            </a:r>
            <a:r>
              <a:rPr sz="1667" spc="-4" dirty="0">
                <a:latin typeface="Calibri"/>
                <a:cs typeface="Calibri"/>
              </a:rPr>
              <a:t>ver</a:t>
            </a:r>
            <a:r>
              <a:rPr sz="1667" dirty="0">
                <a:latin typeface="Calibri"/>
                <a:cs typeface="Calibri"/>
              </a:rPr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74446" y="2502853"/>
            <a:ext cx="256545" cy="1066800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spc="-4" dirty="0">
                <a:latin typeface="Calibri"/>
                <a:cs typeface="Calibri"/>
              </a:rPr>
              <a:t>Transversity</a:t>
            </a:r>
            <a:endParaRPr sz="1667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4446" y="3722857"/>
            <a:ext cx="256545" cy="1028171"/>
          </a:xfrm>
          <a:prstGeom prst="rect">
            <a:avLst/>
          </a:prstGeom>
        </p:spPr>
        <p:txBody>
          <a:bodyPr vert="vert" wrap="square" lIns="0" tIns="529" rIns="0" bIns="0" rtlCol="0">
            <a:spAutoFit/>
          </a:bodyPr>
          <a:lstStyle/>
          <a:p>
            <a:pPr marL="10583">
              <a:spcBef>
                <a:spcPts val="4"/>
              </a:spcBef>
            </a:pPr>
            <a:r>
              <a:rPr sz="1667" spc="-4" dirty="0">
                <a:latin typeface="Calibri"/>
                <a:cs typeface="Calibri"/>
              </a:rPr>
              <a:t>Pretzelosity</a:t>
            </a:r>
            <a:endParaRPr sz="1667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64496" y="1894151"/>
            <a:ext cx="1736646" cy="277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67944" y="2492804"/>
            <a:ext cx="167746" cy="366183"/>
          </a:xfrm>
          <a:custGeom>
            <a:avLst/>
            <a:gdLst/>
            <a:ahLst/>
            <a:cxnLst/>
            <a:rect l="l" t="t" r="r" b="b"/>
            <a:pathLst>
              <a:path w="201295" h="439420">
                <a:moveTo>
                  <a:pt x="125482" y="186706"/>
                </a:moveTo>
                <a:lnTo>
                  <a:pt x="75655" y="186706"/>
                </a:lnTo>
                <a:lnTo>
                  <a:pt x="75655" y="439404"/>
                </a:lnTo>
                <a:lnTo>
                  <a:pt x="125482" y="439404"/>
                </a:lnTo>
                <a:lnTo>
                  <a:pt x="125482" y="186706"/>
                </a:lnTo>
                <a:close/>
              </a:path>
              <a:path w="201295" h="439420">
                <a:moveTo>
                  <a:pt x="100568" y="0"/>
                </a:moveTo>
                <a:lnTo>
                  <a:pt x="0" y="186706"/>
                </a:lnTo>
                <a:lnTo>
                  <a:pt x="201137" y="186706"/>
                </a:lnTo>
                <a:lnTo>
                  <a:pt x="100568" y="0"/>
                </a:lnTo>
                <a:close/>
              </a:path>
            </a:pathLst>
          </a:custGeom>
          <a:solidFill>
            <a:srgbClr val="002DA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410161" y="1061710"/>
            <a:ext cx="7094008" cy="335562"/>
          </a:xfrm>
          <a:prstGeom prst="rect">
            <a:avLst/>
          </a:prstGeom>
        </p:spPr>
        <p:txBody>
          <a:bodyPr vert="horz" wrap="square" lIns="0" tIns="27517" rIns="0" bIns="0" rtlCol="0">
            <a:spAutoFit/>
          </a:bodyPr>
          <a:lstStyle/>
          <a:p>
            <a:pPr marL="288384">
              <a:spcBef>
                <a:spcPts val="421"/>
              </a:spcBef>
            </a:pPr>
            <a:r>
              <a:rPr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190 </a:t>
            </a:r>
            <a:r>
              <a:rPr sz="2000" spc="-4" dirty="0">
                <a:solidFill>
                  <a:schemeClr val="tx1"/>
                </a:solidFill>
                <a:latin typeface="Times New Roman"/>
                <a:cs typeface="Times New Roman"/>
              </a:rPr>
              <a:t>GeV/c </a:t>
            </a:r>
            <a:r>
              <a:rPr sz="2000" dirty="0">
                <a:solidFill>
                  <a:schemeClr val="tx1"/>
                </a:solidFill>
                <a:latin typeface="Times New Roman"/>
                <a:cs typeface="Times New Roman"/>
              </a:rPr>
              <a:t>π</a:t>
            </a:r>
            <a:r>
              <a:rPr sz="2000" b="1" baseline="26041" dirty="0">
                <a:solidFill>
                  <a:schemeClr val="tx1"/>
                </a:solidFill>
                <a:latin typeface="Times New Roman"/>
                <a:cs typeface="Times New Roman"/>
              </a:rPr>
              <a:t>– </a:t>
            </a:r>
            <a:r>
              <a:rPr sz="2000" spc="-4" dirty="0">
                <a:solidFill>
                  <a:schemeClr val="tx1"/>
                </a:solidFill>
                <a:latin typeface="Times New Roman"/>
                <a:cs typeface="Times New Roman"/>
              </a:rPr>
              <a:t>beam, transversely polarized </a:t>
            </a:r>
            <a:r>
              <a:rPr sz="2000" dirty="0">
                <a:solidFill>
                  <a:schemeClr val="tx1"/>
                </a:solidFill>
                <a:latin typeface="Times New Roman"/>
                <a:cs typeface="Times New Roman"/>
              </a:rPr>
              <a:t>NH</a:t>
            </a:r>
            <a:r>
              <a:rPr sz="2000" baseline="-5208" dirty="0">
                <a:solidFill>
                  <a:schemeClr val="tx1"/>
                </a:solidFill>
                <a:latin typeface="Times New Roman"/>
                <a:cs typeface="Times New Roman"/>
              </a:rPr>
              <a:t>3</a:t>
            </a:r>
            <a:r>
              <a:rPr sz="2000" spc="-162" baseline="-5208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spc="-8" dirty="0" smtClean="0">
                <a:solidFill>
                  <a:schemeClr val="tx1"/>
                </a:solidFill>
                <a:latin typeface="Times New Roman"/>
                <a:cs typeface="Times New Roman"/>
              </a:rPr>
              <a:t>target</a:t>
            </a:r>
            <a:endParaRPr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29400" y="4858943"/>
            <a:ext cx="1676400" cy="183127"/>
          </a:xfrm>
          <a:prstGeom prst="rect">
            <a:avLst/>
          </a:prstGeom>
          <a:solidFill>
            <a:srgbClr val="D7D447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marL="10583">
              <a:spcBef>
                <a:spcPts val="787"/>
              </a:spcBef>
            </a:pPr>
            <a:r>
              <a:rPr sz="1190" b="1" i="1" spc="-4" dirty="0" smtClean="0">
                <a:solidFill>
                  <a:srgbClr val="942193"/>
                </a:solidFill>
                <a:cs typeface="Arial" panose="020B0604020202020204" pitchFamily="34" charset="0"/>
              </a:rPr>
              <a:t>P</a:t>
            </a:r>
            <a:r>
              <a:rPr sz="1190" b="1" i="1" spc="-25" dirty="0" smtClean="0">
                <a:solidFill>
                  <a:srgbClr val="942193"/>
                </a:solidFill>
                <a:cs typeface="Arial" panose="020B0604020202020204" pitchFamily="34" charset="0"/>
              </a:rPr>
              <a:t>R</a:t>
            </a:r>
            <a:r>
              <a:rPr sz="1190" b="1" i="1" spc="-4" dirty="0" smtClean="0">
                <a:solidFill>
                  <a:srgbClr val="942193"/>
                </a:solidFill>
                <a:cs typeface="Arial" panose="020B0604020202020204" pitchFamily="34" charset="0"/>
              </a:rPr>
              <a:t>L</a:t>
            </a:r>
            <a:r>
              <a:rPr sz="1190" b="1" i="1" spc="-25" dirty="0" smtClean="0">
                <a:solidFill>
                  <a:srgbClr val="942193"/>
                </a:solidFill>
                <a:cs typeface="Arial" panose="020B0604020202020204" pitchFamily="34" charset="0"/>
              </a:rPr>
              <a:t>119,</a:t>
            </a:r>
            <a:r>
              <a:rPr lang="it-IT" sz="1190" b="1" i="1" spc="-17" dirty="0">
                <a:solidFill>
                  <a:srgbClr val="942193"/>
                </a:solidFill>
                <a:cs typeface="Arial" panose="020B0604020202020204" pitchFamily="34" charset="0"/>
              </a:rPr>
              <a:t> 112002</a:t>
            </a:r>
            <a:r>
              <a:rPr lang="it-IT" sz="1190" b="1" i="1" spc="-62" dirty="0">
                <a:solidFill>
                  <a:srgbClr val="942193"/>
                </a:solidFill>
                <a:cs typeface="Arial" panose="020B0604020202020204" pitchFamily="34" charset="0"/>
              </a:rPr>
              <a:t> </a:t>
            </a:r>
            <a:r>
              <a:rPr lang="it-IT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(2017</a:t>
            </a:r>
            <a:r>
              <a:rPr lang="it-IT" sz="1190" b="1" i="1" spc="-4" dirty="0" smtClean="0">
                <a:solidFill>
                  <a:srgbClr val="942193"/>
                </a:solidFill>
                <a:cs typeface="Arial" panose="020B0604020202020204" pitchFamily="34" charset="0"/>
              </a:rPr>
              <a:t>).</a:t>
            </a:r>
            <a:endParaRPr lang="it-IT" sz="1190" i="1" dirty="0"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67944" y="3937932"/>
            <a:ext cx="167746" cy="366183"/>
          </a:xfrm>
          <a:custGeom>
            <a:avLst/>
            <a:gdLst/>
            <a:ahLst/>
            <a:cxnLst/>
            <a:rect l="l" t="t" r="r" b="b"/>
            <a:pathLst>
              <a:path w="201295" h="439420">
                <a:moveTo>
                  <a:pt x="201138" y="252699"/>
                </a:moveTo>
                <a:lnTo>
                  <a:pt x="0" y="252699"/>
                </a:lnTo>
                <a:lnTo>
                  <a:pt x="100570" y="439405"/>
                </a:lnTo>
                <a:lnTo>
                  <a:pt x="201138" y="252699"/>
                </a:lnTo>
                <a:close/>
              </a:path>
              <a:path w="201295" h="439420">
                <a:moveTo>
                  <a:pt x="125482" y="0"/>
                </a:moveTo>
                <a:lnTo>
                  <a:pt x="75656" y="0"/>
                </a:lnTo>
                <a:lnTo>
                  <a:pt x="75656" y="252699"/>
                </a:lnTo>
                <a:lnTo>
                  <a:pt x="125482" y="252699"/>
                </a:lnTo>
                <a:lnTo>
                  <a:pt x="125482" y="0"/>
                </a:lnTo>
                <a:close/>
              </a:path>
            </a:pathLst>
          </a:custGeom>
          <a:solidFill>
            <a:srgbClr val="002DA4">
              <a:alpha val="5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42F382A-7E3F-421E-8A77-CF9D84EB6F71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7" name="Picture 16" descr="hd_PaperFig_AsymAmpSqrt_chi2Fi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523709" y="1824257"/>
            <a:ext cx="5015962" cy="28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conclude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E279641-E118-4BD2-9766-A84E52AE4871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important results both for the spin structure and the internal 3D structure of the nucleon have been provided by experiments at HERA, CERN, RHIC and JLAB; very partial coverage here. </a:t>
            </a:r>
          </a:p>
          <a:p>
            <a:r>
              <a:rPr lang="en-US" dirty="0" smtClean="0"/>
              <a:t>Before the </a:t>
            </a:r>
            <a:r>
              <a:rPr lang="en-US" dirty="0" smtClean="0">
                <a:solidFill>
                  <a:srgbClr val="FF0000"/>
                </a:solidFill>
              </a:rPr>
              <a:t>EIC</a:t>
            </a:r>
            <a:r>
              <a:rPr lang="en-US" dirty="0" smtClean="0"/>
              <a:t>, JLAB will map the valence region with high precision; COMPASS and RHIC will complete their programs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THE EIC will allow us  TO MOVE FROM EXPLORATION TO PRECISION in the KNOWLEDGE of the internal structure of the NUCLEON  </a:t>
            </a:r>
          </a:p>
          <a:p>
            <a:endParaRPr lang="en-US" dirty="0" smtClean="0"/>
          </a:p>
          <a:p>
            <a:pPr marL="457191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352802" y="1409700"/>
            <a:ext cx="6096000" cy="951178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2" y="3968750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3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</a:t>
            </a:r>
            <a:r>
              <a:rPr lang="it-IT" dirty="0" smtClean="0"/>
              <a:t> </a:t>
            </a:r>
            <a:r>
              <a:rPr lang="en-US" dirty="0" smtClean="0"/>
              <a:t>coverage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13888"/>
              </p:ext>
            </p:extLst>
          </p:nvPr>
        </p:nvGraphicFramePr>
        <p:xfrm>
          <a:off x="228602" y="1257302"/>
          <a:ext cx="8499871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28" r:id="rId4" imgW="18488880" imgH="6628320" progId="">
                  <p:embed/>
                </p:oleObj>
              </mc:Choice>
              <mc:Fallback>
                <p:oleObj r:id="rId4" imgW="18488880" imgH="6628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2" y="1257302"/>
                        <a:ext cx="8499871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B00ACE8-0AD9-4F02-BAF6-7F279F72A578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82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009" y="3008086"/>
            <a:ext cx="3643181" cy="1550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spin content of the proton: where we stand</a:t>
            </a:r>
            <a:endParaRPr lang="it-IT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28600" y="1008356"/>
            <a:ext cx="8915400" cy="4441532"/>
          </a:xfrm>
        </p:spPr>
        <p:txBody>
          <a:bodyPr/>
          <a:lstStyle/>
          <a:p>
            <a:r>
              <a:rPr lang="en-US" dirty="0" smtClean="0"/>
              <a:t>Global analysis of the spin dependent distribution functions</a:t>
            </a:r>
          </a:p>
          <a:p>
            <a:endParaRPr lang="it-IT" dirty="0"/>
          </a:p>
        </p:txBody>
      </p:sp>
      <p:sp>
        <p:nvSpPr>
          <p:cNvPr id="7" name="object 6"/>
          <p:cNvSpPr/>
          <p:nvPr/>
        </p:nvSpPr>
        <p:spPr>
          <a:xfrm>
            <a:off x="609600" y="1283261"/>
            <a:ext cx="3600103" cy="3220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7"/>
          <p:cNvSpPr/>
          <p:nvPr/>
        </p:nvSpPr>
        <p:spPr>
          <a:xfrm>
            <a:off x="4808409" y="1283261"/>
            <a:ext cx="3225403" cy="1833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381000" y="4991100"/>
            <a:ext cx="5486400" cy="309828"/>
          </a:xfrm>
          <a:prstGeom prst="rect">
            <a:avLst/>
          </a:prstGeom>
          <a:solidFill>
            <a:srgbClr val="D7D447"/>
          </a:solidFill>
        </p:spPr>
        <p:txBody>
          <a:bodyPr wrap="none" lIns="27432" tIns="18288" rIns="27432" bIns="9144">
            <a:spAutoFit/>
          </a:bodyPr>
          <a:lstStyle/>
          <a:p>
            <a:pPr marL="10583" marR="123820">
              <a:lnSpc>
                <a:spcPts val="2167"/>
              </a:lnSpc>
              <a:spcBef>
                <a:spcPts val="1283"/>
              </a:spcBef>
            </a:pPr>
            <a:r>
              <a:rPr lang="fr-FR" sz="1190" b="1" i="1" dirty="0">
                <a:solidFill>
                  <a:srgbClr val="942193"/>
                </a:solidFill>
                <a:cs typeface="Arial" panose="020B0604020202020204" pitchFamily="34" charset="0"/>
              </a:rPr>
              <a:t>J.J. </a:t>
            </a:r>
            <a:r>
              <a:rPr lang="fr-FR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Ethier </a:t>
            </a:r>
            <a:r>
              <a:rPr lang="fr-FR" sz="1190" b="1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lang="fr-FR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(JAM Collaboration), Phys. </a:t>
            </a:r>
            <a:r>
              <a:rPr lang="fr-FR" sz="119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Rev</a:t>
            </a:r>
            <a:r>
              <a:rPr lang="fr-FR" sz="119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. </a:t>
            </a:r>
            <a:r>
              <a:rPr lang="fr-FR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Lett</a:t>
            </a:r>
            <a:r>
              <a:rPr lang="fr-FR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. </a:t>
            </a:r>
            <a:r>
              <a:rPr lang="fr-FR" sz="119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119,  </a:t>
            </a:r>
            <a:r>
              <a:rPr lang="fr-FR" sz="1190" b="1" i="1" dirty="0">
                <a:solidFill>
                  <a:srgbClr val="942193"/>
                </a:solidFill>
                <a:cs typeface="Arial" panose="020B0604020202020204" pitchFamily="34" charset="0"/>
              </a:rPr>
              <a:t>132001</a:t>
            </a:r>
            <a:r>
              <a:rPr lang="fr-FR"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 (2017).</a:t>
            </a:r>
            <a:endParaRPr lang="fr-FR" sz="1190" b="1" i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77000" y="4838680"/>
                <a:ext cx="2585644" cy="58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it-IT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+0.36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±0.09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l-G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−0.03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±0.10</m:t>
                            </m:r>
                          </m:e>
                        </m:mr>
                      </m:m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838680"/>
                <a:ext cx="2585644" cy="583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31EB3C30-A07F-46FF-ADDD-76F79ED19651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9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6" y="1110993"/>
            <a:ext cx="4103554" cy="30152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23594"/>
            <a:ext cx="3949156" cy="281736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Gluon</a:t>
            </a:r>
            <a:r>
              <a:rPr lang="it-IT" dirty="0" smtClean="0"/>
              <a:t> Spin From Lattice QCD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1"/>
              <p:cNvSpPr txBox="1"/>
              <p:nvPr/>
            </p:nvSpPr>
            <p:spPr>
              <a:xfrm>
                <a:off x="533400" y="4600370"/>
                <a:ext cx="8213863" cy="286852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  <a:tabLst>
                    <a:tab pos="2570589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𝛥</m:t>
                      </m:r>
                      <m:r>
                        <a:rPr lang="ar-AE" b="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𝐺</m:t>
                      </m:r>
                      <m:d>
                        <m:dPr>
                          <m:ctrlPr>
                            <a:rPr lang="ar-AE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=</m:t>
                          </m:r>
                          <m:r>
                            <a:rPr lang="ar-A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10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GeV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/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ar-AE" b="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≈</m:t>
                      </m:r>
                      <m:r>
                        <a:rPr lang="ar-AE" b="0" i="1" spc="-4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ar-AE" b="0" i="1" spc="-4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ar-AE" i="1" spc="-4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𝑆</m:t>
                          </m:r>
                        </m:e>
                        <m:sub>
                          <m:r>
                            <a:rPr lang="en-US" b="0" i="1" spc="-4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𝐺</m:t>
                          </m:r>
                        </m:sub>
                      </m:sSub>
                      <m:r>
                        <a:rPr lang="ar-AE" b="0" i="1" baseline="-4504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 </m:t>
                      </m:r>
                      <m:d>
                        <m:dPr>
                          <m:ctrlPr>
                            <a:rPr lang="ar-AE" b="0" i="1" baseline="-4504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=</m:t>
                          </m:r>
                          <m:r>
                            <a:rPr lang="ar-A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10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ar-AE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it-IT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GeV</m:t>
                                      </m:r>
                                    </m:num>
                                    <m:den>
                                      <m:r>
                                        <a:rPr lang="ar-AE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ar-A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ar-AE" b="0" i="1" spc="-4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ar-AE" b="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d>
                          <m:r>
                            <a:rPr lang="ar-AE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→</m:t>
                          </m:r>
                          <m:r>
                            <a:rPr lang="ar-AE" b="0" i="1" spc="-4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∞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251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±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047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±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.</m:t>
                      </m:r>
                      <m:r>
                        <a:rPr lang="en-US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016</m:t>
                      </m:r>
                    </m:oMath>
                  </m:oMathPara>
                </a14:m>
                <a:endParaRPr b="1" baseline="1984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600370"/>
                <a:ext cx="8213863" cy="286852"/>
              </a:xfrm>
              <a:prstGeom prst="rect">
                <a:avLst/>
              </a:prstGeom>
              <a:blipFill>
                <a:blip r:embed="rId4"/>
                <a:stretch>
                  <a:fillRect t="-157447" b="-2510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ject 12"/>
          <p:cNvSpPr txBox="1"/>
          <p:nvPr/>
        </p:nvSpPr>
        <p:spPr>
          <a:xfrm>
            <a:off x="457200" y="5085129"/>
            <a:ext cx="4983224" cy="292815"/>
          </a:xfrm>
          <a:prstGeom prst="rect">
            <a:avLst/>
          </a:prstGeom>
          <a:solidFill>
            <a:srgbClr val="D7D447"/>
          </a:solidFill>
        </p:spPr>
        <p:txBody>
          <a:bodyPr vert="horz" wrap="none" lIns="0" tIns="10583" rIns="0" bIns="0" rtlCol="0">
            <a:spAutoFit/>
          </a:bodyPr>
          <a:lstStyle/>
          <a:p>
            <a:pPr marL="10583" marR="4233">
              <a:lnSpc>
                <a:spcPts val="2167"/>
              </a:lnSpc>
              <a:spcBef>
                <a:spcPts val="1400"/>
              </a:spcBef>
            </a:pPr>
            <a:r>
              <a:rPr sz="1130" b="1" i="1" spc="-37" dirty="0" smtClean="0">
                <a:solidFill>
                  <a:srgbClr val="942193"/>
                </a:solidFill>
                <a:cs typeface="Arial" panose="020B0604020202020204" pitchFamily="34" charset="0"/>
              </a:rPr>
              <a:t>Y</a:t>
            </a:r>
            <a:r>
              <a:rPr sz="1130" b="1" i="1" spc="-37" dirty="0">
                <a:solidFill>
                  <a:srgbClr val="942193"/>
                </a:solidFill>
                <a:cs typeface="Arial" panose="020B0604020202020204" pitchFamily="34" charset="0"/>
              </a:rPr>
              <a:t>.-B. </a:t>
            </a:r>
            <a:r>
              <a:rPr sz="1130" b="1" i="1" spc="-54" dirty="0">
                <a:solidFill>
                  <a:srgbClr val="942193"/>
                </a:solidFill>
                <a:cs typeface="Arial" panose="020B0604020202020204" pitchFamily="34" charset="0"/>
              </a:rPr>
              <a:t>Yang </a:t>
            </a:r>
            <a:r>
              <a:rPr sz="1130" b="1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sz="113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(χQCD Collaboration), Phys. </a:t>
            </a:r>
            <a:r>
              <a:rPr sz="113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Rev. </a:t>
            </a:r>
            <a:r>
              <a:rPr sz="113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Lett. </a:t>
            </a:r>
            <a:r>
              <a:rPr sz="113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118, </a:t>
            </a:r>
            <a:r>
              <a:rPr sz="1130" b="1" i="1" dirty="0" smtClean="0">
                <a:solidFill>
                  <a:srgbClr val="942193"/>
                </a:solidFill>
                <a:cs typeface="Arial" panose="020B0604020202020204" pitchFamily="34" charset="0"/>
              </a:rPr>
              <a:t>102001</a:t>
            </a:r>
            <a:r>
              <a:rPr lang="en-US" sz="1130" b="1" i="1" dirty="0" smtClean="0">
                <a:solidFill>
                  <a:srgbClr val="942193"/>
                </a:solidFill>
                <a:cs typeface="Arial" panose="020B0604020202020204" pitchFamily="34" charset="0"/>
              </a:rPr>
              <a:t> </a:t>
            </a:r>
            <a:r>
              <a:rPr sz="1130" b="1" i="1" spc="-4" dirty="0" smtClean="0">
                <a:solidFill>
                  <a:srgbClr val="942193"/>
                </a:solidFill>
                <a:cs typeface="Arial" panose="020B0604020202020204" pitchFamily="34" charset="0"/>
              </a:rPr>
              <a:t>(2017</a:t>
            </a:r>
            <a:r>
              <a:rPr sz="113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).</a:t>
            </a:r>
            <a:endParaRPr sz="1130" i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3"/>
              <p:cNvSpPr txBox="1"/>
              <p:nvPr/>
            </p:nvSpPr>
            <p:spPr>
              <a:xfrm>
                <a:off x="5791200" y="885787"/>
                <a:ext cx="2562263" cy="360269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ar-AE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𝑝</m:t>
                          </m:r>
                        </m:sub>
                      </m:sSub>
                      <m:r>
                        <a:rPr lang="en-US" sz="2083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2083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885787"/>
                <a:ext cx="2562263" cy="360269"/>
              </a:xfrm>
              <a:prstGeom prst="rect">
                <a:avLst/>
              </a:prstGeom>
              <a:blipFill>
                <a:blip r:embed="rId5"/>
                <a:stretch>
                  <a:fillRect t="-27119" b="-16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5885866-D751-47D6-B2D2-9DC19047C77E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3"/>
              <p:cNvSpPr txBox="1"/>
              <p:nvPr/>
            </p:nvSpPr>
            <p:spPr>
              <a:xfrm>
                <a:off x="5562600" y="1435353"/>
                <a:ext cx="1571663" cy="256908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10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GeV</m:t>
                              </m:r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/</m:t>
                              </m:r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083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0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435353"/>
                <a:ext cx="1571663" cy="256908"/>
              </a:xfrm>
              <a:prstGeom prst="rect">
                <a:avLst/>
              </a:prstGeom>
              <a:blipFill>
                <a:blip r:embed="rId6"/>
                <a:stretch>
                  <a:fillRect l="-3113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3"/>
              <p:cNvSpPr txBox="1"/>
              <p:nvPr/>
            </p:nvSpPr>
            <p:spPr>
              <a:xfrm>
                <a:off x="1491519" y="1435353"/>
                <a:ext cx="1571663" cy="256908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10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GeV</m:t>
                              </m:r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/</m:t>
                              </m:r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083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19" y="1435353"/>
                <a:ext cx="1571663" cy="256908"/>
              </a:xfrm>
              <a:prstGeom prst="rect">
                <a:avLst/>
              </a:prstGeom>
              <a:blipFill>
                <a:blip r:embed="rId7"/>
                <a:stretch>
                  <a:fillRect l="-3113" r="-389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3"/>
              <p:cNvSpPr txBox="1"/>
              <p:nvPr/>
            </p:nvSpPr>
            <p:spPr>
              <a:xfrm>
                <a:off x="5361772" y="3122315"/>
                <a:ext cx="1973317" cy="256908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𝑚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𝜋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139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MeV</m:t>
                          </m:r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𝑐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083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72" y="3122315"/>
                <a:ext cx="1973317" cy="256908"/>
              </a:xfrm>
              <a:prstGeom prst="rect">
                <a:avLst/>
              </a:prstGeom>
              <a:blipFill>
                <a:blip r:embed="rId8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3"/>
              <p:cNvSpPr txBox="1"/>
              <p:nvPr/>
            </p:nvSpPr>
            <p:spPr>
              <a:xfrm>
                <a:off x="1704937" y="885787"/>
                <a:ext cx="2562263" cy="360269"/>
              </a:xfrm>
              <a:prstGeom prst="rect">
                <a:avLst/>
              </a:prstGeom>
            </p:spPr>
            <p:txBody>
              <a:bodyPr vert="horz" wrap="square" lIns="0" tIns="10583" rIns="0" bIns="0" rtlCol="0">
                <a:spAutoFit/>
              </a:bodyPr>
              <a:lstStyle/>
              <a:p>
                <a:pPr marL="10583">
                  <a:spcBef>
                    <a:spcPts val="83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83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ar-AE" sz="2083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𝑝</m:t>
                          </m:r>
                        </m:sub>
                      </m:sSub>
                      <m:r>
                        <a:rPr lang="en-US" sz="2083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  <m:r>
                            <a:rPr lang="en-US" sz="208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r>
                            <a:rPr lang="en-US" sz="2083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sz="2083" dirty="0">
                  <a:solidFill>
                    <a:srgbClr val="0070C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937" y="885787"/>
                <a:ext cx="2562263" cy="360269"/>
              </a:xfrm>
              <a:prstGeom prst="rect">
                <a:avLst/>
              </a:prstGeom>
              <a:blipFill>
                <a:blip r:embed="rId9"/>
                <a:stretch>
                  <a:fillRect t="-27119" b="-16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73176" y="4901674"/>
                <a:ext cx="1160574" cy="277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e>
                      </m:acc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scheme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176" y="4901674"/>
                <a:ext cx="1160574" cy="277576"/>
              </a:xfrm>
              <a:prstGeom prst="rect">
                <a:avLst/>
              </a:prstGeom>
              <a:blipFill>
                <a:blip r:embed="rId10"/>
                <a:stretch>
                  <a:fillRect l="-3665" r="-4188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1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content of the structure functions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6B4996E8-D842-4A91-8022-60C802B18FEA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b="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In quark-parton model the structure functions can be written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 smtClean="0"/>
              </a:p>
              <a:p>
                <a:pPr marL="288925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dirty="0" smtClean="0"/>
                  <a:t> is the </a:t>
                </a:r>
                <a:r>
                  <a:rPr lang="en-US" dirty="0"/>
                  <a:t>probability that to find a parton of type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 momentum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in </a:t>
                </a:r>
                <a:r>
                  <a:rPr lang="en-US" dirty="0"/>
                  <a:t>the proton</a:t>
                </a:r>
              </a:p>
              <a:p>
                <a:r>
                  <a:rPr lang="en-US" dirty="0" smtClean="0"/>
                  <a:t>When </a:t>
                </a:r>
                <a:r>
                  <a:rPr lang="en-US" dirty="0"/>
                  <a:t>including higher orders </a:t>
                </a:r>
                <a:r>
                  <a:rPr lang="en-US" dirty="0" smtClean="0"/>
                  <a:t>the structure functions become: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nary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342900" indent="0">
                  <a:buNone/>
                </a:pPr>
                <a:r>
                  <a:rPr lang="en-US" dirty="0" smtClean="0"/>
                  <a:t>With the Wilson 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 smtClean="0"/>
                  <a:t>known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marL="34290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2621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5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58054" y="1588359"/>
                <a:ext cx="3857346" cy="1049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⊥,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⊥,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054" y="1588359"/>
                <a:ext cx="3857346" cy="1049518"/>
              </a:xfrm>
              <a:prstGeom prst="rect">
                <a:avLst/>
              </a:prstGeom>
              <a:blipFill>
                <a:blip r:embed="rId2"/>
                <a:stretch>
                  <a:fillRect l="-632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Cahn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func>
                          <m:func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it-IT" dirty="0" smtClean="0"/>
                  <a:t> and </a:t>
                </a:r>
                <a:r>
                  <a:rPr lang="en-US" dirty="0"/>
                  <a:t>Boer-Mulders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func>
                          <m:func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it-IT" dirty="0" smtClean="0"/>
                  <a:t>modulation</a:t>
                </a:r>
                <a:endParaRPr lang="it-IT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846D1982-1245-4F3C-B953-29C7B7E9C41B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 b="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24" y="1183315"/>
            <a:ext cx="4253032" cy="1861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11507"/>
            <a:ext cx="4217670" cy="1816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8360" y="4334721"/>
                <a:ext cx="2336892" cy="1116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60" y="4334721"/>
                <a:ext cx="2336892" cy="1116011"/>
              </a:xfrm>
              <a:prstGeom prst="rect">
                <a:avLst/>
              </a:prstGeom>
              <a:blipFill>
                <a:blip r:embed="rId6"/>
                <a:stretch>
                  <a:fillRect l="-3655" t="-1639" r="-25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5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d</a:t>
                </a:r>
                <a:r>
                  <a:rPr lang="en-US" dirty="0" smtClean="0"/>
                  <a:t>ependent Multiplicities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D3AA5BC3-3F1A-473D-92AB-187B94A7415C}" type="datetime1">
              <a:rPr lang="en-US" b="0" smtClean="0"/>
              <a:t>6/26/2020</a:t>
            </a:fld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Beam Polarization and Polarimetry at the Electron Ion Collider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01417"/>
            <a:ext cx="3439716" cy="3032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04" y="2088184"/>
            <a:ext cx="3293269" cy="2975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31640" y="1255251"/>
                <a:ext cx="6408680" cy="71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1C1C1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h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𝑑𝑧</m:t>
                          </m:r>
                          <m:r>
                            <a:rPr lang="en-US" b="0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𝐷𝐼𝑆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255251"/>
                <a:ext cx="6408680" cy="7105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5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Collins asymmetry on proton. Multidimensional</a:t>
            </a:r>
            <a:endParaRPr lang="it-I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3CA9-6E27-40D1-A5E3-499FF3858F5F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4360" y="582424"/>
                <a:ext cx="838200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E</a:t>
                </a:r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xtraction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of TSAs </a:t>
                </a:r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with a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Multi-D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approach</a:t>
                </a:r>
                <a:r>
                  <a:rPr lang="it-IT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60" y="582424"/>
                <a:ext cx="8382000" cy="404983"/>
              </a:xfrm>
              <a:prstGeom prst="rect">
                <a:avLst/>
              </a:prstGeom>
              <a:blipFill>
                <a:blip r:embed="rId3"/>
                <a:stretch>
                  <a:fillRect l="-582" t="-4545" b="-196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9124"/>
            <a:ext cx="8372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" y="1043844"/>
            <a:ext cx="6313782" cy="4396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1043844"/>
            <a:ext cx="2719948" cy="1644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95353"/>
            <a:ext cx="2719948" cy="1644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1" y="29337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dense plot out of many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6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TSA of </a:t>
                </a:r>
                <a:r>
                  <a:rPr lang="en-US" dirty="0"/>
                  <a:t>inclusive jets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 smtClean="0"/>
                  <a:t> within </a:t>
                </a:r>
                <a:r>
                  <a:rPr lang="en-US" dirty="0"/>
                  <a:t>jets </a:t>
                </a:r>
                <a:r>
                  <a:rPr lang="en-US" dirty="0" smtClean="0"/>
                  <a:t>from STAR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3EB3B198-8435-4952-8A61-8E4BE89CD90C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608" y="4443679"/>
            <a:ext cx="78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+mj-lt"/>
              </a:rPr>
              <a:t>COLLINS 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asymmetries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general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agreement between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data and predictions from SIDIS consistent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TMD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factorization and universality of the Collins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function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66726"/>
            <a:ext cx="6619239" cy="3196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10" y="1086482"/>
            <a:ext cx="6934200" cy="32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2h asymmetries on p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/>
                  <a:t> model for </a:t>
                </a:r>
                <a:r>
                  <a:rPr lang="en-US" dirty="0" smtClean="0"/>
                  <a:t>FF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7617-9E04-4B26-9587-0531097EC1D0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" y="1166749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66749"/>
                <a:ext cx="4847802" cy="8295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3531" y="4711018"/>
                <a:ext cx="8970469" cy="57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↑⟶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as before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055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31" y="4711018"/>
                <a:ext cx="8970469" cy="571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28297"/>
            <a:ext cx="4781701" cy="257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947" y="1324824"/>
            <a:ext cx="1987925" cy="3133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389082"/>
            <a:ext cx="2008314" cy="30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 fragmentation functions in pp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FDBCEA14-0B6A-4F66-B7A2-9FCB929B3562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21" name="Picture 20" descr="angledif4.tiff"/>
          <p:cNvPicPr>
            <a:picLocks noChangeAspect="1"/>
          </p:cNvPicPr>
          <p:nvPr/>
        </p:nvPicPr>
        <p:blipFill rotWithShape="1">
          <a:blip r:embed="rId2"/>
          <a:srcRect l="5007" t="6228" r="6267" b="1"/>
          <a:stretch/>
        </p:blipFill>
        <p:spPr>
          <a:xfrm>
            <a:off x="533400" y="1433341"/>
            <a:ext cx="2292098" cy="2055621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6276" y="963900"/>
                <a:ext cx="4640524" cy="67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 smtClean="0">
                    <a:solidFill>
                      <a:srgbClr val="0000FF"/>
                    </a:solidFill>
                    <a:latin typeface="+mj-lt"/>
                    <a:cs typeface="Comic Sans MS"/>
                    <a:sym typeface="Wingdings"/>
                  </a:rPr>
                  <a:t> </a:t>
                </a:r>
                <a:r>
                  <a:rPr lang="en-US" dirty="0" smtClean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∙</m:t>
                    </m:r>
                    <m:sSubSup>
                      <m:sSub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∢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       survives in collinear framework</a:t>
                </a:r>
                <a:endParaRPr lang="en-US" dirty="0">
                  <a:solidFill>
                    <a:prstClr val="black"/>
                  </a:solidFill>
                  <a:latin typeface="+mj-lt"/>
                  <a:cs typeface="Comic Sans M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6" y="963900"/>
                <a:ext cx="4640524" cy="674031"/>
              </a:xfrm>
              <a:prstGeom prst="rect">
                <a:avLst/>
              </a:prstGeom>
              <a:blipFill>
                <a:blip r:embed="rId3"/>
                <a:stretch>
                  <a:fillRect t="-2703" r="-1051" b="-10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745" y="1089675"/>
            <a:ext cx="2924935" cy="45866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3452571" y="4105464"/>
            <a:ext cx="508172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Significant di-hadron  asymmetries both at √s=200GeV and √s=500GeV (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arXiv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:</a:t>
            </a:r>
            <a:r>
              <a:rPr lang="fi-FI" sz="1600" dirty="0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1710.10215)</a:t>
            </a:r>
            <a:endParaRPr lang="en-US" sz="1600" dirty="0">
              <a:solidFill>
                <a:prstClr val="black"/>
              </a:solidFill>
              <a:latin typeface="+mj-lt"/>
              <a:cs typeface="Comic Sans MS"/>
            </a:endParaRPr>
          </a:p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Increasing with 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>
                <a:solidFill>
                  <a:prstClr val="black"/>
                </a:solidFill>
                <a:latin typeface="+mj-lt"/>
                <a:cs typeface="Comic Sans MS"/>
              </a:rPr>
              <a:t>T</a:t>
            </a:r>
            <a:endParaRPr lang="en-US" sz="1600" baseline="-25000" dirty="0">
              <a:solidFill>
                <a:prstClr val="black"/>
              </a:solidFill>
              <a:latin typeface="+mj-lt"/>
              <a:cs typeface="Comic Sans MS"/>
            </a:endParaRPr>
          </a:p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Access to 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transversity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 with a collinear observable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4017" t="4513" r="4580" b="6000"/>
          <a:stretch/>
        </p:blipFill>
        <p:spPr>
          <a:xfrm>
            <a:off x="533400" y="3488960"/>
            <a:ext cx="2745171" cy="19672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4014" r="3843" b="1398"/>
          <a:stretch/>
        </p:blipFill>
        <p:spPr>
          <a:xfrm>
            <a:off x="5562600" y="1684321"/>
            <a:ext cx="3191078" cy="23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smtClean="0"/>
                  <a:t>transverse</a:t>
                </a:r>
                <a:r>
                  <a:rPr lang="it-IT" dirty="0" smtClean="0"/>
                  <a:t> spin transfer from COMPASS</a:t>
                </a:r>
                <a:endParaRPr lang="it-IT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0BE86363-9304-47F1-9425-CEC9273F1453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d>
                        <m:d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blipFill>
                <a:blip r:embed="rId3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55680" y="3429264"/>
            <a:ext cx="3861250" cy="1592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45" y="1028574"/>
            <a:ext cx="2794500" cy="223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5" y="3112802"/>
            <a:ext cx="2794500" cy="2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smtClean="0"/>
                  <a:t>transverse</a:t>
                </a:r>
                <a:r>
                  <a:rPr lang="it-IT" dirty="0" smtClean="0"/>
                  <a:t> spin transfer from STAR</a:t>
                </a:r>
                <a:endParaRPr lang="it-IT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555CAD2-662A-4E80-A3DB-60FB450144E6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79008"/>
            <a:ext cx="4015769" cy="4421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55680" y="1111089"/>
                <a:ext cx="3082447" cy="647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0" y="1111089"/>
                <a:ext cx="3082447" cy="647357"/>
              </a:xfrm>
              <a:prstGeom prst="rect">
                <a:avLst/>
              </a:prstGeom>
              <a:blipFill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45953" y="3008854"/>
                <a:ext cx="317792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953" y="3008854"/>
                <a:ext cx="3177921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86201" y="2010572"/>
                <a:ext cx="4421403" cy="907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201" y="2010572"/>
                <a:ext cx="4421403" cy="907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 flipH="1">
                <a:off x="4800600" y="3736086"/>
                <a:ext cx="4202150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About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60%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are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not primary particles, but are from heavier hyperons</a:t>
                </a:r>
              </a:p>
              <a:p>
                <a:r>
                  <a:rPr lang="it-IT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decay</a:t>
                </a:r>
                <a:r>
                  <a:rPr lang="it-IT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00600" y="3736086"/>
                <a:ext cx="4202150" cy="923907"/>
              </a:xfrm>
              <a:prstGeom prst="rect">
                <a:avLst/>
              </a:prstGeom>
              <a:blipFill>
                <a:blip r:embed="rId7"/>
                <a:stretch>
                  <a:fillRect l="-1306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40928" y="4769411"/>
                <a:ext cx="4152162" cy="611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031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033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008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034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040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009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28" y="4769411"/>
                <a:ext cx="4152162" cy="611962"/>
              </a:xfrm>
              <a:prstGeom prst="rect">
                <a:avLst/>
              </a:prstGeom>
              <a:blipFill>
                <a:blip r:embed="rId8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7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TSA of </a:t>
                </a:r>
                <a:r>
                  <a:rPr lang="en-US" dirty="0"/>
                  <a:t>inclusive jets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 smtClean="0"/>
                  <a:t> within </a:t>
                </a:r>
                <a:r>
                  <a:rPr lang="en-US" dirty="0"/>
                  <a:t>jets </a:t>
                </a:r>
                <a:r>
                  <a:rPr lang="en-US" dirty="0" smtClean="0"/>
                  <a:t>from STAR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203672EE-ADF2-439F-B3D1-5A99FAEF5D39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608" y="4443679"/>
            <a:ext cx="784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+mj-lt"/>
              </a:rPr>
              <a:t>COLLINS LIKE 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asymmetries</a:t>
            </a:r>
            <a:r>
              <a:rPr lang="it-IT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sensitive to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linearly polarized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gluons in a polarized proton, are found to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be small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and provide the first constraints on model calculations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.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99" y="1542539"/>
            <a:ext cx="7948801" cy="22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85910"/>
            <a:ext cx="5636922" cy="22980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TSSA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it-IT" dirty="0" smtClean="0"/>
                  <a:t> studies </a:t>
                </a:r>
                <a:r>
                  <a:rPr lang="it-IT" dirty="0" smtClean="0"/>
                  <a:t>at</a:t>
                </a:r>
                <a:r>
                  <a:rPr lang="it-IT" dirty="0" smtClean="0"/>
                  <a:t> PHENIX</a:t>
                </a:r>
                <a:endParaRPr lang="it-IT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3BE8777B-8B95-496C-B9A9-9BEE0FC84145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56" y="1205694"/>
            <a:ext cx="3167100" cy="27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71" y="1257300"/>
            <a:ext cx="3001500" cy="275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33400" y="4533900"/>
                <a:ext cx="5552802" cy="937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Described by twist 3 collinear approach (1 scale,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Suppresion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expected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 by 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gluon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saturation</a:t>
                </a:r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Hybrid approach: twist-3 and CGC</a:t>
                </a:r>
                <a:endParaRPr lang="it-IT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533900"/>
                <a:ext cx="5552802" cy="937757"/>
              </a:xfrm>
              <a:prstGeom prst="rect">
                <a:avLst/>
              </a:prstGeom>
              <a:blipFill>
                <a:blip r:embed="rId6"/>
                <a:stretch>
                  <a:fillRect l="-989" t="-389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63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Impact of the HERA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𝒆𝒑</m:t>
                    </m:r>
                  </m:oMath>
                </a14:m>
                <a:r>
                  <a:rPr lang="en-US" dirty="0" smtClean="0"/>
                  <a:t> Collider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E87C29C-D65E-45E5-A096-684A2FFD7383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d15-039f8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11729" r="10246" b="6172"/>
          <a:stretch/>
        </p:blipFill>
        <p:spPr>
          <a:xfrm>
            <a:off x="533400" y="1257300"/>
            <a:ext cx="3846179" cy="3783595"/>
          </a:xfrm>
          <a:prstGeom prst="rect">
            <a:avLst/>
          </a:prstGeom>
        </p:spPr>
      </p:pic>
      <p:pic>
        <p:nvPicPr>
          <p:cNvPr id="8" name="Picture 7" descr="d15-039f8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1728" r="93086" b="72469"/>
          <a:stretch/>
        </p:blipFill>
        <p:spPr>
          <a:xfrm rot="5400000">
            <a:off x="1496628" y="1083258"/>
            <a:ext cx="331893" cy="866988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 rot="16200000">
            <a:off x="-255852" y="1608212"/>
            <a:ext cx="1283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058908" y="4991100"/>
                <a:ext cx="1502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GeV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908" y="4991100"/>
                <a:ext cx="1502206" cy="369332"/>
              </a:xfrm>
              <a:prstGeom prst="rect">
                <a:avLst/>
              </a:prstGeom>
              <a:blipFill>
                <a:blip r:embed="rId5"/>
                <a:stretch>
                  <a:fillRect t="-116667" r="-19512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85C6DE12-C844-7048-A71B-EE481DAD997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4327" t="6544" r="5817" b="1852"/>
          <a:stretch/>
        </p:blipFill>
        <p:spPr>
          <a:xfrm>
            <a:off x="5065461" y="1215750"/>
            <a:ext cx="3234816" cy="1988540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9BB75602-2B54-F54F-B8B3-D5F28B66399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4202" t="6666" r="5693" b="2222"/>
          <a:stretch/>
        </p:blipFill>
        <p:spPr>
          <a:xfrm>
            <a:off x="5078268" y="3248740"/>
            <a:ext cx="3243780" cy="1977859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4FDAA8FB-AE37-D342-B215-B8D177D60F83}"/>
              </a:ext>
            </a:extLst>
          </p:cNvPr>
          <p:cNvSpPr txBox="1"/>
          <p:nvPr/>
        </p:nvSpPr>
        <p:spPr>
          <a:xfrm>
            <a:off x="6019800" y="939800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arXiv:1506.06042</a:t>
            </a:r>
          </a:p>
        </p:txBody>
      </p:sp>
    </p:spTree>
    <p:extLst>
      <p:ext uri="{BB962C8B-B14F-4D97-AF65-F5344CB8AC3E}">
        <p14:creationId xmlns:p14="http://schemas.microsoft.com/office/powerpoint/2010/main" val="38203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Sivers </a:t>
            </a:r>
            <a:r>
              <a:rPr lang="it-IT" dirty="0" smtClean="0"/>
              <a:t>Asymmetry</a:t>
            </a:r>
            <a:r>
              <a:rPr lang="it-IT" dirty="0" smtClean="0"/>
              <a:t> for </a:t>
            </a:r>
            <a:r>
              <a:rPr lang="it-IT" dirty="0" smtClean="0"/>
              <a:t>Gluon</a:t>
            </a:r>
            <a:r>
              <a:rPr lang="it-IT" dirty="0" smtClean="0"/>
              <a:t> from SIDIS</a:t>
            </a:r>
            <a:endParaRPr lang="it-IT" dirty="0"/>
          </a:p>
        </p:txBody>
      </p:sp>
      <p:sp>
        <p:nvSpPr>
          <p:cNvPr id="4" name="object 4"/>
          <p:cNvSpPr txBox="1"/>
          <p:nvPr/>
        </p:nvSpPr>
        <p:spPr>
          <a:xfrm>
            <a:off x="1124219" y="5221965"/>
            <a:ext cx="4947380" cy="241519"/>
          </a:xfrm>
          <a:prstGeom prst="rect">
            <a:avLst/>
          </a:prstGeom>
          <a:solidFill>
            <a:srgbClr val="D7D447"/>
          </a:solidFill>
        </p:spPr>
        <p:txBody>
          <a:bodyPr vert="horz" wrap="none" lIns="0" tIns="10583" rIns="0" bIns="0" rtlCol="0" anchor="ctr" anchorCtr="0">
            <a:spAutoFit/>
          </a:bodyPr>
          <a:lstStyle/>
          <a:p>
            <a:pPr marL="10583">
              <a:lnSpc>
                <a:spcPts val="1804"/>
              </a:lnSpc>
              <a:spcBef>
                <a:spcPts val="83"/>
              </a:spcBef>
            </a:pP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C.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Adolph </a:t>
            </a:r>
            <a:r>
              <a:rPr sz="1190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(COMPASS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Collaboration), Phys. Lett. </a:t>
            </a:r>
            <a:r>
              <a:rPr sz="1190" i="1" dirty="0">
                <a:solidFill>
                  <a:srgbClr val="942193"/>
                </a:solidFill>
                <a:cs typeface="Arial" panose="020B0604020202020204" pitchFamily="34" charset="0"/>
              </a:rPr>
              <a:t>B 772, 854</a:t>
            </a:r>
            <a:r>
              <a:rPr sz="1190" i="1" spc="-21" dirty="0">
                <a:solidFill>
                  <a:srgbClr val="942193"/>
                </a:solidFill>
                <a:cs typeface="Arial" panose="020B0604020202020204" pitchFamily="34" charset="0"/>
              </a:rPr>
              <a:t> </a:t>
            </a:r>
            <a:r>
              <a:rPr sz="1190" i="1" spc="-4" dirty="0">
                <a:solidFill>
                  <a:srgbClr val="942193"/>
                </a:solidFill>
                <a:cs typeface="Arial" panose="020B0604020202020204" pitchFamily="34" charset="0"/>
              </a:rPr>
              <a:t>(2017).</a:t>
            </a:r>
            <a:endParaRPr sz="1190" i="1" dirty="0"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0556" y="1408170"/>
            <a:ext cx="6590790" cy="2989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44060" y="4553978"/>
            <a:ext cx="2895448" cy="227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29745" y="4867449"/>
            <a:ext cx="801811" cy="1711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772485" y="4541759"/>
            <a:ext cx="2899448" cy="225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975059" y="4841265"/>
            <a:ext cx="752841" cy="162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9C1DA17-32EC-4D7A-BCF5-4ADD44BBDCE8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54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Cross Sections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3D7F802B-2D91-4593-98BC-F286D999388D}" type="datetime1">
              <a:rPr lang="en-US" smtClean="0">
                <a:solidFill>
                  <a:srgbClr val="FFFFFF"/>
                </a:solidFill>
              </a:rPr>
              <a:t>6/26/2020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For longitudinally polarized beams (either parallel or antiparallel we can express the difference of the parallel to anti-parallel cross sections by mean of two structure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endParaRPr lang="en-US" sz="1800" i="1" dirty="0" smtClean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⇉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⇄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8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8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 smtClean="0">
                  <a:solidFill>
                    <a:srgbClr val="C00000"/>
                  </a:solidFill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And when the proton beam is transversely polarized we have: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  <m:r>
                                <a:rPr lang="en-US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en-US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⟶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f>
                        <m:f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 r="-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8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content of the structure functions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00F267F6-56DB-429F-9351-5B02588C2F8A}" type="datetime1">
              <a:rPr lang="en-US" b="0" smtClean="0">
                <a:solidFill>
                  <a:srgbClr val="FFFFFF"/>
                </a:solidFill>
              </a:rPr>
              <a:t>6/26/2020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FF"/>
                </a:solidFill>
              </a:rPr>
              <a:t>Beam Polarization and Polarimetry at the Electron Ion Collider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b="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At LO in quark-parton model the structure functions can be written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̅"/>
                                  <m:ctrlPr>
                                    <a:rPr lang="el-G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 smtClean="0"/>
              </a:p>
              <a:p>
                <a:pPr marL="342900" indent="0">
                  <a:buNone/>
                </a:pPr>
                <a:r>
                  <a:rPr lang="en-US" dirty="0" smtClean="0"/>
                  <a:t>Where the helicity distribution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represents the difference between the number of quarks in </a:t>
                </a:r>
                <a:r>
                  <a:rPr lang="en-US" dirty="0"/>
                  <a:t>the </a:t>
                </a:r>
                <a:r>
                  <a:rPr lang="en-US" dirty="0" smtClean="0"/>
                  <a:t>proton with the spin parallel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/>
                  <a:t> and antiparallel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to the spin of the proton</a:t>
                </a:r>
                <a:endParaRPr lang="en-US" dirty="0"/>
              </a:p>
              <a:p>
                <a:r>
                  <a:rPr lang="en-US" dirty="0" smtClean="0"/>
                  <a:t>When </a:t>
                </a:r>
                <a:r>
                  <a:rPr lang="en-US" dirty="0"/>
                  <a:t>including higher orders </a:t>
                </a:r>
                <a:r>
                  <a:rPr lang="en-US" dirty="0" smtClean="0"/>
                  <a:t>the structure functions content become, </a:t>
                </a:r>
                <a:r>
                  <a:rPr lang="en-US" dirty="0" smtClean="0"/>
                  <a:t>f.i</a:t>
                </a:r>
                <a:r>
                  <a:rPr lang="en-US" dirty="0" smtClean="0"/>
                  <a:t>.: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ΔΣ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l-G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88925" indent="0">
                  <a:buNone/>
                </a:pPr>
                <a:r>
                  <a:rPr lang="en-US" dirty="0"/>
                  <a:t>T</a:t>
                </a:r>
                <a:r>
                  <a:rPr lang="en-US" dirty="0" smtClean="0"/>
                  <a:t>he </a:t>
                </a:r>
                <a:r>
                  <a:rPr lang="en-US" dirty="0"/>
                  <a:t>W</a:t>
                </a:r>
                <a:r>
                  <a:rPr lang="en-US" dirty="0" smtClean="0"/>
                  <a:t>ilson coefficients at LO are:</a:t>
                </a:r>
              </a:p>
              <a:p>
                <a:pPr marL="288925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14759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9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spin content of the proton: where we stand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ED67-4ED9-4EE0-AA0A-BA38246E4002}" type="datetime1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Beam Polarization and Polarimetry at the Electron Ion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8700"/>
                <a:ext cx="8991600" cy="4420800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en-US" sz="1600" dirty="0" smtClean="0"/>
                  <a:t>Gluons PDF are </a:t>
                </a:r>
                <a:r>
                  <a:rPr lang="en-US" sz="1600" dirty="0"/>
                  <a:t>accessed </a:t>
                </a:r>
                <a:r>
                  <a:rPr lang="en-US" sz="1600" dirty="0" smtClean="0"/>
                  <a:t>using DGLAP Equations</a:t>
                </a:r>
              </a:p>
              <a:p>
                <a:pPr marL="114300" indent="0">
                  <a:buNone/>
                </a:pPr>
                <a:r>
                  <a:rPr lang="en-US" sz="1600" dirty="0" smtClean="0"/>
                  <a:t> 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Σ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nary>
                              <m:naryPr>
                                <m:limLoc m:val="undOvr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nary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𝑞𝑞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𝑞𝑔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nary>
                              <m:naryPr>
                                <m:limLoc m:val="undOvr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nary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𝑁𝑆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nary>
                              <m:naryPr>
                                <m:limLoc m:val="undOvr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𝑞𝑞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nary>
                          </m:e>
                        </m:mr>
                      </m:m>
                    </m:oMath>
                  </m:oMathPara>
                </a14:m>
                <a:endParaRPr lang="en-US" sz="1600" dirty="0" smtClean="0"/>
              </a:p>
              <a:p>
                <a:pPr marL="114300" indent="0">
                  <a:buNone/>
                </a:pPr>
                <a:r>
                  <a:rPr lang="en-US" sz="16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16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type m:val="lin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p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p>
                      <m:e>
                        <m:r>
                          <m:rPr>
                            <m:sty m:val="p"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𝑁𝑆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p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60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den>
                            </m:f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 smtClean="0"/>
                  <a:t>, </a:t>
                </a:r>
              </a:p>
              <a:p>
                <a:pPr marL="114300" indent="0">
                  <a:buNone/>
                </a:pPr>
                <a:r>
                  <a:rPr lang="en-US" sz="1600" dirty="0" smtClean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 algn="ctr">
                  <a:buNone/>
                </a:pPr>
                <a:r>
                  <a:rPr lang="en-US" sz="1600" b="1" dirty="0" smtClean="0">
                    <a:solidFill>
                      <a:schemeClr val="accent2"/>
                    </a:solidFill>
                  </a:rPr>
                  <a:t>A very powerful tool access </a:t>
                </a:r>
                <a14:m>
                  <m:oMath xmlns:m="http://schemas.openxmlformats.org/officeDocument/2006/math">
                    <m:r>
                      <a:rPr lang="en-US" sz="1600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6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sz="1600" b="1" dirty="0" smtClean="0">
                    <a:solidFill>
                      <a:schemeClr val="accent2"/>
                    </a:solidFill>
                  </a:rPr>
                  <a:t>, but limited by the present experimentally available phase space  </a:t>
                </a:r>
                <a:endParaRPr lang="en-US" sz="16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8700"/>
                <a:ext cx="8991600" cy="4420800"/>
              </a:xfrm>
              <a:blipFill>
                <a:blip r:embed="rId3"/>
                <a:stretch>
                  <a:fillRect t="-966" b="-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3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76" y="1526032"/>
            <a:ext cx="3496439" cy="3679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8" y="1485338"/>
            <a:ext cx="3470493" cy="3652415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 bwMode="auto">
          <a:xfrm>
            <a:off x="1571666" y="1621947"/>
            <a:ext cx="1247733" cy="235339"/>
          </a:xfrm>
          <a:prstGeom prst="rect">
            <a:avLst/>
          </a:prstGeom>
          <a:solidFill>
            <a:srgbClr val="2D2D8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kern="0" dirty="0">
                <a:solidFill>
                  <a:srgbClr val="FFFFFF"/>
                </a:solidFill>
                <a:cs typeface="Arial" pitchFamily="34" charset="0"/>
              </a:rPr>
              <a:t>proton</a:t>
            </a:r>
            <a:endParaRPr lang="en-GB" kern="0" baseline="30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992046" y="1662055"/>
            <a:ext cx="1408753" cy="235339"/>
          </a:xfrm>
          <a:prstGeom prst="rect">
            <a:avLst/>
          </a:prstGeom>
          <a:solidFill>
            <a:srgbClr val="2D2D8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kern="0" dirty="0">
                <a:solidFill>
                  <a:srgbClr val="FFFFFF"/>
                </a:solidFill>
                <a:cs typeface="Arial" pitchFamily="34" charset="0"/>
              </a:rPr>
              <a:t>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US" dirty="0" smtClean="0"/>
                  <a:t>QCD fits- 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p>
                    </m:sSubSup>
                  </m:oMath>
                </a14:m>
                <a:endParaRPr lang="fr-FR" sz="1667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451558" y="5205752"/>
            <a:ext cx="1415772" cy="271934"/>
          </a:xfrm>
          <a:prstGeom prst="rect">
            <a:avLst/>
          </a:prstGeom>
          <a:solidFill>
            <a:srgbClr val="D7D447"/>
          </a:solidFill>
        </p:spPr>
        <p:txBody>
          <a:bodyPr wrap="none">
            <a:spAutoFit/>
          </a:bodyPr>
          <a:lstStyle/>
          <a:p>
            <a:pPr lvl="0"/>
            <a:r>
              <a:rPr lang="de-DE" sz="1167" b="1" i="1" dirty="0">
                <a:solidFill>
                  <a:srgbClr val="006600"/>
                </a:solidFill>
                <a:ea typeface="Verdana" pitchFamily="34" charset="0"/>
                <a:cs typeface="Verdana" pitchFamily="34" charset="0"/>
              </a:rPr>
              <a:t>PLB753 (2016) 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331640" y="1012570"/>
                <a:ext cx="3300307" cy="519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333" b="1" kern="0" dirty="0" smtClean="0">
                    <a:solidFill>
                      <a:srgbClr val="3333FF"/>
                    </a:solidFill>
                    <a:sym typeface="Wingdings" pitchFamily="2" charset="2"/>
                  </a:rPr>
                  <a:t> </a:t>
                </a:r>
                <a:r>
                  <a:rPr lang="fr-FR" sz="1333" kern="0" dirty="0">
                    <a:solidFill>
                      <a:srgbClr val="3333FF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333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𝑔</m:t>
                        </m:r>
                      </m:e>
                      <m:sub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1333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sz="1333" b="0" i="1" kern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sz="1333" b="0" i="1" kern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333" b="0" i="1" kern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1333" kern="0" dirty="0" smtClean="0">
                    <a:solidFill>
                      <a:srgbClr val="3333FF"/>
                    </a:solidFill>
                    <a:sym typeface="Wingdings" pitchFamily="2" charset="2"/>
                  </a:rPr>
                  <a:t> as </a:t>
                </a:r>
                <a:r>
                  <a:rPr lang="fr-FR" sz="1333" kern="0" dirty="0">
                    <a:solidFill>
                      <a:srgbClr val="3333FF"/>
                    </a:solidFill>
                    <a:sym typeface="Wingdings" pitchFamily="2" charset="2"/>
                  </a:rPr>
                  <a:t>input to global QCD </a:t>
                </a:r>
                <a:r>
                  <a:rPr lang="fr-FR" sz="1333" kern="0" dirty="0">
                    <a:solidFill>
                      <a:srgbClr val="3333FF"/>
                    </a:solidFill>
                    <a:sym typeface="Wingdings" pitchFamily="2" charset="2"/>
                  </a:rPr>
                  <a:t>fits</a:t>
                </a:r>
                <a:r>
                  <a:rPr lang="fr-FR" sz="1333" kern="0" dirty="0">
                    <a:solidFill>
                      <a:srgbClr val="3333FF"/>
                    </a:solidFill>
                    <a:sym typeface="Wingdings" pitchFamily="2" charset="2"/>
                  </a:rPr>
                  <a:t> for extraction of </a:t>
                </a:r>
                <a14:m>
                  <m:oMath xmlns:m="http://schemas.openxmlformats.org/officeDocument/2006/math">
                    <m:r>
                      <a:rPr lang="fr-FR" sz="1333" i="1" kern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  <m:sSub>
                      <m:sSubPr>
                        <m:ctrlPr>
                          <a:rPr lang="fr-FR" sz="1333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fr-FR" sz="1333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333" b="0" i="1" kern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1333" kern="0" dirty="0" smtClean="0">
                    <a:solidFill>
                      <a:srgbClr val="3333FF"/>
                    </a:solidFill>
                    <a:sym typeface="Wingdings" pitchFamily="2" charset="2"/>
                  </a:rPr>
                  <a:t> </a:t>
                </a:r>
                <a:r>
                  <a:rPr lang="fr-FR" sz="1333" kern="0" dirty="0">
                    <a:solidFill>
                      <a:srgbClr val="3333FF"/>
                    </a:solidFill>
                    <a:sym typeface="Wingdings" pitchFamily="2" charset="2"/>
                  </a:rPr>
                  <a:t>and </a:t>
                </a:r>
                <a14:m>
                  <m:oMath xmlns:m="http://schemas.openxmlformats.org/officeDocument/2006/math">
                    <m:r>
                      <a:rPr lang="fr-FR" sz="1333" b="1" i="1" kern="0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  <m:r>
                      <a:rPr lang="en-US" sz="1333" b="0" i="1" kern="0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𝑔</m:t>
                    </m:r>
                    <m:d>
                      <m:dPr>
                        <m:ctrlPr>
                          <a:rPr lang="en-US" sz="1333" i="1" kern="0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1333" b="0" i="1" kern="0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</m:oMath>
                </a14:m>
                <a:endParaRPr lang="fr-FR" sz="1333" kern="0" dirty="0">
                  <a:solidFill>
                    <a:srgbClr val="FF6600"/>
                  </a:solidFill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012570"/>
                <a:ext cx="3300307" cy="519373"/>
              </a:xfrm>
              <a:prstGeom prst="rect">
                <a:avLst/>
              </a:prstGeom>
              <a:blipFill>
                <a:blip r:embed="rId9"/>
                <a:stretch>
                  <a:fillRect l="-369" t="-1176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81000" y="4999812"/>
                <a:ext cx="6231227" cy="502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1333" i="1" ker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</m:oMath>
                </a14:m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33" i="1" ker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333" i="1" ker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e>
                      <m:sup>
                        <m:r>
                          <a:rPr lang="en-US" sz="1333" i="1" ker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coverage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not </a:t>
                </a:r>
                <a:r>
                  <a:rPr lang="fr-FR" sz="1333" kern="0" dirty="0">
                    <a:solidFill>
                      <a:srgbClr val="0070C0"/>
                    </a:solidFill>
                    <a:sym typeface="Wingdings" pitchFamily="2" charset="2"/>
                  </a:rPr>
                  <a:t>yet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sufficient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for 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precise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1333" b="1" i="1" ker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  <m:r>
                      <a:rPr lang="en-US" sz="1333" i="1" ker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𝑔</m:t>
                    </m:r>
                    <m:r>
                      <a:rPr lang="en-US" sz="1333" i="1" ker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endParaRPr lang="fr-FR" sz="1333" kern="0" dirty="0" smtClean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>
                  <a:defRPr/>
                </a:pP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Can 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be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improved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 by 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constraining</a:t>
                </a:r>
                <a:r>
                  <a:rPr lang="fr-FR" sz="1333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from</a:t>
                </a:r>
                <a:r>
                  <a:rPr lang="fr-FR" sz="1333" kern="0" dirty="0">
                    <a:solidFill>
                      <a:srgbClr val="000000"/>
                    </a:solidFill>
                    <a:sym typeface="Wingdings" pitchFamily="2" charset="2"/>
                  </a:rPr>
                  <a:t> pp data (as DSSV, NNPDF…)</a:t>
                </a:r>
                <a:endParaRPr lang="fr-FR" sz="1333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99812"/>
                <a:ext cx="6231227" cy="502573"/>
              </a:xfrm>
              <a:prstGeom prst="rect">
                <a:avLst/>
              </a:prstGeom>
              <a:blipFill>
                <a:blip r:embed="rId10"/>
                <a:stretch>
                  <a:fillRect l="-294" t="-1205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84335" y="1063115"/>
                <a:ext cx="1687898" cy="44108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35" y="1063115"/>
                <a:ext cx="1687898" cy="441083"/>
              </a:xfrm>
              <a:prstGeom prst="rect">
                <a:avLst/>
              </a:prstGeom>
              <a:blipFill>
                <a:blip r:embed="rId11"/>
                <a:stretch>
                  <a:fillRect l="-1786" b="-1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071787B-C90E-4055-A81B-453A7BC16954}" type="datetime1">
              <a:rPr lang="en-US" smtClean="0">
                <a:solidFill>
                  <a:srgbClr val="FFFFFF"/>
                </a:solidFill>
                <a:latin typeface="Corbel" panose="020B0503020204020204"/>
              </a:rPr>
              <a:t>6/26/2020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 panose="020B0503020204020204"/>
              </a:rPr>
              <a:t>Beam Polarization and Polarimetry at the Electron Ion Collider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5266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3602</TotalTime>
  <Words>8412</Words>
  <Application>Microsoft Office PowerPoint</Application>
  <PresentationFormat>On-screen Show (16:10)</PresentationFormat>
  <Paragraphs>565</Paragraphs>
  <Slides>50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ＭＳ Ｐゴシック</vt:lpstr>
      <vt:lpstr>Arial</vt:lpstr>
      <vt:lpstr>Arial Black</vt:lpstr>
      <vt:lpstr>Calibri</vt:lpstr>
      <vt:lpstr>Calibri Light</vt:lpstr>
      <vt:lpstr>Cambria Math</vt:lpstr>
      <vt:lpstr>Comic Sans MS</vt:lpstr>
      <vt:lpstr>Corbel</vt:lpstr>
      <vt:lpstr>High Tower Text</vt:lpstr>
      <vt:lpstr>Savoye LET</vt:lpstr>
      <vt:lpstr>Symbol</vt:lpstr>
      <vt:lpstr>Times</vt:lpstr>
      <vt:lpstr>Times New Roman</vt:lpstr>
      <vt:lpstr>Verdana</vt:lpstr>
      <vt:lpstr>Wingdings</vt:lpstr>
      <vt:lpstr>Wingdings 3</vt:lpstr>
      <vt:lpstr>Default Design</vt:lpstr>
      <vt:lpstr>Basis</vt:lpstr>
      <vt:lpstr>Equation</vt:lpstr>
      <vt:lpstr>Physics Drivers for polarized beams</vt:lpstr>
      <vt:lpstr>Why we need an EIC</vt:lpstr>
      <vt:lpstr>Inclusive Deep Inelastic Scattering </vt:lpstr>
      <vt:lpstr>Physics content of the structure functions</vt:lpstr>
      <vt:lpstr>Impact of the HERA ep Collider</vt:lpstr>
      <vt:lpstr>Polarized Cross Sections</vt:lpstr>
      <vt:lpstr>Physics content of the structure functions</vt:lpstr>
      <vt:lpstr>The spin content of the proton: where we stand</vt:lpstr>
      <vt:lpstr>QCD fits- World data on g_1^p and g_1^d</vt:lpstr>
      <vt:lpstr>Another NLO pQCD fit to g_1 DIS world data</vt:lpstr>
      <vt:lpstr>Measurement of the ∆G at RHIC</vt:lpstr>
      <vt:lpstr>Gluon helicity Δg∕g from SIDIS</vt:lpstr>
      <vt:lpstr>Summary on nucleon SPIN</vt:lpstr>
      <vt:lpstr>Semi Inclusive Deep Inelastic Scattering </vt:lpstr>
      <vt:lpstr>Collinear Multiplicities</vt:lpstr>
      <vt:lpstr>Quark helicities from semi-inclusive DIS</vt:lpstr>
      <vt:lpstr>Transverse structure of the Nucleon</vt:lpstr>
      <vt:lpstr>Confined parton motion in a hadron</vt:lpstr>
      <vt:lpstr>Unpolarised Transverse Momentum dependent PDFs</vt:lpstr>
      <vt:lpstr>Accessing TMD PDFs and FFs</vt:lpstr>
      <vt:lpstr>Azimuthal asymmetries in SIDIS</vt:lpstr>
      <vt:lpstr>Semi Inclusive DIS full Cross Section </vt:lpstr>
      <vt:lpstr>SIDIS Experiments</vt:lpstr>
      <vt:lpstr>SIDIS access to TMDs</vt:lpstr>
      <vt:lpstr>TMD evolution:</vt:lpstr>
      <vt:lpstr>Transversity PDF</vt:lpstr>
      <vt:lpstr>Transversity</vt:lpstr>
      <vt:lpstr>Global Analysis: Transversity</vt:lpstr>
      <vt:lpstr>The Collins Fragmentation Function H_1^⊥</vt:lpstr>
      <vt:lpstr>(_^3)P_0 ; a model for the Collins FF H_1^⊥</vt:lpstr>
      <vt:lpstr>A_Coll^p on  proton and (_^3)P_0  model for FF</vt:lpstr>
      <vt:lpstr>Sivers Asymmetry</vt:lpstr>
      <vt:lpstr>Sivers asymmetry on p</vt:lpstr>
      <vt:lpstr>Transverse Spin Asymmetry in Drell-Yan</vt:lpstr>
      <vt:lpstr>To conclude</vt:lpstr>
      <vt:lpstr>Thank you</vt:lpstr>
      <vt:lpstr>Kinematic coverage</vt:lpstr>
      <vt:lpstr>The spin content of the proton: where we stand</vt:lpstr>
      <vt:lpstr>Gluon Spin From Lattice QCD</vt:lpstr>
      <vt:lpstr>Cahn A_UU^cos⁡ϕ  and Boer-MuldersA_UU^cos⁡2ϕ modulation</vt:lpstr>
      <vt:lpstr>P_hT dependent Multiplicities M_UU^h </vt:lpstr>
      <vt:lpstr>Collins asymmetry on proton. Multidimensional</vt:lpstr>
      <vt:lpstr>TSA of inclusive jets and π^± within jets from STAR</vt:lpstr>
      <vt:lpstr>2h asymmetries on p and (_^3)P_0  model for FF</vt:lpstr>
      <vt:lpstr>Interference fragmentation functions in pp</vt:lpstr>
      <vt:lpstr>Λ transverse spin transfer from COMPASS</vt:lpstr>
      <vt:lpstr>Λ transverse spin transfer from STAR</vt:lpstr>
      <vt:lpstr>TSA of inclusive jets and π^± within jets from STAR</vt:lpstr>
      <vt:lpstr>TSSA A_N studies at PHENIX</vt:lpstr>
      <vt:lpstr>Sivers Asymmetry for Gluon from SIDIS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Spin/3D Results and Implications for EIC</dc:title>
  <dc:creator>Andrea Bressan</dc:creator>
  <cp:lastModifiedBy>Andrea Bressan</cp:lastModifiedBy>
  <cp:revision>85</cp:revision>
  <cp:lastPrinted>2020-06-26T09:00:59Z</cp:lastPrinted>
  <dcterms:modified xsi:type="dcterms:W3CDTF">2020-06-26T10:36:50Z</dcterms:modified>
</cp:coreProperties>
</file>