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1"/>
  </p:notesMasterIdLst>
  <p:sldIdLst>
    <p:sldId id="258" r:id="rId5"/>
    <p:sldId id="265" r:id="rId6"/>
    <p:sldId id="261" r:id="rId7"/>
    <p:sldId id="292" r:id="rId8"/>
    <p:sldId id="2095" r:id="rId9"/>
    <p:sldId id="1367" r:id="rId10"/>
    <p:sldId id="275" r:id="rId11"/>
    <p:sldId id="2091" r:id="rId12"/>
    <p:sldId id="2089" r:id="rId13"/>
    <p:sldId id="302" r:id="rId14"/>
    <p:sldId id="297" r:id="rId15"/>
    <p:sldId id="303" r:id="rId16"/>
    <p:sldId id="2092" r:id="rId17"/>
    <p:sldId id="1358" r:id="rId18"/>
    <p:sldId id="2093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5" autoAdjust="0"/>
    <p:restoredTop sz="94646"/>
  </p:normalViewPr>
  <p:slideViewPr>
    <p:cSldViewPr snapToGrid="0" snapToObjects="1">
      <p:cViewPr varScale="1">
        <p:scale>
          <a:sx n="59" d="100"/>
          <a:sy n="59" d="100"/>
        </p:scale>
        <p:origin x="53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5" d="100"/>
          <a:sy n="45" d="100"/>
        </p:scale>
        <p:origin x="1663" y="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2255C-AFDB-4D22-8373-2F4CFC10746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E146D-72E3-4D17-8794-005420F3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7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C55E-B25D-49F7-AC7B-3685D67F1C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00192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6200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6200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38538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43300" y="6349480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631031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33069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336954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4BE9006-42DF-4C65-9314-FEB6DE8658B3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EIC Accelerator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40"/>
            <a:ext cx="4741984" cy="85054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Christoph Montag, BNL</a:t>
            </a:r>
          </a:p>
          <a:p>
            <a:r>
              <a:rPr lang="en-US" dirty="0"/>
              <a:t>Workshop on Beam Polarization and Polarimetry at EIC</a:t>
            </a:r>
          </a:p>
          <a:p>
            <a:r>
              <a:rPr lang="en-US" dirty="0"/>
              <a:t>Stone Brook, June 26, 2020</a:t>
            </a:r>
          </a:p>
        </p:txBody>
      </p:sp>
    </p:spTree>
    <p:extLst>
      <p:ext uri="{BB962C8B-B14F-4D97-AF65-F5344CB8AC3E}">
        <p14:creationId xmlns:p14="http://schemas.microsoft.com/office/powerpoint/2010/main" val="4096879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3C634-5261-4680-92A9-00BC88406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493" y="3022456"/>
            <a:ext cx="4802627" cy="2173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02" y="238798"/>
            <a:ext cx="9128632" cy="1325563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GeV Rapid Cycling Synchrotron as Full Energy Polarized Injector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322" y="3434551"/>
            <a:ext cx="2087896" cy="14934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4" y="1315625"/>
            <a:ext cx="8896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Dedicated optical design: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periodicity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arcs and unity transformation in the straights together with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choice of the integer tune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suppresses all systematic depolarizing resonances </a:t>
            </a:r>
            <a:r>
              <a:rPr lang="en-US" b="1" dirty="0">
                <a:solidFill>
                  <a:srgbClr val="FF0000"/>
                </a:solidFill>
              </a:rPr>
              <a:t>Gϒ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err="1">
                <a:solidFill>
                  <a:srgbClr val="FF0000"/>
                </a:solidFill>
              </a:rPr>
              <a:t>nP</a:t>
            </a:r>
            <a:r>
              <a:rPr lang="en-US" dirty="0">
                <a:solidFill>
                  <a:srgbClr val="FF0000"/>
                </a:solidFill>
              </a:rPr>
              <a:t> +/- </a:t>
            </a:r>
            <a:r>
              <a:rPr lang="en-US" dirty="0" err="1">
                <a:solidFill>
                  <a:srgbClr val="FF0000"/>
                </a:solidFill>
              </a:rPr>
              <a:t>Qy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 to 18 GeV;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intrinsic resonances outside energy range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loss of polarization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 the entire ramp up to 18 GeV  (100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ramp time, 2 Hz)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81F518-43A3-43B0-91F8-8C2E94F43591}"/>
              </a:ext>
            </a:extLst>
          </p:cNvPr>
          <p:cNvSpPr txBox="1"/>
          <p:nvPr/>
        </p:nvSpPr>
        <p:spPr>
          <a:xfrm>
            <a:off x="129728" y="5244545"/>
            <a:ext cx="8789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Requires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aligned quadrupoles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@ rms orbit ≤ 0.5 mm @ good reproducibility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ll within the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present state of the art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 orbit control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Orbit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stability routinely achieved by NSLS-II Booster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synchrotron.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EA5DAE-3192-46F3-AB49-A1EA2DCB6E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28" y="3483451"/>
            <a:ext cx="2118295" cy="14833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18212C-D5AA-496A-954B-7BC666CD9023}"/>
              </a:ext>
            </a:extLst>
          </p:cNvPr>
          <p:cNvSpPr txBox="1"/>
          <p:nvPr/>
        </p:nvSpPr>
        <p:spPr>
          <a:xfrm>
            <a:off x="20662" y="2911331"/>
            <a:ext cx="2255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Polarized Electron Source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(R&amp;D Prototype)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D7FB27-15E2-499B-A349-F677114BD092}"/>
              </a:ext>
            </a:extLst>
          </p:cNvPr>
          <p:cNvSpPr txBox="1"/>
          <p:nvPr/>
        </p:nvSpPr>
        <p:spPr>
          <a:xfrm>
            <a:off x="2934611" y="2964778"/>
            <a:ext cx="2450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RCS Design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CBE28A-23BD-40E7-9A96-B683AA5D5497}"/>
              </a:ext>
            </a:extLst>
          </p:cNvPr>
          <p:cNvSpPr txBox="1"/>
          <p:nvPr/>
        </p:nvSpPr>
        <p:spPr>
          <a:xfrm>
            <a:off x="5050592" y="2930358"/>
            <a:ext cx="2905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RCS Polarization Performance</a:t>
            </a:r>
          </a:p>
        </p:txBody>
      </p:sp>
    </p:spTree>
    <p:extLst>
      <p:ext uri="{BB962C8B-B14F-4D97-AF65-F5344CB8AC3E}">
        <p14:creationId xmlns:p14="http://schemas.microsoft.com/office/powerpoint/2010/main" val="303189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16BD-405C-469C-9F7F-E294E7FE5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 Storage 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966B-AA08-47CD-BB7A-9DF6F3D6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44" y="1253331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Existing RHIC ring </a:t>
            </a:r>
            <a:r>
              <a:rPr lang="en-US" dirty="0"/>
              <a:t>as EIC Hadron Storage Ring</a:t>
            </a:r>
          </a:p>
          <a:p>
            <a:r>
              <a:rPr lang="en-US" dirty="0"/>
              <a:t>Add </a:t>
            </a:r>
            <a:r>
              <a:rPr lang="en-US" dirty="0">
                <a:solidFill>
                  <a:srgbClr val="FF0000"/>
                </a:solidFill>
              </a:rPr>
              <a:t>strong hadron cooling</a:t>
            </a:r>
          </a:p>
          <a:p>
            <a:r>
              <a:rPr lang="en-US" dirty="0">
                <a:solidFill>
                  <a:srgbClr val="FF0000"/>
                </a:solidFill>
              </a:rPr>
              <a:t>Insertion of sleeves </a:t>
            </a:r>
            <a:r>
              <a:rPr lang="en-US" dirty="0"/>
              <a:t>with copper and amorphous carbon coating to improve conductivity and reduce SEY,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Rebuild injection area with faster kickers to accommodate shorter bunch spacing</a:t>
            </a:r>
          </a:p>
          <a:p>
            <a:r>
              <a:rPr lang="en-US" dirty="0">
                <a:solidFill>
                  <a:srgbClr val="FF0000"/>
                </a:solidFill>
              </a:rPr>
              <a:t>Remove</a:t>
            </a:r>
            <a:r>
              <a:rPr lang="en-US" dirty="0"/>
              <a:t> energy-limiting </a:t>
            </a:r>
            <a:r>
              <a:rPr lang="en-US" dirty="0">
                <a:solidFill>
                  <a:srgbClr val="FF0000"/>
                </a:solidFill>
              </a:rPr>
              <a:t>DX separator dipoles </a:t>
            </a:r>
          </a:p>
          <a:p>
            <a:r>
              <a:rPr lang="en-US" dirty="0"/>
              <a:t>Inner arc between IRs 2 and 4 for </a:t>
            </a:r>
            <a:r>
              <a:rPr lang="en-US" dirty="0">
                <a:solidFill>
                  <a:srgbClr val="FF0000"/>
                </a:solidFill>
              </a:rPr>
              <a:t>circumference matching</a:t>
            </a:r>
            <a:r>
              <a:rPr lang="en-US" dirty="0"/>
              <a:t> during </a:t>
            </a:r>
            <a:r>
              <a:rPr lang="en-US" dirty="0">
                <a:solidFill>
                  <a:srgbClr val="FF0000"/>
                </a:solidFill>
              </a:rPr>
              <a:t>41 GeV </a:t>
            </a:r>
            <a:r>
              <a:rPr lang="en-US" dirty="0"/>
              <a:t>low-energy operation</a:t>
            </a:r>
          </a:p>
          <a:p>
            <a:r>
              <a:rPr lang="en-US" dirty="0"/>
              <a:t>(Energy range from 100 to 275 GeV can be covered by radial shift)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1D65B-5940-47F7-BCA2-3A5815EFA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25888F7-A9C5-45B5-AEF5-D0F5A5671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743" y="909308"/>
            <a:ext cx="2908776" cy="21894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60F4B8-41C0-46D2-9A1A-06491E59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19" y="64690"/>
            <a:ext cx="7886700" cy="546278"/>
          </a:xfrm>
        </p:spPr>
        <p:txBody>
          <a:bodyPr>
            <a:noAutofit/>
          </a:bodyPr>
          <a:lstStyle/>
          <a:p>
            <a:r>
              <a:rPr lang="en-US" sz="3600" dirty="0"/>
              <a:t>EIC Hadron Polarization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56665E-AE35-4E24-B73F-CB9C9BD9F255}"/>
              </a:ext>
            </a:extLst>
          </p:cNvPr>
          <p:cNvSpPr txBox="1"/>
          <p:nvPr/>
        </p:nvSpPr>
        <p:spPr>
          <a:xfrm>
            <a:off x="170819" y="539976"/>
            <a:ext cx="880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EIC will fully benefit from present RHIC polarization and near future upgrades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416D32-D036-4005-AB8D-DCA0F2BC74F1}"/>
              </a:ext>
            </a:extLst>
          </p:cNvPr>
          <p:cNvSpPr txBox="1"/>
          <p:nvPr/>
        </p:nvSpPr>
        <p:spPr>
          <a:xfrm>
            <a:off x="273477" y="952926"/>
            <a:ext cx="897318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Measured RHIC Results with Siberian Snakes: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Proton Source Polarization 83 %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Polarization at extraction from AGS  70%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Polarization at RHIC collision energy  60%</a:t>
            </a:r>
          </a:p>
          <a:p>
            <a:r>
              <a:rPr lang="en-US" sz="1400" dirty="0"/>
              <a:t>   </a:t>
            </a:r>
          </a:p>
          <a:p>
            <a:r>
              <a:rPr lang="en-US" sz="1400" b="1" u="sng" dirty="0"/>
              <a:t>Planned near term improvements:</a:t>
            </a:r>
          </a:p>
          <a:p>
            <a:r>
              <a:rPr lang="en-US" sz="1400" b="1" dirty="0"/>
              <a:t>AGS</a:t>
            </a:r>
            <a:r>
              <a:rPr lang="en-US" sz="1400" dirty="0"/>
              <a:t>: </a:t>
            </a:r>
            <a:r>
              <a:rPr lang="en-US" sz="1400" dirty="0">
                <a:sym typeface="Wingdings" panose="05000000000000000000" pitchFamily="2" charset="2"/>
              </a:rPr>
              <a:t>Stronger snake, skew quadrupoles, </a:t>
            </a:r>
          </a:p>
          <a:p>
            <a:r>
              <a:rPr lang="en-US" sz="1400" dirty="0">
                <a:sym typeface="Wingdings" panose="05000000000000000000" pitchFamily="2" charset="2"/>
              </a:rPr>
              <a:t>increased injection energy</a:t>
            </a:r>
          </a:p>
          <a:p>
            <a:r>
              <a:rPr lang="en-US" sz="1400" dirty="0">
                <a:sym typeface="Wingdings" panose="05000000000000000000" pitchFamily="2" charset="2"/>
              </a:rPr>
              <a:t>expect 80% at extraction of AGS</a:t>
            </a:r>
            <a:endParaRPr lang="en-US" sz="1400" dirty="0"/>
          </a:p>
          <a:p>
            <a:r>
              <a:rPr lang="en-US" sz="1400" b="1" dirty="0"/>
              <a:t>RHIC: </a:t>
            </a:r>
            <a:r>
              <a:rPr lang="en-US" sz="1400" dirty="0"/>
              <a:t>Add 4 snakes to 2 existing,  no polarization loss 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400" dirty="0">
                <a:sym typeface="Wingdings" panose="05000000000000000000" pitchFamily="2" charset="2"/>
              </a:rPr>
              <a:t>expect 80% polarization in EIC</a:t>
            </a:r>
          </a:p>
          <a:p>
            <a:r>
              <a:rPr lang="en-US" sz="1400" dirty="0">
                <a:sym typeface="Wingdings" panose="05000000000000000000" pitchFamily="2" charset="2"/>
              </a:rPr>
              <a:t>Expected results obtained from simulations which are benchmarked by RHIC operations</a:t>
            </a:r>
          </a:p>
          <a:p>
            <a:r>
              <a:rPr lang="en-US" sz="1400" dirty="0">
                <a:sym typeface="Wingdings" panose="05000000000000000000" pitchFamily="2" charset="2"/>
              </a:rPr>
              <a:t>    </a:t>
            </a:r>
          </a:p>
          <a:p>
            <a:r>
              <a:rPr lang="en-US" sz="1400" b="1" u="sng" dirty="0"/>
              <a:t>Polarized </a:t>
            </a:r>
            <a:r>
              <a:rPr lang="en-US" sz="1400" b="1" u="sng" baseline="30000" dirty="0"/>
              <a:t>3</a:t>
            </a:r>
            <a:r>
              <a:rPr lang="en-US" sz="1400" b="1" u="sng" dirty="0"/>
              <a:t>He in EIC  with six snakes</a:t>
            </a:r>
          </a:p>
          <a:p>
            <a:r>
              <a:rPr lang="en-US" sz="1400" dirty="0"/>
              <a:t>Achieved ~85% polarization in 3He ion source</a:t>
            </a:r>
          </a:p>
          <a:p>
            <a:r>
              <a:rPr lang="en-US" sz="1400" dirty="0"/>
              <a:t>Benchmarked simulations:</a:t>
            </a:r>
          </a:p>
          <a:p>
            <a:r>
              <a:rPr lang="en-US" sz="1400" dirty="0"/>
              <a:t>Polarization preserved with 6 snakes, at twice the design emittance</a:t>
            </a:r>
          </a:p>
          <a:p>
            <a:r>
              <a:rPr lang="en-US" sz="1400" dirty="0"/>
              <a:t>      </a:t>
            </a:r>
          </a:p>
          <a:p>
            <a:r>
              <a:rPr lang="en-US" sz="1400" b="1" u="sng" dirty="0"/>
              <a:t>Polarized Deuterons in </a:t>
            </a:r>
            <a:r>
              <a:rPr lang="en-US" sz="1400" b="1" u="sng" dirty="0" err="1"/>
              <a:t>eRHIC</a:t>
            </a:r>
            <a:r>
              <a:rPr lang="en-US" sz="1400" b="1" u="sng" dirty="0"/>
              <a:t>: </a:t>
            </a:r>
          </a:p>
          <a:p>
            <a:r>
              <a:rPr lang="en-US" sz="1400" dirty="0"/>
              <a:t>Requires tune jumps in RHIC to overcome few intrinsic resonances</a:t>
            </a:r>
          </a:p>
          <a:p>
            <a:r>
              <a:rPr lang="en-US" sz="1400" dirty="0"/>
              <a:t>Benchmarked simulation shows 100%  spin transparency  </a:t>
            </a:r>
          </a:p>
          <a:p>
            <a:r>
              <a:rPr lang="en-US" sz="1400" b="1" dirty="0"/>
              <a:t>No</a:t>
            </a:r>
            <a:r>
              <a:rPr lang="en-US" sz="1400" dirty="0"/>
              <a:t> polarization </a:t>
            </a:r>
            <a:r>
              <a:rPr lang="en-US" sz="1400" b="1" dirty="0"/>
              <a:t>loss</a:t>
            </a:r>
            <a:r>
              <a:rPr lang="en-US" sz="1400" dirty="0"/>
              <a:t> expected in the eRHIC hadron ring</a:t>
            </a:r>
          </a:p>
          <a:p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7F2D0B4-0816-4EB7-98CF-59A5B1D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0962" y="650875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E0E32-1C30-44F7-989B-C33044A6C1FD}"/>
              </a:ext>
            </a:extLst>
          </p:cNvPr>
          <p:cNvSpPr txBox="1"/>
          <p:nvPr/>
        </p:nvSpPr>
        <p:spPr>
          <a:xfrm>
            <a:off x="6149039" y="1559509"/>
            <a:ext cx="2008977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Siberian Snakes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3A47C-3048-42E8-81A6-3E53D4033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424" y="795983"/>
            <a:ext cx="534191" cy="9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97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6263-1653-413E-9F5D-BA3A0547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Rotators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EDD5A-B0EE-4DA2-9A20-A2AE79303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Longitudinal polarization </a:t>
            </a:r>
            <a:r>
              <a:rPr lang="en-US" dirty="0"/>
              <a:t>is provided by pairs of spin rotators around the IR:</a:t>
            </a:r>
          </a:p>
          <a:p>
            <a:r>
              <a:rPr lang="en-US" dirty="0">
                <a:solidFill>
                  <a:srgbClr val="FF0000"/>
                </a:solidFill>
              </a:rPr>
              <a:t>Helical dipole rotators </a:t>
            </a:r>
            <a:r>
              <a:rPr lang="en-US" dirty="0"/>
              <a:t>for hadrons (same as in present RHIC)</a:t>
            </a:r>
          </a:p>
          <a:p>
            <a:r>
              <a:rPr lang="en-US" dirty="0">
                <a:solidFill>
                  <a:srgbClr val="FF0000"/>
                </a:solidFill>
              </a:rPr>
              <a:t>Solenoid-based rotators </a:t>
            </a:r>
            <a:r>
              <a:rPr lang="en-US" dirty="0"/>
              <a:t>for electrons (dipole based Steffen-rotator as in HERA would lead to meter-size vertical orbit excursions at low energy) </a:t>
            </a:r>
          </a:p>
          <a:p>
            <a:pPr marL="0" indent="0">
              <a:buNone/>
            </a:pPr>
            <a:r>
              <a:rPr lang="en-US" dirty="0"/>
              <a:t>Rotators have to be included in </a:t>
            </a:r>
            <a:r>
              <a:rPr lang="en-US" dirty="0">
                <a:solidFill>
                  <a:srgbClr val="FF0000"/>
                </a:solidFill>
              </a:rPr>
              <a:t>spin matching </a:t>
            </a:r>
            <a:r>
              <a:rPr lang="en-US" dirty="0"/>
              <a:t>to avoid polarization loss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EA039-6593-4B93-BD56-D2FDD69C2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57888-4A6E-4CFA-93BF-8BEAE8723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3225"/>
          </a:xfrm>
        </p:spPr>
        <p:txBody>
          <a:bodyPr/>
          <a:lstStyle/>
          <a:p>
            <a:r>
              <a:rPr lang="en-US" dirty="0"/>
              <a:t>Interaction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98512-1DCB-45F9-BFF1-5E6085B52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958215"/>
            <a:ext cx="7886700" cy="221874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+/- 4.5 m machine-element free </a:t>
            </a:r>
            <a:r>
              <a:rPr lang="en-US" dirty="0"/>
              <a:t>space for central detector</a:t>
            </a:r>
          </a:p>
          <a:p>
            <a:r>
              <a:rPr lang="en-US" dirty="0">
                <a:solidFill>
                  <a:srgbClr val="FF0000"/>
                </a:solidFill>
              </a:rPr>
              <a:t>25 </a:t>
            </a:r>
            <a:r>
              <a:rPr lang="en-US" dirty="0" err="1">
                <a:solidFill>
                  <a:srgbClr val="FF0000"/>
                </a:solidFill>
              </a:rPr>
              <a:t>mrad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total crossing angle</a:t>
            </a:r>
          </a:p>
          <a:p>
            <a:r>
              <a:rPr lang="en-US" dirty="0"/>
              <a:t>Transverse momentum acceptance down to </a:t>
            </a:r>
            <a:r>
              <a:rPr lang="en-US" dirty="0">
                <a:solidFill>
                  <a:srgbClr val="FF0000"/>
                </a:solidFill>
              </a:rPr>
              <a:t>200 MeV/c</a:t>
            </a:r>
          </a:p>
          <a:p>
            <a:r>
              <a:rPr lang="en-US" dirty="0"/>
              <a:t>Peak magnetic fields </a:t>
            </a:r>
            <a:r>
              <a:rPr lang="en-US" dirty="0">
                <a:solidFill>
                  <a:srgbClr val="FF0000"/>
                </a:solidFill>
              </a:rPr>
              <a:t>below 6T</a:t>
            </a:r>
            <a:r>
              <a:rPr lang="en-US" dirty="0"/>
              <a:t> (</a:t>
            </a:r>
            <a:r>
              <a:rPr lang="en-US" dirty="0" err="1"/>
              <a:t>NbTi</a:t>
            </a:r>
            <a:r>
              <a:rPr lang="en-US" dirty="0"/>
              <a:t> sufficient)</a:t>
            </a:r>
          </a:p>
          <a:p>
            <a:r>
              <a:rPr lang="en-US" dirty="0"/>
              <a:t>Most magnets </a:t>
            </a:r>
            <a:r>
              <a:rPr lang="en-US" dirty="0">
                <a:solidFill>
                  <a:srgbClr val="FF0000"/>
                </a:solidFill>
              </a:rPr>
              <a:t>direct-wind</a:t>
            </a:r>
            <a:r>
              <a:rPr lang="en-US" dirty="0"/>
              <a:t>; few collared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596AB-71C8-4551-9B96-FEA5AC5A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A969F212-2E54-4B68-9826-FCE999BFB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848" y="1388351"/>
            <a:ext cx="5596304" cy="25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6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986"/>
            <a:ext cx="7886700" cy="543863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35" y="857119"/>
            <a:ext cx="8547814" cy="5570734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/>
              <a:t>The EIC is designed to </a:t>
            </a:r>
            <a:r>
              <a:rPr lang="en-US" sz="2000" dirty="0">
                <a:solidFill>
                  <a:srgbClr val="FF0000"/>
                </a:solidFill>
              </a:rPr>
              <a:t>collide highly polarized electron and light ion (p, d, h) beams</a:t>
            </a:r>
            <a:r>
              <a:rPr lang="en-US" sz="2000" dirty="0"/>
              <a:t>, as well as </a:t>
            </a:r>
            <a:r>
              <a:rPr lang="en-US" sz="2000" dirty="0">
                <a:solidFill>
                  <a:srgbClr val="FF0000"/>
                </a:solidFill>
              </a:rPr>
              <a:t>unpolarized heavy ions</a:t>
            </a:r>
          </a:p>
          <a:p>
            <a:r>
              <a:rPr lang="en-US" sz="2000" dirty="0"/>
              <a:t>Arbitrary spin patterns (“up” and “down”) in both beams are provided by injectors</a:t>
            </a:r>
          </a:p>
          <a:p>
            <a:r>
              <a:rPr lang="en-US" sz="2000"/>
              <a:t>Dedicated </a:t>
            </a:r>
            <a:r>
              <a:rPr lang="en-US" sz="2000" dirty="0"/>
              <a:t>design of the </a:t>
            </a:r>
            <a:r>
              <a:rPr lang="en-US" sz="2000" dirty="0">
                <a:solidFill>
                  <a:srgbClr val="FF0000"/>
                </a:solidFill>
              </a:rPr>
              <a:t>rapid cycling electron synchrotron </a:t>
            </a:r>
            <a:r>
              <a:rPr lang="en-US" sz="2000" dirty="0"/>
              <a:t>(RCS)  allows polarization preservation all the way up to 18 GeV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Additional Siberian snakes </a:t>
            </a:r>
            <a:r>
              <a:rPr lang="en-US" sz="2000" dirty="0"/>
              <a:t>in the hadron ring will provide 100 percent polarization preservation during the ramp</a:t>
            </a:r>
          </a:p>
          <a:p>
            <a:r>
              <a:rPr lang="en-US" sz="2000" dirty="0" err="1"/>
              <a:t>eRHIC</a:t>
            </a:r>
            <a:r>
              <a:rPr lang="en-US" sz="2000" dirty="0"/>
              <a:t> design reaches a peak electron-proton </a:t>
            </a:r>
            <a:r>
              <a:rPr lang="en-US" sz="2000" dirty="0">
                <a:solidFill>
                  <a:srgbClr val="FF0000"/>
                </a:solidFill>
              </a:rPr>
              <a:t>luminosity</a:t>
            </a:r>
            <a:r>
              <a:rPr lang="en-US" sz="2000" dirty="0"/>
              <a:t> of </a:t>
            </a:r>
          </a:p>
          <a:p>
            <a:pPr marL="0" indent="0">
              <a:buNone/>
            </a:pPr>
            <a:r>
              <a:rPr lang="en-US" sz="2000" b="1" dirty="0"/>
              <a:t>                                             L= 1.05·10</a:t>
            </a:r>
            <a:r>
              <a:rPr lang="en-US" sz="2000" b="1" baseline="30000" dirty="0"/>
              <a:t>34</a:t>
            </a:r>
            <a:r>
              <a:rPr lang="en-US" sz="2000" b="1" dirty="0"/>
              <a:t>cm</a:t>
            </a:r>
            <a:r>
              <a:rPr lang="en-US" sz="2000" b="1" baseline="30000" dirty="0"/>
              <a:t>-2</a:t>
            </a:r>
            <a:r>
              <a:rPr lang="en-US" sz="2000" b="1" dirty="0"/>
              <a:t>s</a:t>
            </a:r>
            <a:r>
              <a:rPr lang="en-US" sz="2000" b="1" baseline="30000" dirty="0"/>
              <a:t>-1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</a:t>
            </a:r>
            <a:r>
              <a:rPr lang="en-US" sz="2000" dirty="0"/>
              <a:t>at 105 GeV center-of-mass energy</a:t>
            </a:r>
          </a:p>
          <a:p>
            <a:pPr marL="0" indent="0">
              <a:buNone/>
            </a:pPr>
            <a:endParaRPr 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95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CEB32-5665-4078-9BAC-7F0C2CFC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3734"/>
          </a:xfrm>
        </p:spPr>
        <p:txBody>
          <a:bodyPr>
            <a:normAutofit/>
          </a:bodyPr>
          <a:lstStyle/>
          <a:p>
            <a:r>
              <a:rPr lang="en-US" sz="3600" dirty="0"/>
              <a:t>Requirements for the EIC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0920"/>
            <a:ext cx="8679536" cy="48726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Requirements for an Electron-Ion Collider are defined in the White Paper: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High luminosity</a:t>
            </a:r>
            <a:r>
              <a:rPr lang="en-US" sz="2400" dirty="0"/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/>
              <a:t> = 10</a:t>
            </a:r>
            <a:r>
              <a:rPr lang="en-US" sz="2400" baseline="30000" dirty="0"/>
              <a:t>33  </a:t>
            </a:r>
            <a:r>
              <a:rPr lang="en-US" sz="2400" dirty="0"/>
              <a:t>to 10</a:t>
            </a:r>
            <a:r>
              <a:rPr lang="en-US" sz="2400" baseline="30000" dirty="0"/>
              <a:t>34</a:t>
            </a:r>
            <a:r>
              <a:rPr lang="en-US" sz="2400" dirty="0"/>
              <a:t> cm</a:t>
            </a:r>
            <a:r>
              <a:rPr lang="en-US" sz="2400" baseline="30000" dirty="0"/>
              <a:t>-2</a:t>
            </a:r>
            <a:r>
              <a:rPr lang="en-US" sz="2400" dirty="0"/>
              <a:t>sec</a:t>
            </a:r>
            <a:r>
              <a:rPr lang="en-US" sz="2400" baseline="30000" dirty="0"/>
              <a:t>-1</a:t>
            </a:r>
            <a:r>
              <a:rPr lang="en-US" sz="2400" dirty="0"/>
              <a:t>  - factor 100 to 1000 beyond HERA</a:t>
            </a:r>
          </a:p>
          <a:p>
            <a:r>
              <a:rPr lang="en-US" sz="2400" dirty="0"/>
              <a:t>Large range of center-of-mass </a:t>
            </a:r>
            <a:r>
              <a:rPr lang="en-US" sz="2400" dirty="0">
                <a:solidFill>
                  <a:srgbClr val="FF0000"/>
                </a:solidFill>
              </a:rPr>
              <a:t>energies</a:t>
            </a:r>
            <a:r>
              <a:rPr lang="en-US" sz="2400" dirty="0"/>
              <a:t> </a:t>
            </a:r>
            <a:r>
              <a:rPr lang="en-US" sz="2400" dirty="0" err="1"/>
              <a:t>E</a:t>
            </a:r>
            <a:r>
              <a:rPr lang="en-US" sz="2400" baseline="-25000" dirty="0" err="1"/>
              <a:t>cm</a:t>
            </a:r>
            <a:r>
              <a:rPr lang="en-US" sz="2400" dirty="0"/>
              <a:t>= 20 to 140 GeV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Polarized beams </a:t>
            </a:r>
            <a:r>
              <a:rPr lang="en-US" sz="2400" dirty="0"/>
              <a:t>with </a:t>
            </a:r>
            <a:r>
              <a:rPr lang="en-US" sz="2400" dirty="0">
                <a:solidFill>
                  <a:srgbClr val="FF0000"/>
                </a:solidFill>
              </a:rPr>
              <a:t>flexible spin patterns, 80% polarization</a:t>
            </a:r>
          </a:p>
          <a:p>
            <a:r>
              <a:rPr lang="en-US" sz="2400" dirty="0"/>
              <a:t>Favorable condition for </a:t>
            </a:r>
            <a:r>
              <a:rPr lang="en-US" sz="2400" dirty="0">
                <a:solidFill>
                  <a:srgbClr val="FF0000"/>
                </a:solidFill>
              </a:rPr>
              <a:t>detector acceptance </a:t>
            </a:r>
            <a:r>
              <a:rPr lang="en-US" sz="2400" dirty="0"/>
              <a:t>such as </a:t>
            </a:r>
            <a:r>
              <a:rPr lang="en-US" sz="2400" dirty="0" err="1"/>
              <a:t>p</a:t>
            </a:r>
            <a:r>
              <a:rPr lang="en-US" sz="2400" baseline="-25000" dirty="0" err="1"/>
              <a:t>T</a:t>
            </a:r>
            <a:r>
              <a:rPr lang="en-US" sz="2400" dirty="0"/>
              <a:t> =200 MeV</a:t>
            </a:r>
          </a:p>
          <a:p>
            <a:r>
              <a:rPr lang="en-US" sz="2400" dirty="0"/>
              <a:t>Large range of </a:t>
            </a:r>
            <a:r>
              <a:rPr lang="en-US" sz="2400" dirty="0">
                <a:solidFill>
                  <a:srgbClr val="FF0000"/>
                </a:solidFill>
              </a:rPr>
              <a:t>hadron species</a:t>
            </a:r>
            <a:r>
              <a:rPr lang="en-US" sz="2400" dirty="0"/>
              <a:t>:  protons ….Uranium</a:t>
            </a:r>
          </a:p>
          <a:p>
            <a:r>
              <a:rPr lang="en-US" sz="2400" dirty="0"/>
              <a:t>Collisions of electrons with </a:t>
            </a:r>
            <a:r>
              <a:rPr lang="en-US" sz="2400" dirty="0">
                <a:solidFill>
                  <a:srgbClr val="FF0000"/>
                </a:solidFill>
              </a:rPr>
              <a:t>polarized protons and light ions</a:t>
            </a:r>
            <a:r>
              <a:rPr lang="en-US" sz="2400" dirty="0"/>
              <a:t>  (</a:t>
            </a:r>
            <a:r>
              <a:rPr lang="en-US" sz="2400" dirty="0">
                <a:latin typeface="Wingdings 3" panose="05040102010807070707" pitchFamily="18" charset="2"/>
              </a:rPr>
              <a:t>h</a:t>
            </a:r>
            <a:r>
              <a:rPr lang="en-US" sz="2400" baseline="30000" dirty="0"/>
              <a:t>3</a:t>
            </a:r>
            <a:r>
              <a:rPr lang="en-US" sz="2400" dirty="0"/>
              <a:t>He, </a:t>
            </a:r>
            <a:r>
              <a:rPr lang="en-US" sz="2400" dirty="0" err="1">
                <a:latin typeface="Wingdings 3" panose="05040102010807070707" pitchFamily="18" charset="2"/>
              </a:rPr>
              <a:t>h</a:t>
            </a:r>
            <a:r>
              <a:rPr lang="en-US" sz="2400" dirty="0" err="1"/>
              <a:t>d</a:t>
            </a:r>
            <a:r>
              <a:rPr lang="en-US" sz="2400" dirty="0"/>
              <a:t>,…)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26" y="523382"/>
            <a:ext cx="7886700" cy="786097"/>
          </a:xfrm>
        </p:spPr>
        <p:txBody>
          <a:bodyPr>
            <a:normAutofit/>
          </a:bodyPr>
          <a:lstStyle/>
          <a:p>
            <a:r>
              <a:rPr lang="en-US" sz="3200" dirty="0"/>
              <a:t>EIC Design Concept (in a nutshell)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70" y="1660967"/>
            <a:ext cx="8985301" cy="4611592"/>
          </a:xfrm>
        </p:spPr>
        <p:txBody>
          <a:bodyPr>
            <a:normAutofit/>
          </a:bodyPr>
          <a:lstStyle/>
          <a:p>
            <a:r>
              <a:rPr lang="en-US" sz="2400" dirty="0"/>
              <a:t>Take </a:t>
            </a:r>
            <a:r>
              <a:rPr lang="en-US" sz="2400" dirty="0">
                <a:solidFill>
                  <a:srgbClr val="FF0000"/>
                </a:solidFill>
              </a:rPr>
              <a:t>one RHIC ring </a:t>
            </a:r>
            <a:r>
              <a:rPr lang="en-US" sz="2400" dirty="0"/>
              <a:t>(“Yellow”) with its entire injector complex </a:t>
            </a:r>
            <a:r>
              <a:rPr lang="en-US" sz="2400" dirty="0">
                <a:solidFill>
                  <a:srgbClr val="FF0000"/>
                </a:solidFill>
              </a:rPr>
              <a:t>as the EIC hadron ring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Modify the hadron ring</a:t>
            </a:r>
            <a:r>
              <a:rPr lang="en-US" sz="2400" dirty="0"/>
              <a:t> to be suitable for EIC beam parameters</a:t>
            </a:r>
          </a:p>
          <a:p>
            <a:r>
              <a:rPr lang="en-US" sz="2400" dirty="0"/>
              <a:t>Add an </a:t>
            </a:r>
            <a:r>
              <a:rPr lang="en-US" sz="2400" dirty="0">
                <a:solidFill>
                  <a:srgbClr val="FF0000"/>
                </a:solidFill>
              </a:rPr>
              <a:t>electron storage ring </a:t>
            </a:r>
            <a:r>
              <a:rPr lang="en-US" sz="2400" dirty="0"/>
              <a:t>in the existing tunnel</a:t>
            </a:r>
          </a:p>
          <a:p>
            <a:r>
              <a:rPr lang="en-US" sz="2400" dirty="0"/>
              <a:t>Use a</a:t>
            </a:r>
            <a:r>
              <a:rPr lang="en-US" sz="2400" dirty="0">
                <a:solidFill>
                  <a:srgbClr val="FF0000"/>
                </a:solidFill>
              </a:rPr>
              <a:t> spin-transparent rapid-cycling synchrotron </a:t>
            </a:r>
            <a:r>
              <a:rPr lang="en-US" sz="2400" dirty="0"/>
              <a:t>as full-energy polarized electron injector for rapid bunch replacement to counteract depolarization</a:t>
            </a:r>
          </a:p>
          <a:p>
            <a:r>
              <a:rPr lang="en-US" sz="2400" dirty="0"/>
              <a:t>Build a </a:t>
            </a:r>
            <a:r>
              <a:rPr lang="en-US" sz="2400" dirty="0">
                <a:solidFill>
                  <a:srgbClr val="FF0000"/>
                </a:solidFill>
              </a:rPr>
              <a:t>high luminosity interaction region </a:t>
            </a:r>
            <a:r>
              <a:rPr lang="en-US" sz="2400" dirty="0"/>
              <a:t>that fulfills acceptance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68220" y="444629"/>
            <a:ext cx="501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8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8490" y="5455538"/>
            <a:ext cx="680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 complex to be installed in existing RHIC tunnel – cost effective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5E3524-06B1-485B-9E73-A74DF8A3D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541" y="1027907"/>
            <a:ext cx="7736918" cy="4351338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AA9C378-09B3-4CE5-8216-CE6807B2A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030" y="3279656"/>
            <a:ext cx="3529617" cy="213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3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AC78-0C2C-48D1-929E-FF6034C89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for Highest Luminosity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81924E-C9E1-44DB-9B73-4A79EF8B3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1819" y="1618510"/>
            <a:ext cx="4295074" cy="227035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42CCF-553D-47FF-8649-879B878E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42B6F5-3380-46D4-A70E-CD2FF6B73074}"/>
              </a:ext>
            </a:extLst>
          </p:cNvPr>
          <p:cNvSpPr txBox="1"/>
          <p:nvPr/>
        </p:nvSpPr>
        <p:spPr>
          <a:xfrm>
            <a:off x="912182" y="3991677"/>
            <a:ext cx="7734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Hadron</a:t>
            </a:r>
            <a:r>
              <a:rPr lang="en-US" dirty="0"/>
              <a:t> beam parameters </a:t>
            </a:r>
            <a:r>
              <a:rPr lang="en-US" dirty="0">
                <a:solidFill>
                  <a:srgbClr val="FF0000"/>
                </a:solidFill>
              </a:rPr>
              <a:t>similar to present RHIC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smaller vertical emittance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many more bunches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2 hour IBS growth time</a:t>
            </a:r>
            <a:r>
              <a:rPr lang="en-US" dirty="0"/>
              <a:t> requires </a:t>
            </a:r>
            <a:r>
              <a:rPr lang="en-US" dirty="0">
                <a:solidFill>
                  <a:srgbClr val="FF0000"/>
                </a:solidFill>
              </a:rPr>
              <a:t>strong hadron cooling, </a:t>
            </a:r>
            <a:r>
              <a:rPr lang="en-US" dirty="0"/>
              <a:t>OR</a:t>
            </a:r>
            <a:r>
              <a:rPr lang="en-US" dirty="0">
                <a:solidFill>
                  <a:srgbClr val="FF0000"/>
                </a:solidFill>
              </a:rPr>
              <a:t> frequent beam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Electron</a:t>
            </a:r>
            <a:r>
              <a:rPr lang="en-US" dirty="0"/>
              <a:t> beam parameters resemble a </a:t>
            </a:r>
            <a:r>
              <a:rPr lang="en-US" dirty="0">
                <a:solidFill>
                  <a:srgbClr val="FF0000"/>
                </a:solidFill>
              </a:rPr>
              <a:t>B-Factory</a:t>
            </a:r>
          </a:p>
          <a:p>
            <a:r>
              <a:rPr lang="en-US" dirty="0"/>
              <a:t>Parameters optimized for high luminosity at high energy</a:t>
            </a:r>
          </a:p>
          <a:p>
            <a:r>
              <a:rPr lang="en-US" dirty="0"/>
              <a:t>Alternative optimizations are possible, for example for high luminosity at low energy</a:t>
            </a:r>
          </a:p>
        </p:txBody>
      </p:sp>
    </p:spTree>
    <p:extLst>
      <p:ext uri="{BB962C8B-B14F-4D97-AF65-F5344CB8AC3E}">
        <p14:creationId xmlns:p14="http://schemas.microsoft.com/office/powerpoint/2010/main" val="373816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ED564-9FA1-4D36-B5D9-400DFD454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9496"/>
          </a:xfrm>
        </p:spPr>
        <p:txBody>
          <a:bodyPr/>
          <a:lstStyle/>
          <a:p>
            <a:r>
              <a:rPr lang="en-US" dirty="0"/>
              <a:t>Luminosity vs. CM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2066B-AAC0-4011-9061-F4CEB2DE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E94CA8-A76F-4C9A-8576-6E38E7F7D6A5}"/>
                  </a:ext>
                </a:extLst>
              </p:cNvPr>
              <p:cNvSpPr txBox="1"/>
              <p:nvPr/>
            </p:nvSpPr>
            <p:spPr>
              <a:xfrm>
                <a:off x="853440" y="5105400"/>
                <a:ext cx="68767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Parameter and IR </a:t>
                </a:r>
                <a:r>
                  <a:rPr lang="en-US" dirty="0">
                    <a:solidFill>
                      <a:srgbClr val="FF0000"/>
                    </a:solidFill>
                  </a:rPr>
                  <a:t>optimization at 105 GeV</a:t>
                </a:r>
                <a:r>
                  <a:rPr lang="en-US" dirty="0"/>
                  <a:t> center-of-mass energy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Optimization yields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luminosity at 105 GeV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E94CA8-A76F-4C9A-8576-6E38E7F7D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5105400"/>
                <a:ext cx="6876754" cy="646331"/>
              </a:xfrm>
              <a:prstGeom prst="rect">
                <a:avLst/>
              </a:prstGeom>
              <a:blipFill>
                <a:blip r:embed="rId2"/>
                <a:stretch>
                  <a:fillRect l="-532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F4784BC-6CB0-408B-8101-2D4291B2A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71" y="1253931"/>
            <a:ext cx="5336812" cy="3703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599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8088"/>
            <a:ext cx="7886700" cy="564388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Electron Storage 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811" y="3255743"/>
            <a:ext cx="4670242" cy="3166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98" y="3753080"/>
            <a:ext cx="4382758" cy="26624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98" y="1066379"/>
            <a:ext cx="8985302" cy="5111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Composed of six FODO arcs, 60º /cell for 5 to 10 GeV</a:t>
            </a:r>
          </a:p>
          <a:p>
            <a:pPr marL="0" indent="0">
              <a:buNone/>
            </a:pPr>
            <a:r>
              <a:rPr lang="en-US" sz="2000" dirty="0"/>
              <a:t>		                      90º /cell for 18 GeV</a:t>
            </a:r>
          </a:p>
          <a:p>
            <a:pPr marL="0" indent="0">
              <a:buNone/>
            </a:pPr>
            <a:r>
              <a:rPr lang="en-US" sz="2000" dirty="0"/>
              <a:t>Super-bends for 5 to 10 GeV for emittance control</a:t>
            </a:r>
          </a:p>
          <a:p>
            <a:pPr marL="0" indent="0">
              <a:buNone/>
            </a:pPr>
            <a:r>
              <a:rPr lang="en-US" sz="2000" dirty="0"/>
              <a:t>Radiate approx. 10 MW for maximum luminosity parameters at 10GeV 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 14 superconducting 2-cell 591 MHz RF cavities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6766" y="5320229"/>
            <a:ext cx="927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Storage </a:t>
            </a:r>
          </a:p>
          <a:p>
            <a:pPr algn="ctr"/>
            <a:r>
              <a:rPr lang="en-US" sz="1200" dirty="0"/>
              <a:t>Ring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81DA28FA-6C2B-4709-92A3-8439A17240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424"/>
          <a:stretch/>
        </p:blipFill>
        <p:spPr>
          <a:xfrm>
            <a:off x="6390689" y="828957"/>
            <a:ext cx="2594613" cy="137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02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603E1-BBE2-43A1-B843-CBA554D1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Electron Polarization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5B6CD-869B-41D5-9F92-CD656C9C4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Physics program requires bunches with </a:t>
            </a:r>
            <a:r>
              <a:rPr lang="en-US" dirty="0">
                <a:solidFill>
                  <a:srgbClr val="FF0000"/>
                </a:solidFill>
              </a:rPr>
              <a:t>spin “up” and spin “down”</a:t>
            </a:r>
            <a:r>
              <a:rPr lang="en-US" dirty="0"/>
              <a:t> (in the arcs) to be stored </a:t>
            </a:r>
            <a:r>
              <a:rPr lang="en-US" dirty="0">
                <a:solidFill>
                  <a:srgbClr val="FF0000"/>
                </a:solidFill>
              </a:rPr>
              <a:t>simultaneously</a:t>
            </a:r>
          </a:p>
          <a:p>
            <a:r>
              <a:rPr lang="en-US" dirty="0"/>
              <a:t>Sokolov-</a:t>
            </a:r>
            <a:r>
              <a:rPr lang="en-US" dirty="0" err="1"/>
              <a:t>Ternov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self-polarization</a:t>
            </a:r>
            <a:r>
              <a:rPr lang="en-US" dirty="0"/>
              <a:t> would produce only polarization </a:t>
            </a:r>
            <a:r>
              <a:rPr lang="en-US" dirty="0">
                <a:solidFill>
                  <a:srgbClr val="FF0000"/>
                </a:solidFill>
              </a:rPr>
              <a:t>anti-parallel</a:t>
            </a:r>
            <a:r>
              <a:rPr lang="en-US" dirty="0"/>
              <a:t> to the main dipole field</a:t>
            </a:r>
          </a:p>
          <a:p>
            <a:r>
              <a:rPr lang="en-US" dirty="0"/>
              <a:t>Only way to achieve required spin patterns is by </a:t>
            </a:r>
            <a:r>
              <a:rPr lang="en-US" dirty="0">
                <a:solidFill>
                  <a:srgbClr val="FF0000"/>
                </a:solidFill>
              </a:rPr>
              <a:t>injecting bunches with desired spin orientation at full collision energy</a:t>
            </a:r>
          </a:p>
          <a:p>
            <a:r>
              <a:rPr lang="en-US" dirty="0">
                <a:solidFill>
                  <a:srgbClr val="FF0000"/>
                </a:solidFill>
              </a:rPr>
              <a:t>Sokolov-</a:t>
            </a:r>
            <a:r>
              <a:rPr lang="en-US" dirty="0" err="1">
                <a:solidFill>
                  <a:srgbClr val="FF0000"/>
                </a:solidFill>
              </a:rPr>
              <a:t>Ternov</a:t>
            </a:r>
            <a:r>
              <a:rPr lang="en-US" dirty="0">
                <a:solidFill>
                  <a:srgbClr val="FF0000"/>
                </a:solidFill>
              </a:rPr>
              <a:t> will over time re-orient all spins</a:t>
            </a:r>
            <a:r>
              <a:rPr lang="en-US" dirty="0"/>
              <a:t> to be anti-parallel to main dipole field</a:t>
            </a:r>
          </a:p>
          <a:p>
            <a:r>
              <a:rPr lang="en-US" dirty="0">
                <a:solidFill>
                  <a:srgbClr val="FF0000"/>
                </a:solidFill>
              </a:rPr>
              <a:t>Spin diffusion </a:t>
            </a:r>
            <a:r>
              <a:rPr lang="en-US" dirty="0"/>
              <a:t>reduces equilibrium polarization</a:t>
            </a:r>
          </a:p>
          <a:p>
            <a:r>
              <a:rPr lang="en-US" dirty="0"/>
              <a:t>Need </a:t>
            </a:r>
            <a:r>
              <a:rPr lang="en-US" dirty="0">
                <a:solidFill>
                  <a:srgbClr val="FF0000"/>
                </a:solidFill>
              </a:rPr>
              <a:t>frequent bunch replacement </a:t>
            </a:r>
            <a:r>
              <a:rPr lang="en-US" dirty="0"/>
              <a:t>to overcome Sokolov-</a:t>
            </a:r>
            <a:r>
              <a:rPr lang="en-US" dirty="0" err="1"/>
              <a:t>Ternov</a:t>
            </a:r>
            <a:r>
              <a:rPr lang="en-US" dirty="0"/>
              <a:t> and spin diffusion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F025C-81DB-4AE5-8578-02DD40A0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8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FC0E-7058-4FBC-B22E-72EB06E7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5" y="265469"/>
            <a:ext cx="8776922" cy="844168"/>
          </a:xfrm>
        </p:spPr>
        <p:txBody>
          <a:bodyPr>
            <a:noAutofit/>
          </a:bodyPr>
          <a:lstStyle/>
          <a:p>
            <a:r>
              <a:rPr lang="en-US" sz="3200" dirty="0"/>
              <a:t>High Average Electron Polarization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A87AA2-8062-42D9-85F3-7BFCE11C9B4F}"/>
              </a:ext>
            </a:extLst>
          </p:cNvPr>
          <p:cNvSpPr txBox="1"/>
          <p:nvPr/>
        </p:nvSpPr>
        <p:spPr>
          <a:xfrm>
            <a:off x="165923" y="1191580"/>
            <a:ext cx="8974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Frequent  injection </a:t>
            </a:r>
            <a:r>
              <a:rPr lang="en-US" sz="2400" dirty="0"/>
              <a:t>of bunches with high initial polarization of 85%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Initial </a:t>
            </a:r>
            <a:r>
              <a:rPr lang="en-US" sz="2400" dirty="0">
                <a:solidFill>
                  <a:srgbClr val="FF0000"/>
                </a:solidFill>
              </a:rPr>
              <a:t>polarization decays </a:t>
            </a:r>
            <a:r>
              <a:rPr lang="en-US" sz="2400" dirty="0"/>
              <a:t>towards P</a:t>
            </a:r>
            <a:r>
              <a:rPr lang="en-US" sz="2400" baseline="-25000" dirty="0"/>
              <a:t>∞  </a:t>
            </a:r>
            <a:r>
              <a:rPr lang="en-US" sz="2400" dirty="0"/>
              <a:t>&lt; ~50%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 18 GeV, </a:t>
            </a:r>
            <a:r>
              <a:rPr lang="en-US" sz="2400" dirty="0">
                <a:sym typeface="Wingdings" panose="05000000000000000000" pitchFamily="2" charset="2"/>
              </a:rPr>
              <a:t>every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bunch is replaced </a:t>
            </a:r>
            <a:r>
              <a:rPr lang="en-US" sz="2400" dirty="0">
                <a:sym typeface="Wingdings" panose="05000000000000000000" pitchFamily="2" charset="2"/>
              </a:rPr>
              <a:t>(on average) after 2.2 min with </a:t>
            </a:r>
            <a:r>
              <a:rPr lang="en-US" sz="2400" dirty="0"/>
              <a:t>RCS cycling rate of 2Hz</a:t>
            </a:r>
            <a:endParaRPr lang="en-US" sz="2400" dirty="0">
              <a:sym typeface="Wingdings" panose="05000000000000000000" pitchFamily="2" charset="2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975AD43-D98B-48FC-BBC5-8B4B3849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FF0898-12EE-1643-9F32-4B859B0C8E18}"/>
              </a:ext>
            </a:extLst>
          </p:cNvPr>
          <p:cNvGrpSpPr/>
          <p:nvPr/>
        </p:nvGrpSpPr>
        <p:grpSpPr>
          <a:xfrm>
            <a:off x="516328" y="2844391"/>
            <a:ext cx="8623970" cy="3515498"/>
            <a:chOff x="1095312" y="2974176"/>
            <a:chExt cx="7628899" cy="2872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317727-58D4-4F7B-A368-45038FBF0530}"/>
                </a:ext>
              </a:extLst>
            </p:cNvPr>
            <p:cNvSpPr/>
            <p:nvPr/>
          </p:nvSpPr>
          <p:spPr>
            <a:xfrm>
              <a:off x="4059534" y="3487016"/>
              <a:ext cx="949567" cy="30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46C9771-F503-0741-A58D-7885A2B8EA60}"/>
                </a:ext>
              </a:extLst>
            </p:cNvPr>
            <p:cNvGrpSpPr/>
            <p:nvPr/>
          </p:nvGrpSpPr>
          <p:grpSpPr>
            <a:xfrm>
              <a:off x="1124910" y="2974176"/>
              <a:ext cx="2846768" cy="431863"/>
              <a:chOff x="1969362" y="2645426"/>
              <a:chExt cx="2846768" cy="431863"/>
            </a:xfrm>
          </p:grpSpPr>
          <p:sp>
            <p:nvSpPr>
              <p:cNvPr id="20" name="Arrow: Down 19">
                <a:extLst>
                  <a:ext uri="{FF2B5EF4-FFF2-40B4-BE49-F238E27FC236}">
                    <a16:creationId xmlns:a16="http://schemas.microsoft.com/office/drawing/2014/main" id="{49CC1403-0DBB-4C12-87B5-8AA8EC1E2F29}"/>
                  </a:ext>
                </a:extLst>
              </p:cNvPr>
              <p:cNvSpPr/>
              <p:nvPr/>
            </p:nvSpPr>
            <p:spPr>
              <a:xfrm>
                <a:off x="2079563" y="2882043"/>
                <a:ext cx="70941" cy="17887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Arrow: Down 20">
                <a:extLst>
                  <a:ext uri="{FF2B5EF4-FFF2-40B4-BE49-F238E27FC236}">
                    <a16:creationId xmlns:a16="http://schemas.microsoft.com/office/drawing/2014/main" id="{C994450B-3D0D-4059-AEE3-6864B2BD4BA2}"/>
                  </a:ext>
                </a:extLst>
              </p:cNvPr>
              <p:cNvSpPr/>
              <p:nvPr/>
            </p:nvSpPr>
            <p:spPr>
              <a:xfrm>
                <a:off x="2190711" y="2882043"/>
                <a:ext cx="70941" cy="178874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0255013-84F7-452A-A749-99117FB32D2E}"/>
                  </a:ext>
                </a:extLst>
              </p:cNvPr>
              <p:cNvSpPr txBox="1"/>
              <p:nvPr/>
            </p:nvSpPr>
            <p:spPr>
              <a:xfrm>
                <a:off x="1969362" y="2645426"/>
                <a:ext cx="63430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B P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9AEB57-CEC9-4546-92F5-CA09AC3C4D07}"/>
                  </a:ext>
                </a:extLst>
              </p:cNvPr>
              <p:cNvSpPr txBox="1"/>
              <p:nvPr/>
            </p:nvSpPr>
            <p:spPr>
              <a:xfrm>
                <a:off x="2478087" y="2800667"/>
                <a:ext cx="2338043" cy="276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Refilled every 1.2 minutes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8797EF8-E92D-7A41-A13F-60F3875925B9}"/>
                </a:ext>
              </a:extLst>
            </p:cNvPr>
            <p:cNvGrpSpPr/>
            <p:nvPr/>
          </p:nvGrpSpPr>
          <p:grpSpPr>
            <a:xfrm>
              <a:off x="6128831" y="3023664"/>
              <a:ext cx="2595380" cy="447235"/>
              <a:chOff x="4336513" y="2617474"/>
              <a:chExt cx="2595380" cy="447235"/>
            </a:xfrm>
          </p:grpSpPr>
          <p:sp>
            <p:nvSpPr>
              <p:cNvPr id="25" name="Arrow: Down 24">
                <a:extLst>
                  <a:ext uri="{FF2B5EF4-FFF2-40B4-BE49-F238E27FC236}">
                    <a16:creationId xmlns:a16="http://schemas.microsoft.com/office/drawing/2014/main" id="{F9DF7985-C6C6-4C8E-A66C-AA41218F13D2}"/>
                  </a:ext>
                </a:extLst>
              </p:cNvPr>
              <p:cNvSpPr/>
              <p:nvPr/>
            </p:nvSpPr>
            <p:spPr>
              <a:xfrm>
                <a:off x="4440326" y="2855060"/>
                <a:ext cx="70941" cy="17887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Arrow: Down 25">
                <a:extLst>
                  <a:ext uri="{FF2B5EF4-FFF2-40B4-BE49-F238E27FC236}">
                    <a16:creationId xmlns:a16="http://schemas.microsoft.com/office/drawing/2014/main" id="{26E028CE-01AE-471D-8D62-C4C1EFE81995}"/>
                  </a:ext>
                </a:extLst>
              </p:cNvPr>
              <p:cNvSpPr/>
              <p:nvPr/>
            </p:nvSpPr>
            <p:spPr>
              <a:xfrm flipH="1" flipV="1">
                <a:off x="4523094" y="2844413"/>
                <a:ext cx="70941" cy="173856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796BACF-8CAC-4831-AC41-D8F38C068A80}"/>
                  </a:ext>
                </a:extLst>
              </p:cNvPr>
              <p:cNvSpPr txBox="1"/>
              <p:nvPr/>
            </p:nvSpPr>
            <p:spPr>
              <a:xfrm>
                <a:off x="4336513" y="2617474"/>
                <a:ext cx="632636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B P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147864-BE46-485E-BE87-292D448A91E9}"/>
                  </a:ext>
                </a:extLst>
              </p:cNvPr>
              <p:cNvSpPr txBox="1"/>
              <p:nvPr/>
            </p:nvSpPr>
            <p:spPr>
              <a:xfrm>
                <a:off x="4713388" y="2788087"/>
                <a:ext cx="2218505" cy="276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Refilled every  3.2 minutes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4E9BF2-B909-40FE-AADC-7F8AEA7F53FB}"/>
                </a:ext>
              </a:extLst>
            </p:cNvPr>
            <p:cNvSpPr txBox="1"/>
            <p:nvPr/>
          </p:nvSpPr>
          <p:spPr>
            <a:xfrm>
              <a:off x="3061497" y="3979867"/>
              <a:ext cx="76620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P</a:t>
              </a:r>
              <a:r>
                <a:rPr lang="en-US" sz="1350" baseline="-25000" dirty="0"/>
                <a:t>av</a:t>
              </a:r>
              <a:r>
                <a:rPr lang="en-US" sz="1350" dirty="0"/>
                <a:t>=80%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9E5867-0640-4839-95FC-8AF46F55C20C}"/>
                </a:ext>
              </a:extLst>
            </p:cNvPr>
            <p:cNvSpPr txBox="1"/>
            <p:nvPr/>
          </p:nvSpPr>
          <p:spPr>
            <a:xfrm>
              <a:off x="2828653" y="4855407"/>
              <a:ext cx="76620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P</a:t>
              </a:r>
              <a:r>
                <a:rPr lang="en-US" sz="1350" baseline="-25000" dirty="0"/>
                <a:t>av</a:t>
              </a:r>
              <a:r>
                <a:rPr lang="en-US" sz="1350" dirty="0"/>
                <a:t>=80%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5C4D00-2A0B-4745-8003-26F4BEFDA010}"/>
                </a:ext>
              </a:extLst>
            </p:cNvPr>
            <p:cNvSpPr txBox="1"/>
            <p:nvPr/>
          </p:nvSpPr>
          <p:spPr>
            <a:xfrm>
              <a:off x="4334771" y="5508022"/>
              <a:ext cx="1578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Re-injections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7E1288-5ECA-4B7A-84BD-3932F8F1A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5312" y="3520447"/>
              <a:ext cx="6315347" cy="2026072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D04846B-98E2-46A3-B988-D01AC003E952}"/>
                </a:ext>
              </a:extLst>
            </p:cNvPr>
            <p:cNvCxnSpPr>
              <a:cxnSpLocks/>
            </p:cNvCxnSpPr>
            <p:nvPr/>
          </p:nvCxnSpPr>
          <p:spPr>
            <a:xfrm>
              <a:off x="4930664" y="3637057"/>
              <a:ext cx="0" cy="15004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2CF027-7D5A-4B60-B773-659421ADB1E5}"/>
                </a:ext>
              </a:extLst>
            </p:cNvPr>
            <p:cNvSpPr txBox="1"/>
            <p:nvPr/>
          </p:nvSpPr>
          <p:spPr>
            <a:xfrm>
              <a:off x="6400800" y="4198559"/>
              <a:ext cx="192928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∞</a:t>
              </a:r>
              <a:r>
                <a:rPr lang="en-US" dirty="0"/>
                <a:t>= 30%</a:t>
              </a:r>
            </a:p>
            <a:p>
              <a:r>
                <a:rPr lang="en-US" dirty="0"/>
                <a:t>(conservative)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179BB6D-E3BD-41B4-9E75-A88F57114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6260" y="5170593"/>
              <a:ext cx="0" cy="28135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D7CAA17-E78B-47EB-9E5E-D95DC6595B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3860" y="5166867"/>
              <a:ext cx="0" cy="28135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95C62B7-2069-4990-9C7E-128325662A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4743" y="5160444"/>
              <a:ext cx="0" cy="28135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0A66D39-23ED-46F2-8DBB-CED90267E8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5777" y="5163471"/>
              <a:ext cx="0" cy="28135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09C982-B454-4B05-BDD3-2800FCC3D71C}"/>
                </a:ext>
              </a:extLst>
            </p:cNvPr>
            <p:cNvSpPr txBox="1"/>
            <p:nvPr/>
          </p:nvSpPr>
          <p:spPr>
            <a:xfrm>
              <a:off x="4401211" y="3350546"/>
              <a:ext cx="12276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Re-injection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4812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2B07A94-C122-AF4A-B776-B6531AAFD1CE}" vid="{8277ED95-9917-D646-A591-4F3A7464B7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99330D76B4642A0E7B53F4A469F55" ma:contentTypeVersion="4" ma:contentTypeDescription="Create a new document." ma:contentTypeScope="" ma:versionID="0a505f3872db3378c6f17715516d6a7a">
  <xsd:schema xmlns:xsd="http://www.w3.org/2001/XMLSchema" xmlns:xs="http://www.w3.org/2001/XMLSchema" xmlns:p="http://schemas.microsoft.com/office/2006/metadata/properties" xmlns:ns2="9e4a43c1-b2a9-408a-8cac-448eda25f0f3" xmlns:ns3="dd7425a4-fa23-406d-b478-3c2992d2d4ba" targetNamespace="http://schemas.microsoft.com/office/2006/metadata/properties" ma:root="true" ma:fieldsID="99bb50b59841c63bd5cf07e832f74f6d" ns2:_="" ns3:_="">
    <xsd:import namespace="9e4a43c1-b2a9-408a-8cac-448eda25f0f3"/>
    <xsd:import namespace="dd7425a4-fa23-406d-b478-3c2992d2d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a43c1-b2a9-408a-8cac-448eda25f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425a4-fa23-406d-b478-3c2992d2d4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BE1C32-E9FB-4546-8A97-5A6C142FF51B}">
  <ds:schemaRefs>
    <ds:schemaRef ds:uri="http://schemas.microsoft.com/office/2006/documentManagement/types"/>
    <ds:schemaRef ds:uri="http://www.w3.org/XML/1998/namespace"/>
    <ds:schemaRef ds:uri="http://purl.org/dc/elements/1.1/"/>
    <ds:schemaRef ds:uri="dd7425a4-fa23-406d-b478-3c2992d2d4ba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9e4a43c1-b2a9-408a-8cac-448eda25f0f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F0D9E7D-B6F2-43DF-BDEA-D732F3B705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a43c1-b2a9-408a-8cac-448eda25f0f3"/>
    <ds:schemaRef ds:uri="dd7425a4-fa23-406d-b478-3c2992d2d4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2265F2-8425-47D4-B883-E86218C529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EIC-template</Template>
  <TotalTime>53</TotalTime>
  <Words>1036</Words>
  <Application>Microsoft Office PowerPoint</Application>
  <PresentationFormat>On-screen Show (4:3)</PresentationFormat>
  <Paragraphs>142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Wingdings</vt:lpstr>
      <vt:lpstr>Wingdings 3</vt:lpstr>
      <vt:lpstr>Office Theme</vt:lpstr>
      <vt:lpstr>EIC Accelerator Design</vt:lpstr>
      <vt:lpstr>Requirements for the EIC</vt:lpstr>
      <vt:lpstr>EIC Design Concept (in a nutshell)</vt:lpstr>
      <vt:lpstr>Facility layout</vt:lpstr>
      <vt:lpstr>Parameters for Highest Luminosity</vt:lpstr>
      <vt:lpstr>Luminosity vs. CM Energy</vt:lpstr>
      <vt:lpstr>Electron Storage Ring</vt:lpstr>
      <vt:lpstr>EIC Electron Polarization</vt:lpstr>
      <vt:lpstr>High Average Electron Polarization</vt:lpstr>
      <vt:lpstr>18 GeV Rapid Cycling Synchrotron as Full Energy Polarized Injector</vt:lpstr>
      <vt:lpstr>Hadron Storage Ring</vt:lpstr>
      <vt:lpstr>EIC Hadron Polarization</vt:lpstr>
      <vt:lpstr>Spin Rotators</vt:lpstr>
      <vt:lpstr>Interaction Region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</dc:title>
  <dc:creator>Montag, Christoph</dc:creator>
  <cp:lastModifiedBy>Montag, Christoph</cp:lastModifiedBy>
  <cp:revision>14</cp:revision>
  <dcterms:created xsi:type="dcterms:W3CDTF">2020-06-16T17:28:59Z</dcterms:created>
  <dcterms:modified xsi:type="dcterms:W3CDTF">2020-06-24T17:06:32Z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0x010100E6499330D76B4642A0E7B53F4A469F55</vt:lpwstr>
  </property>
</Properties>
</file>