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94" r:id="rId2"/>
    <p:sldId id="303" r:id="rId3"/>
    <p:sldId id="295" r:id="rId4"/>
    <p:sldId id="296" r:id="rId5"/>
    <p:sldId id="321" r:id="rId6"/>
    <p:sldId id="304" r:id="rId7"/>
    <p:sldId id="315" r:id="rId8"/>
    <p:sldId id="305" r:id="rId9"/>
    <p:sldId id="306" r:id="rId10"/>
    <p:sldId id="316" r:id="rId11"/>
    <p:sldId id="320" r:id="rId12"/>
    <p:sldId id="317" r:id="rId13"/>
    <p:sldId id="326" r:id="rId14"/>
    <p:sldId id="319" r:id="rId15"/>
    <p:sldId id="307" r:id="rId16"/>
    <p:sldId id="327" r:id="rId17"/>
    <p:sldId id="322" r:id="rId18"/>
    <p:sldId id="323" r:id="rId19"/>
    <p:sldId id="308" r:id="rId20"/>
    <p:sldId id="328" r:id="rId21"/>
    <p:sldId id="324" r:id="rId22"/>
    <p:sldId id="309" r:id="rId23"/>
    <p:sldId id="31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2"/>
    <p:restoredTop sz="94729"/>
  </p:normalViewPr>
  <p:slideViewPr>
    <p:cSldViewPr snapToGrid="0" snapToObjects="1">
      <p:cViewPr varScale="1">
        <p:scale>
          <a:sx n="89" d="100"/>
          <a:sy n="89" d="100"/>
        </p:scale>
        <p:origin x="1288" y="1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B655EA-C811-874B-A65D-5902456C00C9}" type="datetimeFigureOut">
              <a:rPr lang="en-US" smtClean="0"/>
              <a:t>7/1/20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B0F8BA-D20A-4D47-B43F-448E92359233}" type="slidenum">
              <a:rPr lang="en-US" smtClean="0"/>
              <a:t>‹#›</a:t>
            </a:fld>
            <a:endParaRPr lang="en-US"/>
          </a:p>
        </p:txBody>
      </p:sp>
    </p:spTree>
    <p:extLst>
      <p:ext uri="{BB962C8B-B14F-4D97-AF65-F5344CB8AC3E}">
        <p14:creationId xmlns:p14="http://schemas.microsoft.com/office/powerpoint/2010/main" val="1290138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0" y="303213"/>
            <a:ext cx="1588" cy="1587"/>
          </a:xfrm>
          <a:solidFill>
            <a:srgbClr val="FFFFFF"/>
          </a:solidFill>
          <a:ln/>
        </p:spPr>
      </p:sp>
      <p:sp>
        <p:nvSpPr>
          <p:cNvPr id="40963" name="Rectangle 3"/>
          <p:cNvSpPr>
            <a:spLocks noGrp="1" noChangeArrowheads="1"/>
          </p:cNvSpPr>
          <p:nvPr>
            <p:ph type="body" idx="1"/>
          </p:nvPr>
        </p:nvSpPr>
        <p:spPr>
          <a:xfrm>
            <a:off x="503169" y="4315918"/>
            <a:ext cx="5856323" cy="406139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anchor="ctr"/>
          <a:lstStyle/>
          <a:p>
            <a:pPr eaLnBrk="1" hangingPunct="1"/>
            <a:endParaRPr lang="en-US">
              <a:latin typeface="Times New Roman" charset="0"/>
              <a:ea typeface="ＭＳ Ｐ明朝" charset="0"/>
            </a:endParaRPr>
          </a:p>
        </p:txBody>
      </p:sp>
    </p:spTree>
    <p:extLst>
      <p:ext uri="{BB962C8B-B14F-4D97-AF65-F5344CB8AC3E}">
        <p14:creationId xmlns:p14="http://schemas.microsoft.com/office/powerpoint/2010/main" val="411533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0338" name="Rectangle 2"/>
          <p:cNvSpPr>
            <a:spLocks noGrp="1" noRot="1" noChangeAspect="1" noChangeArrowheads="1" noTextEdit="1"/>
          </p:cNvSpPr>
          <p:nvPr>
            <p:ph type="sldImg"/>
          </p:nvPr>
        </p:nvSpPr>
        <p:spPr>
          <a:xfrm>
            <a:off x="1341438" y="914400"/>
            <a:ext cx="4176712" cy="3133725"/>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56323" name="Text Box 3"/>
          <p:cNvSpPr>
            <a:spLocks noGrp="1" noChangeArrowheads="1"/>
          </p:cNvSpPr>
          <p:nvPr>
            <p:ph type="body" idx="1"/>
          </p:nvPr>
        </p:nvSpPr>
        <p:spPr>
          <a:xfrm>
            <a:off x="1046714" y="4353394"/>
            <a:ext cx="4770783" cy="347896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none" lIns="82035" tIns="41017" rIns="82035" bIns="41017" anchor="ctr"/>
          <a:lstStyle/>
          <a:p>
            <a:pPr defTabSz="448650"/>
            <a:endParaRPr lang="en-US">
              <a:latin typeface="Times New Roman" charset="0"/>
              <a:ea typeface="ＭＳ Ｐ明朝" charset="0"/>
            </a:endParaRPr>
          </a:p>
        </p:txBody>
      </p:sp>
    </p:spTree>
    <p:extLst>
      <p:ext uri="{BB962C8B-B14F-4D97-AF65-F5344CB8AC3E}">
        <p14:creationId xmlns:p14="http://schemas.microsoft.com/office/powerpoint/2010/main" val="603158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journals.aps.org/prab/pdf/10.1103/PhysRevAccelBeams.23.02100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ctrTitle"/>
          </p:nvPr>
        </p:nvSpPr>
        <p:spPr>
          <a:xfrm>
            <a:off x="317082" y="1153121"/>
            <a:ext cx="8565209" cy="1470025"/>
          </a:xfrm>
        </p:spPr>
        <p:txBody>
          <a:bodyPr lIns="90000" tIns="46800" rIns="90000" bIns="46800" anchor="ctr">
            <a:normAutofit/>
          </a:bodyPr>
          <a:lstStyle/>
          <a:p>
            <a:pPr algn="ctr" defTabSz="457200" eaLnBrk="1" hangingPunct="1">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kumimoji="0" lang="en-GB" b="1" dirty="0">
                <a:solidFill>
                  <a:srgbClr val="FF0000"/>
                </a:solidFill>
                <a:latin typeface="Times New Roman" charset="0"/>
                <a:ea typeface="ＭＳ Ｐゴシック" charset="0"/>
              </a:rPr>
              <a:t>Feasibility </a:t>
            </a:r>
            <a:r>
              <a:rPr lang="en-GB" dirty="0">
                <a:solidFill>
                  <a:srgbClr val="FF0000"/>
                </a:solidFill>
                <a:latin typeface="Times New Roman" charset="0"/>
                <a:ea typeface="ＭＳ Ｐゴシック" charset="0"/>
              </a:rPr>
              <a:t>of Polarized </a:t>
            </a:r>
            <a:r>
              <a:rPr kumimoji="0" lang="en-GB" b="1" dirty="0">
                <a:solidFill>
                  <a:srgbClr val="FF0000"/>
                </a:solidFill>
                <a:latin typeface="Times New Roman" charset="0"/>
                <a:ea typeface="ＭＳ Ｐゴシック" charset="0"/>
              </a:rPr>
              <a:t>Deuteron Beam for EIC</a:t>
            </a:r>
            <a:endParaRPr kumimoji="0" lang="en-GB" sz="3200" b="1" dirty="0">
              <a:solidFill>
                <a:srgbClr val="FF0000"/>
              </a:solidFill>
              <a:latin typeface="Times New Roman" charset="0"/>
              <a:ea typeface="ＭＳ Ｐゴシック" charset="0"/>
            </a:endParaRPr>
          </a:p>
        </p:txBody>
      </p:sp>
      <p:grpSp>
        <p:nvGrpSpPr>
          <p:cNvPr id="39938" name="Group 3"/>
          <p:cNvGrpSpPr>
            <a:grpSpLocks/>
          </p:cNvGrpSpPr>
          <p:nvPr/>
        </p:nvGrpSpPr>
        <p:grpSpPr bwMode="auto">
          <a:xfrm>
            <a:off x="3997279" y="3471602"/>
            <a:ext cx="2311400" cy="1024728"/>
            <a:chOff x="912" y="3552"/>
            <a:chExt cx="1456" cy="1285"/>
          </a:xfrm>
        </p:grpSpPr>
        <p:sp>
          <p:nvSpPr>
            <p:cNvPr id="39944" name="AutoShape 4"/>
            <p:cNvSpPr>
              <a:spLocks noChangeArrowheads="1"/>
            </p:cNvSpPr>
            <p:nvPr/>
          </p:nvSpPr>
          <p:spPr bwMode="auto">
            <a:xfrm>
              <a:off x="912" y="3552"/>
              <a:ext cx="1140" cy="288"/>
            </a:xfrm>
            <a:prstGeom prst="roundRect">
              <a:avLst>
                <a:gd name="adj" fmla="val 34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9945" name="AutoShape 5"/>
            <p:cNvSpPr>
              <a:spLocks noChangeArrowheads="1"/>
            </p:cNvSpPr>
            <p:nvPr/>
          </p:nvSpPr>
          <p:spPr bwMode="auto">
            <a:xfrm>
              <a:off x="1152" y="3792"/>
              <a:ext cx="1216" cy="1045"/>
            </a:xfrm>
            <a:prstGeom prst="roundRect">
              <a:avLst>
                <a:gd name="adj" fmla="val 34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p>
              <a:pPr>
                <a:buClr>
                  <a:srgbClr val="000099"/>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b="0" dirty="0">
                  <a:solidFill>
                    <a:schemeClr val="bg1"/>
                  </a:solidFill>
                </a:rPr>
                <a:t>May. </a:t>
              </a:r>
              <a:r>
                <a:rPr lang="en-GB" sz="2400" dirty="0">
                  <a:solidFill>
                    <a:schemeClr val="bg1"/>
                  </a:solidFill>
                </a:rPr>
                <a:t>29</a:t>
              </a:r>
              <a:r>
                <a:rPr lang="en-GB" sz="2400" b="0" dirty="0">
                  <a:solidFill>
                    <a:schemeClr val="bg1"/>
                  </a:solidFill>
                </a:rPr>
                <a:t>, 2019</a:t>
              </a:r>
            </a:p>
            <a:p>
              <a:pPr>
                <a:buClr>
                  <a:srgbClr val="000099"/>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2400" b="0" dirty="0">
                <a:solidFill>
                  <a:srgbClr val="000099"/>
                </a:solidFill>
              </a:endParaRPr>
            </a:p>
          </p:txBody>
        </p:sp>
      </p:grpSp>
      <p:grpSp>
        <p:nvGrpSpPr>
          <p:cNvPr id="39939" name="Group 6"/>
          <p:cNvGrpSpPr>
            <a:grpSpLocks/>
          </p:cNvGrpSpPr>
          <p:nvPr/>
        </p:nvGrpSpPr>
        <p:grpSpPr bwMode="auto">
          <a:xfrm>
            <a:off x="2636997" y="3292830"/>
            <a:ext cx="3101565" cy="587210"/>
            <a:chOff x="1968" y="2544"/>
            <a:chExt cx="1560" cy="968"/>
          </a:xfrm>
        </p:grpSpPr>
        <p:sp>
          <p:nvSpPr>
            <p:cNvPr id="39942" name="AutoShape 7"/>
            <p:cNvSpPr>
              <a:spLocks noChangeArrowheads="1"/>
            </p:cNvSpPr>
            <p:nvPr/>
          </p:nvSpPr>
          <p:spPr bwMode="auto">
            <a:xfrm>
              <a:off x="1968" y="2544"/>
              <a:ext cx="1560" cy="365"/>
            </a:xfrm>
            <a:prstGeom prst="roundRect">
              <a:avLst>
                <a:gd name="adj" fmla="val 27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pPr eaLnBrk="0" hangingPunct="0"/>
              <a:endParaRPr lang="en-US"/>
            </a:p>
          </p:txBody>
        </p:sp>
        <p:sp>
          <p:nvSpPr>
            <p:cNvPr id="39943" name="AutoShape 8"/>
            <p:cNvSpPr>
              <a:spLocks noChangeArrowheads="1"/>
            </p:cNvSpPr>
            <p:nvPr/>
          </p:nvSpPr>
          <p:spPr bwMode="auto">
            <a:xfrm>
              <a:off x="2065" y="2544"/>
              <a:ext cx="1256" cy="968"/>
            </a:xfrm>
            <a:prstGeom prst="roundRect">
              <a:avLst>
                <a:gd name="adj" fmla="val 27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90000" tIns="46800" rIns="90000" bIns="46800">
              <a:spAutoFit/>
            </a:bodyPr>
            <a:lstStyle/>
            <a:p>
              <a:pPr>
                <a:buClr>
                  <a:srgbClr val="009999"/>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0" dirty="0">
                  <a:solidFill>
                    <a:srgbClr val="002060"/>
                  </a:solidFill>
                  <a:latin typeface="Times New Roman" panose="02020603050405020304" pitchFamily="18" charset="0"/>
                </a:rPr>
                <a:t>Haixin Huang</a:t>
              </a:r>
            </a:p>
          </p:txBody>
        </p:sp>
      </p:grpSp>
      <p:sp>
        <p:nvSpPr>
          <p:cNvPr id="2" name="TextBox 1">
            <a:extLst>
              <a:ext uri="{FF2B5EF4-FFF2-40B4-BE49-F238E27FC236}">
                <a16:creationId xmlns:a16="http://schemas.microsoft.com/office/drawing/2014/main" id="{4D8ECD8E-B6DF-E54E-A04F-5CFD62B2E055}"/>
              </a:ext>
            </a:extLst>
          </p:cNvPr>
          <p:cNvSpPr txBox="1"/>
          <p:nvPr/>
        </p:nvSpPr>
        <p:spPr>
          <a:xfrm>
            <a:off x="317082" y="5359791"/>
            <a:ext cx="1697901" cy="646331"/>
          </a:xfrm>
          <a:prstGeom prst="rect">
            <a:avLst/>
          </a:prstGeom>
          <a:noFill/>
        </p:spPr>
        <p:txBody>
          <a:bodyPr wrap="none" rtlCol="0">
            <a:spAutoFit/>
          </a:bodyPr>
          <a:lstStyle/>
          <a:p>
            <a:r>
              <a:rPr lang="en-US" dirty="0"/>
              <a:t>June 26, 2020</a:t>
            </a:r>
          </a:p>
          <a:p>
            <a:r>
              <a:rPr lang="en-US" dirty="0"/>
              <a:t>CFNS Meeting</a:t>
            </a:r>
          </a:p>
        </p:txBody>
      </p:sp>
    </p:spTree>
    <p:extLst>
      <p:ext uri="{BB962C8B-B14F-4D97-AF65-F5344CB8AC3E}">
        <p14:creationId xmlns:p14="http://schemas.microsoft.com/office/powerpoint/2010/main" val="246740256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152400"/>
            <a:ext cx="9144000" cy="533400"/>
          </a:xfrm>
        </p:spPr>
        <p:txBody>
          <a:bodyPr>
            <a:noAutofit/>
          </a:bodyPr>
          <a:lstStyle/>
          <a:p>
            <a:r>
              <a:rPr lang="en-US" sz="2600" b="1" dirty="0">
                <a:solidFill>
                  <a:srgbClr val="FF0000"/>
                </a:solidFill>
                <a:latin typeface="Times New Roman" charset="0"/>
                <a:ea typeface="ＭＳ Ｐゴシック" charset="0"/>
              </a:rPr>
              <a:t>Needed Partial </a:t>
            </a:r>
            <a:r>
              <a:rPr lang="en-US" sz="2600" dirty="0">
                <a:solidFill>
                  <a:srgbClr val="FF0000"/>
                </a:solidFill>
                <a:latin typeface="Times New Roman" charset="0"/>
                <a:ea typeface="ＭＳ Ｐゴシック" charset="0"/>
              </a:rPr>
              <a:t>Snake Strength </a:t>
            </a:r>
            <a:r>
              <a:rPr lang="en-US" sz="2600" b="1" dirty="0">
                <a:solidFill>
                  <a:srgbClr val="FF0000"/>
                </a:solidFill>
                <a:latin typeface="Times New Roman" charset="0"/>
                <a:ea typeface="ＭＳ Ｐゴシック" charset="0"/>
              </a:rPr>
              <a:t>for Deuterons</a:t>
            </a:r>
          </a:p>
        </p:txBody>
      </p:sp>
      <p:sp>
        <p:nvSpPr>
          <p:cNvPr id="4" name="Footer Placeholder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45882257-D01F-A24E-BD89-C991E7CCA92B}" type="slidenum">
              <a:rPr lang="ja-JP" altLang="en-US" smtClean="0"/>
              <a:pPr>
                <a:defRPr/>
              </a:pPr>
              <a:t>10</a:t>
            </a:fld>
            <a:endParaRPr lang="en-US" altLang="ja-JP" dirty="0"/>
          </a:p>
        </p:txBody>
      </p:sp>
      <p:sp>
        <p:nvSpPr>
          <p:cNvPr id="52229" name="TextBox 8"/>
          <p:cNvSpPr txBox="1">
            <a:spLocks noChangeArrowheads="1"/>
          </p:cNvSpPr>
          <p:nvPr/>
        </p:nvSpPr>
        <p:spPr bwMode="auto">
          <a:xfrm>
            <a:off x="0" y="4594608"/>
            <a:ext cx="9043791" cy="224676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a:solidFill>
                  <a:srgbClr val="002060"/>
                </a:solidFill>
                <a:latin typeface="Times New Roman" panose="02020603050405020304" pitchFamily="18" charset="0"/>
                <a:cs typeface="Times New Roman" panose="02020603050405020304" pitchFamily="18" charset="0"/>
              </a:rPr>
              <a:t>G</a:t>
            </a:r>
            <a:r>
              <a:rPr lang="en-US" dirty="0">
                <a:solidFill>
                  <a:srgbClr val="002060"/>
                </a:solidFill>
                <a:latin typeface="Symbol" pitchFamily="2" charset="2"/>
                <a:cs typeface="Times New Roman" panose="02020603050405020304" pitchFamily="18" charset="0"/>
              </a:rPr>
              <a:t>g </a:t>
            </a:r>
            <a:r>
              <a:rPr lang="en-US" dirty="0">
                <a:solidFill>
                  <a:srgbClr val="002060"/>
                </a:solidFill>
                <a:latin typeface="Times New Roman" panose="02020603050405020304" pitchFamily="18" charset="0"/>
                <a:cs typeface="Times New Roman" panose="02020603050405020304" pitchFamily="18" charset="0"/>
              </a:rPr>
              <a:t>from -1.6 to -20.9. Total of 19 imperfection resonances.  With rms orbit as 0.3mm, the</a:t>
            </a:r>
            <a:r>
              <a:rPr lang="en-US" dirty="0">
                <a:solidFill>
                  <a:srgbClr val="002060"/>
                </a:solidFill>
              </a:rPr>
              <a:t> strongest imperfection resonance is 0.0015. </a:t>
            </a:r>
            <a:r>
              <a:rPr lang="en-US" dirty="0">
                <a:solidFill>
                  <a:srgbClr val="002060"/>
                </a:solidFill>
                <a:latin typeface="Times New Roman"/>
                <a:cs typeface="Times New Roman"/>
              </a:rPr>
              <a:t>From the nominal ramp rate in RHIC d-Au run in 2016, the ramp rate is about </a:t>
            </a:r>
            <a:r>
              <a:rPr lang="en-US" dirty="0" err="1">
                <a:solidFill>
                  <a:srgbClr val="002060"/>
                </a:solidFill>
                <a:latin typeface="Times New Roman"/>
                <a:cs typeface="Times New Roman"/>
              </a:rPr>
              <a:t>dγ</a:t>
            </a:r>
            <a:r>
              <a:rPr lang="en-US" dirty="0">
                <a:solidFill>
                  <a:srgbClr val="002060"/>
                </a:solidFill>
                <a:latin typeface="Times New Roman"/>
                <a:cs typeface="Times New Roman"/>
              </a:rPr>
              <a:t>/dt= 90/220s =&gt;resonance crossing rate α=1.2E-7.</a:t>
            </a:r>
          </a:p>
          <a:p>
            <a:pPr eaLnBrk="1" hangingPunct="1"/>
            <a:r>
              <a:rPr lang="en-US" dirty="0">
                <a:solidFill>
                  <a:srgbClr val="002060"/>
                </a:solidFill>
              </a:rPr>
              <a:t>Given the crossing speed of 1.2e-7/turn, The strength </a:t>
            </a:r>
            <a:r>
              <a:rPr lang="en-US" i="1" dirty="0">
                <a:solidFill>
                  <a:srgbClr val="002060"/>
                </a:solidFill>
                <a:latin typeface="Times New Roman" panose="02020603050405020304" pitchFamily="18" charset="0"/>
                <a:cs typeface="Times New Roman" panose="02020603050405020304" pitchFamily="18" charset="0"/>
              </a:rPr>
              <a:t>S</a:t>
            </a:r>
            <a:r>
              <a:rPr lang="en-US" dirty="0">
                <a:solidFill>
                  <a:srgbClr val="002060"/>
                </a:solidFill>
              </a:rPr>
              <a:t>/</a:t>
            </a:r>
            <a:r>
              <a:rPr lang="en-US" dirty="0">
                <a:solidFill>
                  <a:srgbClr val="002060"/>
                </a:solidFill>
                <a:latin typeface="Symbol" pitchFamily="2" charset="2"/>
              </a:rPr>
              <a:t>p</a:t>
            </a:r>
            <a:r>
              <a:rPr lang="en-US" dirty="0">
                <a:solidFill>
                  <a:srgbClr val="002060"/>
                </a:solidFill>
              </a:rPr>
              <a:t> needs to be much larger than 0.00355. It can be set as 0.0045 or 0.45% partial snake.  At top energy, this corresponds to a 15Tm solenoid.</a:t>
            </a:r>
          </a:p>
        </p:txBody>
      </p:sp>
      <p:pic>
        <p:nvPicPr>
          <p:cNvPr id="17" name="Content Placeholder 16">
            <a:extLst>
              <a:ext uri="{FF2B5EF4-FFF2-40B4-BE49-F238E27FC236}">
                <a16:creationId xmlns:a16="http://schemas.microsoft.com/office/drawing/2014/main" id="{69120B60-1327-E04F-A1E0-35202B66F0DE}"/>
              </a:ext>
            </a:extLst>
          </p:cNvPr>
          <p:cNvPicPr>
            <a:picLocks noGrp="1" noChangeAspect="1"/>
          </p:cNvPicPr>
          <p:nvPr>
            <p:ph idx="1"/>
          </p:nvPr>
        </p:nvPicPr>
        <p:blipFill>
          <a:blip r:embed="rId2"/>
          <a:stretch>
            <a:fillRect/>
          </a:stretch>
        </p:blipFill>
        <p:spPr>
          <a:xfrm>
            <a:off x="618210" y="1064008"/>
            <a:ext cx="6400800" cy="3530600"/>
          </a:xfrm>
        </p:spPr>
      </p:pic>
    </p:spTree>
    <p:extLst>
      <p:ext uri="{BB962C8B-B14F-4D97-AF65-F5344CB8AC3E}">
        <p14:creationId xmlns:p14="http://schemas.microsoft.com/office/powerpoint/2010/main" val="179480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152400"/>
            <a:ext cx="9144000" cy="533400"/>
          </a:xfrm>
        </p:spPr>
        <p:txBody>
          <a:bodyPr>
            <a:noAutofit/>
          </a:bodyPr>
          <a:lstStyle/>
          <a:p>
            <a:r>
              <a:rPr lang="en-US" sz="2600" b="1" dirty="0">
                <a:solidFill>
                  <a:srgbClr val="FF0000"/>
                </a:solidFill>
                <a:latin typeface="Times New Roman" charset="0"/>
                <a:ea typeface="ＭＳ Ｐゴシック" charset="0"/>
              </a:rPr>
              <a:t>Spin Tune and Stable Spin Direction with 2 Partial Snakes</a:t>
            </a:r>
          </a:p>
        </p:txBody>
      </p:sp>
      <p:sp>
        <p:nvSpPr>
          <p:cNvPr id="4" name="Footer Placeholder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45882257-D01F-A24E-BD89-C991E7CCA92B}" type="slidenum">
              <a:rPr lang="ja-JP" altLang="en-US" smtClean="0"/>
              <a:pPr>
                <a:defRPr/>
              </a:pPr>
              <a:t>11</a:t>
            </a:fld>
            <a:endParaRPr lang="en-US" altLang="ja-JP" dirty="0"/>
          </a:p>
        </p:txBody>
      </p:sp>
      <p:sp>
        <p:nvSpPr>
          <p:cNvPr id="52229" name="TextBox 8"/>
          <p:cNvSpPr txBox="1">
            <a:spLocks noChangeArrowheads="1"/>
          </p:cNvSpPr>
          <p:nvPr/>
        </p:nvSpPr>
        <p:spPr bwMode="auto">
          <a:xfrm>
            <a:off x="171450" y="4663445"/>
            <a:ext cx="8677128" cy="132343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a:t>Above are the spin tune and stable spin direction with two partial snakes separated by 2</a:t>
            </a:r>
            <a:r>
              <a:rPr lang="en-US" dirty="0">
                <a:latin typeface="Symbol" pitchFamily="2" charset="2"/>
              </a:rPr>
              <a:t>p</a:t>
            </a:r>
            <a:r>
              <a:rPr lang="en-US" dirty="0"/>
              <a:t>/m.</a:t>
            </a:r>
          </a:p>
          <a:p>
            <a:pPr eaLnBrk="1" hangingPunct="1"/>
            <a:r>
              <a:rPr lang="en-US" dirty="0"/>
              <a:t>Only horizontal and longitudinal components are dependent on the orbit angle.</a:t>
            </a:r>
          </a:p>
        </p:txBody>
      </p:sp>
      <p:pic>
        <p:nvPicPr>
          <p:cNvPr id="9" name="Content Placeholder 8">
            <a:extLst>
              <a:ext uri="{FF2B5EF4-FFF2-40B4-BE49-F238E27FC236}">
                <a16:creationId xmlns:a16="http://schemas.microsoft.com/office/drawing/2014/main" id="{86BF2982-7815-854A-9388-5754FCCB97B1}"/>
              </a:ext>
            </a:extLst>
          </p:cNvPr>
          <p:cNvPicPr>
            <a:picLocks noGrp="1" noChangeAspect="1"/>
          </p:cNvPicPr>
          <p:nvPr>
            <p:ph idx="1"/>
          </p:nvPr>
        </p:nvPicPr>
        <p:blipFill>
          <a:blip r:embed="rId2"/>
          <a:stretch>
            <a:fillRect/>
          </a:stretch>
        </p:blipFill>
        <p:spPr>
          <a:xfrm>
            <a:off x="167289" y="1061707"/>
            <a:ext cx="8809421" cy="3425886"/>
          </a:xfrm>
        </p:spPr>
      </p:pic>
    </p:spTree>
    <p:extLst>
      <p:ext uri="{BB962C8B-B14F-4D97-AF65-F5344CB8AC3E}">
        <p14:creationId xmlns:p14="http://schemas.microsoft.com/office/powerpoint/2010/main" val="41395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CCE39D2-6137-EE43-9068-846DF56AEC2A}"/>
              </a:ext>
            </a:extLst>
          </p:cNvPr>
          <p:cNvPicPr>
            <a:picLocks noGrp="1" noChangeAspect="1"/>
          </p:cNvPicPr>
          <p:nvPr>
            <p:ph idx="1"/>
          </p:nvPr>
        </p:nvPicPr>
        <p:blipFill>
          <a:blip r:embed="rId2"/>
          <a:stretch>
            <a:fillRect/>
          </a:stretch>
        </p:blipFill>
        <p:spPr>
          <a:xfrm>
            <a:off x="194267" y="-37128"/>
            <a:ext cx="8561602" cy="6032084"/>
          </a:xfrm>
        </p:spPr>
      </p:pic>
      <p:sp>
        <p:nvSpPr>
          <p:cNvPr id="52226" name="Title 1"/>
          <p:cNvSpPr>
            <a:spLocks noGrp="1"/>
          </p:cNvSpPr>
          <p:nvPr>
            <p:ph type="title"/>
          </p:nvPr>
        </p:nvSpPr>
        <p:spPr>
          <a:xfrm>
            <a:off x="0" y="152400"/>
            <a:ext cx="9144000" cy="533400"/>
          </a:xfrm>
        </p:spPr>
        <p:txBody>
          <a:bodyPr>
            <a:noAutofit/>
          </a:bodyPr>
          <a:lstStyle/>
          <a:p>
            <a:r>
              <a:rPr lang="en-US" sz="2600" b="1" dirty="0">
                <a:solidFill>
                  <a:srgbClr val="FF0000"/>
                </a:solidFill>
                <a:latin typeface="Times New Roman" charset="0"/>
                <a:ea typeface="ＭＳ Ｐゴシック" charset="0"/>
              </a:rPr>
              <a:t>Imperfection Resonance Strength </a:t>
            </a:r>
            <a:r>
              <a:rPr lang="en-US" sz="2600" dirty="0">
                <a:solidFill>
                  <a:srgbClr val="FF0000"/>
                </a:solidFill>
                <a:latin typeface="Times New Roman" charset="0"/>
                <a:ea typeface="ＭＳ Ｐゴシック" charset="0"/>
              </a:rPr>
              <a:t>and Partial Snakes</a:t>
            </a:r>
            <a:endParaRPr lang="en-US" sz="2600" b="1" dirty="0">
              <a:solidFill>
                <a:srgbClr val="FF0000"/>
              </a:solidFill>
              <a:latin typeface="Times New Roman" charset="0"/>
              <a:ea typeface="ＭＳ Ｐゴシック" charset="0"/>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45882257-D01F-A24E-BD89-C991E7CCA92B}" type="slidenum">
              <a:rPr lang="ja-JP" altLang="en-US" smtClean="0"/>
              <a:pPr>
                <a:defRPr/>
              </a:pPr>
              <a:t>12</a:t>
            </a:fld>
            <a:endParaRPr lang="en-US" altLang="ja-JP" dirty="0"/>
          </a:p>
        </p:txBody>
      </p:sp>
      <p:sp>
        <p:nvSpPr>
          <p:cNvPr id="52229" name="TextBox 8"/>
          <p:cNvSpPr txBox="1">
            <a:spLocks noChangeArrowheads="1"/>
          </p:cNvSpPr>
          <p:nvPr/>
        </p:nvSpPr>
        <p:spPr bwMode="auto">
          <a:xfrm>
            <a:off x="0" y="5705813"/>
            <a:ext cx="9002045" cy="10156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a:t>The partial snake strength with single and two partial snakes are included. The two detector solenoids are strong enough for polarization preservation through RHIC energy range.</a:t>
            </a:r>
          </a:p>
        </p:txBody>
      </p:sp>
    </p:spTree>
    <p:extLst>
      <p:ext uri="{BB962C8B-B14F-4D97-AF65-F5344CB8AC3E}">
        <p14:creationId xmlns:p14="http://schemas.microsoft.com/office/powerpoint/2010/main" val="342072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152400"/>
            <a:ext cx="9144000" cy="533400"/>
          </a:xfrm>
        </p:spPr>
        <p:txBody>
          <a:bodyPr>
            <a:noAutofit/>
          </a:bodyPr>
          <a:lstStyle/>
          <a:p>
            <a:r>
              <a:rPr lang="en-US" sz="2600" b="1" dirty="0">
                <a:solidFill>
                  <a:srgbClr val="FF0000"/>
                </a:solidFill>
                <a:latin typeface="Times New Roman" charset="0"/>
                <a:ea typeface="ＭＳ Ｐゴシック" charset="0"/>
              </a:rPr>
              <a:t>Polarization after Each Imperfection Resonance</a:t>
            </a:r>
          </a:p>
        </p:txBody>
      </p:sp>
      <p:sp>
        <p:nvSpPr>
          <p:cNvPr id="4" name="Footer Placeholder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45882257-D01F-A24E-BD89-C991E7CCA92B}" type="slidenum">
              <a:rPr lang="ja-JP" altLang="en-US" smtClean="0"/>
              <a:pPr>
                <a:defRPr/>
              </a:pPr>
              <a:t>13</a:t>
            </a:fld>
            <a:endParaRPr lang="en-US" altLang="ja-JP" dirty="0"/>
          </a:p>
        </p:txBody>
      </p:sp>
      <mc:AlternateContent xmlns:mc="http://schemas.openxmlformats.org/markup-compatibility/2006" xmlns:a14="http://schemas.microsoft.com/office/drawing/2010/main">
        <mc:Choice Requires="a14">
          <p:sp>
            <p:nvSpPr>
              <p:cNvPr id="52229" name="TextBox 8"/>
              <p:cNvSpPr txBox="1">
                <a:spLocks noChangeArrowheads="1"/>
              </p:cNvSpPr>
              <p:nvPr/>
            </p:nvSpPr>
            <p:spPr bwMode="auto">
              <a:xfrm>
                <a:off x="0" y="5705813"/>
                <a:ext cx="9002045" cy="707886"/>
              </a:xfrm>
              <a:prstGeom prst="rect">
                <a:avLst/>
              </a:prstGeom>
              <a:solidFill>
                <a:schemeClr val="bg1"/>
              </a:solidFill>
              <a:ln>
                <a:noFill/>
              </a:ln>
              <a:extLst>
                <a:ext uri="{91240B29-F687-4f45-9708-019B960494DF}">
                  <a14:hiddenLine xmlns="" w="9525">
                    <a:solidFill>
                      <a:srgbClr val="000000"/>
                    </a:solidFill>
                    <a:miter lim="800000"/>
                    <a:headEnd/>
                    <a:tailEnd/>
                  </a14:hiddenLine>
                </a:ext>
              </a:extLst>
            </p:spPr>
            <p:txBody>
              <a:bodyPr wrap="squar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a:t>The polarization after each imperfection resonance for a lattice with </a:t>
                </a:r>
                <a14:m>
                  <m:oMath xmlns:m="http://schemas.openxmlformats.org/officeDocument/2006/math">
                    <m:r>
                      <a:rPr lang="en-US" i="1" smtClean="0">
                        <a:latin typeface="Cambria Math" panose="02040503050406030204" pitchFamily="18" charset="0"/>
                        <a:ea typeface="Cambria Math" panose="02040503050406030204" pitchFamily="18" charset="0"/>
                      </a:rPr>
                      <m:t>𝝂</m:t>
                    </m:r>
                  </m:oMath>
                </a14:m>
                <a:r>
                  <a:rPr lang="en-US" baseline="-25000" dirty="0"/>
                  <a:t>y</a:t>
                </a:r>
                <a:r>
                  <a:rPr lang="en-US" dirty="0"/>
                  <a:t> =30.224. The polarization is preserved with two solenoids. </a:t>
                </a:r>
              </a:p>
            </p:txBody>
          </p:sp>
        </mc:Choice>
        <mc:Fallback xmlns="">
          <p:sp>
            <p:nvSpPr>
              <p:cNvPr id="52229" name="TextBox 8"/>
              <p:cNvSpPr txBox="1">
                <a:spLocks noRot="1" noChangeAspect="1" noMove="1" noResize="1" noEditPoints="1" noAdjustHandles="1" noChangeArrowheads="1" noChangeShapeType="1" noTextEdit="1"/>
              </p:cNvSpPr>
              <p:nvPr/>
            </p:nvSpPr>
            <p:spPr bwMode="auto">
              <a:xfrm>
                <a:off x="0" y="5705813"/>
                <a:ext cx="9002045" cy="707886"/>
              </a:xfrm>
              <a:prstGeom prst="rect">
                <a:avLst/>
              </a:prstGeom>
              <a:blipFill>
                <a:blip r:embed="rId2"/>
                <a:stretch>
                  <a:fillRect l="-564" t="-3509" b="-14035"/>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noFill/>
                  </a:rPr>
                  <a:t> </a:t>
                </a:r>
              </a:p>
            </p:txBody>
          </p:sp>
        </mc:Fallback>
      </mc:AlternateContent>
      <p:pic>
        <p:nvPicPr>
          <p:cNvPr id="12" name="Content Placeholder 11" descr="A screenshot of a social media post&#10;&#10;Description automatically generated">
            <a:extLst>
              <a:ext uri="{FF2B5EF4-FFF2-40B4-BE49-F238E27FC236}">
                <a16:creationId xmlns:a16="http://schemas.microsoft.com/office/drawing/2014/main" id="{81D85ED5-5F91-314F-8507-91E350FB55D3}"/>
              </a:ext>
            </a:extLst>
          </p:cNvPr>
          <p:cNvPicPr>
            <a:picLocks noGrp="1" noChangeAspect="1"/>
          </p:cNvPicPr>
          <p:nvPr>
            <p:ph idx="1"/>
          </p:nvPr>
        </p:nvPicPr>
        <p:blipFill>
          <a:blip r:embed="rId3"/>
          <a:stretch>
            <a:fillRect/>
          </a:stretch>
        </p:blipFill>
        <p:spPr>
          <a:xfrm>
            <a:off x="353974" y="705050"/>
            <a:ext cx="6957905" cy="5109963"/>
          </a:xfrm>
        </p:spPr>
      </p:pic>
    </p:spTree>
    <p:extLst>
      <p:ext uri="{BB962C8B-B14F-4D97-AF65-F5344CB8AC3E}">
        <p14:creationId xmlns:p14="http://schemas.microsoft.com/office/powerpoint/2010/main" val="1253774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152400"/>
            <a:ext cx="9144000" cy="533400"/>
          </a:xfrm>
        </p:spPr>
        <p:txBody>
          <a:bodyPr>
            <a:noAutofit/>
          </a:bodyPr>
          <a:lstStyle/>
          <a:p>
            <a:r>
              <a:rPr lang="en-US" sz="2400" b="1" dirty="0">
                <a:solidFill>
                  <a:srgbClr val="FF0000"/>
                </a:solidFill>
                <a:latin typeface="Times New Roman" charset="0"/>
                <a:ea typeface="ＭＳ Ｐゴシック" charset="0"/>
              </a:rPr>
              <a:t>Spin Tune and Stable Spin Direction at Detector1 and Detecgor2</a:t>
            </a:r>
          </a:p>
        </p:txBody>
      </p:sp>
      <p:sp>
        <p:nvSpPr>
          <p:cNvPr id="4" name="Footer Placeholder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45882257-D01F-A24E-BD89-C991E7CCA92B}" type="slidenum">
              <a:rPr lang="ja-JP" altLang="en-US" smtClean="0"/>
              <a:pPr>
                <a:defRPr/>
              </a:pPr>
              <a:t>14</a:t>
            </a:fld>
            <a:endParaRPr lang="en-US" altLang="ja-JP" dirty="0"/>
          </a:p>
        </p:txBody>
      </p:sp>
      <p:sp>
        <p:nvSpPr>
          <p:cNvPr id="52229" name="TextBox 8"/>
          <p:cNvSpPr txBox="1">
            <a:spLocks noChangeArrowheads="1"/>
          </p:cNvSpPr>
          <p:nvPr/>
        </p:nvSpPr>
        <p:spPr bwMode="auto">
          <a:xfrm>
            <a:off x="0" y="5892353"/>
            <a:ext cx="8820151" cy="70788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a:t>Spin will be along the longitudinal direction at both IRs with G</a:t>
            </a:r>
            <a:r>
              <a:rPr lang="en-US" dirty="0">
                <a:latin typeface="Symbol" pitchFamily="2" charset="2"/>
              </a:rPr>
              <a:t>g</a:t>
            </a:r>
            <a:r>
              <a:rPr lang="en-US" dirty="0"/>
              <a:t>=3n. The effective spin tune will vary with a period of G</a:t>
            </a:r>
            <a:r>
              <a:rPr lang="en-US" dirty="0">
                <a:latin typeface="Symbol" pitchFamily="2" charset="2"/>
              </a:rPr>
              <a:t>g</a:t>
            </a:r>
            <a:r>
              <a:rPr lang="en-US" dirty="0"/>
              <a:t>=6.  </a:t>
            </a:r>
          </a:p>
        </p:txBody>
      </p:sp>
      <p:pic>
        <p:nvPicPr>
          <p:cNvPr id="7" name="Content Placeholder 6">
            <a:extLst>
              <a:ext uri="{FF2B5EF4-FFF2-40B4-BE49-F238E27FC236}">
                <a16:creationId xmlns:a16="http://schemas.microsoft.com/office/drawing/2014/main" id="{597FFD26-0251-9D47-9F47-19254B9AC69A}"/>
              </a:ext>
            </a:extLst>
          </p:cNvPr>
          <p:cNvPicPr>
            <a:picLocks noGrp="1" noChangeAspect="1"/>
          </p:cNvPicPr>
          <p:nvPr>
            <p:ph idx="1"/>
          </p:nvPr>
        </p:nvPicPr>
        <p:blipFill>
          <a:blip r:embed="rId2"/>
          <a:stretch>
            <a:fillRect/>
          </a:stretch>
        </p:blipFill>
        <p:spPr>
          <a:xfrm>
            <a:off x="3314699" y="3778348"/>
            <a:ext cx="5600700" cy="2209800"/>
          </a:xfrm>
        </p:spPr>
      </p:pic>
      <p:pic>
        <p:nvPicPr>
          <p:cNvPr id="10" name="Picture 9">
            <a:extLst>
              <a:ext uri="{FF2B5EF4-FFF2-40B4-BE49-F238E27FC236}">
                <a16:creationId xmlns:a16="http://schemas.microsoft.com/office/drawing/2014/main" id="{DBF96968-CE44-114B-8EA5-904B9687289C}"/>
              </a:ext>
            </a:extLst>
          </p:cNvPr>
          <p:cNvPicPr>
            <a:picLocks noChangeAspect="1"/>
          </p:cNvPicPr>
          <p:nvPr/>
        </p:nvPicPr>
        <p:blipFill>
          <a:blip r:embed="rId3"/>
          <a:stretch>
            <a:fillRect/>
          </a:stretch>
        </p:blipFill>
        <p:spPr>
          <a:xfrm>
            <a:off x="0" y="733376"/>
            <a:ext cx="5867400" cy="2298700"/>
          </a:xfrm>
          <a:prstGeom prst="rect">
            <a:avLst/>
          </a:prstGeom>
        </p:spPr>
      </p:pic>
      <p:sp>
        <p:nvSpPr>
          <p:cNvPr id="11" name="TextBox 10">
            <a:extLst>
              <a:ext uri="{FF2B5EF4-FFF2-40B4-BE49-F238E27FC236}">
                <a16:creationId xmlns:a16="http://schemas.microsoft.com/office/drawing/2014/main" id="{4C8D8870-17C5-984C-AD66-DFE02E0D97D9}"/>
              </a:ext>
            </a:extLst>
          </p:cNvPr>
          <p:cNvSpPr txBox="1"/>
          <p:nvPr/>
        </p:nvSpPr>
        <p:spPr>
          <a:xfrm>
            <a:off x="2856882" y="731819"/>
            <a:ext cx="1184940" cy="369332"/>
          </a:xfrm>
          <a:prstGeom prst="rect">
            <a:avLst/>
          </a:prstGeom>
          <a:noFill/>
        </p:spPr>
        <p:txBody>
          <a:bodyPr wrap="none" rtlCol="0">
            <a:spAutoFit/>
          </a:bodyPr>
          <a:lstStyle/>
          <a:p>
            <a:r>
              <a:rPr lang="en-US" dirty="0"/>
              <a:t>Detector1</a:t>
            </a:r>
          </a:p>
        </p:txBody>
      </p:sp>
      <p:sp>
        <p:nvSpPr>
          <p:cNvPr id="14" name="TextBox 13">
            <a:extLst>
              <a:ext uri="{FF2B5EF4-FFF2-40B4-BE49-F238E27FC236}">
                <a16:creationId xmlns:a16="http://schemas.microsoft.com/office/drawing/2014/main" id="{706301BD-F905-654D-BC14-D81351F78B42}"/>
              </a:ext>
            </a:extLst>
          </p:cNvPr>
          <p:cNvSpPr txBox="1"/>
          <p:nvPr/>
        </p:nvSpPr>
        <p:spPr>
          <a:xfrm>
            <a:off x="6115049" y="3612537"/>
            <a:ext cx="1313180" cy="369332"/>
          </a:xfrm>
          <a:prstGeom prst="rect">
            <a:avLst/>
          </a:prstGeom>
          <a:noFill/>
        </p:spPr>
        <p:txBody>
          <a:bodyPr wrap="none" rtlCol="0">
            <a:spAutoFit/>
          </a:bodyPr>
          <a:lstStyle/>
          <a:p>
            <a:r>
              <a:rPr lang="en-US" dirty="0"/>
              <a:t>Detecgtor2</a:t>
            </a:r>
          </a:p>
        </p:txBody>
      </p:sp>
      <p:pic>
        <p:nvPicPr>
          <p:cNvPr id="15" name="Content Placeholder 2" descr="rhic_helical_orientation.png">
            <a:extLst>
              <a:ext uri="{FF2B5EF4-FFF2-40B4-BE49-F238E27FC236}">
                <a16:creationId xmlns:a16="http://schemas.microsoft.com/office/drawing/2014/main" id="{52241383-964D-7A4B-AB29-5FE0BB9542B1}"/>
              </a:ext>
            </a:extLst>
          </p:cNvPr>
          <p:cNvPicPr>
            <a:picLocks noChangeAspect="1"/>
          </p:cNvPicPr>
          <p:nvPr/>
        </p:nvPicPr>
        <p:blipFill>
          <a:blip r:embed="rId4">
            <a:extLst>
              <a:ext uri="{28A0092B-C50C-407E-A947-70E740481C1C}">
                <a14:useLocalDpi xmlns:a14="http://schemas.microsoft.com/office/drawing/2010/main" val="0"/>
              </a:ext>
            </a:extLst>
          </a:blip>
          <a:srcRect l="-24121" r="-24121"/>
          <a:stretch>
            <a:fillRect/>
          </a:stretch>
        </p:blipFill>
        <p:spPr>
          <a:xfrm>
            <a:off x="5067578" y="511126"/>
            <a:ext cx="4724659" cy="2917874"/>
          </a:xfrm>
          <a:prstGeom prst="rect">
            <a:avLst/>
          </a:prstGeom>
        </p:spPr>
      </p:pic>
    </p:spTree>
    <p:extLst>
      <p:ext uri="{BB962C8B-B14F-4D97-AF65-F5344CB8AC3E}">
        <p14:creationId xmlns:p14="http://schemas.microsoft.com/office/powerpoint/2010/main" val="3166500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52400" y="152400"/>
            <a:ext cx="8763000" cy="533400"/>
          </a:xfrm>
        </p:spPr>
        <p:txBody>
          <a:bodyPr/>
          <a:lstStyle/>
          <a:p>
            <a:r>
              <a:rPr lang="en-US" sz="2800" b="1" dirty="0">
                <a:solidFill>
                  <a:srgbClr val="FF0000"/>
                </a:solidFill>
                <a:latin typeface="Times New Roman" charset="0"/>
                <a:ea typeface="ＭＳ Ｐゴシック" charset="0"/>
              </a:rPr>
              <a:t>Single Partial Snake Case (Detecgtor1 only)</a:t>
            </a:r>
          </a:p>
        </p:txBody>
      </p:sp>
      <p:sp>
        <p:nvSpPr>
          <p:cNvPr id="4" name="Footer Placeholder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9ED333A0-5199-0444-953C-971F83030694}" type="slidenum">
              <a:rPr lang="ja-JP" altLang="en-US" smtClean="0"/>
              <a:pPr>
                <a:defRPr/>
              </a:pPr>
              <a:t>15</a:t>
            </a:fld>
            <a:endParaRPr lang="en-US" altLang="ja-JP" dirty="0"/>
          </a:p>
        </p:txBody>
      </p:sp>
      <p:pic>
        <p:nvPicPr>
          <p:cNvPr id="54278" name="Picture 9" descr="snake_directi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3075" y="2557172"/>
            <a:ext cx="4191000" cy="182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80" name="Rectangle 6"/>
          <p:cNvSpPr>
            <a:spLocks noChangeArrowheads="1"/>
          </p:cNvSpPr>
          <p:nvPr/>
        </p:nvSpPr>
        <p:spPr bwMode="auto">
          <a:xfrm>
            <a:off x="228599" y="739775"/>
            <a:ext cx="8501677"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69900" indent="-469900">
              <a:spcBef>
                <a:spcPct val="20000"/>
              </a:spcBef>
              <a:buClr>
                <a:srgbClr val="FF0000"/>
              </a:buClr>
              <a:buFontTx/>
              <a:buChar char="•"/>
            </a:pPr>
            <a:r>
              <a:rPr lang="en-US" altLang="zh-CN" sz="2400" b="0" dirty="0">
                <a:solidFill>
                  <a:srgbClr val="003399"/>
                </a:solidFill>
                <a:latin typeface="Times New Roman"/>
                <a:cs typeface="Times New Roman"/>
              </a:rPr>
              <a:t>In this case, the spin is naturally longitudinal at </a:t>
            </a:r>
            <a:r>
              <a:rPr lang="en-US" altLang="zh-CN" sz="2400" b="0" dirty="0" err="1">
                <a:solidFill>
                  <a:srgbClr val="003399"/>
                </a:solidFill>
                <a:latin typeface="Times New Roman"/>
                <a:cs typeface="Times New Roman"/>
              </a:rPr>
              <a:t>Gγ</a:t>
            </a:r>
            <a:r>
              <a:rPr lang="en-US" altLang="zh-CN" sz="2400" b="0" dirty="0">
                <a:solidFill>
                  <a:srgbClr val="003399"/>
                </a:solidFill>
                <a:latin typeface="Times New Roman"/>
                <a:cs typeface="Times New Roman"/>
              </a:rPr>
              <a:t>=int. a</a:t>
            </a:r>
            <a:r>
              <a:rPr lang="en-US" altLang="zh-CN" sz="2400" dirty="0">
                <a:solidFill>
                  <a:srgbClr val="003399"/>
                </a:solidFill>
                <a:latin typeface="Times New Roman"/>
                <a:cs typeface="Times New Roman"/>
              </a:rPr>
              <a:t>t</a:t>
            </a:r>
            <a:r>
              <a:rPr lang="en-US" altLang="zh-CN" sz="2400" b="0" dirty="0">
                <a:solidFill>
                  <a:srgbClr val="003399"/>
                </a:solidFill>
                <a:latin typeface="Times New Roman"/>
                <a:cs typeface="Times New Roman"/>
              </a:rPr>
              <a:t> the  IR.  When </a:t>
            </a:r>
            <a:r>
              <a:rPr lang="en-US" altLang="zh-CN" sz="2400" dirty="0">
                <a:solidFill>
                  <a:srgbClr val="003399"/>
                </a:solidFill>
                <a:latin typeface="Symbol" pitchFamily="2" charset="2"/>
                <a:cs typeface="Times New Roman"/>
              </a:rPr>
              <a:t>q=0, </a:t>
            </a:r>
            <a:r>
              <a:rPr lang="en-US" altLang="zh-CN" sz="2400" dirty="0">
                <a:solidFill>
                  <a:srgbClr val="003399"/>
                </a:solidFill>
                <a:latin typeface="Times New Roman" panose="02020603050405020304" pitchFamily="18" charset="0"/>
                <a:cs typeface="Times New Roman" panose="02020603050405020304" pitchFamily="18" charset="0"/>
              </a:rPr>
              <a:t>sin (</a:t>
            </a:r>
            <a:r>
              <a:rPr lang="en-US" altLang="zh-CN" sz="2400" dirty="0" err="1">
                <a:solidFill>
                  <a:srgbClr val="003399"/>
                </a:solidFill>
                <a:latin typeface="Times New Roman" panose="02020603050405020304" pitchFamily="18" charset="0"/>
                <a:cs typeface="Times New Roman" panose="02020603050405020304" pitchFamily="18" charset="0"/>
              </a:rPr>
              <a:t>G</a:t>
            </a:r>
            <a:r>
              <a:rPr lang="en-US" altLang="zh-CN" sz="2400" dirty="0" err="1">
                <a:solidFill>
                  <a:srgbClr val="003399"/>
                </a:solidFill>
                <a:latin typeface="Symbol" pitchFamily="2" charset="2"/>
                <a:cs typeface="Times New Roman" panose="02020603050405020304" pitchFamily="18" charset="0"/>
              </a:rPr>
              <a:t>gp</a:t>
            </a:r>
            <a:r>
              <a:rPr lang="en-US" altLang="zh-CN" sz="2400" dirty="0">
                <a:solidFill>
                  <a:srgbClr val="003399"/>
                </a:solidFill>
                <a:latin typeface="Symbol" pitchFamily="2" charset="2"/>
                <a:cs typeface="Times New Roman" panose="02020603050405020304" pitchFamily="18" charset="0"/>
              </a:rPr>
              <a:t>)=0, </a:t>
            </a:r>
            <a:r>
              <a:rPr lang="en-US" altLang="zh-CN" sz="2400" dirty="0">
                <a:solidFill>
                  <a:srgbClr val="003399"/>
                </a:solidFill>
                <a:latin typeface="Times New Roman" panose="02020603050405020304" pitchFamily="18" charset="0"/>
                <a:cs typeface="Times New Roman" panose="02020603050405020304" pitchFamily="18" charset="0"/>
              </a:rPr>
              <a:t>polarization will be along the longitudinal direction at every G</a:t>
            </a:r>
            <a:r>
              <a:rPr lang="en-US" altLang="zh-CN" sz="2400" dirty="0">
                <a:solidFill>
                  <a:srgbClr val="003399"/>
                </a:solidFill>
                <a:latin typeface="Symbol" pitchFamily="2" charset="2"/>
                <a:cs typeface="Times New Roman" panose="02020603050405020304" pitchFamily="18" charset="0"/>
              </a:rPr>
              <a:t>g</a:t>
            </a:r>
            <a:r>
              <a:rPr lang="en-US" altLang="zh-CN" sz="2400" dirty="0">
                <a:solidFill>
                  <a:srgbClr val="003399"/>
                </a:solidFill>
                <a:latin typeface="Times New Roman" panose="02020603050405020304" pitchFamily="18" charset="0"/>
                <a:cs typeface="Times New Roman" panose="02020603050405020304" pitchFamily="18" charset="0"/>
              </a:rPr>
              <a:t>=integer.</a:t>
            </a:r>
            <a:endParaRPr lang="en-US" sz="2400" b="0" dirty="0">
              <a:solidFill>
                <a:srgbClr val="003399"/>
              </a:solidFill>
              <a:latin typeface="Times New Roman"/>
              <a:cs typeface="Times New Roman"/>
            </a:endParaRPr>
          </a:p>
        </p:txBody>
      </p:sp>
      <p:sp>
        <p:nvSpPr>
          <p:cNvPr id="2" name="TextBox 1"/>
          <p:cNvSpPr txBox="1"/>
          <p:nvPr/>
        </p:nvSpPr>
        <p:spPr>
          <a:xfrm>
            <a:off x="1423475" y="2594897"/>
            <a:ext cx="1377150" cy="1477328"/>
          </a:xfrm>
          <a:prstGeom prst="rect">
            <a:avLst/>
          </a:prstGeom>
          <a:noFill/>
        </p:spPr>
        <p:txBody>
          <a:bodyPr wrap="none" rtlCol="0">
            <a:spAutoFit/>
          </a:bodyPr>
          <a:lstStyle/>
          <a:p>
            <a:r>
              <a:rPr lang="en-US" dirty="0">
                <a:solidFill>
                  <a:srgbClr val="385723"/>
                </a:solidFill>
                <a:latin typeface="Times New Roman"/>
                <a:cs typeface="Times New Roman"/>
              </a:rPr>
              <a:t>Vertical</a:t>
            </a:r>
          </a:p>
          <a:p>
            <a:endParaRPr lang="en-US" dirty="0">
              <a:solidFill>
                <a:srgbClr val="385723"/>
              </a:solidFill>
              <a:latin typeface="Times New Roman"/>
              <a:cs typeface="Times New Roman"/>
            </a:endParaRPr>
          </a:p>
          <a:p>
            <a:r>
              <a:rPr lang="en-US" dirty="0">
                <a:solidFill>
                  <a:srgbClr val="385723"/>
                </a:solidFill>
                <a:latin typeface="Times New Roman"/>
                <a:cs typeface="Times New Roman"/>
              </a:rPr>
              <a:t>Horizontal</a:t>
            </a:r>
          </a:p>
          <a:p>
            <a:endParaRPr lang="en-US" dirty="0">
              <a:solidFill>
                <a:srgbClr val="385723"/>
              </a:solidFill>
              <a:latin typeface="Times New Roman"/>
              <a:cs typeface="Times New Roman"/>
            </a:endParaRPr>
          </a:p>
          <a:p>
            <a:r>
              <a:rPr lang="en-US" dirty="0">
                <a:solidFill>
                  <a:srgbClr val="385723"/>
                </a:solidFill>
                <a:latin typeface="Times New Roman"/>
                <a:cs typeface="Times New Roman"/>
              </a:rPr>
              <a:t>Longitudinal</a:t>
            </a:r>
          </a:p>
        </p:txBody>
      </p:sp>
      <p:sp>
        <p:nvSpPr>
          <p:cNvPr id="3" name="TextBox 2"/>
          <p:cNvSpPr txBox="1"/>
          <p:nvPr/>
        </p:nvSpPr>
        <p:spPr>
          <a:xfrm>
            <a:off x="1423475" y="1994079"/>
            <a:ext cx="5029200" cy="707886"/>
          </a:xfrm>
          <a:prstGeom prst="rect">
            <a:avLst/>
          </a:prstGeom>
          <a:noFill/>
        </p:spPr>
        <p:txBody>
          <a:bodyPr wrap="square" rtlCol="0">
            <a:spAutoFit/>
          </a:bodyPr>
          <a:lstStyle/>
          <a:p>
            <a:r>
              <a:rPr lang="en-US" sz="2000" dirty="0">
                <a:solidFill>
                  <a:schemeClr val="accent6">
                    <a:lumMod val="50000"/>
                  </a:schemeClr>
                </a:solidFill>
                <a:latin typeface="Times New Roman"/>
                <a:cs typeface="Times New Roman"/>
              </a:rPr>
              <a:t>Stable spin direction for a partial snake with longitudinal rotating axis is:</a:t>
            </a:r>
          </a:p>
        </p:txBody>
      </p:sp>
    </p:spTree>
    <p:extLst>
      <p:ext uri="{BB962C8B-B14F-4D97-AF65-F5344CB8AC3E}">
        <p14:creationId xmlns:p14="http://schemas.microsoft.com/office/powerpoint/2010/main" val="62862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52400" y="152400"/>
            <a:ext cx="8763000" cy="533400"/>
          </a:xfrm>
        </p:spPr>
        <p:txBody>
          <a:bodyPr/>
          <a:lstStyle/>
          <a:p>
            <a:r>
              <a:rPr lang="en-US" sz="2800" dirty="0">
                <a:solidFill>
                  <a:srgbClr val="FF0000"/>
                </a:solidFill>
                <a:latin typeface="Times New Roman" charset="0"/>
                <a:ea typeface="ＭＳ Ｐゴシック" charset="0"/>
              </a:rPr>
              <a:t>Ad</a:t>
            </a:r>
            <a:r>
              <a:rPr lang="en-US" sz="2800" b="1" dirty="0">
                <a:solidFill>
                  <a:srgbClr val="FF0000"/>
                </a:solidFill>
                <a:latin typeface="Times New Roman" charset="0"/>
                <a:ea typeface="ＭＳ Ｐゴシック" charset="0"/>
              </a:rPr>
              <a:t>ditional Consideration</a:t>
            </a:r>
          </a:p>
        </p:txBody>
      </p:sp>
      <p:sp>
        <p:nvSpPr>
          <p:cNvPr id="4" name="Footer Placeholder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9ED333A0-5199-0444-953C-971F83030694}" type="slidenum">
              <a:rPr lang="ja-JP" altLang="en-US" smtClean="0"/>
              <a:pPr>
                <a:defRPr/>
              </a:pPr>
              <a:t>16</a:t>
            </a:fld>
            <a:endParaRPr lang="en-US" altLang="ja-JP" dirty="0"/>
          </a:p>
        </p:txBody>
      </p:sp>
      <p:sp>
        <p:nvSpPr>
          <p:cNvPr id="54280" name="Rectangle 6"/>
          <p:cNvSpPr>
            <a:spLocks noChangeArrowheads="1"/>
          </p:cNvSpPr>
          <p:nvPr/>
        </p:nvSpPr>
        <p:spPr bwMode="auto">
          <a:xfrm>
            <a:off x="228599" y="739775"/>
            <a:ext cx="8501677" cy="48197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69900" indent="-469900">
              <a:spcBef>
                <a:spcPct val="20000"/>
              </a:spcBef>
              <a:buClr>
                <a:srgbClr val="FF0000"/>
              </a:buClr>
              <a:buFontTx/>
              <a:buChar char="•"/>
            </a:pPr>
            <a:r>
              <a:rPr lang="en-US" altLang="zh-CN" sz="2400" b="0" dirty="0">
                <a:solidFill>
                  <a:srgbClr val="003399"/>
                </a:solidFill>
                <a:latin typeface="Times New Roman"/>
                <a:cs typeface="Times New Roman"/>
              </a:rPr>
              <a:t>To maintain longitudinal polarization using a solenoid, the spin tune spread mus</a:t>
            </a:r>
            <a:r>
              <a:rPr lang="en-US" altLang="zh-CN" sz="2400" dirty="0">
                <a:solidFill>
                  <a:srgbClr val="003399"/>
                </a:solidFill>
                <a:latin typeface="Times New Roman"/>
                <a:cs typeface="Times New Roman"/>
              </a:rPr>
              <a:t>t be considered. Without a strong partial snake, the spin tune spread is given by</a:t>
            </a:r>
          </a:p>
          <a:p>
            <a:pPr marL="469900" indent="-469900">
              <a:spcBef>
                <a:spcPct val="20000"/>
              </a:spcBef>
              <a:buClr>
                <a:srgbClr val="FF0000"/>
              </a:buClr>
              <a:buFontTx/>
              <a:buChar char="•"/>
            </a:pPr>
            <a:endParaRPr lang="en-US" altLang="zh-CN" sz="2400" b="0" dirty="0">
              <a:solidFill>
                <a:srgbClr val="003399"/>
              </a:solidFill>
              <a:latin typeface="Times New Roman"/>
              <a:cs typeface="Times New Roman"/>
            </a:endParaRPr>
          </a:p>
          <a:p>
            <a:pPr marL="469900" indent="-469900">
              <a:spcBef>
                <a:spcPct val="20000"/>
              </a:spcBef>
              <a:buClr>
                <a:srgbClr val="FF0000"/>
              </a:buClr>
              <a:buFontTx/>
              <a:buChar char="•"/>
            </a:pPr>
            <a:endParaRPr lang="en-US" altLang="zh-CN" sz="2400" b="0" dirty="0">
              <a:solidFill>
                <a:srgbClr val="003399"/>
              </a:solidFill>
              <a:latin typeface="Times New Roman"/>
              <a:cs typeface="Times New Roman"/>
            </a:endParaRPr>
          </a:p>
          <a:p>
            <a:pPr marL="469900" indent="-469900">
              <a:spcBef>
                <a:spcPct val="20000"/>
              </a:spcBef>
              <a:buClr>
                <a:srgbClr val="FF0000"/>
              </a:buClr>
              <a:buFontTx/>
              <a:buChar char="•"/>
            </a:pPr>
            <a:r>
              <a:rPr lang="en-US" altLang="zh-CN" sz="2400" dirty="0">
                <a:solidFill>
                  <a:srgbClr val="003399"/>
                </a:solidFill>
                <a:latin typeface="Times New Roman"/>
                <a:cs typeface="Times New Roman"/>
              </a:rPr>
              <a:t>At </a:t>
            </a:r>
            <a:r>
              <a:rPr lang="en-US" altLang="zh-CN" sz="2400" dirty="0" err="1">
                <a:solidFill>
                  <a:srgbClr val="003399"/>
                </a:solidFill>
                <a:latin typeface="Times New Roman"/>
                <a:cs typeface="Times New Roman"/>
              </a:rPr>
              <a:t>Gγ</a:t>
            </a:r>
            <a:r>
              <a:rPr lang="en-US" altLang="zh-CN" sz="2400" dirty="0">
                <a:solidFill>
                  <a:srgbClr val="003399"/>
                </a:solidFill>
                <a:latin typeface="Times New Roman"/>
                <a:cs typeface="Times New Roman"/>
              </a:rPr>
              <a:t>= 18, spin tune spread is larger than the partial snake strength is 0.00225. We need to add orbit errors to enhance the imperfection resonance. This can be achieved by using a harmonic bump, to bring the rms orbit to the order of 4-6 mm at the given energy. </a:t>
            </a:r>
          </a:p>
          <a:p>
            <a:pPr marL="469900" indent="-469900">
              <a:spcBef>
                <a:spcPct val="20000"/>
              </a:spcBef>
              <a:buClr>
                <a:srgbClr val="FF0000"/>
              </a:buClr>
              <a:buFontTx/>
              <a:buChar char="•"/>
            </a:pPr>
            <a:r>
              <a:rPr lang="en-US" sz="2400" b="0" dirty="0">
                <a:solidFill>
                  <a:srgbClr val="003399"/>
                </a:solidFill>
                <a:latin typeface="Times New Roman"/>
                <a:cs typeface="Times New Roman"/>
              </a:rPr>
              <a:t>This h</a:t>
            </a:r>
            <a:r>
              <a:rPr lang="en-US" sz="2400" dirty="0">
                <a:solidFill>
                  <a:srgbClr val="003399"/>
                </a:solidFill>
                <a:latin typeface="Times New Roman"/>
                <a:cs typeface="Times New Roman"/>
              </a:rPr>
              <a:t>armonic orbit bump is only required after acceleration is completed, thus not affect the resonance strength on the ramp.</a:t>
            </a:r>
            <a:endParaRPr lang="en-US" sz="2400" b="0" dirty="0">
              <a:solidFill>
                <a:srgbClr val="003399"/>
              </a:solidFill>
              <a:latin typeface="Times New Roman"/>
              <a:cs typeface="Times New Roman"/>
            </a:endParaRPr>
          </a:p>
        </p:txBody>
      </p:sp>
      <p:pic>
        <p:nvPicPr>
          <p:cNvPr id="9" name="Picture 8" descr="A picture containing drawing&#10;&#10;Description automatically generated">
            <a:extLst>
              <a:ext uri="{FF2B5EF4-FFF2-40B4-BE49-F238E27FC236}">
                <a16:creationId xmlns:a16="http://schemas.microsoft.com/office/drawing/2014/main" id="{907EE502-6BBB-2E41-A8C1-46FB272C0D31}"/>
              </a:ext>
            </a:extLst>
          </p:cNvPr>
          <p:cNvPicPr>
            <a:picLocks noChangeAspect="1"/>
          </p:cNvPicPr>
          <p:nvPr/>
        </p:nvPicPr>
        <p:blipFill>
          <a:blip r:embed="rId2"/>
          <a:stretch>
            <a:fillRect/>
          </a:stretch>
        </p:blipFill>
        <p:spPr>
          <a:xfrm>
            <a:off x="3615837" y="1879600"/>
            <a:ext cx="1727200" cy="812800"/>
          </a:xfrm>
          <a:prstGeom prst="rect">
            <a:avLst/>
          </a:prstGeom>
        </p:spPr>
      </p:pic>
    </p:spTree>
    <p:extLst>
      <p:ext uri="{BB962C8B-B14F-4D97-AF65-F5344CB8AC3E}">
        <p14:creationId xmlns:p14="http://schemas.microsoft.com/office/powerpoint/2010/main" val="2353072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CCC55E2-9FC8-F14B-A08F-588314EE23C0}"/>
              </a:ext>
            </a:extLst>
          </p:cNvPr>
          <p:cNvPicPr>
            <a:picLocks noGrp="1" noChangeAspect="1"/>
          </p:cNvPicPr>
          <p:nvPr>
            <p:ph idx="1"/>
          </p:nvPr>
        </p:nvPicPr>
        <p:blipFill>
          <a:blip r:embed="rId2"/>
          <a:stretch>
            <a:fillRect/>
          </a:stretch>
        </p:blipFill>
        <p:spPr>
          <a:xfrm>
            <a:off x="208194" y="2464"/>
            <a:ext cx="8296742" cy="6411120"/>
          </a:xfrm>
        </p:spPr>
      </p:pic>
      <p:pic>
        <p:nvPicPr>
          <p:cNvPr id="8" name="Content Placeholder 6">
            <a:extLst>
              <a:ext uri="{FF2B5EF4-FFF2-40B4-BE49-F238E27FC236}">
                <a16:creationId xmlns:a16="http://schemas.microsoft.com/office/drawing/2014/main" id="{E0A97574-148E-B74E-A679-C12429B8437E}"/>
              </a:ext>
            </a:extLst>
          </p:cNvPr>
          <p:cNvPicPr>
            <a:picLocks noChangeAspect="1"/>
          </p:cNvPicPr>
          <p:nvPr/>
        </p:nvPicPr>
        <p:blipFill>
          <a:blip r:embed="rId2"/>
          <a:stretch>
            <a:fillRect/>
          </a:stretch>
        </p:blipFill>
        <p:spPr>
          <a:xfrm>
            <a:off x="208194" y="-47655"/>
            <a:ext cx="8296742" cy="6411120"/>
          </a:xfrm>
          <a:prstGeom prst="rect">
            <a:avLst/>
          </a:prstGeom>
        </p:spPr>
      </p:pic>
      <p:sp>
        <p:nvSpPr>
          <p:cNvPr id="52226" name="Title 1"/>
          <p:cNvSpPr>
            <a:spLocks noGrp="1"/>
          </p:cNvSpPr>
          <p:nvPr>
            <p:ph type="title"/>
          </p:nvPr>
        </p:nvSpPr>
        <p:spPr>
          <a:xfrm>
            <a:off x="0" y="152400"/>
            <a:ext cx="9144000" cy="533400"/>
          </a:xfrm>
        </p:spPr>
        <p:txBody>
          <a:bodyPr>
            <a:noAutofit/>
          </a:bodyPr>
          <a:lstStyle/>
          <a:p>
            <a:r>
              <a:rPr lang="en-US" sz="3200" b="1" dirty="0">
                <a:solidFill>
                  <a:srgbClr val="FF0000"/>
                </a:solidFill>
                <a:latin typeface="Times New Roman" charset="0"/>
                <a:ea typeface="ＭＳ Ｐゴシック" charset="0"/>
              </a:rPr>
              <a:t>Intrinsic Resonance Strength for Three lattices</a:t>
            </a:r>
          </a:p>
        </p:txBody>
      </p:sp>
      <p:sp>
        <p:nvSpPr>
          <p:cNvPr id="4" name="Footer Placeholder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45882257-D01F-A24E-BD89-C991E7CCA92B}" type="slidenum">
              <a:rPr lang="ja-JP" altLang="en-US" smtClean="0"/>
              <a:pPr>
                <a:defRPr/>
              </a:pPr>
              <a:t>17</a:t>
            </a:fld>
            <a:endParaRPr lang="en-US" altLang="ja-JP" dirty="0"/>
          </a:p>
        </p:txBody>
      </p:sp>
      <p:sp>
        <p:nvSpPr>
          <p:cNvPr id="52229" name="TextBox 8"/>
          <p:cNvSpPr txBox="1">
            <a:spLocks noChangeArrowheads="1"/>
          </p:cNvSpPr>
          <p:nvPr/>
        </p:nvSpPr>
        <p:spPr bwMode="auto">
          <a:xfrm>
            <a:off x="266223" y="5905753"/>
            <a:ext cx="8548388" cy="70788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a:t>The two dash-lines are calculated with Gaussian distribution of 2</a:t>
            </a:r>
            <a:r>
              <a:rPr lang="en-US" dirty="0">
                <a:latin typeface="Symbol" pitchFamily="2" charset="2"/>
              </a:rPr>
              <a:t>p</a:t>
            </a:r>
            <a:r>
              <a:rPr lang="en-US" dirty="0">
                <a:latin typeface="Times New Roman" panose="02020603050405020304" pitchFamily="18" charset="0"/>
                <a:cs typeface="Times New Roman" panose="02020603050405020304" pitchFamily="18" charset="0"/>
              </a:rPr>
              <a:t> rms emittance. </a:t>
            </a:r>
            <a:r>
              <a:rPr lang="en-US" dirty="0"/>
              <a:t> </a:t>
            </a:r>
          </a:p>
        </p:txBody>
      </p:sp>
    </p:spTree>
    <p:extLst>
      <p:ext uri="{BB962C8B-B14F-4D97-AF65-F5344CB8AC3E}">
        <p14:creationId xmlns:p14="http://schemas.microsoft.com/office/powerpoint/2010/main" val="817464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26627" name="Slide Number Placeholder 3"/>
          <p:cNvSpPr>
            <a:spLocks noGrp="1"/>
          </p:cNvSpPr>
          <p:nvPr>
            <p:ph type="sldNum" sz="quarter" idx="12"/>
          </p:nvPr>
        </p:nvSpPr>
        <p:spPr/>
        <p:txBody>
          <a:bodyPr/>
          <a:lstStyle/>
          <a:p>
            <a:pPr>
              <a:defRPr/>
            </a:pPr>
            <a:fld id="{638083C4-C4C1-1244-AA3C-A8B1D4742543}" type="slidenum">
              <a:rPr lang="ja-JP" altLang="en-US"/>
              <a:pPr>
                <a:defRPr/>
              </a:pPr>
              <a:t>18</a:t>
            </a:fld>
            <a:endParaRPr lang="en-US" altLang="ja-JP" dirty="0"/>
          </a:p>
        </p:txBody>
      </p:sp>
      <p:sp>
        <p:nvSpPr>
          <p:cNvPr id="58371" name="Rectangle 2"/>
          <p:cNvSpPr>
            <a:spLocks noGrp="1" noChangeArrowheads="1"/>
          </p:cNvSpPr>
          <p:nvPr>
            <p:ph type="title" idx="4294967295"/>
          </p:nvPr>
        </p:nvSpPr>
        <p:spPr>
          <a:xfrm>
            <a:off x="0" y="103188"/>
            <a:ext cx="8610600" cy="533400"/>
          </a:xfrm>
        </p:spPr>
        <p:txBody>
          <a:bodyPr>
            <a:noAutofit/>
          </a:bodyPr>
          <a:lstStyle/>
          <a:p>
            <a:pPr eaLnBrk="1" hangingPunct="1"/>
            <a:r>
              <a:rPr lang="en-US" sz="3600" b="1" dirty="0">
                <a:solidFill>
                  <a:srgbClr val="FF0000"/>
                </a:solidFill>
                <a:latin typeface="Times New Roman" charset="0"/>
                <a:ea typeface="ＭＳ Ｐゴシック" charset="0"/>
              </a:rPr>
              <a:t>Intrinsic Resonances</a:t>
            </a:r>
          </a:p>
        </p:txBody>
      </p:sp>
      <p:sp>
        <p:nvSpPr>
          <p:cNvPr id="58372" name="Rectangle 5"/>
          <p:cNvSpPr>
            <a:spLocks noChangeArrowheads="1"/>
          </p:cNvSpPr>
          <p:nvPr/>
        </p:nvSpPr>
        <p:spPr bwMode="auto">
          <a:xfrm>
            <a:off x="0" y="636252"/>
            <a:ext cx="91440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69900" indent="-469900">
              <a:spcBef>
                <a:spcPct val="20000"/>
              </a:spcBef>
              <a:buClr>
                <a:srgbClr val="FF0000"/>
              </a:buClr>
              <a:buFontTx/>
              <a:buChar char="•"/>
            </a:pPr>
            <a:r>
              <a:rPr lang="en-US" sz="2300" dirty="0">
                <a:solidFill>
                  <a:srgbClr val="003399"/>
                </a:solidFill>
                <a:latin typeface="Times New Roman" panose="02020603050405020304" pitchFamily="18" charset="0"/>
                <a:cs typeface="Times New Roman" panose="02020603050405020304" pitchFamily="18" charset="0"/>
              </a:rPr>
              <a:t>The </a:t>
            </a:r>
            <a:r>
              <a:rPr lang="en-US" sz="2300" dirty="0" err="1">
                <a:solidFill>
                  <a:srgbClr val="003399"/>
                </a:solidFill>
                <a:latin typeface="Times New Roman" panose="02020603050405020304" pitchFamily="18" charset="0"/>
                <a:cs typeface="Times New Roman" panose="02020603050405020304" pitchFamily="18" charset="0"/>
              </a:rPr>
              <a:t>betatron</a:t>
            </a:r>
            <a:r>
              <a:rPr lang="en-US" sz="2300" dirty="0">
                <a:solidFill>
                  <a:srgbClr val="003399"/>
                </a:solidFill>
                <a:latin typeface="Times New Roman" panose="02020603050405020304" pitchFamily="18" charset="0"/>
                <a:cs typeface="Times New Roman" panose="02020603050405020304" pitchFamily="18" charset="0"/>
              </a:rPr>
              <a:t> oscillation is limited to 5</a:t>
            </a:r>
            <a:r>
              <a:rPr lang="en-US" sz="2300" dirty="0">
                <a:solidFill>
                  <a:srgbClr val="003399"/>
                </a:solidFill>
                <a:latin typeface="Symbol" pitchFamily="2" charset="2"/>
                <a:cs typeface="Times New Roman" panose="02020603050405020304" pitchFamily="18" charset="0"/>
              </a:rPr>
              <a:t>s</a:t>
            </a:r>
            <a:r>
              <a:rPr lang="en-US" sz="2300" dirty="0">
                <a:solidFill>
                  <a:srgbClr val="003399"/>
                </a:solidFill>
                <a:latin typeface="Times New Roman" panose="02020603050405020304" pitchFamily="18" charset="0"/>
                <a:cs typeface="Times New Roman" panose="02020603050405020304" pitchFamily="18" charset="0"/>
              </a:rPr>
              <a:t> by aperture. This amplitude is not enough to use AC dipole to overcome all intrinsic resonances in the energy range.</a:t>
            </a:r>
            <a:endParaRPr lang="en-US" sz="2300" dirty="0">
              <a:solidFill>
                <a:srgbClr val="003399"/>
              </a:solidFill>
              <a:latin typeface="Times New Roman"/>
              <a:cs typeface="Times New Roman"/>
            </a:endParaRPr>
          </a:p>
          <a:p>
            <a:pPr marL="469900" indent="-469900">
              <a:spcBef>
                <a:spcPct val="20000"/>
              </a:spcBef>
              <a:buClr>
                <a:srgbClr val="FF0000"/>
              </a:buClr>
              <a:buFontTx/>
              <a:buChar char="•"/>
            </a:pPr>
            <a:r>
              <a:rPr lang="en-US" sz="2300" b="0" dirty="0">
                <a:solidFill>
                  <a:srgbClr val="003399"/>
                </a:solidFill>
                <a:latin typeface="Times New Roman"/>
                <a:cs typeface="Times New Roman"/>
              </a:rPr>
              <a:t>The 3-symmetry means the stronger resonance strength occurs at G</a:t>
            </a:r>
            <a:r>
              <a:rPr lang="en-US" sz="2300" b="0" dirty="0">
                <a:solidFill>
                  <a:srgbClr val="003399"/>
                </a:solidFill>
                <a:latin typeface="Symbol" pitchFamily="2" charset="2"/>
                <a:cs typeface="Times New Roman"/>
              </a:rPr>
              <a:t>g=3</a:t>
            </a:r>
            <a:r>
              <a:rPr lang="en-US" sz="2300" b="0" dirty="0">
                <a:solidFill>
                  <a:srgbClr val="003399"/>
                </a:solidFill>
                <a:latin typeface="Times New Roman" panose="02020603050405020304" pitchFamily="18" charset="0"/>
                <a:cs typeface="Times New Roman" panose="02020603050405020304" pitchFamily="18" charset="0"/>
              </a:rPr>
              <a:t>n+-</a:t>
            </a:r>
            <a:r>
              <a:rPr lang="en-US" sz="2300" b="0" dirty="0" err="1">
                <a:solidFill>
                  <a:srgbClr val="003399"/>
                </a:solidFill>
                <a:latin typeface="Symbol" pitchFamily="2" charset="2"/>
                <a:cs typeface="Times New Roman" panose="02020603050405020304" pitchFamily="18" charset="0"/>
              </a:rPr>
              <a:t>n</a:t>
            </a:r>
            <a:r>
              <a:rPr lang="en-US" sz="2300" b="0" baseline="-25000" dirty="0" err="1">
                <a:solidFill>
                  <a:srgbClr val="003399"/>
                </a:solidFill>
                <a:latin typeface="Times New Roman" panose="02020603050405020304" pitchFamily="18" charset="0"/>
                <a:cs typeface="Times New Roman" panose="02020603050405020304" pitchFamily="18" charset="0"/>
              </a:rPr>
              <a:t>y</a:t>
            </a:r>
            <a:r>
              <a:rPr lang="en-US" sz="2300" b="0" dirty="0">
                <a:solidFill>
                  <a:srgbClr val="003399"/>
                </a:solidFill>
                <a:latin typeface="Times New Roman" panose="02020603050405020304" pitchFamily="18" charset="0"/>
                <a:cs typeface="Times New Roman" panose="02020603050405020304" pitchFamily="18" charset="0"/>
              </a:rPr>
              <a:t>. However, due to the slow ramp rate, other resonances also can cause polarization loss.</a:t>
            </a:r>
          </a:p>
          <a:p>
            <a:pPr marL="469900" indent="-469900">
              <a:spcBef>
                <a:spcPct val="20000"/>
              </a:spcBef>
              <a:buClr>
                <a:srgbClr val="FF0000"/>
              </a:buClr>
              <a:buFontTx/>
              <a:buChar char="•"/>
            </a:pPr>
            <a:r>
              <a:rPr lang="en-US" sz="2300" dirty="0">
                <a:solidFill>
                  <a:srgbClr val="003399"/>
                </a:solidFill>
                <a:latin typeface="Times New Roman" panose="02020603050405020304" pitchFamily="18" charset="0"/>
                <a:cs typeface="Times New Roman" panose="02020603050405020304" pitchFamily="18" charset="0"/>
              </a:rPr>
              <a:t>The strongest resonance is at |</a:t>
            </a:r>
            <a:r>
              <a:rPr lang="en-US" sz="2300" dirty="0">
                <a:solidFill>
                  <a:srgbClr val="003399"/>
                </a:solidFill>
                <a:latin typeface="Times New Roman"/>
                <a:cs typeface="Times New Roman"/>
              </a:rPr>
              <a:t> G</a:t>
            </a:r>
            <a:r>
              <a:rPr lang="en-US" sz="2300" dirty="0">
                <a:solidFill>
                  <a:srgbClr val="003399"/>
                </a:solidFill>
                <a:latin typeface="Symbol" pitchFamily="2" charset="2"/>
                <a:cs typeface="Times New Roman"/>
              </a:rPr>
              <a:t>g|=|12</a:t>
            </a:r>
            <a:r>
              <a:rPr lang="en-US" sz="2300" dirty="0">
                <a:solidFill>
                  <a:srgbClr val="003399"/>
                </a:solidFill>
                <a:latin typeface="Times New Roman" panose="02020603050405020304" pitchFamily="18" charset="0"/>
                <a:cs typeface="Times New Roman" panose="02020603050405020304" pitchFamily="18" charset="0"/>
              </a:rPr>
              <a:t>-</a:t>
            </a:r>
            <a:r>
              <a:rPr lang="en-US" sz="2300" dirty="0">
                <a:solidFill>
                  <a:srgbClr val="003399"/>
                </a:solidFill>
                <a:latin typeface="Symbol" pitchFamily="2" charset="2"/>
                <a:cs typeface="Times New Roman" panose="02020603050405020304" pitchFamily="18" charset="0"/>
              </a:rPr>
              <a:t>n</a:t>
            </a:r>
            <a:r>
              <a:rPr lang="en-US" sz="2300" baseline="-25000" dirty="0">
                <a:solidFill>
                  <a:srgbClr val="003399"/>
                </a:solidFill>
                <a:latin typeface="Times New Roman" panose="02020603050405020304" pitchFamily="18" charset="0"/>
                <a:cs typeface="Times New Roman" panose="02020603050405020304" pitchFamily="18" charset="0"/>
              </a:rPr>
              <a:t>y</a:t>
            </a:r>
            <a:r>
              <a:rPr lang="en-US" sz="2300" dirty="0">
                <a:solidFill>
                  <a:srgbClr val="003399"/>
                </a:solidFill>
                <a:latin typeface="Times New Roman" panose="02020603050405020304" pitchFamily="18" charset="0"/>
                <a:cs typeface="Times New Roman" panose="02020603050405020304" pitchFamily="18" charset="0"/>
              </a:rPr>
              <a:t>|, the strength is around 3.5e-3 for 2</a:t>
            </a:r>
            <a:r>
              <a:rPr lang="en-US" sz="2300" dirty="0">
                <a:solidFill>
                  <a:srgbClr val="003399"/>
                </a:solidFill>
                <a:latin typeface="Symbol" pitchFamily="2" charset="2"/>
                <a:cs typeface="Times New Roman" panose="02020603050405020304" pitchFamily="18" charset="0"/>
              </a:rPr>
              <a:t>p</a:t>
            </a:r>
            <a:r>
              <a:rPr lang="en-US" sz="2300" dirty="0">
                <a:solidFill>
                  <a:srgbClr val="003399"/>
                </a:solidFill>
                <a:latin typeface="Times New Roman" panose="02020603050405020304" pitchFamily="18" charset="0"/>
                <a:cs typeface="Times New Roman" panose="02020603050405020304" pitchFamily="18" charset="0"/>
              </a:rPr>
              <a:t> beam. This resonance can fully flip spin. Others require a resonance crossing speed faster than 9.5E-5 to reach over 99% spin flip.</a:t>
            </a:r>
          </a:p>
          <a:p>
            <a:pPr>
              <a:spcBef>
                <a:spcPct val="20000"/>
              </a:spcBef>
              <a:buClr>
                <a:srgbClr val="FF0000"/>
              </a:buClr>
            </a:pPr>
            <a:endParaRPr lang="en-US" sz="2300" b="0" dirty="0">
              <a:solidFill>
                <a:srgbClr val="003399"/>
              </a:solidFill>
              <a:latin typeface="Times New Roman"/>
              <a:cs typeface="Times New Roman"/>
            </a:endParaRPr>
          </a:p>
        </p:txBody>
      </p:sp>
    </p:spTree>
    <p:extLst>
      <p:ext uri="{BB962C8B-B14F-4D97-AF65-F5344CB8AC3E}">
        <p14:creationId xmlns:p14="http://schemas.microsoft.com/office/powerpoint/2010/main" val="1264365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spintune_v.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706" y="48865"/>
            <a:ext cx="5916613"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title"/>
          </p:nvPr>
        </p:nvSpPr>
        <p:spPr>
          <a:xfrm>
            <a:off x="0" y="31750"/>
            <a:ext cx="7772400" cy="533400"/>
          </a:xfrm>
        </p:spPr>
        <p:txBody>
          <a:bodyPr lIns="0" tIns="0" rIns="0" bIns="0" anchor="ctr"/>
          <a:lstStyle/>
          <a:p>
            <a:pPr defTabSz="457200"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en-GB" sz="3600" b="1">
                <a:solidFill>
                  <a:srgbClr val="FF0000"/>
                </a:solidFill>
                <a:latin typeface="Times New Roman" charset="0"/>
                <a:ea typeface="ＭＳ Ｐゴシック" charset="0"/>
              </a:rPr>
              <a:t>Modest Vertical Tune Jump</a:t>
            </a:r>
          </a:p>
        </p:txBody>
      </p:sp>
      <p:graphicFrame>
        <p:nvGraphicFramePr>
          <p:cNvPr id="55301" name="Object 6"/>
          <p:cNvGraphicFramePr>
            <a:graphicFrameLocks noGrp="1" noChangeAspect="1"/>
          </p:cNvGraphicFramePr>
          <p:nvPr>
            <p:ph sz="half" idx="1"/>
            <p:extLst>
              <p:ext uri="{D42A27DB-BD31-4B8C-83A1-F6EECF244321}">
                <p14:modId xmlns:p14="http://schemas.microsoft.com/office/powerpoint/2010/main" val="1091041623"/>
              </p:ext>
            </p:extLst>
          </p:nvPr>
        </p:nvGraphicFramePr>
        <p:xfrm>
          <a:off x="6443662" y="1219201"/>
          <a:ext cx="2395537" cy="1124376"/>
        </p:xfrm>
        <a:graphic>
          <a:graphicData uri="http://schemas.openxmlformats.org/presentationml/2006/ole">
            <mc:AlternateContent xmlns:mc="http://schemas.openxmlformats.org/markup-compatibility/2006">
              <mc:Choice xmlns:v="urn:schemas-microsoft-com:vml" Requires="v">
                <p:oleObj spid="_x0000_s1151" name="Equation" r:id="rId5" imgW="1244600" imgH="584200" progId="Equation.3">
                  <p:embed/>
                </p:oleObj>
              </mc:Choice>
              <mc:Fallback>
                <p:oleObj name="Equation" r:id="rId5" imgW="1244600" imgH="584200" progId="Equation.3">
                  <p:embed/>
                  <p:pic>
                    <p:nvPicPr>
                      <p:cNvPr id="55301" name="Object 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2" y="1219201"/>
                        <a:ext cx="2395537" cy="112437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7"/>
                                </a:srgbClr>
                              </a:outerShdw>
                            </a:effectLst>
                          </a14:hiddenEffects>
                        </a:ext>
                      </a:extLst>
                    </p:spPr>
                  </p:pic>
                </p:oleObj>
              </mc:Fallback>
            </mc:AlternateContent>
          </a:graphicData>
        </a:graphic>
      </p:graphicFrame>
      <p:graphicFrame>
        <p:nvGraphicFramePr>
          <p:cNvPr id="55303" name="Object 45"/>
          <p:cNvGraphicFramePr>
            <a:graphicFrameLocks noGrp="1" noChangeAspect="1"/>
          </p:cNvGraphicFramePr>
          <p:nvPr>
            <p:ph sz="half" idx="2"/>
            <p:extLst>
              <p:ext uri="{D42A27DB-BD31-4B8C-83A1-F6EECF244321}">
                <p14:modId xmlns:p14="http://schemas.microsoft.com/office/powerpoint/2010/main" val="2902721778"/>
              </p:ext>
            </p:extLst>
          </p:nvPr>
        </p:nvGraphicFramePr>
        <p:xfrm>
          <a:off x="6611815" y="3160227"/>
          <a:ext cx="1906003" cy="771207"/>
        </p:xfrm>
        <a:graphic>
          <a:graphicData uri="http://schemas.openxmlformats.org/presentationml/2006/ole">
            <mc:AlternateContent xmlns:mc="http://schemas.openxmlformats.org/markup-compatibility/2006">
              <mc:Choice xmlns:v="urn:schemas-microsoft-com:vml" Requires="v">
                <p:oleObj spid="_x0000_s1152" name="Equation" r:id="rId7" imgW="1066800" imgH="431800" progId="Equation.3">
                  <p:embed/>
                </p:oleObj>
              </mc:Choice>
              <mc:Fallback>
                <p:oleObj name="Equation" r:id="rId7" imgW="1066800" imgH="431800" progId="Equation.3">
                  <p:embed/>
                  <p:pic>
                    <p:nvPicPr>
                      <p:cNvPr id="55303" name="Object 45"/>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1815" y="3160227"/>
                        <a:ext cx="1906003" cy="77120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5298" name="Slide Number Placeholder 6"/>
          <p:cNvSpPr>
            <a:spLocks noGrp="1"/>
          </p:cNvSpPr>
          <p:nvPr>
            <p:ph type="sldNum" sz="quarter" idx="12"/>
          </p:nvPr>
        </p:nvSpPr>
        <p:spPr>
          <a:xfrm>
            <a:off x="2568614" y="6334812"/>
            <a:ext cx="20574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fld id="{A8404715-3B3C-0B45-9384-99664824ACE6}" type="slidenum">
              <a:rPr lang="ja-JP" altLang="en-US" sz="1400" b="0">
                <a:solidFill>
                  <a:schemeClr val="bg2"/>
                </a:solidFill>
                <a:latin typeface="Arial" charset="0"/>
              </a:rPr>
              <a:pPr/>
              <a:t>19</a:t>
            </a:fld>
            <a:endParaRPr lang="en-US" altLang="ja-JP" sz="1400" b="0">
              <a:solidFill>
                <a:schemeClr val="bg2"/>
              </a:solidFill>
              <a:latin typeface="Arial" charset="0"/>
            </a:endParaRPr>
          </a:p>
        </p:txBody>
      </p:sp>
      <p:sp>
        <p:nvSpPr>
          <p:cNvPr id="55300" name="Text Box 3"/>
          <p:cNvSpPr txBox="1">
            <a:spLocks noChangeArrowheads="1"/>
          </p:cNvSpPr>
          <p:nvPr/>
        </p:nvSpPr>
        <p:spPr bwMode="auto">
          <a:xfrm>
            <a:off x="133007" y="4192075"/>
            <a:ext cx="8991600" cy="176971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cs typeface="ＭＳ Ｐゴシック"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Lst>
              <a:defRPr sz="2000" b="1">
                <a:solidFill>
                  <a:schemeClr val="tx2"/>
                </a:solidFill>
                <a:latin typeface="Times New Roman" charset="0"/>
                <a:ea typeface="ＭＳ Ｐゴシック" charset="0"/>
              </a:defRPr>
            </a:lvl9pPr>
          </a:lstStyle>
          <a:p>
            <a:pPr eaLnBrk="1" hangingPunct="1">
              <a:buClr>
                <a:srgbClr val="000000"/>
              </a:buClr>
              <a:buSzPct val="45000"/>
              <a:buFont typeface="StarSymbol" charset="0"/>
              <a:buNone/>
            </a:pPr>
            <a:r>
              <a:rPr lang="en-US" sz="2300" b="0" dirty="0">
                <a:solidFill>
                  <a:srgbClr val="003399"/>
                </a:solidFill>
              </a:rPr>
              <a:t>With additional fast tune jump quads, the vertical tune can be changed quickly so that the effective resonance crossing speed is greatly increased. Then the polarization can be preserved according to the Froissart-</a:t>
            </a:r>
            <a:r>
              <a:rPr lang="en-US" sz="2300" b="0" dirty="0" err="1">
                <a:solidFill>
                  <a:srgbClr val="003399"/>
                </a:solidFill>
              </a:rPr>
              <a:t>Stora</a:t>
            </a:r>
            <a:r>
              <a:rPr lang="en-US" sz="2300" b="0" dirty="0">
                <a:solidFill>
                  <a:srgbClr val="003399"/>
                </a:solidFill>
              </a:rPr>
              <a:t> Formula.  This technique has been applied in various synchrotrons in the past. </a:t>
            </a:r>
          </a:p>
        </p:txBody>
      </p:sp>
      <p:sp>
        <p:nvSpPr>
          <p:cNvPr id="909356" name="Text Box 44"/>
          <p:cNvSpPr txBox="1">
            <a:spLocks noChangeArrowheads="1"/>
          </p:cNvSpPr>
          <p:nvPr/>
        </p:nvSpPr>
        <p:spPr bwMode="auto">
          <a:xfrm>
            <a:off x="6062663" y="609600"/>
            <a:ext cx="3081337" cy="417513"/>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82945" tIns="41473" rIns="82945" bIns="41473">
            <a:spAutoFit/>
          </a:bodyPr>
          <a:lstStyle>
            <a:lvl1pPr defTabSz="828675">
              <a:defRPr sz="2400">
                <a:solidFill>
                  <a:schemeClr val="tx1"/>
                </a:solidFill>
                <a:latin typeface="Times New Roman" charset="0"/>
                <a:ea typeface="ＭＳ Ｐゴシック" charset="0"/>
                <a:cs typeface="ＭＳ Ｐゴシック" charset="0"/>
              </a:defRPr>
            </a:lvl1pPr>
            <a:lvl2pPr marL="414338" defTabSz="828675">
              <a:defRPr sz="2400">
                <a:solidFill>
                  <a:schemeClr val="tx1"/>
                </a:solidFill>
                <a:latin typeface="Times New Roman" charset="0"/>
                <a:ea typeface="ＭＳ Ｐゴシック" charset="0"/>
              </a:defRPr>
            </a:lvl2pPr>
            <a:lvl3pPr marL="828675" defTabSz="828675">
              <a:defRPr sz="2400">
                <a:solidFill>
                  <a:schemeClr val="tx1"/>
                </a:solidFill>
                <a:latin typeface="Times New Roman" charset="0"/>
                <a:ea typeface="ＭＳ Ｐゴシック" charset="0"/>
              </a:defRPr>
            </a:lvl3pPr>
            <a:lvl4pPr marL="1244600" defTabSz="828675">
              <a:defRPr sz="2400">
                <a:solidFill>
                  <a:schemeClr val="tx1"/>
                </a:solidFill>
                <a:latin typeface="Times New Roman" charset="0"/>
                <a:ea typeface="ＭＳ Ｐゴシック" charset="0"/>
              </a:defRPr>
            </a:lvl4pPr>
            <a:lvl5pPr marL="1658938" defTabSz="828675">
              <a:defRPr sz="2400">
                <a:solidFill>
                  <a:schemeClr val="tx1"/>
                </a:solidFill>
                <a:latin typeface="Times New Roman" charset="0"/>
                <a:ea typeface="ＭＳ Ｐゴシック" charset="0"/>
              </a:defRPr>
            </a:lvl5pPr>
            <a:lvl6pPr marL="2116138" defTabSz="828675" eaLnBrk="0" fontAlgn="base" hangingPunct="0">
              <a:spcBef>
                <a:spcPct val="0"/>
              </a:spcBef>
              <a:spcAft>
                <a:spcPct val="0"/>
              </a:spcAft>
              <a:defRPr sz="2400">
                <a:solidFill>
                  <a:schemeClr val="tx1"/>
                </a:solidFill>
                <a:latin typeface="Times New Roman" charset="0"/>
                <a:ea typeface="ＭＳ Ｐゴシック" charset="0"/>
              </a:defRPr>
            </a:lvl6pPr>
            <a:lvl7pPr marL="2573338" defTabSz="828675" eaLnBrk="0" fontAlgn="base" hangingPunct="0">
              <a:spcBef>
                <a:spcPct val="0"/>
              </a:spcBef>
              <a:spcAft>
                <a:spcPct val="0"/>
              </a:spcAft>
              <a:defRPr sz="2400">
                <a:solidFill>
                  <a:schemeClr val="tx1"/>
                </a:solidFill>
                <a:latin typeface="Times New Roman" charset="0"/>
                <a:ea typeface="ＭＳ Ｐゴシック" charset="0"/>
              </a:defRPr>
            </a:lvl7pPr>
            <a:lvl8pPr marL="3030538" defTabSz="828675" eaLnBrk="0" fontAlgn="base" hangingPunct="0">
              <a:spcBef>
                <a:spcPct val="0"/>
              </a:spcBef>
              <a:spcAft>
                <a:spcPct val="0"/>
              </a:spcAft>
              <a:defRPr sz="2400">
                <a:solidFill>
                  <a:schemeClr val="tx1"/>
                </a:solidFill>
                <a:latin typeface="Times New Roman" charset="0"/>
                <a:ea typeface="ＭＳ Ｐゴシック" charset="0"/>
              </a:defRPr>
            </a:lvl8pPr>
            <a:lvl9pPr marL="3487738" defTabSz="828675"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200" b="0" dirty="0"/>
              <a:t>For an isolated resonance,</a:t>
            </a:r>
          </a:p>
        </p:txBody>
      </p:sp>
      <p:sp>
        <p:nvSpPr>
          <p:cNvPr id="909358" name="Text Box 46"/>
          <p:cNvSpPr txBox="1">
            <a:spLocks noChangeArrowheads="1"/>
          </p:cNvSpPr>
          <p:nvPr/>
        </p:nvSpPr>
        <p:spPr bwMode="auto">
          <a:xfrm>
            <a:off x="6156324" y="2361125"/>
            <a:ext cx="2682875"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b="0" dirty="0">
                <a:latin typeface="Times New Roman"/>
                <a:cs typeface="Times New Roman"/>
              </a:rPr>
              <a:t>And resonance crossing rate is given by:</a:t>
            </a:r>
            <a:endParaRPr lang="en-US" dirty="0">
              <a:latin typeface="Times New Roman"/>
              <a:cs typeface="Times New Roman"/>
            </a:endParaRPr>
          </a:p>
        </p:txBody>
      </p:sp>
    </p:spTree>
    <p:extLst>
      <p:ext uri="{BB962C8B-B14F-4D97-AF65-F5344CB8AC3E}">
        <p14:creationId xmlns:p14="http://schemas.microsoft.com/office/powerpoint/2010/main" val="5948960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225425" y="152400"/>
            <a:ext cx="8915400" cy="715963"/>
          </a:xfrm>
        </p:spPr>
        <p:txBody>
          <a:bodyPr/>
          <a:lstStyle/>
          <a:p>
            <a:r>
              <a:rPr lang="en-US" sz="3600" b="1" dirty="0">
                <a:solidFill>
                  <a:srgbClr val="FF0000"/>
                </a:solidFill>
                <a:latin typeface="Times New Roman" charset="0"/>
                <a:ea typeface="ＭＳ Ｐゴシック" charset="0"/>
              </a:rPr>
              <a:t>Polarized Deuterons in EIC/RHIC</a:t>
            </a:r>
          </a:p>
        </p:txBody>
      </p:sp>
      <p:sp>
        <p:nvSpPr>
          <p:cNvPr id="3" name="Content Placeholder 2"/>
          <p:cNvSpPr>
            <a:spLocks noGrp="1"/>
          </p:cNvSpPr>
          <p:nvPr>
            <p:ph idx="1"/>
          </p:nvPr>
        </p:nvSpPr>
        <p:spPr>
          <a:xfrm>
            <a:off x="228600" y="914400"/>
            <a:ext cx="8763000" cy="2286000"/>
          </a:xfrm>
        </p:spPr>
        <p:txBody>
          <a:bodyPr>
            <a:normAutofit fontScale="85000" lnSpcReduction="20000"/>
          </a:bodyPr>
          <a:lstStyle/>
          <a:p>
            <a:pPr>
              <a:buSzPct val="67000"/>
              <a:defRPr/>
            </a:pPr>
            <a:r>
              <a:rPr lang="en-US" dirty="0" err="1">
                <a:solidFill>
                  <a:srgbClr val="000090"/>
                </a:solidFill>
                <a:latin typeface="Times New Roman"/>
                <a:cs typeface="Times New Roman"/>
              </a:rPr>
              <a:t>Unpolarized</a:t>
            </a:r>
            <a:r>
              <a:rPr lang="en-US" dirty="0">
                <a:solidFill>
                  <a:srgbClr val="000090"/>
                </a:solidFill>
                <a:latin typeface="Times New Roman"/>
                <a:cs typeface="Times New Roman"/>
              </a:rPr>
              <a:t> deuteron beam has been used in RHIC during ion physics program.</a:t>
            </a:r>
          </a:p>
          <a:p>
            <a:pPr>
              <a:buSzPct val="67000"/>
              <a:defRPr/>
            </a:pPr>
            <a:r>
              <a:rPr lang="en-US" dirty="0">
                <a:solidFill>
                  <a:srgbClr val="000090"/>
                </a:solidFill>
                <a:latin typeface="Times New Roman"/>
                <a:cs typeface="Times New Roman"/>
              </a:rPr>
              <a:t>There is interest to run physics experiment with polarized deuterons.</a:t>
            </a:r>
          </a:p>
          <a:p>
            <a:pPr>
              <a:buSzPct val="67000"/>
              <a:defRPr/>
            </a:pPr>
            <a:r>
              <a:rPr lang="en-US" dirty="0">
                <a:solidFill>
                  <a:srgbClr val="000090"/>
                </a:solidFill>
                <a:latin typeface="Times New Roman"/>
                <a:cs typeface="Times New Roman"/>
              </a:rPr>
              <a:t>The possibility of acceleration of polarized deuteron in RHIC was evaluated in the past (S.Y. Lee and E.D. Courant)  and shown feasible.</a:t>
            </a: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660A5264-69CB-AE45-8024-FE1577C1BE81}" type="slidenum">
              <a:rPr lang="en-US" smtClean="0">
                <a:solidFill>
                  <a:prstClr val="white"/>
                </a:solidFill>
              </a:rPr>
              <a:pPr>
                <a:defRPr/>
              </a:pPr>
              <a:t>2</a:t>
            </a:fld>
            <a:endParaRPr lang="en-US" dirty="0">
              <a:solidFill>
                <a:prstClr val="white"/>
              </a:solidFill>
            </a:endParaRPr>
          </a:p>
        </p:txBody>
      </p:sp>
      <p:graphicFrame>
        <p:nvGraphicFramePr>
          <p:cNvPr id="5" name="Group 44"/>
          <p:cNvGraphicFramePr>
            <a:graphicFrameLocks noGrp="1"/>
          </p:cNvGraphicFramePr>
          <p:nvPr/>
        </p:nvGraphicFramePr>
        <p:xfrm>
          <a:off x="179814" y="3992287"/>
          <a:ext cx="5374472" cy="2319612"/>
        </p:xfrm>
        <a:graphic>
          <a:graphicData uri="http://schemas.openxmlformats.org/drawingml/2006/table">
            <a:tbl>
              <a:tblPr/>
              <a:tblGrid>
                <a:gridCol w="1343618">
                  <a:extLst>
                    <a:ext uri="{9D8B030D-6E8A-4147-A177-3AD203B41FA5}">
                      <a16:colId xmlns:a16="http://schemas.microsoft.com/office/drawing/2014/main" val="20000"/>
                    </a:ext>
                  </a:extLst>
                </a:gridCol>
                <a:gridCol w="1343618">
                  <a:extLst>
                    <a:ext uri="{9D8B030D-6E8A-4147-A177-3AD203B41FA5}">
                      <a16:colId xmlns:a16="http://schemas.microsoft.com/office/drawing/2014/main" val="20001"/>
                    </a:ext>
                  </a:extLst>
                </a:gridCol>
                <a:gridCol w="1343618">
                  <a:extLst>
                    <a:ext uri="{9D8B030D-6E8A-4147-A177-3AD203B41FA5}">
                      <a16:colId xmlns:a16="http://schemas.microsoft.com/office/drawing/2014/main" val="20002"/>
                    </a:ext>
                  </a:extLst>
                </a:gridCol>
                <a:gridCol w="1343618">
                  <a:extLst>
                    <a:ext uri="{9D8B030D-6E8A-4147-A177-3AD203B41FA5}">
                      <a16:colId xmlns:a16="http://schemas.microsoft.com/office/drawing/2014/main" val="20003"/>
                    </a:ext>
                  </a:extLst>
                </a:gridCol>
              </a:tblGrid>
              <a:tr h="410360">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30000" dirty="0">
                          <a:ln>
                            <a:noFill/>
                          </a:ln>
                          <a:solidFill>
                            <a:schemeClr val="tx1"/>
                          </a:solidFill>
                          <a:effectLst/>
                          <a:latin typeface="Arial" charset="0"/>
                          <a:ea typeface="ＭＳ Ｐゴシック" charset="-128"/>
                        </a:rPr>
                        <a:t>3</a:t>
                      </a:r>
                      <a:r>
                        <a:rPr kumimoji="0" lang="en-US" altLang="en-US" sz="1800" b="0" i="1" u="none" strike="noStrike" cap="none" normalizeH="0" baseline="0" dirty="0">
                          <a:ln>
                            <a:noFill/>
                          </a:ln>
                          <a:solidFill>
                            <a:schemeClr val="tx1"/>
                          </a:solidFill>
                          <a:effectLst/>
                          <a:latin typeface="Arial" charset="0"/>
                          <a:ea typeface="ＭＳ Ｐゴシック" charset="-128"/>
                        </a:rPr>
                        <a:t>He</a:t>
                      </a:r>
                      <a:r>
                        <a:rPr kumimoji="0" lang="en-US" altLang="en-US" sz="1800" b="0" i="1" u="none" strike="noStrike" cap="none" normalizeH="0" baseline="30000" dirty="0">
                          <a:ln>
                            <a:noFill/>
                          </a:ln>
                          <a:solidFill>
                            <a:schemeClr val="tx1"/>
                          </a:solidFill>
                          <a:effectLst/>
                          <a:latin typeface="Arial" charset="0"/>
                          <a:ea typeface="ＭＳ Ｐゴシック"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extLst>
                  <a:ext uri="{0D108BD9-81ED-4DB2-BD59-A6C34878D82A}">
                    <a16:rowId xmlns:a16="http://schemas.microsoft.com/office/drawing/2014/main" val="10000"/>
                  </a:ext>
                </a:extLst>
              </a:tr>
              <a:tr h="410360">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m, </a:t>
                      </a:r>
                      <a:r>
                        <a:rPr kumimoji="0" lang="en-US" altLang="en-US" sz="1800" b="0" i="1" u="none" strike="noStrike" cap="none" normalizeH="0" baseline="0" dirty="0" err="1">
                          <a:ln>
                            <a:noFill/>
                          </a:ln>
                          <a:solidFill>
                            <a:schemeClr val="tx1"/>
                          </a:solidFill>
                          <a:effectLst/>
                          <a:latin typeface="Arial" charset="0"/>
                          <a:ea typeface="ＭＳ Ｐゴシック" charset="-128"/>
                        </a:rPr>
                        <a:t>GeV</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0.938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2.808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1.876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extLst>
                  <a:ext uri="{0D108BD9-81ED-4DB2-BD59-A6C34878D82A}">
                    <a16:rowId xmlns:a16="http://schemas.microsoft.com/office/drawing/2014/main" val="10001"/>
                  </a:ext>
                </a:extLst>
              </a:tr>
              <a:tr h="410360">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a:ln>
                            <a:noFill/>
                          </a:ln>
                          <a:solidFill>
                            <a:schemeClr val="tx1"/>
                          </a:solidFill>
                          <a:effectLst/>
                          <a:latin typeface="Arial" charset="0"/>
                          <a:ea typeface="ＭＳ Ｐゴシック" charset="-128"/>
                        </a:rPr>
                        <a:t>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a:ln>
                            <a:noFill/>
                          </a:ln>
                          <a:solidFill>
                            <a:schemeClr val="tx1"/>
                          </a:solidFill>
                          <a:effectLst/>
                          <a:latin typeface="Arial" charset="0"/>
                          <a:ea typeface="ＭＳ Ｐゴシック" charset="-128"/>
                        </a:rPr>
                        <a:t>1.79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-4.18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-0.143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extLst>
                  <a:ext uri="{0D108BD9-81ED-4DB2-BD59-A6C34878D82A}">
                    <a16:rowId xmlns:a16="http://schemas.microsoft.com/office/drawing/2014/main" val="10002"/>
                  </a:ext>
                </a:extLst>
              </a:tr>
              <a:tr h="544266">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E/u, </a:t>
                      </a:r>
                      <a:r>
                        <a:rPr kumimoji="0" lang="en-US" altLang="en-US" sz="1800" b="0" i="1" u="none" strike="noStrike" cap="none" normalizeH="0" baseline="0" dirty="0" err="1">
                          <a:ln>
                            <a:noFill/>
                          </a:ln>
                          <a:solidFill>
                            <a:schemeClr val="tx1"/>
                          </a:solidFill>
                          <a:effectLst/>
                          <a:latin typeface="Arial" charset="0"/>
                          <a:ea typeface="ＭＳ Ｐゴシック" charset="-128"/>
                        </a:rPr>
                        <a:t>GeV</a:t>
                      </a:r>
                      <a:endParaRPr kumimoji="0" lang="en-US" altLang="en-US" sz="1800" b="0" i="1" u="none" strike="noStrike" cap="none" normalizeH="0" baseline="0" dirty="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24-275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10-183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12-137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extLst>
                  <a:ext uri="{0D108BD9-81ED-4DB2-BD59-A6C34878D82A}">
                    <a16:rowId xmlns:a16="http://schemas.microsoft.com/office/drawing/2014/main" val="10003"/>
                  </a:ext>
                </a:extLst>
              </a:tr>
              <a:tr h="544266">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a:t>
                      </a:r>
                      <a:r>
                        <a:rPr kumimoji="0" lang="en-US" altLang="en-US" sz="1800" b="0" i="1" u="none" strike="noStrike" cap="none" normalizeH="0" baseline="0" dirty="0" err="1">
                          <a:ln>
                            <a:noFill/>
                          </a:ln>
                          <a:solidFill>
                            <a:schemeClr val="tx1"/>
                          </a:solidFill>
                          <a:effectLst/>
                          <a:latin typeface="Arial" charset="0"/>
                          <a:ea typeface="ＭＳ Ｐゴシック" charset="-128"/>
                        </a:rPr>
                        <a:t>G</a:t>
                      </a:r>
                      <a:r>
                        <a:rPr kumimoji="0" lang="en-US" altLang="en-US" sz="1800" b="0" i="1" u="none" strike="noStrike" cap="none" normalizeH="0" baseline="0" dirty="0" err="1">
                          <a:ln>
                            <a:noFill/>
                          </a:ln>
                          <a:solidFill>
                            <a:schemeClr val="tx1"/>
                          </a:solidFill>
                          <a:effectLst/>
                          <a:latin typeface="Symbol" charset="2"/>
                          <a:ea typeface="ＭＳ Ｐゴシック" charset="-128"/>
                        </a:rPr>
                        <a:t>g</a:t>
                      </a:r>
                      <a:r>
                        <a:rPr kumimoji="0" lang="en-US" altLang="en-US" sz="1800" b="0" i="1" u="none" strike="noStrike" cap="none" normalizeH="0" baseline="0" dirty="0">
                          <a:ln>
                            <a:noFill/>
                          </a:ln>
                          <a:solidFill>
                            <a:schemeClr val="tx1"/>
                          </a:solidFill>
                          <a:effectLst/>
                          <a:latin typeface="Symbol" charset="2"/>
                          <a:ea typeface="ＭＳ Ｐゴシック" charset="-128"/>
                        </a:rPr>
                        <a:t> </a:t>
                      </a:r>
                      <a:r>
                        <a:rPr kumimoji="0" lang="en-US" altLang="en-US" sz="1800" b="0" i="0" u="none" strike="noStrike" cap="none" normalizeH="0" baseline="0" dirty="0">
                          <a:ln>
                            <a:noFill/>
                          </a:ln>
                          <a:solidFill>
                            <a:schemeClr val="tx1"/>
                          </a:solidFill>
                          <a:effectLst/>
                          <a:latin typeface="Symbol" charset="2"/>
                          <a:ea typeface="ＭＳ Ｐゴシック"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45.5-525.5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eaLnBrk="0" hangingPunct="0">
                        <a:spcBef>
                          <a:spcPct val="20000"/>
                        </a:spcBef>
                        <a:defRPr sz="2800">
                          <a:solidFill>
                            <a:schemeClr val="tx1"/>
                          </a:solidFill>
                          <a:latin typeface="Arial" charset="0"/>
                          <a:ea typeface="ＭＳ Ｐゴシック" charset="-128"/>
                        </a:defRPr>
                      </a:lvl1pPr>
                      <a:lvl2pPr marL="37931725" indent="-37474525" eaLnBrk="0" hangingPunct="0">
                        <a:spcBef>
                          <a:spcPct val="20000"/>
                        </a:spcBef>
                        <a:defRPr sz="2400">
                          <a:solidFill>
                            <a:schemeClr val="tx1"/>
                          </a:solidFill>
                          <a:latin typeface="Arial" charset="0"/>
                          <a:ea typeface="ＭＳ Ｐゴシック" charset="-128"/>
                        </a:defRPr>
                      </a:lvl2pPr>
                      <a:lvl3pPr eaLnBrk="0" hangingPunct="0">
                        <a:spcBef>
                          <a:spcPct val="20000"/>
                        </a:spcBef>
                        <a:defRPr sz="2000">
                          <a:solidFill>
                            <a:schemeClr val="tx1"/>
                          </a:solidFill>
                          <a:latin typeface="Arial" charset="0"/>
                          <a:ea typeface="ＭＳ Ｐゴシック" charset="-128"/>
                        </a:defRPr>
                      </a:lvl3pPr>
                      <a:lvl4pPr eaLnBrk="0" hangingPunct="0">
                        <a:spcBef>
                          <a:spcPct val="20000"/>
                        </a:spcBef>
                        <a:defRPr>
                          <a:solidFill>
                            <a:schemeClr val="tx1"/>
                          </a:solidFill>
                          <a:latin typeface="Arial" charset="0"/>
                          <a:ea typeface="ＭＳ Ｐゴシック" charset="-128"/>
                        </a:defRPr>
                      </a:lvl4pPr>
                      <a:lvl5pPr eaLnBrk="0" hangingPunct="0">
                        <a:spcBef>
                          <a:spcPct val="20000"/>
                        </a:spcBef>
                        <a:defRPr>
                          <a:solidFill>
                            <a:schemeClr val="tx1"/>
                          </a:solidFill>
                          <a:latin typeface="Arial" charset="0"/>
                          <a:ea typeface="ＭＳ Ｐゴシック" charset="-128"/>
                        </a:defRPr>
                      </a:lvl5pPr>
                      <a:lvl6pPr marL="457200" eaLnBrk="0" fontAlgn="base" hangingPunct="0">
                        <a:spcBef>
                          <a:spcPct val="20000"/>
                        </a:spcBef>
                        <a:spcAft>
                          <a:spcPct val="0"/>
                        </a:spcAft>
                        <a:defRPr>
                          <a:solidFill>
                            <a:schemeClr val="tx1"/>
                          </a:solidFill>
                          <a:latin typeface="Arial" charset="0"/>
                          <a:ea typeface="ＭＳ Ｐゴシック" charset="-128"/>
                        </a:defRPr>
                      </a:lvl6pPr>
                      <a:lvl7pPr marL="914400" eaLnBrk="0" fontAlgn="base" hangingPunct="0">
                        <a:spcBef>
                          <a:spcPct val="20000"/>
                        </a:spcBef>
                        <a:spcAft>
                          <a:spcPct val="0"/>
                        </a:spcAft>
                        <a:defRPr>
                          <a:solidFill>
                            <a:schemeClr val="tx1"/>
                          </a:solidFill>
                          <a:latin typeface="Arial" charset="0"/>
                          <a:ea typeface="ＭＳ Ｐゴシック" charset="-128"/>
                        </a:defRPr>
                      </a:lvl7pPr>
                      <a:lvl8pPr marL="1371600" eaLnBrk="0" fontAlgn="base" hangingPunct="0">
                        <a:spcBef>
                          <a:spcPct val="20000"/>
                        </a:spcBef>
                        <a:spcAft>
                          <a:spcPct val="0"/>
                        </a:spcAft>
                        <a:defRPr>
                          <a:solidFill>
                            <a:schemeClr val="tx1"/>
                          </a:solidFill>
                          <a:latin typeface="Arial" charset="0"/>
                          <a:ea typeface="ＭＳ Ｐゴシック" charset="-128"/>
                        </a:defRPr>
                      </a:lvl8pPr>
                      <a:lvl9pPr marL="1828800" eaLnBrk="0" fontAlgn="base" hangingPunct="0">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48.5-818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charset="0"/>
                          <a:ea typeface="ＭＳ Ｐゴシック" charset="-128"/>
                        </a:rPr>
                        <a:t>1.6-20.9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w="165100" prst="coolSlant"/>
                      <a:lightRig rig="flood" dir="t"/>
                    </a:cell3D>
                    <a:solidFill>
                      <a:srgbClr val="CCFFCC"/>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5672138" y="3465513"/>
            <a:ext cx="3471862" cy="286232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buClr>
                <a:srgbClr val="FF0000"/>
              </a:buClr>
              <a:defRPr/>
            </a:pPr>
            <a:r>
              <a:rPr lang="en-US" b="0" dirty="0">
                <a:solidFill>
                  <a:srgbClr val="000090"/>
                </a:solidFill>
                <a:latin typeface="Times New Roman"/>
                <a:cs typeface="Times New Roman"/>
              </a:rPr>
              <a:t>Small deuteron G: </a:t>
            </a:r>
          </a:p>
          <a:p>
            <a:pPr marL="285750" indent="-285750">
              <a:buClr>
                <a:srgbClr val="FF0000"/>
              </a:buClr>
              <a:buFont typeface="Arial"/>
              <a:buChar char="•"/>
              <a:defRPr/>
            </a:pPr>
            <a:r>
              <a:rPr lang="en-US" b="0" dirty="0">
                <a:solidFill>
                  <a:srgbClr val="000090"/>
                </a:solidFill>
                <a:latin typeface="Times New Roman"/>
                <a:cs typeface="Times New Roman"/>
              </a:rPr>
              <a:t>Much higher magnetic field required for spin rotation</a:t>
            </a:r>
          </a:p>
          <a:p>
            <a:pPr>
              <a:buClr>
                <a:srgbClr val="FF0000"/>
              </a:buClr>
              <a:defRPr/>
            </a:pPr>
            <a:r>
              <a:rPr lang="en-US" b="0" i="1" dirty="0">
                <a:solidFill>
                  <a:srgbClr val="000090"/>
                </a:solidFill>
                <a:latin typeface="Times New Roman"/>
                <a:cs typeface="Times New Roman"/>
              </a:rPr>
              <a:t>(Siberian Snakes not feasible)</a:t>
            </a:r>
          </a:p>
          <a:p>
            <a:pPr marL="285750" indent="-285750">
              <a:buClr>
                <a:srgbClr val="FF0000"/>
              </a:buClr>
              <a:buFont typeface="Arial"/>
              <a:buChar char="•"/>
              <a:defRPr/>
            </a:pPr>
            <a:r>
              <a:rPr lang="en-US" b="0" dirty="0">
                <a:solidFill>
                  <a:srgbClr val="000090"/>
                </a:solidFill>
                <a:latin typeface="Times New Roman"/>
                <a:cs typeface="Times New Roman"/>
              </a:rPr>
              <a:t>But:</a:t>
            </a:r>
          </a:p>
          <a:p>
            <a:pPr marL="742950" lvl="1" indent="-285750">
              <a:buClr>
                <a:srgbClr val="FF0000"/>
              </a:buClr>
              <a:buFont typeface="Arial"/>
              <a:buChar char="•"/>
              <a:defRPr/>
            </a:pPr>
            <a:r>
              <a:rPr lang="en-US" b="0" dirty="0">
                <a:solidFill>
                  <a:srgbClr val="000090"/>
                </a:solidFill>
                <a:latin typeface="Times New Roman"/>
                <a:cs typeface="Times New Roman"/>
              </a:rPr>
              <a:t>Weaker resonances </a:t>
            </a:r>
          </a:p>
          <a:p>
            <a:pPr marL="742950" lvl="1" indent="-285750">
              <a:buClr>
                <a:srgbClr val="FF0000"/>
              </a:buClr>
              <a:buFont typeface="Arial"/>
              <a:buChar char="•"/>
              <a:defRPr/>
            </a:pPr>
            <a:r>
              <a:rPr lang="en-US" b="0" dirty="0">
                <a:solidFill>
                  <a:srgbClr val="000090"/>
                </a:solidFill>
                <a:latin typeface="Times New Roman"/>
                <a:cs typeface="Times New Roman"/>
              </a:rPr>
              <a:t>Small number of resonances</a:t>
            </a:r>
          </a:p>
          <a:p>
            <a:pPr lvl="1">
              <a:buClr>
                <a:srgbClr val="FF0000"/>
              </a:buClr>
              <a:defRPr/>
            </a:pPr>
            <a:r>
              <a:rPr lang="en-US" b="0" i="1" dirty="0">
                <a:solidFill>
                  <a:srgbClr val="000090"/>
                </a:solidFill>
                <a:latin typeface="Times New Roman"/>
                <a:cs typeface="Times New Roman"/>
              </a:rPr>
              <a:t>(makes it possible to deal with individual resonances</a:t>
            </a:r>
            <a:r>
              <a:rPr lang="en-US" b="0" i="1" dirty="0">
                <a:solidFill>
                  <a:srgbClr val="000090"/>
                </a:solidFill>
                <a:latin typeface="+mj-lt"/>
              </a:rPr>
              <a:t>)</a:t>
            </a:r>
          </a:p>
        </p:txBody>
      </p:sp>
      <p:sp>
        <p:nvSpPr>
          <p:cNvPr id="50182" name="TextBox 6"/>
          <p:cNvSpPr txBox="1">
            <a:spLocks noChangeArrowheads="1"/>
          </p:cNvSpPr>
          <p:nvPr/>
        </p:nvSpPr>
        <p:spPr bwMode="auto">
          <a:xfrm>
            <a:off x="1578813" y="3256341"/>
            <a:ext cx="232486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a:t>In EIC hadron ring</a:t>
            </a:r>
          </a:p>
        </p:txBody>
      </p:sp>
    </p:spTree>
    <p:extLst>
      <p:ext uri="{BB962C8B-B14F-4D97-AF65-F5344CB8AC3E}">
        <p14:creationId xmlns:p14="http://schemas.microsoft.com/office/powerpoint/2010/main" val="157434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 up of a map&#10;&#10;Description automatically generated">
            <a:extLst>
              <a:ext uri="{FF2B5EF4-FFF2-40B4-BE49-F238E27FC236}">
                <a16:creationId xmlns:a16="http://schemas.microsoft.com/office/drawing/2014/main" id="{2A5EDAD4-F44A-E740-8CE8-C7AA20034F54}"/>
              </a:ext>
            </a:extLst>
          </p:cNvPr>
          <p:cNvPicPr>
            <a:picLocks noGrp="1" noChangeAspect="1"/>
          </p:cNvPicPr>
          <p:nvPr>
            <p:ph idx="1"/>
          </p:nvPr>
        </p:nvPicPr>
        <p:blipFill>
          <a:blip r:embed="rId2"/>
          <a:stretch>
            <a:fillRect/>
          </a:stretch>
        </p:blipFill>
        <p:spPr>
          <a:xfrm>
            <a:off x="330201" y="419100"/>
            <a:ext cx="7151760" cy="4938513"/>
          </a:xfrm>
        </p:spPr>
      </p:pic>
      <p:sp>
        <p:nvSpPr>
          <p:cNvPr id="52226" name="Title 1"/>
          <p:cNvSpPr>
            <a:spLocks noGrp="1"/>
          </p:cNvSpPr>
          <p:nvPr>
            <p:ph type="title"/>
          </p:nvPr>
        </p:nvSpPr>
        <p:spPr>
          <a:xfrm>
            <a:off x="0" y="152400"/>
            <a:ext cx="9144000" cy="533400"/>
          </a:xfrm>
        </p:spPr>
        <p:txBody>
          <a:bodyPr>
            <a:noAutofit/>
          </a:bodyPr>
          <a:lstStyle/>
          <a:p>
            <a:r>
              <a:rPr lang="en-US" sz="2600" dirty="0">
                <a:solidFill>
                  <a:srgbClr val="FF0000"/>
                </a:solidFill>
                <a:latin typeface="Times New Roman" charset="0"/>
                <a:ea typeface="ＭＳ Ｐゴシック" charset="0"/>
              </a:rPr>
              <a:t>Tune Jump Schematics</a:t>
            </a:r>
            <a:endParaRPr lang="en-US" sz="2600" b="1" dirty="0">
              <a:solidFill>
                <a:srgbClr val="FF0000"/>
              </a:solidFill>
              <a:latin typeface="Times New Roman" charset="0"/>
              <a:ea typeface="ＭＳ Ｐゴシック" charset="0"/>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45882257-D01F-A24E-BD89-C991E7CCA92B}" type="slidenum">
              <a:rPr lang="ja-JP" altLang="en-US" smtClean="0"/>
              <a:pPr>
                <a:defRPr/>
              </a:pPr>
              <a:t>20</a:t>
            </a:fld>
            <a:endParaRPr lang="en-US" altLang="ja-JP" dirty="0"/>
          </a:p>
        </p:txBody>
      </p:sp>
      <p:sp>
        <p:nvSpPr>
          <p:cNvPr id="52229" name="TextBox 8"/>
          <p:cNvSpPr txBox="1">
            <a:spLocks noChangeArrowheads="1"/>
          </p:cNvSpPr>
          <p:nvPr/>
        </p:nvSpPr>
        <p:spPr bwMode="auto">
          <a:xfrm>
            <a:off x="0" y="5501024"/>
            <a:ext cx="8862136" cy="132343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b="0" dirty="0">
                <a:solidFill>
                  <a:srgbClr val="0070C0"/>
                </a:solidFill>
              </a:rPr>
              <a:t>The spin tune spread at the highest intrinsic resonance is about 0.0265.  The tune jump amplitude has to cover this range so all particles can benefit. Choosing 0.03 as the tune jump amplitude, the required number of turns would be fifty for the desired resonance crossing speed.</a:t>
            </a:r>
          </a:p>
        </p:txBody>
      </p:sp>
    </p:spTree>
    <p:extLst>
      <p:ext uri="{BB962C8B-B14F-4D97-AF65-F5344CB8AC3E}">
        <p14:creationId xmlns:p14="http://schemas.microsoft.com/office/powerpoint/2010/main" val="302989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26627" name="Slide Number Placeholder 3"/>
          <p:cNvSpPr>
            <a:spLocks noGrp="1"/>
          </p:cNvSpPr>
          <p:nvPr>
            <p:ph type="sldNum" sz="quarter" idx="12"/>
          </p:nvPr>
        </p:nvSpPr>
        <p:spPr/>
        <p:txBody>
          <a:bodyPr/>
          <a:lstStyle/>
          <a:p>
            <a:pPr>
              <a:defRPr/>
            </a:pPr>
            <a:fld id="{638083C4-C4C1-1244-AA3C-A8B1D4742543}" type="slidenum">
              <a:rPr lang="ja-JP" altLang="en-US"/>
              <a:pPr>
                <a:defRPr/>
              </a:pPr>
              <a:t>21</a:t>
            </a:fld>
            <a:endParaRPr lang="en-US" altLang="ja-JP" dirty="0"/>
          </a:p>
        </p:txBody>
      </p:sp>
      <p:sp>
        <p:nvSpPr>
          <p:cNvPr id="58371" name="Rectangle 2"/>
          <p:cNvSpPr>
            <a:spLocks noGrp="1" noChangeArrowheads="1"/>
          </p:cNvSpPr>
          <p:nvPr>
            <p:ph type="title" idx="4294967295"/>
          </p:nvPr>
        </p:nvSpPr>
        <p:spPr>
          <a:xfrm>
            <a:off x="0" y="103188"/>
            <a:ext cx="8610600" cy="533400"/>
          </a:xfrm>
        </p:spPr>
        <p:txBody>
          <a:bodyPr>
            <a:noAutofit/>
          </a:bodyPr>
          <a:lstStyle/>
          <a:p>
            <a:r>
              <a:rPr lang="en-US" sz="3200" dirty="0">
                <a:solidFill>
                  <a:srgbClr val="FF0000"/>
                </a:solidFill>
                <a:latin typeface="Times New Roman" charset="0"/>
                <a:ea typeface="ＭＳ Ｐゴシック" charset="0"/>
                <a:cs typeface="Times New Roman" panose="02020603050405020304" pitchFamily="18" charset="0"/>
              </a:rPr>
              <a:t>Tune Jump </a:t>
            </a:r>
            <a:r>
              <a:rPr lang="en-US" sz="3200" dirty="0" err="1">
                <a:solidFill>
                  <a:srgbClr val="FF0000"/>
                </a:solidFill>
                <a:latin typeface="Times New Roman" panose="02020603050405020304" pitchFamily="18" charset="0"/>
                <a:ea typeface="ＭＳ Ｐゴシック" charset="0"/>
                <a:cs typeface="Times New Roman" panose="02020603050405020304" pitchFamily="18" charset="0"/>
              </a:rPr>
              <a:t>Qauds</a:t>
            </a:r>
            <a:r>
              <a:rPr lang="en-US" sz="3200" dirty="0">
                <a:solidFill>
                  <a:srgbClr val="FF0000"/>
                </a:solidFill>
                <a:latin typeface="Times New Roman" panose="02020603050405020304" pitchFamily="18" charset="0"/>
                <a:ea typeface="ＭＳ Ｐゴシック" charset="0"/>
                <a:cs typeface="Times New Roman" panose="02020603050405020304" pitchFamily="18" charset="0"/>
              </a:rPr>
              <a:t> Power Supply Requirements</a:t>
            </a:r>
            <a:endParaRPr lang="en-US" sz="3200" b="1" dirty="0">
              <a:solidFill>
                <a:srgbClr val="FF0000"/>
              </a:solidFill>
              <a:latin typeface="Times New Roman" charset="0"/>
              <a:ea typeface="ＭＳ Ｐゴシック" charset="0"/>
            </a:endParaRPr>
          </a:p>
        </p:txBody>
      </p:sp>
      <p:sp>
        <p:nvSpPr>
          <p:cNvPr id="14" name="Rectangle 5">
            <a:extLst>
              <a:ext uri="{FF2B5EF4-FFF2-40B4-BE49-F238E27FC236}">
                <a16:creationId xmlns:a16="http://schemas.microsoft.com/office/drawing/2014/main" id="{D768FB3F-0697-2348-A7F4-8F0EC27E2802}"/>
              </a:ext>
            </a:extLst>
          </p:cNvPr>
          <p:cNvSpPr>
            <a:spLocks noChangeArrowheads="1"/>
          </p:cNvSpPr>
          <p:nvPr/>
        </p:nvSpPr>
        <p:spPr bwMode="auto">
          <a:xfrm>
            <a:off x="0" y="5373471"/>
            <a:ext cx="9144000" cy="1484529"/>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69900" indent="-469900">
              <a:spcBef>
                <a:spcPct val="20000"/>
              </a:spcBef>
              <a:buClr>
                <a:srgbClr val="FF0000"/>
              </a:buClr>
              <a:buFontTx/>
              <a:buChar char="•"/>
            </a:pPr>
            <a:r>
              <a:rPr lang="en-US" sz="2300" b="0" dirty="0">
                <a:solidFill>
                  <a:srgbClr val="003399"/>
                </a:solidFill>
                <a:latin typeface="Times New Roman"/>
                <a:cs typeface="Times New Roman"/>
              </a:rPr>
              <a:t>A tune jump system consisting of three quads and three power supplies of 1000A, 100V should work. In comparison, the AGS vertical tune jump system used in 1980s requires 2000A, 15kV with rise time of 1.6</a:t>
            </a:r>
            <a:r>
              <a:rPr lang="en-US" sz="2300" b="0" dirty="0">
                <a:solidFill>
                  <a:srgbClr val="003399"/>
                </a:solidFill>
                <a:latin typeface="Symbol" pitchFamily="2" charset="2"/>
                <a:cs typeface="Times New Roman"/>
              </a:rPr>
              <a:t>m</a:t>
            </a:r>
            <a:r>
              <a:rPr lang="en-US" sz="2300" b="0" dirty="0">
                <a:solidFill>
                  <a:srgbClr val="003399"/>
                </a:solidFill>
                <a:latin typeface="Times New Roman" panose="02020603050405020304" pitchFamily="18" charset="0"/>
                <a:cs typeface="Times New Roman" panose="02020603050405020304" pitchFamily="18" charset="0"/>
              </a:rPr>
              <a:t>s; and the AGS horizontal tune jump system requires 1400A, 600V.  </a:t>
            </a:r>
            <a:endParaRPr lang="en-US" sz="2300" b="0" dirty="0">
              <a:solidFill>
                <a:srgbClr val="003399"/>
              </a:solidFill>
              <a:latin typeface="Times New Roman"/>
              <a:cs typeface="Times New Roman"/>
            </a:endParaRPr>
          </a:p>
        </p:txBody>
      </p:sp>
      <p:pic>
        <p:nvPicPr>
          <p:cNvPr id="5" name="Picture 4" descr="A screenshot of a cell phone screen with text&#10;&#10;Description automatically generated">
            <a:extLst>
              <a:ext uri="{FF2B5EF4-FFF2-40B4-BE49-F238E27FC236}">
                <a16:creationId xmlns:a16="http://schemas.microsoft.com/office/drawing/2014/main" id="{76E33D78-9667-524C-BBBA-151EAEFABE61}"/>
              </a:ext>
            </a:extLst>
          </p:cNvPr>
          <p:cNvPicPr>
            <a:picLocks noChangeAspect="1"/>
          </p:cNvPicPr>
          <p:nvPr/>
        </p:nvPicPr>
        <p:blipFill>
          <a:blip r:embed="rId2"/>
          <a:stretch>
            <a:fillRect/>
          </a:stretch>
        </p:blipFill>
        <p:spPr>
          <a:xfrm>
            <a:off x="3737769" y="778153"/>
            <a:ext cx="4754562" cy="4595318"/>
          </a:xfrm>
          <a:prstGeom prst="rect">
            <a:avLst/>
          </a:prstGeom>
        </p:spPr>
      </p:pic>
      <p:sp>
        <p:nvSpPr>
          <p:cNvPr id="6" name="TextBox 5">
            <a:extLst>
              <a:ext uri="{FF2B5EF4-FFF2-40B4-BE49-F238E27FC236}">
                <a16:creationId xmlns:a16="http://schemas.microsoft.com/office/drawing/2014/main" id="{EA0A7382-4754-984F-AE65-7463DDF01453}"/>
              </a:ext>
            </a:extLst>
          </p:cNvPr>
          <p:cNvSpPr txBox="1"/>
          <p:nvPr/>
        </p:nvSpPr>
        <p:spPr>
          <a:xfrm>
            <a:off x="371475" y="881193"/>
            <a:ext cx="2957513" cy="2862322"/>
          </a:xfrm>
          <a:prstGeom prst="rect">
            <a:avLst/>
          </a:prstGeom>
          <a:noFill/>
        </p:spPr>
        <p:txBody>
          <a:bodyPr wrap="square" rtlCol="0">
            <a:spAutoFit/>
          </a:bodyPr>
          <a:lstStyle/>
          <a:p>
            <a:r>
              <a:rPr lang="en-US" dirty="0">
                <a:solidFill>
                  <a:srgbClr val="003399"/>
                </a:solidFill>
                <a:latin typeface="Times New Roman"/>
                <a:cs typeface="Times New Roman"/>
              </a:rPr>
              <a:t>The </a:t>
            </a:r>
            <a:r>
              <a:rPr lang="en-US" dirty="0" err="1">
                <a:solidFill>
                  <a:srgbClr val="003399"/>
                </a:solidFill>
                <a:latin typeface="Symbol" pitchFamily="2" charset="2"/>
                <a:cs typeface="Times New Roman"/>
              </a:rPr>
              <a:t>g</a:t>
            </a:r>
            <a:r>
              <a:rPr lang="en-US" baseline="-25000" dirty="0" err="1">
                <a:solidFill>
                  <a:srgbClr val="003399"/>
                </a:solidFill>
                <a:latin typeface="Times New Roman" panose="02020603050405020304" pitchFamily="18" charset="0"/>
                <a:cs typeface="Times New Roman" panose="02020603050405020304" pitchFamily="18" charset="0"/>
              </a:rPr>
              <a:t>tr</a:t>
            </a:r>
            <a:r>
              <a:rPr lang="en-US" dirty="0">
                <a:solidFill>
                  <a:srgbClr val="003399"/>
                </a:solidFill>
                <a:latin typeface="Times New Roman" panose="02020603050405020304" pitchFamily="18" charset="0"/>
                <a:cs typeface="Times New Roman" panose="02020603050405020304" pitchFamily="18" charset="0"/>
              </a:rPr>
              <a:t> quads can change tune by 1 unit in 30ms. For 0.03 tune change, this is 900 </a:t>
            </a:r>
            <a:r>
              <a:rPr lang="en-US" dirty="0" err="1">
                <a:solidFill>
                  <a:srgbClr val="003399"/>
                </a:solidFill>
                <a:latin typeface="Symbol" pitchFamily="2" charset="2"/>
                <a:cs typeface="Times New Roman" panose="02020603050405020304" pitchFamily="18" charset="0"/>
              </a:rPr>
              <a:t>m</a:t>
            </a:r>
            <a:r>
              <a:rPr lang="en-US" dirty="0" err="1">
                <a:solidFill>
                  <a:srgbClr val="003399"/>
                </a:solidFill>
                <a:latin typeface="Times New Roman" panose="02020603050405020304" pitchFamily="18" charset="0"/>
                <a:cs typeface="Times New Roman" panose="02020603050405020304" pitchFamily="18" charset="0"/>
              </a:rPr>
              <a:t>s</a:t>
            </a:r>
            <a:r>
              <a:rPr lang="en-US" dirty="0">
                <a:solidFill>
                  <a:srgbClr val="003399"/>
                </a:solidFill>
                <a:latin typeface="Times New Roman" panose="02020603050405020304" pitchFamily="18" charset="0"/>
                <a:cs typeface="Times New Roman" panose="02020603050405020304" pitchFamily="18" charset="0"/>
              </a:rPr>
              <a:t>, or 70 turns.  So it is not fast enough.</a:t>
            </a:r>
            <a:endParaRPr lang="en-GB" dirty="0">
              <a:solidFill>
                <a:srgbClr val="003399"/>
              </a:solidFill>
              <a:sym typeface="Symbol" charset="0"/>
            </a:endParaRPr>
          </a:p>
          <a:p>
            <a:r>
              <a:rPr lang="en-US" dirty="0">
                <a:solidFill>
                  <a:srgbClr val="003399"/>
                </a:solidFill>
                <a:latin typeface="Times New Roman" panose="02020603050405020304" pitchFamily="18" charset="0"/>
                <a:cs typeface="Times New Roman" panose="02020603050405020304" pitchFamily="18" charset="0"/>
              </a:rPr>
              <a:t>Consider the 3-fold symmetry, we can add three jump quads, each can jump vertical tune by 0.01 in fifty turns.</a:t>
            </a:r>
            <a:endParaRPr lang="en-US" dirty="0"/>
          </a:p>
        </p:txBody>
      </p:sp>
    </p:spTree>
    <p:extLst>
      <p:ext uri="{BB962C8B-B14F-4D97-AF65-F5344CB8AC3E}">
        <p14:creationId xmlns:p14="http://schemas.microsoft.com/office/powerpoint/2010/main" val="2360695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52400" y="152400"/>
            <a:ext cx="8763000" cy="533400"/>
          </a:xfrm>
        </p:spPr>
        <p:txBody>
          <a:bodyPr>
            <a:normAutofit fontScale="90000"/>
          </a:bodyPr>
          <a:lstStyle/>
          <a:p>
            <a:r>
              <a:rPr lang="en-US" sz="3600" b="1" dirty="0">
                <a:solidFill>
                  <a:srgbClr val="FF0000"/>
                </a:solidFill>
                <a:latin typeface="Times New Roman" charset="0"/>
                <a:ea typeface="ＭＳ Ｐゴシック" charset="0"/>
              </a:rPr>
              <a:t>Polarization after Each Res. </a:t>
            </a:r>
            <a:r>
              <a:rPr lang="en-US" sz="3600" dirty="0">
                <a:solidFill>
                  <a:srgbClr val="FF0000"/>
                </a:solidFill>
                <a:latin typeface="Times New Roman" charset="0"/>
                <a:ea typeface="ＭＳ Ｐゴシック" charset="0"/>
              </a:rPr>
              <a:t>for</a:t>
            </a:r>
            <a:r>
              <a:rPr lang="en-US" sz="3600" b="1" dirty="0">
                <a:solidFill>
                  <a:srgbClr val="FF0000"/>
                </a:solidFill>
                <a:latin typeface="Times New Roman" charset="0"/>
                <a:ea typeface="ＭＳ Ｐゴシック" charset="0"/>
              </a:rPr>
              <a:t> Various Schemes</a:t>
            </a:r>
          </a:p>
        </p:txBody>
      </p:sp>
      <p:sp>
        <p:nvSpPr>
          <p:cNvPr id="4" name="Footer Placeholder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F55E1AA9-7CD8-7442-9B63-3B91CC8D4AD8}" type="slidenum">
              <a:rPr lang="ja-JP" altLang="en-US" smtClean="0"/>
              <a:pPr>
                <a:defRPr/>
              </a:pPr>
              <a:t>22</a:t>
            </a:fld>
            <a:endParaRPr lang="en-US" altLang="ja-JP" dirty="0"/>
          </a:p>
        </p:txBody>
      </p:sp>
      <p:sp>
        <p:nvSpPr>
          <p:cNvPr id="57349" name="TextBox 8"/>
          <p:cNvSpPr txBox="1">
            <a:spLocks noChangeArrowheads="1"/>
          </p:cNvSpPr>
          <p:nvPr/>
        </p:nvSpPr>
        <p:spPr bwMode="auto">
          <a:xfrm>
            <a:off x="38100" y="5556511"/>
            <a:ext cx="8991600" cy="10156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dirty="0"/>
              <a:t>The 0.03 tune jump is good except at |</a:t>
            </a:r>
            <a:r>
              <a:rPr lang="en-US" dirty="0">
                <a:latin typeface="Symbol" pitchFamily="2" charset="2"/>
              </a:rPr>
              <a:t>n</a:t>
            </a:r>
            <a:r>
              <a:rPr lang="en-US" baseline="-25000"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-12</a:t>
            </a:r>
            <a:r>
              <a:rPr lang="en-US" dirty="0"/>
              <a:t>|, which can be overcome by normal ramp without firing tune jump quads.  The overall efficiency for the tune jump method plus normal ramp across |</a:t>
            </a:r>
            <a:r>
              <a:rPr lang="en-US" dirty="0">
                <a:latin typeface="Symbol" pitchFamily="2" charset="2"/>
              </a:rPr>
              <a:t>n</a:t>
            </a:r>
            <a:r>
              <a:rPr lang="en-US" baseline="-25000" dirty="0">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-12</a:t>
            </a:r>
            <a:r>
              <a:rPr lang="en-US" dirty="0"/>
              <a:t>|   is 95%.</a:t>
            </a:r>
          </a:p>
        </p:txBody>
      </p:sp>
      <p:pic>
        <p:nvPicPr>
          <p:cNvPr id="8" name="Content Placeholder 7" descr="A screenshot of a cell phone&#10;&#10;Description automatically generated">
            <a:extLst>
              <a:ext uri="{FF2B5EF4-FFF2-40B4-BE49-F238E27FC236}">
                <a16:creationId xmlns:a16="http://schemas.microsoft.com/office/drawing/2014/main" id="{43BE024F-8358-234F-ADB8-5D3850273D5A}"/>
              </a:ext>
            </a:extLst>
          </p:cNvPr>
          <p:cNvPicPr>
            <a:picLocks noGrp="1" noChangeAspect="1"/>
          </p:cNvPicPr>
          <p:nvPr>
            <p:ph idx="1"/>
          </p:nvPr>
        </p:nvPicPr>
        <p:blipFill>
          <a:blip r:embed="rId2"/>
          <a:stretch>
            <a:fillRect/>
          </a:stretch>
        </p:blipFill>
        <p:spPr>
          <a:xfrm>
            <a:off x="1267370" y="685800"/>
            <a:ext cx="6533060" cy="4660250"/>
          </a:xfrm>
        </p:spPr>
      </p:pic>
    </p:spTree>
    <p:extLst>
      <p:ext uri="{BB962C8B-B14F-4D97-AF65-F5344CB8AC3E}">
        <p14:creationId xmlns:p14="http://schemas.microsoft.com/office/powerpoint/2010/main" val="2736562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26627" name="Slide Number Placeholder 3"/>
          <p:cNvSpPr>
            <a:spLocks noGrp="1"/>
          </p:cNvSpPr>
          <p:nvPr>
            <p:ph type="sldNum" sz="quarter" idx="12"/>
          </p:nvPr>
        </p:nvSpPr>
        <p:spPr/>
        <p:txBody>
          <a:bodyPr/>
          <a:lstStyle/>
          <a:p>
            <a:pPr>
              <a:defRPr/>
            </a:pPr>
            <a:fld id="{638083C4-C4C1-1244-AA3C-A8B1D4742543}" type="slidenum">
              <a:rPr lang="ja-JP" altLang="en-US"/>
              <a:pPr>
                <a:defRPr/>
              </a:pPr>
              <a:t>23</a:t>
            </a:fld>
            <a:endParaRPr lang="en-US" altLang="ja-JP" dirty="0"/>
          </a:p>
        </p:txBody>
      </p:sp>
      <p:sp>
        <p:nvSpPr>
          <p:cNvPr id="58371" name="Rectangle 2"/>
          <p:cNvSpPr>
            <a:spLocks noGrp="1" noChangeArrowheads="1"/>
          </p:cNvSpPr>
          <p:nvPr>
            <p:ph type="title" idx="4294967295"/>
          </p:nvPr>
        </p:nvSpPr>
        <p:spPr>
          <a:xfrm>
            <a:off x="0" y="103188"/>
            <a:ext cx="8610600" cy="533400"/>
          </a:xfrm>
        </p:spPr>
        <p:txBody>
          <a:bodyPr>
            <a:noAutofit/>
          </a:bodyPr>
          <a:lstStyle/>
          <a:p>
            <a:pPr eaLnBrk="1" hangingPunct="1"/>
            <a:r>
              <a:rPr lang="en-US" sz="3600" b="1" dirty="0">
                <a:solidFill>
                  <a:srgbClr val="FF0000"/>
                </a:solidFill>
                <a:latin typeface="Times New Roman" charset="0"/>
                <a:ea typeface="ＭＳ Ｐゴシック" charset="0"/>
              </a:rPr>
              <a:t>Summary</a:t>
            </a:r>
          </a:p>
        </p:txBody>
      </p:sp>
      <p:sp>
        <p:nvSpPr>
          <p:cNvPr id="58372" name="Rectangle 5"/>
          <p:cNvSpPr>
            <a:spLocks noChangeArrowheads="1"/>
          </p:cNvSpPr>
          <p:nvPr/>
        </p:nvSpPr>
        <p:spPr bwMode="auto">
          <a:xfrm>
            <a:off x="0" y="636252"/>
            <a:ext cx="91440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69900" indent="-469900">
              <a:spcBef>
                <a:spcPct val="20000"/>
              </a:spcBef>
              <a:buClr>
                <a:srgbClr val="FF0000"/>
              </a:buClr>
              <a:buFontTx/>
              <a:buChar char="•"/>
            </a:pPr>
            <a:r>
              <a:rPr lang="en-US" sz="2300" b="0" dirty="0">
                <a:solidFill>
                  <a:srgbClr val="003399"/>
                </a:solidFill>
                <a:latin typeface="Times New Roman"/>
                <a:cs typeface="Times New Roman"/>
              </a:rPr>
              <a:t>Polarized deuteron possibility in EIC has been explored.</a:t>
            </a:r>
          </a:p>
          <a:p>
            <a:pPr marL="469900" indent="-469900">
              <a:spcBef>
                <a:spcPct val="20000"/>
              </a:spcBef>
              <a:buClr>
                <a:srgbClr val="FF0000"/>
              </a:buClr>
              <a:buFontTx/>
              <a:buChar char="•"/>
            </a:pPr>
            <a:r>
              <a:rPr lang="en-US" sz="2300" b="0" dirty="0">
                <a:solidFill>
                  <a:srgbClr val="003399"/>
                </a:solidFill>
                <a:latin typeface="Times New Roman"/>
                <a:cs typeface="Times New Roman"/>
              </a:rPr>
              <a:t> The imperfection resonances can be overcome by </a:t>
            </a:r>
            <a:r>
              <a:rPr lang="en-US" sz="2300" dirty="0">
                <a:solidFill>
                  <a:srgbClr val="003399"/>
                </a:solidFill>
                <a:latin typeface="Times New Roman"/>
                <a:cs typeface="Times New Roman"/>
              </a:rPr>
              <a:t>the planned detector </a:t>
            </a:r>
            <a:r>
              <a:rPr lang="en-US" sz="2300" b="0" dirty="0">
                <a:solidFill>
                  <a:srgbClr val="003399"/>
                </a:solidFill>
                <a:latin typeface="Times New Roman"/>
                <a:cs typeface="Times New Roman"/>
              </a:rPr>
              <a:t>solenoids for </a:t>
            </a:r>
            <a:r>
              <a:rPr lang="en-US" sz="2300" dirty="0">
                <a:solidFill>
                  <a:srgbClr val="003399"/>
                </a:solidFill>
                <a:latin typeface="Times New Roman"/>
                <a:cs typeface="Times New Roman"/>
              </a:rPr>
              <a:t>E</a:t>
            </a:r>
            <a:r>
              <a:rPr lang="en-US" sz="2300" b="0" dirty="0">
                <a:solidFill>
                  <a:srgbClr val="003399"/>
                </a:solidFill>
                <a:latin typeface="Times New Roman"/>
                <a:cs typeface="Times New Roman"/>
              </a:rPr>
              <a:t>IC (15Tm or combined with 5.6Tm).  </a:t>
            </a:r>
          </a:p>
          <a:p>
            <a:pPr marL="469900" indent="-469900">
              <a:spcBef>
                <a:spcPct val="20000"/>
              </a:spcBef>
              <a:buClr>
                <a:srgbClr val="FF0000"/>
              </a:buClr>
              <a:buFontTx/>
              <a:buChar char="•"/>
            </a:pPr>
            <a:r>
              <a:rPr lang="en-US" sz="2300" b="0" dirty="0">
                <a:solidFill>
                  <a:srgbClr val="003399"/>
                </a:solidFill>
                <a:latin typeface="Times New Roman"/>
                <a:cs typeface="Times New Roman"/>
              </a:rPr>
              <a:t>At G</a:t>
            </a:r>
            <a:r>
              <a:rPr lang="en-US" sz="2300" b="0" dirty="0">
                <a:solidFill>
                  <a:srgbClr val="003399"/>
                </a:solidFill>
                <a:latin typeface="Symbol" pitchFamily="2" charset="2"/>
                <a:cs typeface="Times New Roman"/>
              </a:rPr>
              <a:t>g</a:t>
            </a:r>
            <a:r>
              <a:rPr lang="en-US" sz="2300" b="0" dirty="0">
                <a:solidFill>
                  <a:srgbClr val="003399"/>
                </a:solidFill>
                <a:latin typeface="Times New Roman"/>
                <a:cs typeface="Times New Roman"/>
              </a:rPr>
              <a:t> =3n (3, 6, 9, 12, 15, 18), longitudinal polarization can be reached at both 6 o’clock and 8 o’clock IRs. </a:t>
            </a:r>
          </a:p>
          <a:p>
            <a:pPr marL="469900" indent="-469900">
              <a:spcBef>
                <a:spcPct val="20000"/>
              </a:spcBef>
              <a:buClr>
                <a:srgbClr val="FF0000"/>
              </a:buClr>
              <a:buFontTx/>
              <a:buChar char="•"/>
            </a:pPr>
            <a:r>
              <a:rPr lang="en-US" sz="2300" b="0" dirty="0">
                <a:solidFill>
                  <a:srgbClr val="003399"/>
                </a:solidFill>
                <a:latin typeface="Times New Roman"/>
                <a:cs typeface="Times New Roman"/>
              </a:rPr>
              <a:t> The intrinsic resonance can be overcome with modest tune jump. The required power supplies are smaller than the ones used in the AGS.</a:t>
            </a:r>
          </a:p>
          <a:p>
            <a:pPr marL="469900" indent="-469900">
              <a:spcBef>
                <a:spcPct val="20000"/>
              </a:spcBef>
              <a:buClr>
                <a:srgbClr val="FF0000"/>
              </a:buClr>
              <a:buFontTx/>
              <a:buChar char="•"/>
            </a:pPr>
            <a:r>
              <a:rPr lang="en-US" sz="2300" dirty="0">
                <a:solidFill>
                  <a:srgbClr val="003399"/>
                </a:solidFill>
                <a:latin typeface="Times New Roman"/>
                <a:cs typeface="Times New Roman"/>
              </a:rPr>
              <a:t>The biggest challenge is deuteron polarimeter but it is not the topic of this study.</a:t>
            </a:r>
          </a:p>
          <a:p>
            <a:pPr marL="469900" indent="-469900">
              <a:spcBef>
                <a:spcPct val="20000"/>
              </a:spcBef>
              <a:buClr>
                <a:srgbClr val="FF0000"/>
              </a:buClr>
              <a:buFontTx/>
              <a:buChar char="•"/>
            </a:pPr>
            <a:r>
              <a:rPr lang="en-US" sz="2300" b="0" dirty="0">
                <a:solidFill>
                  <a:srgbClr val="003399"/>
                </a:solidFill>
                <a:latin typeface="Times New Roman"/>
                <a:cs typeface="Times New Roman"/>
              </a:rPr>
              <a:t>Details of this study can be found at:  </a:t>
            </a:r>
            <a:r>
              <a:rPr lang="en-US" sz="2300" b="0" dirty="0">
                <a:solidFill>
                  <a:srgbClr val="003399"/>
                </a:solidFill>
                <a:latin typeface="Times New Roman"/>
                <a:cs typeface="Times New Roman"/>
                <a:hlinkClick r:id="rId2"/>
              </a:rPr>
              <a:t>Polarization preservation of polarized deuteron beams in the electron ion collider at Brookhaven National Laboratory,</a:t>
            </a:r>
            <a:r>
              <a:rPr lang="en-US" sz="2300" b="0" dirty="0">
                <a:solidFill>
                  <a:srgbClr val="003399"/>
                </a:solidFill>
                <a:latin typeface="Times New Roman"/>
                <a:cs typeface="Times New Roman"/>
              </a:rPr>
              <a:t> </a:t>
            </a:r>
            <a:r>
              <a:rPr lang="en-US" sz="2300" b="0" dirty="0" err="1">
                <a:solidFill>
                  <a:srgbClr val="003399"/>
                </a:solidFill>
                <a:latin typeface="Times New Roman"/>
                <a:cs typeface="Times New Roman"/>
              </a:rPr>
              <a:t>H.Huang</a:t>
            </a:r>
            <a:r>
              <a:rPr lang="en-US" sz="2300" b="0" dirty="0">
                <a:solidFill>
                  <a:srgbClr val="003399"/>
                </a:solidFill>
                <a:latin typeface="Times New Roman"/>
                <a:cs typeface="Times New Roman"/>
              </a:rPr>
              <a:t>, F. </a:t>
            </a:r>
            <a:r>
              <a:rPr lang="en-US" sz="2300" b="0" dirty="0" err="1">
                <a:solidFill>
                  <a:srgbClr val="003399"/>
                </a:solidFill>
                <a:latin typeface="Times New Roman"/>
                <a:cs typeface="Times New Roman"/>
              </a:rPr>
              <a:t>Meot</a:t>
            </a:r>
            <a:r>
              <a:rPr lang="en-US" sz="2300" b="0" dirty="0">
                <a:solidFill>
                  <a:srgbClr val="003399"/>
                </a:solidFill>
                <a:latin typeface="Times New Roman"/>
                <a:cs typeface="Times New Roman"/>
              </a:rPr>
              <a:t>, V. </a:t>
            </a:r>
            <a:r>
              <a:rPr lang="en-US" sz="2300" b="0" dirty="0" err="1">
                <a:solidFill>
                  <a:srgbClr val="003399"/>
                </a:solidFill>
                <a:latin typeface="Times New Roman"/>
                <a:cs typeface="Times New Roman"/>
              </a:rPr>
              <a:t>Ptitsyn</a:t>
            </a:r>
            <a:r>
              <a:rPr lang="en-US" sz="2300" b="0" dirty="0">
                <a:solidFill>
                  <a:srgbClr val="003399"/>
                </a:solidFill>
                <a:latin typeface="Times New Roman"/>
                <a:cs typeface="Times New Roman"/>
              </a:rPr>
              <a:t>, V. </a:t>
            </a:r>
            <a:r>
              <a:rPr lang="en-US" sz="2300" dirty="0" err="1">
                <a:solidFill>
                  <a:srgbClr val="003399"/>
                </a:solidFill>
                <a:latin typeface="Times New Roman"/>
                <a:cs typeface="Times New Roman"/>
              </a:rPr>
              <a:t>Ranjbar</a:t>
            </a:r>
            <a:r>
              <a:rPr lang="en-US" sz="2300" dirty="0">
                <a:solidFill>
                  <a:srgbClr val="003399"/>
                </a:solidFill>
                <a:latin typeface="Times New Roman"/>
                <a:cs typeface="Times New Roman"/>
              </a:rPr>
              <a:t>, and T. </a:t>
            </a:r>
            <a:r>
              <a:rPr lang="en-US" sz="2300" dirty="0" err="1">
                <a:solidFill>
                  <a:srgbClr val="003399"/>
                </a:solidFill>
                <a:latin typeface="Times New Roman"/>
                <a:cs typeface="Times New Roman"/>
              </a:rPr>
              <a:t>Roser</a:t>
            </a:r>
            <a:r>
              <a:rPr lang="en-US" sz="2300" dirty="0">
                <a:solidFill>
                  <a:srgbClr val="003399"/>
                </a:solidFill>
                <a:latin typeface="Times New Roman"/>
                <a:cs typeface="Times New Roman"/>
              </a:rPr>
              <a:t>, PRAB 23, 021001(2020).</a:t>
            </a:r>
            <a:endParaRPr lang="en-US" sz="2300" b="0" dirty="0">
              <a:solidFill>
                <a:srgbClr val="003399"/>
              </a:solidFill>
              <a:latin typeface="Times New Roman"/>
              <a:cs typeface="Times New Roman"/>
            </a:endParaRPr>
          </a:p>
        </p:txBody>
      </p:sp>
    </p:spTree>
    <p:extLst>
      <p:ext uri="{BB962C8B-B14F-4D97-AF65-F5344CB8AC3E}">
        <p14:creationId xmlns:p14="http://schemas.microsoft.com/office/powerpoint/2010/main" val="215982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26627" name="Slide Number Placeholder 3"/>
          <p:cNvSpPr>
            <a:spLocks noGrp="1"/>
          </p:cNvSpPr>
          <p:nvPr>
            <p:ph type="sldNum" sz="quarter" idx="12"/>
          </p:nvPr>
        </p:nvSpPr>
        <p:spPr/>
        <p:txBody>
          <a:bodyPr/>
          <a:lstStyle/>
          <a:p>
            <a:pPr>
              <a:defRPr/>
            </a:pPr>
            <a:fld id="{7E5FAE11-A7E4-0B42-9A24-6F6B056742AB}" type="slidenum">
              <a:rPr lang="ja-JP" altLang="en-US"/>
              <a:pPr>
                <a:defRPr/>
              </a:pPr>
              <a:t>3</a:t>
            </a:fld>
            <a:endParaRPr lang="en-US" altLang="ja-JP" dirty="0"/>
          </a:p>
        </p:txBody>
      </p:sp>
      <p:sp>
        <p:nvSpPr>
          <p:cNvPr id="41987" name="Rectangle 2"/>
          <p:cNvSpPr>
            <a:spLocks noGrp="1" noChangeArrowheads="1"/>
          </p:cNvSpPr>
          <p:nvPr>
            <p:ph type="title" idx="4294967295"/>
          </p:nvPr>
        </p:nvSpPr>
        <p:spPr>
          <a:xfrm>
            <a:off x="0" y="152400"/>
            <a:ext cx="8610600" cy="533400"/>
          </a:xfrm>
        </p:spPr>
        <p:txBody>
          <a:bodyPr>
            <a:normAutofit fontScale="90000"/>
          </a:bodyPr>
          <a:lstStyle/>
          <a:p>
            <a:pPr eaLnBrk="1" hangingPunct="1"/>
            <a:r>
              <a:rPr lang="en-US" sz="3600" b="1" dirty="0">
                <a:solidFill>
                  <a:srgbClr val="FF0000"/>
                </a:solidFill>
                <a:latin typeface="Times New Roman" charset="0"/>
                <a:ea typeface="ＭＳ Ｐゴシック" charset="0"/>
              </a:rPr>
              <a:t>What Have Been Studied Before</a:t>
            </a:r>
          </a:p>
        </p:txBody>
      </p:sp>
      <p:sp>
        <p:nvSpPr>
          <p:cNvPr id="26629" name="Rectangle 5"/>
          <p:cNvSpPr>
            <a:spLocks noChangeArrowheads="1"/>
          </p:cNvSpPr>
          <p:nvPr/>
        </p:nvSpPr>
        <p:spPr bwMode="auto">
          <a:xfrm>
            <a:off x="11113" y="685800"/>
            <a:ext cx="9032679" cy="5943600"/>
          </a:xfrm>
          <a:prstGeom prst="rect">
            <a:avLst/>
          </a:prstGeom>
          <a:solidFill>
            <a:schemeClr val="bg1"/>
          </a:solidFill>
          <a:ln w="9525">
            <a:noFill/>
            <a:miter lim="800000"/>
            <a:headEnd/>
            <a:tailEnd/>
          </a:ln>
        </p:spPr>
        <p:txBody>
          <a:bodyPr/>
          <a:lstStyle/>
          <a:p>
            <a:pPr marL="469900" indent="-469900">
              <a:spcBef>
                <a:spcPct val="20000"/>
              </a:spcBef>
              <a:buClr>
                <a:srgbClr val="FF0000"/>
              </a:buClr>
              <a:buFontTx/>
              <a:buChar char="•"/>
              <a:defRPr/>
            </a:pPr>
            <a:r>
              <a:rPr lang="en-US" sz="2300" b="0" dirty="0">
                <a:solidFill>
                  <a:srgbClr val="003399"/>
                </a:solidFill>
                <a:latin typeface="Times New Roman"/>
                <a:cs typeface="Times New Roman"/>
              </a:rPr>
              <a:t>S.Y. Lee and L. Ratner [NIM A306, 51(1991)] as well as E. Courant [BNL-65606(1998)] have explored the possibility of accelerating polarized deuteron in RHIC.</a:t>
            </a:r>
          </a:p>
          <a:p>
            <a:pPr marL="469900" indent="-469900">
              <a:spcBef>
                <a:spcPct val="20000"/>
              </a:spcBef>
              <a:buClr>
                <a:srgbClr val="FF0000"/>
              </a:buClr>
              <a:buFontTx/>
              <a:buChar char="•"/>
              <a:defRPr/>
            </a:pPr>
            <a:r>
              <a:rPr lang="en-US" sz="2300" b="0" dirty="0">
                <a:solidFill>
                  <a:srgbClr val="003399"/>
                </a:solidFill>
                <a:latin typeface="Times New Roman"/>
                <a:cs typeface="Times New Roman"/>
              </a:rPr>
              <a:t>S.Y. Lee’s paper: 1. use existing Siberian snake as  0.5% partial snake for deuteron imperfection resonances; 2. use single turn tune jump system similar to 1980’s AGS jump quads for intrinsic resonances. </a:t>
            </a:r>
          </a:p>
          <a:p>
            <a:pPr marL="469900" indent="-469900">
              <a:spcBef>
                <a:spcPct val="20000"/>
              </a:spcBef>
              <a:buClr>
                <a:srgbClr val="FF0000"/>
              </a:buClr>
              <a:buFontTx/>
              <a:buChar char="•"/>
              <a:defRPr/>
            </a:pPr>
            <a:r>
              <a:rPr lang="en-US" sz="2300" b="0" dirty="0">
                <a:solidFill>
                  <a:srgbClr val="003399"/>
                </a:solidFill>
                <a:latin typeface="Times New Roman"/>
                <a:cs typeface="Times New Roman"/>
              </a:rPr>
              <a:t>E. Courant’s paper: 1. </a:t>
            </a:r>
            <a:r>
              <a:rPr lang="en-US" sz="2300" dirty="0">
                <a:solidFill>
                  <a:srgbClr val="003399"/>
                </a:solidFill>
                <a:latin typeface="Times New Roman"/>
                <a:cs typeface="Times New Roman"/>
              </a:rPr>
              <a:t>add solenoid opposite the experiment IR for imperfection resonances; 2. use AC dipole for intrinsic resonances.</a:t>
            </a:r>
          </a:p>
          <a:p>
            <a:pPr marL="469900" indent="-469900">
              <a:spcBef>
                <a:spcPct val="20000"/>
              </a:spcBef>
              <a:buClr>
                <a:srgbClr val="FF0000"/>
              </a:buClr>
              <a:buFontTx/>
              <a:buChar char="•"/>
              <a:defRPr/>
            </a:pPr>
            <a:r>
              <a:rPr lang="en-US" sz="2300" b="0" dirty="0">
                <a:solidFill>
                  <a:srgbClr val="003399"/>
                </a:solidFill>
                <a:latin typeface="Times New Roman"/>
                <a:cs typeface="Times New Roman"/>
              </a:rPr>
              <a:t>Reality check: 1. the existing Siberian snake is too weak, only 0.015%; 2. the experiment solenoid are strong and should be considered</a:t>
            </a:r>
            <a:r>
              <a:rPr lang="en-US" sz="2300" dirty="0">
                <a:solidFill>
                  <a:srgbClr val="003399"/>
                </a:solidFill>
                <a:latin typeface="Times New Roman"/>
                <a:cs typeface="Times New Roman"/>
              </a:rPr>
              <a:t>; 3. single turn tune jump has caused significant emittance growth in the AGS experiment; 4. For some weak intrinsic resonances, the required oscillation amplitude is too large for the AC dipole method. In addition, the RHIC ramp rate assumed in above analysis is faster than reality and beam emittance was not considered in the analysis of intrinsic resonance. </a:t>
            </a:r>
            <a:endParaRPr lang="en-US" sz="2300" b="0" dirty="0">
              <a:solidFill>
                <a:srgbClr val="003399"/>
              </a:solidFill>
            </a:endParaRPr>
          </a:p>
          <a:p>
            <a:pPr>
              <a:spcBef>
                <a:spcPct val="20000"/>
              </a:spcBef>
              <a:buClr>
                <a:srgbClr val="FF0000"/>
              </a:buClr>
              <a:defRPr/>
            </a:pPr>
            <a:endParaRPr lang="en-US" sz="2400" b="0" dirty="0">
              <a:solidFill>
                <a:srgbClr val="003399"/>
              </a:solidFill>
            </a:endParaRPr>
          </a:p>
        </p:txBody>
      </p:sp>
    </p:spTree>
    <p:extLst>
      <p:ext uri="{BB962C8B-B14F-4D97-AF65-F5344CB8AC3E}">
        <p14:creationId xmlns:p14="http://schemas.microsoft.com/office/powerpoint/2010/main" val="321942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26627" name="Slide Number Placeholder 3"/>
          <p:cNvSpPr>
            <a:spLocks noGrp="1"/>
          </p:cNvSpPr>
          <p:nvPr>
            <p:ph type="sldNum" sz="quarter" idx="12"/>
          </p:nvPr>
        </p:nvSpPr>
        <p:spPr/>
        <p:txBody>
          <a:bodyPr/>
          <a:lstStyle/>
          <a:p>
            <a:pPr>
              <a:defRPr/>
            </a:pPr>
            <a:fld id="{7BCE362B-571C-D242-B6A1-7123001881AF}" type="slidenum">
              <a:rPr lang="ja-JP" altLang="en-US"/>
              <a:pPr>
                <a:defRPr/>
              </a:pPr>
              <a:t>4</a:t>
            </a:fld>
            <a:endParaRPr lang="en-US" altLang="ja-JP" dirty="0"/>
          </a:p>
        </p:txBody>
      </p:sp>
      <p:sp>
        <p:nvSpPr>
          <p:cNvPr id="43011" name="Rectangle 2"/>
          <p:cNvSpPr>
            <a:spLocks noGrp="1" noChangeArrowheads="1"/>
          </p:cNvSpPr>
          <p:nvPr>
            <p:ph type="title" idx="4294967295"/>
          </p:nvPr>
        </p:nvSpPr>
        <p:spPr>
          <a:xfrm>
            <a:off x="0" y="55563"/>
            <a:ext cx="8610600" cy="533400"/>
          </a:xfrm>
        </p:spPr>
        <p:txBody>
          <a:bodyPr>
            <a:normAutofit fontScale="90000"/>
          </a:bodyPr>
          <a:lstStyle/>
          <a:p>
            <a:pPr eaLnBrk="1" hangingPunct="1"/>
            <a:r>
              <a:rPr lang="en-US" sz="3600" b="1" dirty="0">
                <a:solidFill>
                  <a:srgbClr val="FF0000"/>
                </a:solidFill>
                <a:latin typeface="Times New Roman" charset="0"/>
                <a:ea typeface="ＭＳ Ｐゴシック" charset="0"/>
              </a:rPr>
              <a:t>Scenarios for Polarized Deuteron</a:t>
            </a:r>
          </a:p>
        </p:txBody>
      </p:sp>
      <p:sp>
        <p:nvSpPr>
          <p:cNvPr id="26629" name="Rectangle 5"/>
          <p:cNvSpPr>
            <a:spLocks noChangeArrowheads="1"/>
          </p:cNvSpPr>
          <p:nvPr/>
        </p:nvSpPr>
        <p:spPr bwMode="auto">
          <a:xfrm>
            <a:off x="0" y="520699"/>
            <a:ext cx="9144000" cy="5791200"/>
          </a:xfrm>
          <a:prstGeom prst="rect">
            <a:avLst/>
          </a:prstGeom>
          <a:noFill/>
          <a:ln w="9525">
            <a:noFill/>
            <a:miter lim="800000"/>
            <a:headEnd/>
            <a:tailEnd/>
          </a:ln>
        </p:spPr>
        <p:txBody>
          <a:bodyPr/>
          <a:lstStyle/>
          <a:p>
            <a:pPr marL="469900" indent="-469900">
              <a:spcBef>
                <a:spcPct val="20000"/>
              </a:spcBef>
              <a:buClr>
                <a:srgbClr val="FF0000"/>
              </a:buClr>
              <a:buFontTx/>
              <a:buChar char="•"/>
              <a:defRPr/>
            </a:pPr>
            <a:r>
              <a:rPr lang="en-US" sz="2400" b="0" dirty="0">
                <a:solidFill>
                  <a:srgbClr val="003399"/>
                </a:solidFill>
                <a:latin typeface="Times New Roman"/>
                <a:cs typeface="Times New Roman"/>
              </a:rPr>
              <a:t>We have accelerated unpolarized deuteron in 2016. The beam emittance of such beam is known, rms 2</a:t>
            </a:r>
            <a:r>
              <a:rPr lang="en-US" sz="2400" b="0" dirty="0">
                <a:solidFill>
                  <a:srgbClr val="003399"/>
                </a:solidFill>
                <a:latin typeface="Symbol" pitchFamily="2" charset="2"/>
                <a:cs typeface="Times New Roman"/>
              </a:rPr>
              <a:t>p</a:t>
            </a:r>
            <a:r>
              <a:rPr lang="en-US" sz="2400" b="0" dirty="0">
                <a:solidFill>
                  <a:srgbClr val="003399"/>
                </a:solidFill>
                <a:latin typeface="Times New Roman"/>
                <a:cs typeface="Times New Roman"/>
              </a:rPr>
              <a:t> mm-</a:t>
            </a:r>
            <a:r>
              <a:rPr lang="en-US" sz="2400" b="0" dirty="0" err="1">
                <a:solidFill>
                  <a:srgbClr val="003399"/>
                </a:solidFill>
                <a:latin typeface="Times New Roman"/>
                <a:cs typeface="Times New Roman"/>
              </a:rPr>
              <a:t>mrad</a:t>
            </a:r>
            <a:r>
              <a:rPr lang="en-US" sz="2400" b="0" dirty="0">
                <a:solidFill>
                  <a:srgbClr val="003399"/>
                </a:solidFill>
                <a:latin typeface="Times New Roman"/>
                <a:cs typeface="Times New Roman"/>
              </a:rPr>
              <a:t>.</a:t>
            </a:r>
            <a:endParaRPr lang="en-US" sz="2400" dirty="0">
              <a:solidFill>
                <a:srgbClr val="003399"/>
              </a:solidFill>
              <a:latin typeface="Times New Roman"/>
              <a:cs typeface="Times New Roman"/>
            </a:endParaRPr>
          </a:p>
          <a:p>
            <a:pPr marL="469900" indent="-469900">
              <a:spcBef>
                <a:spcPct val="20000"/>
              </a:spcBef>
              <a:buClr>
                <a:srgbClr val="FF0000"/>
              </a:buClr>
              <a:buFontTx/>
              <a:buChar char="•"/>
              <a:defRPr/>
            </a:pPr>
            <a:r>
              <a:rPr lang="en-US" sz="2400" b="0" dirty="0">
                <a:solidFill>
                  <a:srgbClr val="003399"/>
                </a:solidFill>
                <a:latin typeface="Times New Roman"/>
                <a:cs typeface="Times New Roman"/>
              </a:rPr>
              <a:t>The realistic RHIC ramp rate is known.</a:t>
            </a:r>
          </a:p>
          <a:p>
            <a:pPr marL="469900" indent="-469900">
              <a:spcBef>
                <a:spcPct val="20000"/>
              </a:spcBef>
              <a:buClr>
                <a:srgbClr val="FF0000"/>
              </a:buClr>
              <a:buFontTx/>
              <a:buChar char="•"/>
              <a:defRPr/>
            </a:pPr>
            <a:r>
              <a:rPr lang="en-US" sz="2400" dirty="0">
                <a:solidFill>
                  <a:srgbClr val="003399"/>
                </a:solidFill>
                <a:latin typeface="Times New Roman"/>
                <a:cs typeface="Times New Roman"/>
              </a:rPr>
              <a:t>The partial snake strength of the existing snake is only 0.015%, too weak to be used for deuteron. Waldo got similar result: it is smaller than 0.06%. </a:t>
            </a:r>
          </a:p>
          <a:p>
            <a:pPr marL="469900" indent="-469900">
              <a:spcBef>
                <a:spcPct val="20000"/>
              </a:spcBef>
              <a:buClr>
                <a:srgbClr val="FF0000"/>
              </a:buClr>
              <a:buFontTx/>
              <a:buChar char="•"/>
              <a:defRPr/>
            </a:pPr>
            <a:r>
              <a:rPr lang="en-US" sz="2400" dirty="0">
                <a:solidFill>
                  <a:srgbClr val="003399"/>
                </a:solidFill>
                <a:latin typeface="Times New Roman"/>
                <a:cs typeface="Times New Roman"/>
              </a:rPr>
              <a:t>We use blue lattice from run17 polarized proton run as the base. Since the vertical tune is not constrained by snake resonances as in the case for proton, the vertical tune can be different from 0.67. We use three tunes as examples: one at current pp working point </a:t>
            </a:r>
            <a:r>
              <a:rPr lang="en-US" sz="2400" dirty="0">
                <a:solidFill>
                  <a:srgbClr val="003399"/>
                </a:solidFill>
                <a:latin typeface="Symbol" pitchFamily="2" charset="2"/>
                <a:cs typeface="Times New Roman"/>
              </a:rPr>
              <a:t>n</a:t>
            </a:r>
            <a:r>
              <a:rPr lang="en-US" sz="2400" baseline="-25000" dirty="0">
                <a:solidFill>
                  <a:srgbClr val="003399"/>
                </a:solidFill>
                <a:latin typeface="Times New Roman"/>
                <a:cs typeface="Times New Roman"/>
              </a:rPr>
              <a:t>y</a:t>
            </a:r>
            <a:r>
              <a:rPr lang="en-US" sz="2400" dirty="0">
                <a:solidFill>
                  <a:srgbClr val="003399"/>
                </a:solidFill>
                <a:latin typeface="Times New Roman"/>
                <a:cs typeface="Times New Roman"/>
              </a:rPr>
              <a:t>~0.673,  and two with good lifetime from beam-beam simulation (Y. Luo): (</a:t>
            </a:r>
            <a:r>
              <a:rPr lang="en-US" sz="2400" dirty="0">
                <a:solidFill>
                  <a:srgbClr val="003399"/>
                </a:solidFill>
                <a:latin typeface="Symbol" pitchFamily="2" charset="2"/>
                <a:cs typeface="Times New Roman"/>
              </a:rPr>
              <a:t>n</a:t>
            </a:r>
            <a:r>
              <a:rPr lang="en-US" sz="2400" baseline="-25000" dirty="0">
                <a:solidFill>
                  <a:srgbClr val="003399"/>
                </a:solidFill>
                <a:latin typeface="Times New Roman"/>
                <a:cs typeface="Times New Roman"/>
              </a:rPr>
              <a:t>y</a:t>
            </a:r>
            <a:r>
              <a:rPr lang="en-US" sz="2400" dirty="0">
                <a:solidFill>
                  <a:srgbClr val="003399"/>
                </a:solidFill>
                <a:latin typeface="Times New Roman"/>
                <a:cs typeface="Times New Roman"/>
              </a:rPr>
              <a:t>~0.224, 0.175).</a:t>
            </a:r>
            <a:endParaRPr lang="en-US" sz="2400" b="0" dirty="0">
              <a:solidFill>
                <a:srgbClr val="003399"/>
              </a:solidFill>
              <a:latin typeface="Times New Roman"/>
              <a:cs typeface="Times New Roman"/>
            </a:endParaRPr>
          </a:p>
          <a:p>
            <a:pPr>
              <a:spcBef>
                <a:spcPct val="20000"/>
              </a:spcBef>
              <a:buClr>
                <a:srgbClr val="FF0000"/>
              </a:buClr>
              <a:defRPr/>
            </a:pPr>
            <a:endParaRPr lang="en-US" sz="2400" b="0" dirty="0">
              <a:solidFill>
                <a:srgbClr val="003399"/>
              </a:solidFill>
            </a:endParaRPr>
          </a:p>
        </p:txBody>
      </p:sp>
    </p:spTree>
    <p:extLst>
      <p:ext uri="{BB962C8B-B14F-4D97-AF65-F5344CB8AC3E}">
        <p14:creationId xmlns:p14="http://schemas.microsoft.com/office/powerpoint/2010/main" val="234608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26627" name="Slide Number Placeholder 3"/>
          <p:cNvSpPr>
            <a:spLocks noGrp="1"/>
          </p:cNvSpPr>
          <p:nvPr>
            <p:ph type="sldNum" sz="quarter" idx="12"/>
          </p:nvPr>
        </p:nvSpPr>
        <p:spPr/>
        <p:txBody>
          <a:bodyPr/>
          <a:lstStyle/>
          <a:p>
            <a:pPr>
              <a:defRPr/>
            </a:pPr>
            <a:fld id="{7BCE362B-571C-D242-B6A1-7123001881AF}" type="slidenum">
              <a:rPr lang="ja-JP" altLang="en-US"/>
              <a:pPr>
                <a:defRPr/>
              </a:pPr>
              <a:t>5</a:t>
            </a:fld>
            <a:endParaRPr lang="en-US" altLang="ja-JP" dirty="0"/>
          </a:p>
        </p:txBody>
      </p:sp>
      <p:sp>
        <p:nvSpPr>
          <p:cNvPr id="43011" name="Rectangle 2"/>
          <p:cNvSpPr>
            <a:spLocks noGrp="1" noChangeArrowheads="1"/>
          </p:cNvSpPr>
          <p:nvPr>
            <p:ph type="title" idx="4294967295"/>
          </p:nvPr>
        </p:nvSpPr>
        <p:spPr>
          <a:xfrm>
            <a:off x="0" y="55563"/>
            <a:ext cx="8610600" cy="533400"/>
          </a:xfrm>
        </p:spPr>
        <p:txBody>
          <a:bodyPr>
            <a:normAutofit fontScale="90000"/>
          </a:bodyPr>
          <a:lstStyle/>
          <a:p>
            <a:pPr eaLnBrk="1" hangingPunct="1"/>
            <a:r>
              <a:rPr lang="en-US" sz="3600" b="1" dirty="0">
                <a:solidFill>
                  <a:srgbClr val="FF0000"/>
                </a:solidFill>
                <a:latin typeface="Times New Roman" charset="0"/>
                <a:ea typeface="ＭＳ Ｐゴシック" charset="0"/>
              </a:rPr>
              <a:t>Detector Solenoid as Partial Snake?</a:t>
            </a:r>
          </a:p>
        </p:txBody>
      </p:sp>
      <p:sp>
        <p:nvSpPr>
          <p:cNvPr id="26629" name="Rectangle 5"/>
          <p:cNvSpPr>
            <a:spLocks noChangeArrowheads="1"/>
          </p:cNvSpPr>
          <p:nvPr/>
        </p:nvSpPr>
        <p:spPr bwMode="auto">
          <a:xfrm>
            <a:off x="0" y="520699"/>
            <a:ext cx="9144000" cy="5791200"/>
          </a:xfrm>
          <a:prstGeom prst="rect">
            <a:avLst/>
          </a:prstGeom>
          <a:noFill/>
          <a:ln w="9525">
            <a:noFill/>
            <a:miter lim="800000"/>
            <a:headEnd/>
            <a:tailEnd/>
          </a:ln>
        </p:spPr>
        <p:txBody>
          <a:bodyPr/>
          <a:lstStyle/>
          <a:p>
            <a:pPr marL="469900" indent="-469900">
              <a:spcBef>
                <a:spcPct val="20000"/>
              </a:spcBef>
              <a:buClr>
                <a:srgbClr val="FF0000"/>
              </a:buClr>
              <a:buFontTx/>
              <a:buChar char="•"/>
              <a:defRPr/>
            </a:pPr>
            <a:r>
              <a:rPr lang="en-US" sz="2400" dirty="0">
                <a:solidFill>
                  <a:srgbClr val="003399"/>
                </a:solidFill>
                <a:latin typeface="Times New Roman"/>
                <a:cs typeface="Times New Roman"/>
              </a:rPr>
              <a:t>Experiment uses solenoid. What we need to consider are two scenario: EIC with Detector1 alone or EIC with Detector1 and Detector2.</a:t>
            </a:r>
          </a:p>
          <a:p>
            <a:pPr marL="469900" indent="-469900">
              <a:spcBef>
                <a:spcPct val="20000"/>
              </a:spcBef>
              <a:buClr>
                <a:srgbClr val="FF0000"/>
              </a:buClr>
              <a:buFontTx/>
              <a:buChar char="•"/>
              <a:defRPr/>
            </a:pPr>
            <a:r>
              <a:rPr lang="en-US" sz="2400" dirty="0">
                <a:solidFill>
                  <a:srgbClr val="003399"/>
                </a:solidFill>
                <a:latin typeface="Times New Roman"/>
                <a:cs typeface="Times New Roman"/>
              </a:rPr>
              <a:t>The solenoid field is not changed during experiment (as planned for Detector1). In the two-detector case, we are dealing with two partial snakes separated by pi/3. </a:t>
            </a:r>
            <a:r>
              <a:rPr lang="en-US" sz="2400" dirty="0">
                <a:solidFill>
                  <a:srgbClr val="FF0000"/>
                </a:solidFill>
                <a:latin typeface="Times New Roman"/>
                <a:cs typeface="Times New Roman"/>
              </a:rPr>
              <a:t>They may be strong enough to be used as partial snakes to maintain deuteron polarization.</a:t>
            </a:r>
          </a:p>
          <a:p>
            <a:pPr>
              <a:spcBef>
                <a:spcPct val="20000"/>
              </a:spcBef>
              <a:buClr>
                <a:srgbClr val="FF0000"/>
              </a:buClr>
              <a:defRPr/>
            </a:pPr>
            <a:r>
              <a:rPr lang="en-US" sz="2400" b="0" dirty="0">
                <a:solidFill>
                  <a:srgbClr val="003399"/>
                </a:solidFill>
                <a:latin typeface="Times New Roman"/>
                <a:cs typeface="Times New Roman"/>
              </a:rPr>
              <a:t>	Detector1</a:t>
            </a:r>
            <a:r>
              <a:rPr lang="en-US" sz="2400" dirty="0">
                <a:solidFill>
                  <a:srgbClr val="003399"/>
                </a:solidFill>
                <a:latin typeface="Times New Roman"/>
                <a:cs typeface="Times New Roman"/>
              </a:rPr>
              <a:t> 3T*5m=15Tm</a:t>
            </a:r>
          </a:p>
          <a:p>
            <a:pPr>
              <a:spcBef>
                <a:spcPct val="20000"/>
              </a:spcBef>
              <a:buClr>
                <a:srgbClr val="FF0000"/>
              </a:buClr>
              <a:defRPr/>
            </a:pPr>
            <a:r>
              <a:rPr lang="en-US" sz="2400" dirty="0">
                <a:solidFill>
                  <a:srgbClr val="003399"/>
                </a:solidFill>
                <a:latin typeface="Times New Roman"/>
                <a:cs typeface="Times New Roman"/>
              </a:rPr>
              <a:t>	Detector2 1.4T*4m=5.6Tm</a:t>
            </a:r>
          </a:p>
          <a:p>
            <a:pPr>
              <a:spcBef>
                <a:spcPct val="20000"/>
              </a:spcBef>
              <a:buClr>
                <a:srgbClr val="FF0000"/>
              </a:buClr>
              <a:defRPr/>
            </a:pPr>
            <a:endParaRPr lang="en-US" sz="2400" b="0" dirty="0">
              <a:solidFill>
                <a:srgbClr val="003399"/>
              </a:solidFill>
            </a:endParaRPr>
          </a:p>
        </p:txBody>
      </p:sp>
    </p:spTree>
    <p:extLst>
      <p:ext uri="{BB962C8B-B14F-4D97-AF65-F5344CB8AC3E}">
        <p14:creationId xmlns:p14="http://schemas.microsoft.com/office/powerpoint/2010/main" val="3374633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26627" name="Slide Number Placeholder 3"/>
          <p:cNvSpPr>
            <a:spLocks noGrp="1"/>
          </p:cNvSpPr>
          <p:nvPr>
            <p:ph type="sldNum" sz="quarter" idx="12"/>
          </p:nvPr>
        </p:nvSpPr>
        <p:spPr>
          <a:xfrm>
            <a:off x="2027958" y="6361531"/>
            <a:ext cx="2057400" cy="365125"/>
          </a:xfrm>
        </p:spPr>
        <p:txBody>
          <a:bodyPr/>
          <a:lstStyle/>
          <a:p>
            <a:pPr>
              <a:defRPr/>
            </a:pPr>
            <a:fld id="{6EBE2755-BDE2-B045-9AEA-9433A8C9EAE8}" type="slidenum">
              <a:rPr lang="ja-JP" altLang="en-US"/>
              <a:pPr>
                <a:defRPr/>
              </a:pPr>
              <a:t>6</a:t>
            </a:fld>
            <a:endParaRPr lang="en-US" altLang="ja-JP" dirty="0"/>
          </a:p>
        </p:txBody>
      </p:sp>
      <p:sp>
        <p:nvSpPr>
          <p:cNvPr id="51203" name="Rectangle 2"/>
          <p:cNvSpPr>
            <a:spLocks noGrp="1" noChangeArrowheads="1"/>
          </p:cNvSpPr>
          <p:nvPr>
            <p:ph type="title" idx="4294967295"/>
          </p:nvPr>
        </p:nvSpPr>
        <p:spPr>
          <a:xfrm>
            <a:off x="0" y="115888"/>
            <a:ext cx="8610600" cy="533400"/>
          </a:xfrm>
        </p:spPr>
        <p:txBody>
          <a:bodyPr>
            <a:normAutofit fontScale="90000"/>
          </a:bodyPr>
          <a:lstStyle/>
          <a:p>
            <a:pPr eaLnBrk="1" hangingPunct="1"/>
            <a:r>
              <a:rPr lang="en-US" sz="3600" b="1" dirty="0">
                <a:solidFill>
                  <a:srgbClr val="FF0000"/>
                </a:solidFill>
                <a:latin typeface="Times New Roman" charset="0"/>
                <a:ea typeface="ＭＳ Ｐゴシック" charset="0"/>
              </a:rPr>
              <a:t>Polarized Deuterons in the Injectors</a:t>
            </a:r>
          </a:p>
        </p:txBody>
      </p:sp>
      <p:sp>
        <p:nvSpPr>
          <p:cNvPr id="51204" name="Rectangle 5"/>
          <p:cNvSpPr>
            <a:spLocks noChangeArrowheads="1"/>
          </p:cNvSpPr>
          <p:nvPr/>
        </p:nvSpPr>
        <p:spPr bwMode="auto">
          <a:xfrm>
            <a:off x="0" y="648826"/>
            <a:ext cx="91440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69900" indent="-469900">
              <a:spcBef>
                <a:spcPct val="20000"/>
              </a:spcBef>
              <a:buClr>
                <a:srgbClr val="FF0000"/>
              </a:buClr>
              <a:buFontTx/>
              <a:buChar char="•"/>
            </a:pPr>
            <a:r>
              <a:rPr lang="en-US" sz="2800" b="0" dirty="0" err="1">
                <a:solidFill>
                  <a:srgbClr val="003399"/>
                </a:solidFill>
                <a:latin typeface="Times New Roman"/>
                <a:cs typeface="Times New Roman"/>
              </a:rPr>
              <a:t>Gγ</a:t>
            </a:r>
            <a:r>
              <a:rPr lang="en-US" sz="2800" b="0" dirty="0">
                <a:solidFill>
                  <a:srgbClr val="003399"/>
                </a:solidFill>
                <a:latin typeface="Times New Roman"/>
                <a:cs typeface="Times New Roman"/>
              </a:rPr>
              <a:t> range in the </a:t>
            </a:r>
            <a:r>
              <a:rPr lang="en-US" sz="2800" b="0" dirty="0">
                <a:solidFill>
                  <a:schemeClr val="tx1"/>
                </a:solidFill>
                <a:latin typeface="Times New Roman"/>
                <a:cs typeface="Times New Roman"/>
              </a:rPr>
              <a:t>Booster</a:t>
            </a:r>
            <a:r>
              <a:rPr lang="en-US" sz="2800" b="0" dirty="0">
                <a:solidFill>
                  <a:srgbClr val="003399"/>
                </a:solidFill>
                <a:latin typeface="Times New Roman"/>
                <a:cs typeface="Times New Roman"/>
              </a:rPr>
              <a:t>: -0.14 to -0.22. No imperfection resonance. If fractional tune is not between 0.14 and 0.22 (or 0.78-0.86), no need to concern about intrinsic one either. </a:t>
            </a:r>
          </a:p>
          <a:p>
            <a:pPr marL="469900" indent="-469900">
              <a:spcBef>
                <a:spcPct val="20000"/>
              </a:spcBef>
              <a:buClr>
                <a:srgbClr val="FF0000"/>
              </a:buClr>
              <a:buFontTx/>
              <a:buChar char="•"/>
            </a:pPr>
            <a:r>
              <a:rPr lang="en-US" sz="2800" b="0" dirty="0" err="1">
                <a:solidFill>
                  <a:srgbClr val="003399"/>
                </a:solidFill>
                <a:latin typeface="Times New Roman"/>
                <a:cs typeface="Times New Roman"/>
              </a:rPr>
              <a:t>Gγ</a:t>
            </a:r>
            <a:r>
              <a:rPr lang="en-US" sz="2800" b="0" dirty="0">
                <a:solidFill>
                  <a:srgbClr val="003399"/>
                </a:solidFill>
                <a:latin typeface="Times New Roman"/>
                <a:cs typeface="Times New Roman"/>
              </a:rPr>
              <a:t> range in the </a:t>
            </a:r>
            <a:r>
              <a:rPr lang="en-US" sz="2800" b="0" dirty="0">
                <a:solidFill>
                  <a:srgbClr val="000000"/>
                </a:solidFill>
                <a:latin typeface="Times New Roman"/>
                <a:cs typeface="Times New Roman"/>
              </a:rPr>
              <a:t>AGS</a:t>
            </a:r>
            <a:r>
              <a:rPr lang="en-US" sz="2800" b="0" dirty="0">
                <a:solidFill>
                  <a:srgbClr val="003399"/>
                </a:solidFill>
                <a:latin typeface="Times New Roman"/>
                <a:cs typeface="Times New Roman"/>
              </a:rPr>
              <a:t>: -0.22 to -1.6. One very weak imperfection resonance. Three intrinsic resonances but none of them is enhanced with </a:t>
            </a:r>
            <a:r>
              <a:rPr lang="en-US" sz="2800" b="0" dirty="0" err="1">
                <a:solidFill>
                  <a:srgbClr val="003399"/>
                </a:solidFill>
                <a:latin typeface="Times New Roman"/>
                <a:cs typeface="Times New Roman"/>
              </a:rPr>
              <a:t>superperiod</a:t>
            </a:r>
            <a:r>
              <a:rPr lang="en-US" sz="2800" b="0" dirty="0">
                <a:solidFill>
                  <a:srgbClr val="003399"/>
                </a:solidFill>
                <a:latin typeface="Times New Roman"/>
                <a:cs typeface="Times New Roman"/>
              </a:rPr>
              <a:t> of 12. For the given AGS ramp rate, none of these causes polarization loss. </a:t>
            </a:r>
          </a:p>
          <a:p>
            <a:pPr marL="469900" indent="-469900">
              <a:spcBef>
                <a:spcPct val="20000"/>
              </a:spcBef>
              <a:buClr>
                <a:srgbClr val="FF0000"/>
              </a:buClr>
              <a:buFontTx/>
              <a:buChar char="•"/>
            </a:pPr>
            <a:r>
              <a:rPr lang="en-US" sz="2800" b="0" dirty="0" err="1">
                <a:solidFill>
                  <a:srgbClr val="000000"/>
                </a:solidFill>
                <a:latin typeface="Times New Roman"/>
                <a:cs typeface="Times New Roman"/>
              </a:rPr>
              <a:t>AtR</a:t>
            </a:r>
            <a:r>
              <a:rPr lang="en-US" sz="2800" b="0" dirty="0">
                <a:solidFill>
                  <a:srgbClr val="000000"/>
                </a:solidFill>
                <a:latin typeface="Times New Roman"/>
                <a:cs typeface="Times New Roman"/>
              </a:rPr>
              <a:t> line</a:t>
            </a:r>
            <a:r>
              <a:rPr lang="en-US" sz="2800" b="0" dirty="0">
                <a:solidFill>
                  <a:srgbClr val="003399"/>
                </a:solidFill>
                <a:latin typeface="Times New Roman"/>
                <a:cs typeface="Times New Roman"/>
              </a:rPr>
              <a:t>: With such a small G value and no snake in the AGS, the spin match in the </a:t>
            </a:r>
            <a:r>
              <a:rPr lang="en-US" sz="2800" b="0" dirty="0" err="1">
                <a:solidFill>
                  <a:srgbClr val="003399"/>
                </a:solidFill>
                <a:latin typeface="Times New Roman"/>
                <a:cs typeface="Times New Roman"/>
              </a:rPr>
              <a:t>AtR</a:t>
            </a:r>
            <a:r>
              <a:rPr lang="en-US" sz="2800" b="0" dirty="0">
                <a:solidFill>
                  <a:srgbClr val="003399"/>
                </a:solidFill>
                <a:latin typeface="Times New Roman"/>
                <a:cs typeface="Times New Roman"/>
              </a:rPr>
              <a:t> line is not an issue. Tracking shows that there would be no visible spin mismatch.</a:t>
            </a:r>
            <a:endParaRPr lang="en-US" sz="2800" b="0" dirty="0">
              <a:solidFill>
                <a:srgbClr val="003399"/>
              </a:solidFill>
            </a:endParaRPr>
          </a:p>
        </p:txBody>
      </p:sp>
    </p:spTree>
    <p:extLst>
      <p:ext uri="{BB962C8B-B14F-4D97-AF65-F5344CB8AC3E}">
        <p14:creationId xmlns:p14="http://schemas.microsoft.com/office/powerpoint/2010/main" val="3716354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152400"/>
            <a:ext cx="9144000" cy="533400"/>
          </a:xfrm>
        </p:spPr>
        <p:txBody>
          <a:bodyPr>
            <a:noAutofit/>
          </a:bodyPr>
          <a:lstStyle/>
          <a:p>
            <a:r>
              <a:rPr lang="en-US" sz="2600" b="1" dirty="0">
                <a:solidFill>
                  <a:srgbClr val="FF0000"/>
                </a:solidFill>
                <a:latin typeface="Times New Roman" charset="0"/>
                <a:ea typeface="ＭＳ Ｐゴシック" charset="0"/>
              </a:rPr>
              <a:t>Vertical Spin in </a:t>
            </a:r>
            <a:r>
              <a:rPr lang="en-US" sz="2600" b="1" dirty="0" err="1">
                <a:solidFill>
                  <a:srgbClr val="FF0000"/>
                </a:solidFill>
                <a:latin typeface="Times New Roman" charset="0"/>
                <a:ea typeface="ＭＳ Ｐゴシック" charset="0"/>
              </a:rPr>
              <a:t>AtR</a:t>
            </a:r>
            <a:r>
              <a:rPr lang="en-US" sz="2600" b="1" dirty="0">
                <a:solidFill>
                  <a:srgbClr val="FF0000"/>
                </a:solidFill>
                <a:latin typeface="Times New Roman" charset="0"/>
                <a:ea typeface="ＭＳ Ｐゴシック" charset="0"/>
              </a:rPr>
              <a:t> line for Deuteron and Proton </a:t>
            </a:r>
          </a:p>
        </p:txBody>
      </p:sp>
      <p:pic>
        <p:nvPicPr>
          <p:cNvPr id="7" name="Content Placeholder 6">
            <a:extLst>
              <a:ext uri="{FF2B5EF4-FFF2-40B4-BE49-F238E27FC236}">
                <a16:creationId xmlns:a16="http://schemas.microsoft.com/office/drawing/2014/main" id="{80C71EE0-E38D-2943-9442-E1474D90ABDB}"/>
              </a:ext>
            </a:extLst>
          </p:cNvPr>
          <p:cNvPicPr>
            <a:picLocks noGrp="1" noChangeAspect="1"/>
          </p:cNvPicPr>
          <p:nvPr>
            <p:ph idx="1"/>
          </p:nvPr>
        </p:nvPicPr>
        <p:blipFill>
          <a:blip r:embed="rId2"/>
          <a:stretch>
            <a:fillRect/>
          </a:stretch>
        </p:blipFill>
        <p:spPr>
          <a:xfrm>
            <a:off x="155288" y="1103638"/>
            <a:ext cx="4170373" cy="3202806"/>
          </a:xfrm>
        </p:spPr>
      </p:pic>
      <p:sp>
        <p:nvSpPr>
          <p:cNvPr id="4" name="Footer Placeholder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45882257-D01F-A24E-BD89-C991E7CCA92B}" type="slidenum">
              <a:rPr lang="ja-JP" altLang="en-US" smtClean="0"/>
              <a:pPr>
                <a:defRPr/>
              </a:pPr>
              <a:t>7</a:t>
            </a:fld>
            <a:endParaRPr lang="en-US" altLang="ja-JP" dirty="0"/>
          </a:p>
        </p:txBody>
      </p:sp>
      <p:sp>
        <p:nvSpPr>
          <p:cNvPr id="52229" name="TextBox 8"/>
          <p:cNvSpPr txBox="1">
            <a:spLocks noChangeArrowheads="1"/>
          </p:cNvSpPr>
          <p:nvPr/>
        </p:nvSpPr>
        <p:spPr bwMode="auto">
          <a:xfrm>
            <a:off x="322709" y="4582106"/>
            <a:ext cx="8359017" cy="163121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ltLang="zh-CN" dirty="0"/>
              <a:t>Left: The vertical spin for deuteron. Right: the vertical spin fore proton. Note that due to large G value for proton, the spin rotations around horizontal and vertical is not commutable, and there is an effect on spin direction. For deuteron, due to the smaller value of G, the effect is negligible.</a:t>
            </a:r>
            <a:endParaRPr lang="en-US" dirty="0"/>
          </a:p>
        </p:txBody>
      </p:sp>
      <p:pic>
        <p:nvPicPr>
          <p:cNvPr id="9" name="Picture 8">
            <a:extLst>
              <a:ext uri="{FF2B5EF4-FFF2-40B4-BE49-F238E27FC236}">
                <a16:creationId xmlns:a16="http://schemas.microsoft.com/office/drawing/2014/main" id="{03D36E45-EA6E-7F4C-AD6B-56F29D367A20}"/>
              </a:ext>
            </a:extLst>
          </p:cNvPr>
          <p:cNvPicPr>
            <a:picLocks noChangeAspect="1"/>
          </p:cNvPicPr>
          <p:nvPr/>
        </p:nvPicPr>
        <p:blipFill>
          <a:blip r:embed="rId3"/>
          <a:stretch>
            <a:fillRect/>
          </a:stretch>
        </p:blipFill>
        <p:spPr>
          <a:xfrm>
            <a:off x="4572000" y="1107118"/>
            <a:ext cx="4308914" cy="3293165"/>
          </a:xfrm>
          <a:prstGeom prst="rect">
            <a:avLst/>
          </a:prstGeom>
        </p:spPr>
      </p:pic>
      <p:sp>
        <p:nvSpPr>
          <p:cNvPr id="10" name="TextBox 9">
            <a:extLst>
              <a:ext uri="{FF2B5EF4-FFF2-40B4-BE49-F238E27FC236}">
                <a16:creationId xmlns:a16="http://schemas.microsoft.com/office/drawing/2014/main" id="{9ADC2CB3-6476-524D-AE3E-3A656630EFF0}"/>
              </a:ext>
            </a:extLst>
          </p:cNvPr>
          <p:cNvSpPr txBox="1"/>
          <p:nvPr/>
        </p:nvSpPr>
        <p:spPr>
          <a:xfrm>
            <a:off x="6726457" y="555964"/>
            <a:ext cx="2200026" cy="369332"/>
          </a:xfrm>
          <a:prstGeom prst="rect">
            <a:avLst/>
          </a:prstGeom>
          <a:noFill/>
        </p:spPr>
        <p:txBody>
          <a:bodyPr wrap="none" rtlCol="0">
            <a:spAutoFit/>
          </a:bodyPr>
          <a:lstStyle/>
          <a:p>
            <a:r>
              <a:rPr lang="en-US" dirty="0"/>
              <a:t>(Tracking by Francois)</a:t>
            </a:r>
          </a:p>
        </p:txBody>
      </p:sp>
    </p:spTree>
    <p:extLst>
      <p:ext uri="{BB962C8B-B14F-4D97-AF65-F5344CB8AC3E}">
        <p14:creationId xmlns:p14="http://schemas.microsoft.com/office/powerpoint/2010/main" val="335306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Content Placeholder 5" descr="resonance.jpg"/>
          <p:cNvPicPr>
            <a:picLocks noGrp="1" noChangeAspect="1"/>
          </p:cNvPicPr>
          <p:nvPr>
            <p:ph idx="1"/>
          </p:nvPr>
        </p:nvPicPr>
        <p:blipFill>
          <a:blip r:embed="rId2">
            <a:extLst>
              <a:ext uri="{28A0092B-C50C-407E-A947-70E740481C1C}">
                <a14:useLocalDpi xmlns:a14="http://schemas.microsoft.com/office/drawing/2010/main" val="0"/>
              </a:ext>
            </a:extLst>
          </a:blip>
          <a:srcRect l="-12553" r="-12553"/>
          <a:stretch>
            <a:fillRect/>
          </a:stretch>
        </p:blipFill>
        <p:spPr>
          <a:xfrm>
            <a:off x="-753855" y="-302944"/>
            <a:ext cx="10117138" cy="6248400"/>
          </a:xfrm>
        </p:spPr>
      </p:pic>
      <p:sp>
        <p:nvSpPr>
          <p:cNvPr id="52226" name="Title 1"/>
          <p:cNvSpPr>
            <a:spLocks noGrp="1"/>
          </p:cNvSpPr>
          <p:nvPr>
            <p:ph type="title"/>
          </p:nvPr>
        </p:nvSpPr>
        <p:spPr>
          <a:xfrm>
            <a:off x="0" y="152400"/>
            <a:ext cx="9144000" cy="533400"/>
          </a:xfrm>
        </p:spPr>
        <p:txBody>
          <a:bodyPr>
            <a:noAutofit/>
          </a:bodyPr>
          <a:lstStyle/>
          <a:p>
            <a:r>
              <a:rPr lang="en-US" sz="2600" b="1" dirty="0">
                <a:solidFill>
                  <a:srgbClr val="FF0000"/>
                </a:solidFill>
                <a:latin typeface="Times New Roman" charset="0"/>
                <a:ea typeface="ＭＳ Ｐゴシック" charset="0"/>
              </a:rPr>
              <a:t>Resonance Strength for Deuterons (DEPOL)</a:t>
            </a:r>
          </a:p>
        </p:txBody>
      </p:sp>
      <p:sp>
        <p:nvSpPr>
          <p:cNvPr id="4" name="Footer Placeholder 3"/>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5" name="Slide Number Placeholder 4"/>
          <p:cNvSpPr>
            <a:spLocks noGrp="1"/>
          </p:cNvSpPr>
          <p:nvPr>
            <p:ph type="sldNum" sz="quarter" idx="12"/>
          </p:nvPr>
        </p:nvSpPr>
        <p:spPr/>
        <p:txBody>
          <a:bodyPr/>
          <a:lstStyle/>
          <a:p>
            <a:pPr>
              <a:defRPr/>
            </a:pPr>
            <a:fld id="{45882257-D01F-A24E-BD89-C991E7CCA92B}" type="slidenum">
              <a:rPr lang="ja-JP" altLang="en-US" smtClean="0"/>
              <a:pPr>
                <a:defRPr/>
              </a:pPr>
              <a:t>8</a:t>
            </a:fld>
            <a:endParaRPr lang="en-US" altLang="ja-JP" dirty="0"/>
          </a:p>
        </p:txBody>
      </p:sp>
      <p:sp>
        <p:nvSpPr>
          <p:cNvPr id="52229" name="TextBox 8"/>
          <p:cNvSpPr txBox="1">
            <a:spLocks noChangeArrowheads="1"/>
          </p:cNvSpPr>
          <p:nvPr/>
        </p:nvSpPr>
        <p:spPr bwMode="auto">
          <a:xfrm>
            <a:off x="0" y="5534561"/>
            <a:ext cx="9144000" cy="10156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2"/>
                </a:solidFill>
                <a:latin typeface="Times New Roman" charset="0"/>
                <a:ea typeface="ＭＳ Ｐゴシック" charset="0"/>
                <a:cs typeface="ＭＳ Ｐゴシック" charset="0"/>
              </a:defRPr>
            </a:lvl1pPr>
            <a:lvl2pPr marL="742950" indent="-285750" eaLnBrk="0" hangingPunct="0">
              <a:defRPr sz="2000" b="1">
                <a:solidFill>
                  <a:schemeClr val="tx2"/>
                </a:solidFill>
                <a:latin typeface="Times New Roman" charset="0"/>
                <a:ea typeface="ＭＳ Ｐゴシック" charset="0"/>
              </a:defRPr>
            </a:lvl2pPr>
            <a:lvl3pPr marL="1143000" indent="-228600" eaLnBrk="0" hangingPunct="0">
              <a:defRPr sz="2000" b="1">
                <a:solidFill>
                  <a:schemeClr val="tx2"/>
                </a:solidFill>
                <a:latin typeface="Times New Roman" charset="0"/>
                <a:ea typeface="ＭＳ Ｐゴシック" charset="0"/>
              </a:defRPr>
            </a:lvl3pPr>
            <a:lvl4pPr marL="1600200" indent="-228600" eaLnBrk="0" hangingPunct="0">
              <a:defRPr sz="2000" b="1">
                <a:solidFill>
                  <a:schemeClr val="tx2"/>
                </a:solidFill>
                <a:latin typeface="Times New Roman" charset="0"/>
                <a:ea typeface="ＭＳ Ｐゴシック" charset="0"/>
              </a:defRPr>
            </a:lvl4pPr>
            <a:lvl5pPr marL="2057400" indent="-228600" eaLnBrk="0" hangingPunct="0">
              <a:defRPr sz="2000" b="1">
                <a:solidFill>
                  <a:schemeClr val="tx2"/>
                </a:solidFill>
                <a:latin typeface="Times New Roman" charset="0"/>
                <a:ea typeface="ＭＳ Ｐゴシック" charset="0"/>
              </a:defRPr>
            </a:lvl5pPr>
            <a:lvl6pPr marL="2514600" indent="-228600" eaLnBrk="0" fontAlgn="base" hangingPunct="0">
              <a:spcBef>
                <a:spcPct val="0"/>
              </a:spcBef>
              <a:spcAft>
                <a:spcPct val="0"/>
              </a:spcAft>
              <a:defRPr sz="2000" b="1">
                <a:solidFill>
                  <a:schemeClr val="tx2"/>
                </a:solidFill>
                <a:latin typeface="Times New Roman" charset="0"/>
                <a:ea typeface="ＭＳ Ｐゴシック" charset="0"/>
              </a:defRPr>
            </a:lvl6pPr>
            <a:lvl7pPr marL="2971800" indent="-228600" eaLnBrk="0" fontAlgn="base" hangingPunct="0">
              <a:spcBef>
                <a:spcPct val="0"/>
              </a:spcBef>
              <a:spcAft>
                <a:spcPct val="0"/>
              </a:spcAft>
              <a:defRPr sz="2000" b="1">
                <a:solidFill>
                  <a:schemeClr val="tx2"/>
                </a:solidFill>
                <a:latin typeface="Times New Roman" charset="0"/>
                <a:ea typeface="ＭＳ Ｐゴシック" charset="0"/>
              </a:defRPr>
            </a:lvl7pPr>
            <a:lvl8pPr marL="3429000" indent="-228600" eaLnBrk="0" fontAlgn="base" hangingPunct="0">
              <a:spcBef>
                <a:spcPct val="0"/>
              </a:spcBef>
              <a:spcAft>
                <a:spcPct val="0"/>
              </a:spcAft>
              <a:defRPr sz="2000" b="1">
                <a:solidFill>
                  <a:schemeClr val="tx2"/>
                </a:solidFill>
                <a:latin typeface="Times New Roman" charset="0"/>
                <a:ea typeface="ＭＳ Ｐゴシック" charset="0"/>
              </a:defRPr>
            </a:lvl8pPr>
            <a:lvl9pPr marL="3886200" indent="-228600" eaLnBrk="0" fontAlgn="base" hangingPunct="0">
              <a:spcBef>
                <a:spcPct val="0"/>
              </a:spcBef>
              <a:spcAft>
                <a:spcPct val="0"/>
              </a:spcAft>
              <a:defRPr sz="2000" b="1">
                <a:solidFill>
                  <a:schemeClr val="tx2"/>
                </a:solidFill>
                <a:latin typeface="Times New Roman" charset="0"/>
                <a:ea typeface="ＭＳ Ｐゴシック" charset="0"/>
              </a:defRPr>
            </a:lvl9pPr>
          </a:lstStyle>
          <a:p>
            <a:pPr eaLnBrk="1" hangingPunct="1"/>
            <a:r>
              <a:rPr lang="en-US" altLang="zh-CN" dirty="0"/>
              <a:t>From the d-Au run in 2016, the expected </a:t>
            </a:r>
            <a:r>
              <a:rPr lang="en-US" altLang="zh-CN" dirty="0" err="1"/>
              <a:t>rms</a:t>
            </a:r>
            <a:r>
              <a:rPr lang="en-US" altLang="zh-CN" dirty="0"/>
              <a:t> emittance of  deuteron should be less than 2π. The rms orbit error is expected around 0.3mm. The resonance  strengths are estimated with these beam conditions for run17 pp lattice (</a:t>
            </a:r>
            <a:r>
              <a:rPr lang="en-US" altLang="zh-CN" dirty="0" err="1">
                <a:latin typeface="Symbol" pitchFamily="2" charset="2"/>
              </a:rPr>
              <a:t>n</a:t>
            </a:r>
            <a:r>
              <a:rPr lang="en-US" altLang="zh-CN" baseline="-25000" dirty="0" err="1"/>
              <a:t>y</a:t>
            </a:r>
            <a:r>
              <a:rPr lang="en-US" altLang="zh-CN" dirty="0"/>
              <a:t>=29.673).</a:t>
            </a:r>
            <a:endParaRPr lang="en-US" dirty="0"/>
          </a:p>
        </p:txBody>
      </p:sp>
      <p:sp>
        <p:nvSpPr>
          <p:cNvPr id="2" name="TextBox 1">
            <a:extLst>
              <a:ext uri="{FF2B5EF4-FFF2-40B4-BE49-F238E27FC236}">
                <a16:creationId xmlns:a16="http://schemas.microsoft.com/office/drawing/2014/main" id="{A2B5ABA4-522C-3F42-8BD9-AEC1842053D5}"/>
              </a:ext>
            </a:extLst>
          </p:cNvPr>
          <p:cNvSpPr txBox="1"/>
          <p:nvPr/>
        </p:nvSpPr>
        <p:spPr>
          <a:xfrm>
            <a:off x="6748095" y="163537"/>
            <a:ext cx="1437125" cy="369332"/>
          </a:xfrm>
          <a:prstGeom prst="rect">
            <a:avLst/>
          </a:prstGeom>
          <a:noFill/>
        </p:spPr>
        <p:txBody>
          <a:bodyPr wrap="none" rtlCol="0">
            <a:spAutoFit/>
          </a:bodyPr>
          <a:lstStyle/>
          <a:p>
            <a:r>
              <a:rPr lang="en-US" dirty="0"/>
              <a:t>(from Vahid)</a:t>
            </a:r>
          </a:p>
        </p:txBody>
      </p:sp>
    </p:spTree>
    <p:extLst>
      <p:ext uri="{BB962C8B-B14F-4D97-AF65-F5344CB8AC3E}">
        <p14:creationId xmlns:p14="http://schemas.microsoft.com/office/powerpoint/2010/main" val="184538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ltLang="ja-JP" dirty="0"/>
          </a:p>
        </p:txBody>
      </p:sp>
      <p:sp>
        <p:nvSpPr>
          <p:cNvPr id="26627" name="Slide Number Placeholder 3"/>
          <p:cNvSpPr>
            <a:spLocks noGrp="1"/>
          </p:cNvSpPr>
          <p:nvPr>
            <p:ph type="sldNum" sz="quarter" idx="12"/>
          </p:nvPr>
        </p:nvSpPr>
        <p:spPr/>
        <p:txBody>
          <a:bodyPr/>
          <a:lstStyle/>
          <a:p>
            <a:pPr>
              <a:defRPr/>
            </a:pPr>
            <a:fld id="{2B0E6227-38D4-1743-AB64-EB6830011567}" type="slidenum">
              <a:rPr lang="ja-JP" altLang="en-US"/>
              <a:pPr>
                <a:defRPr/>
              </a:pPr>
              <a:t>9</a:t>
            </a:fld>
            <a:endParaRPr lang="en-US" altLang="ja-JP" dirty="0"/>
          </a:p>
        </p:txBody>
      </p:sp>
      <p:sp>
        <p:nvSpPr>
          <p:cNvPr id="53251" name="Rectangle 2"/>
          <p:cNvSpPr>
            <a:spLocks noGrp="1" noChangeArrowheads="1"/>
          </p:cNvSpPr>
          <p:nvPr>
            <p:ph type="title" idx="4294967295"/>
          </p:nvPr>
        </p:nvSpPr>
        <p:spPr>
          <a:xfrm>
            <a:off x="0" y="152400"/>
            <a:ext cx="8947052" cy="533400"/>
          </a:xfrm>
        </p:spPr>
        <p:txBody>
          <a:bodyPr>
            <a:normAutofit fontScale="90000"/>
          </a:bodyPr>
          <a:lstStyle/>
          <a:p>
            <a:pPr eaLnBrk="1" hangingPunct="1"/>
            <a:r>
              <a:rPr lang="en-US" sz="3400" b="1" dirty="0">
                <a:solidFill>
                  <a:srgbClr val="FF0000"/>
                </a:solidFill>
                <a:latin typeface="Times New Roman" charset="0"/>
                <a:ea typeface="ＭＳ Ｐゴシック" charset="0"/>
              </a:rPr>
              <a:t>Imperfection Resonance for Deuterons </a:t>
            </a:r>
          </a:p>
        </p:txBody>
      </p:sp>
      <p:sp>
        <p:nvSpPr>
          <p:cNvPr id="53252" name="Rectangle 5"/>
          <p:cNvSpPr>
            <a:spLocks noChangeArrowheads="1"/>
          </p:cNvSpPr>
          <p:nvPr/>
        </p:nvSpPr>
        <p:spPr bwMode="auto">
          <a:xfrm>
            <a:off x="0" y="685799"/>
            <a:ext cx="9144000" cy="499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69900" indent="-469900">
              <a:spcBef>
                <a:spcPct val="20000"/>
              </a:spcBef>
              <a:buClr>
                <a:srgbClr val="FF0000"/>
              </a:buClr>
              <a:buFontTx/>
              <a:buChar char="•"/>
            </a:pPr>
            <a:r>
              <a:rPr lang="en-US" sz="2800" b="0" dirty="0" err="1">
                <a:solidFill>
                  <a:srgbClr val="003399"/>
                </a:solidFill>
                <a:latin typeface="Times New Roman"/>
                <a:cs typeface="Times New Roman"/>
              </a:rPr>
              <a:t>Gγ</a:t>
            </a:r>
            <a:r>
              <a:rPr lang="en-US" sz="2800" b="0" dirty="0">
                <a:solidFill>
                  <a:srgbClr val="003399"/>
                </a:solidFill>
                <a:latin typeface="Times New Roman"/>
                <a:cs typeface="Times New Roman"/>
              </a:rPr>
              <a:t> range: -1.6 to -20.9. Total of 19 imperfection resonances. With </a:t>
            </a:r>
            <a:r>
              <a:rPr lang="en-US" sz="2800" b="0" dirty="0" err="1">
                <a:solidFill>
                  <a:srgbClr val="003399"/>
                </a:solidFill>
                <a:latin typeface="Times New Roman"/>
                <a:cs typeface="Times New Roman"/>
              </a:rPr>
              <a:t>rms</a:t>
            </a:r>
            <a:r>
              <a:rPr lang="en-US" sz="2800" b="0" dirty="0">
                <a:solidFill>
                  <a:srgbClr val="003399"/>
                </a:solidFill>
                <a:latin typeface="Times New Roman"/>
                <a:cs typeface="Times New Roman"/>
              </a:rPr>
              <a:t> orbit error of 0.3mm, the strongest resonance strength is less than 0.0015. From the nominal ramp rate in RHIC d-Au run in 2016, the ramp rate is about </a:t>
            </a:r>
            <a:r>
              <a:rPr lang="en-US" sz="2800" b="0" dirty="0" err="1">
                <a:solidFill>
                  <a:srgbClr val="003399"/>
                </a:solidFill>
                <a:latin typeface="Times New Roman"/>
                <a:cs typeface="Times New Roman"/>
              </a:rPr>
              <a:t>dγ</a:t>
            </a:r>
            <a:r>
              <a:rPr lang="en-US" sz="2800" b="0" dirty="0">
                <a:solidFill>
                  <a:srgbClr val="003399"/>
                </a:solidFill>
                <a:latin typeface="Times New Roman"/>
                <a:cs typeface="Times New Roman"/>
              </a:rPr>
              <a:t>/dt= 90/220s =&gt;resonance crossing rate α=1.2E-7.</a:t>
            </a:r>
          </a:p>
          <a:p>
            <a:pPr marL="469900" indent="-469900">
              <a:spcBef>
                <a:spcPct val="20000"/>
              </a:spcBef>
              <a:buClr>
                <a:srgbClr val="FF0000"/>
              </a:buClr>
              <a:buFontTx/>
              <a:buChar char="•"/>
            </a:pPr>
            <a:r>
              <a:rPr lang="en-US" sz="2800" b="0" dirty="0">
                <a:solidFill>
                  <a:srgbClr val="003399"/>
                </a:solidFill>
                <a:latin typeface="Times New Roman"/>
                <a:cs typeface="Times New Roman"/>
              </a:rPr>
              <a:t> A partial snake can be used to overcome these resonances. The required partial snake snake strength is 0.22%(see next page). The existing snake is not strong enough. Adding a solenoid is a solution. 15Tm warm solenoid (0.22% partial snake) should work. AGS Solenoid: 4.7Tm and 2.4m long. </a:t>
            </a:r>
          </a:p>
          <a:p>
            <a:pPr marL="469900" indent="-469900">
              <a:spcBef>
                <a:spcPct val="20000"/>
              </a:spcBef>
              <a:buClr>
                <a:srgbClr val="FF0000"/>
              </a:buClr>
              <a:buFontTx/>
              <a:buChar char="•"/>
            </a:pPr>
            <a:r>
              <a:rPr lang="en-US" sz="2800" dirty="0">
                <a:solidFill>
                  <a:srgbClr val="003399"/>
                </a:solidFill>
                <a:latin typeface="Times New Roman"/>
                <a:cs typeface="Times New Roman"/>
              </a:rPr>
              <a:t>On the other hand, we have detector solenoids…..</a:t>
            </a:r>
            <a:endParaRPr lang="en-US" sz="2800" b="0" dirty="0">
              <a:solidFill>
                <a:srgbClr val="003399"/>
              </a:solidFill>
              <a:latin typeface="Times New Roman"/>
              <a:cs typeface="Times New Roman"/>
            </a:endParaRPr>
          </a:p>
          <a:p>
            <a:pPr marL="469900" indent="-469900">
              <a:spcBef>
                <a:spcPct val="20000"/>
              </a:spcBef>
              <a:buClr>
                <a:srgbClr val="FF0000"/>
              </a:buClr>
              <a:buFontTx/>
              <a:buChar char="•"/>
            </a:pPr>
            <a:endParaRPr lang="en-US" sz="2400" b="0" dirty="0">
              <a:solidFill>
                <a:srgbClr val="003399"/>
              </a:solidFill>
            </a:endParaRPr>
          </a:p>
        </p:txBody>
      </p:sp>
    </p:spTree>
    <p:extLst>
      <p:ext uri="{BB962C8B-B14F-4D97-AF65-F5344CB8AC3E}">
        <p14:creationId xmlns:p14="http://schemas.microsoft.com/office/powerpoint/2010/main" val="13251182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70_100_PPT_Template" id="{F58EDFFD-527C-7E42-BAA5-64FCBB450853}" vid="{EBDB0018-34B5-C744-99EA-0F616804C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28000</TotalTime>
  <Words>1994</Words>
  <Application>Microsoft Macintosh PowerPoint</Application>
  <PresentationFormat>On-screen Show (4:3)</PresentationFormat>
  <Paragraphs>140</Paragraphs>
  <Slides>23</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StarSymbol</vt:lpstr>
      <vt:lpstr>Arial</vt:lpstr>
      <vt:lpstr>Calibri</vt:lpstr>
      <vt:lpstr>Cambria Math</vt:lpstr>
      <vt:lpstr>Symbol</vt:lpstr>
      <vt:lpstr>Times New Roman</vt:lpstr>
      <vt:lpstr>Office Theme</vt:lpstr>
      <vt:lpstr>Equation</vt:lpstr>
      <vt:lpstr>Feasibility of Polarized Deuteron Beam for EIC</vt:lpstr>
      <vt:lpstr>Polarized Deuterons in EIC/RHIC</vt:lpstr>
      <vt:lpstr>What Have Been Studied Before</vt:lpstr>
      <vt:lpstr>Scenarios for Polarized Deuteron</vt:lpstr>
      <vt:lpstr>Detector Solenoid as Partial Snake?</vt:lpstr>
      <vt:lpstr>Polarized Deuterons in the Injectors</vt:lpstr>
      <vt:lpstr>Vertical Spin in AtR line for Deuteron and Proton </vt:lpstr>
      <vt:lpstr>Resonance Strength for Deuterons (DEPOL)</vt:lpstr>
      <vt:lpstr>Imperfection Resonance for Deuterons </vt:lpstr>
      <vt:lpstr>Needed Partial Snake Strength for Deuterons</vt:lpstr>
      <vt:lpstr>Spin Tune and Stable Spin Direction with 2 Partial Snakes</vt:lpstr>
      <vt:lpstr>Imperfection Resonance Strength and Partial Snakes</vt:lpstr>
      <vt:lpstr>Polarization after Each Imperfection Resonance</vt:lpstr>
      <vt:lpstr>Spin Tune and Stable Spin Direction at Detector1 and Detecgor2</vt:lpstr>
      <vt:lpstr>Single Partial Snake Case (Detecgtor1 only)</vt:lpstr>
      <vt:lpstr>Additional Consideration</vt:lpstr>
      <vt:lpstr>Intrinsic Resonance Strength for Three lattices</vt:lpstr>
      <vt:lpstr>Intrinsic Resonances</vt:lpstr>
      <vt:lpstr>Modest Vertical Tune Jump</vt:lpstr>
      <vt:lpstr>Tune Jump Schematics</vt:lpstr>
      <vt:lpstr>Tune Jump Qauds Power Supply Requirements</vt:lpstr>
      <vt:lpstr>Polarization after Each Res. for Various Schemes</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Graphic Design</dc:creator>
  <cp:keywords/>
  <dc:description/>
  <cp:lastModifiedBy>Huang, Haixin</cp:lastModifiedBy>
  <cp:revision>300</cp:revision>
  <dcterms:created xsi:type="dcterms:W3CDTF">2017-01-09T19:35:35Z</dcterms:created>
  <dcterms:modified xsi:type="dcterms:W3CDTF">2020-07-01T20:13:07Z</dcterms:modified>
  <cp:category/>
</cp:coreProperties>
</file>