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35"/>
  </p:notesMasterIdLst>
  <p:sldIdLst>
    <p:sldId id="309" r:id="rId2"/>
    <p:sldId id="414" r:id="rId3"/>
    <p:sldId id="415" r:id="rId4"/>
    <p:sldId id="416" r:id="rId5"/>
    <p:sldId id="418" r:id="rId6"/>
    <p:sldId id="417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7" r:id="rId15"/>
    <p:sldId id="428" r:id="rId16"/>
    <p:sldId id="429" r:id="rId17"/>
    <p:sldId id="430" r:id="rId18"/>
    <p:sldId id="431" r:id="rId19"/>
    <p:sldId id="432" r:id="rId20"/>
    <p:sldId id="435" r:id="rId21"/>
    <p:sldId id="433" r:id="rId22"/>
    <p:sldId id="436" r:id="rId23"/>
    <p:sldId id="437" r:id="rId24"/>
    <p:sldId id="438" r:id="rId25"/>
    <p:sldId id="439" r:id="rId26"/>
    <p:sldId id="440" r:id="rId27"/>
    <p:sldId id="442" r:id="rId28"/>
    <p:sldId id="443" r:id="rId29"/>
    <p:sldId id="444" r:id="rId30"/>
    <p:sldId id="445" r:id="rId31"/>
    <p:sldId id="446" r:id="rId32"/>
    <p:sldId id="447" r:id="rId33"/>
    <p:sldId id="44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08" autoAdjust="0"/>
    <p:restoredTop sz="96408" autoAdjust="0"/>
  </p:normalViewPr>
  <p:slideViewPr>
    <p:cSldViewPr snapToGrid="0" snapToObjects="1">
      <p:cViewPr varScale="1">
        <p:scale>
          <a:sx n="108" d="100"/>
          <a:sy n="108" d="100"/>
        </p:scale>
        <p:origin x="1080" y="18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594"/>
          <c:y val="0.16054358769051316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4F-994B-8865-F478EC040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806320"/>
        <c:axId val="-1725034464"/>
      </c:scatterChart>
      <c:valAx>
        <c:axId val="-1725034464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2145806320"/>
        <c:crossesAt val="0"/>
        <c:crossBetween val="midCat"/>
        <c:majorUnit val="1"/>
        <c:minorUnit val="1"/>
      </c:valAx>
      <c:valAx>
        <c:axId val="-214580632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8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72503446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Thursday, June 25, 2020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045D017-CD03-4511-80B5-BCF741F63599}" type="datetime2">
              <a:rPr lang="en-US" smtClean="0"/>
              <a:t>Thursday, June 25, 2020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Thursday, June 25, 2020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CFNS Workshop on Beam Polarization and Polarimetry at EIC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69FDF1C-14F4-5645-82C3-F46A166A57DA}"/>
              </a:ext>
            </a:extLst>
          </p:cNvPr>
          <p:cNvSpPr txBox="1">
            <a:spLocks/>
          </p:cNvSpPr>
          <p:nvPr userDrawn="1"/>
        </p:nvSpPr>
        <p:spPr>
          <a:xfrm>
            <a:off x="9037376" y="6467336"/>
            <a:ext cx="1200114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June 26, 2020</a:t>
            </a:r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A7B653F-3B6D-4BB7-BB4B-7C1BB3B21580}" type="datetime2">
              <a:rPr lang="en-US" smtClean="0"/>
              <a:t>Thursday, June 25, 2020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Thursday, June 25,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indico.bnl.gov/event/7583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6.wmf"/><Relationship Id="rId4" Type="http://schemas.openxmlformats.org/officeDocument/2006/relationships/image" Target="../media/image35.png"/><Relationship Id="rId9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8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205946"/>
            <a:ext cx="11467731" cy="917487"/>
          </a:xfrm>
        </p:spPr>
        <p:txBody>
          <a:bodyPr anchor="ctr" anchorCtr="0"/>
          <a:lstStyle/>
          <a:p>
            <a:r>
              <a:rPr lang="en-US" sz="3600" dirty="0"/>
              <a:t>Possibilities for Polarized Positrons at the EIC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068286" y="5470945"/>
            <a:ext cx="8395854" cy="67139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CFNS Workshop on Beam Polarization and Polarimetry at EIC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hlinkClick r:id="rId2"/>
              </a:rPr>
              <a:t>https://indico.bnl.gov/event/7583/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June 26,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5F660-D3DB-3A42-A297-DB0C484627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944" y="1460805"/>
            <a:ext cx="4723967" cy="3325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FA47E-6591-FB44-BCCD-DCE61E72B143}"/>
              </a:ext>
            </a:extLst>
          </p:cNvPr>
          <p:cNvSpPr/>
          <p:nvPr/>
        </p:nvSpPr>
        <p:spPr>
          <a:xfrm>
            <a:off x="718527" y="1428805"/>
            <a:ext cx="598092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Joe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Jefferson Laboratory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7C396F-7BC4-CB42-9A30-A0C44115DA6D}"/>
              </a:ext>
            </a:extLst>
          </p:cNvPr>
          <p:cNvSpPr/>
          <p:nvPr/>
        </p:nvSpPr>
        <p:spPr>
          <a:xfrm>
            <a:off x="425003" y="2643229"/>
            <a:ext cx="6388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This work is supported by the </a:t>
            </a:r>
            <a:r>
              <a:rPr lang="en-US" b="1" dirty="0"/>
              <a:t>U.S. Department of Energy contract DE-AC05-06OR23177</a:t>
            </a:r>
            <a:r>
              <a:rPr lang="en-US" dirty="0"/>
              <a:t> and the </a:t>
            </a:r>
            <a:r>
              <a:rPr lang="en-US" b="1" dirty="0"/>
              <a:t>U.S.-Japan Science and Technology Cooperation Program in High Energy Physics.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69113-578C-F443-85D5-9165A6C68E25}"/>
              </a:ext>
            </a:extLst>
          </p:cNvPr>
          <p:cNvSpPr/>
          <p:nvPr/>
        </p:nvSpPr>
        <p:spPr>
          <a:xfrm>
            <a:off x="425003" y="3837245"/>
            <a:ext cx="6441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 would like to acknowledge the following for their long time encouragement for this work:  </a:t>
            </a:r>
            <a:r>
              <a:rPr lang="en-US" b="1" dirty="0"/>
              <a:t>Larry </a:t>
            </a:r>
            <a:r>
              <a:rPr lang="en-US" b="1" dirty="0" err="1"/>
              <a:t>Cardman</a:t>
            </a:r>
            <a:r>
              <a:rPr lang="en-US" dirty="0"/>
              <a:t>, </a:t>
            </a:r>
            <a:r>
              <a:rPr lang="en-US" b="1" dirty="0"/>
              <a:t>Arne </a:t>
            </a:r>
            <a:r>
              <a:rPr lang="en-US" b="1" dirty="0" err="1"/>
              <a:t>Freyberger</a:t>
            </a:r>
            <a:r>
              <a:rPr lang="en-US" dirty="0"/>
              <a:t>, </a:t>
            </a:r>
            <a:r>
              <a:rPr lang="en-US" b="1" dirty="0"/>
              <a:t>Hugh Montgomery</a:t>
            </a:r>
            <a:r>
              <a:rPr lang="en-US" dirty="0"/>
              <a:t>, </a:t>
            </a:r>
            <a:r>
              <a:rPr lang="en-US" b="1" dirty="0"/>
              <a:t>Matt </a:t>
            </a:r>
            <a:r>
              <a:rPr lang="en-US" b="1" dirty="0" err="1"/>
              <a:t>Poelker</a:t>
            </a:r>
            <a:r>
              <a:rPr lang="en-US" dirty="0"/>
              <a:t> and </a:t>
            </a:r>
            <a:r>
              <a:rPr lang="en-US" b="1" dirty="0"/>
              <a:t>Eric </a:t>
            </a:r>
            <a:r>
              <a:rPr lang="en-US" b="1" dirty="0" err="1"/>
              <a:t>Voutier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1A6A8-E193-0045-81BA-265B5E20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Stanford Linear Collider (AMD)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D6DB8-659E-B84D-868A-1D76EF55F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C7CD6-C706-3541-8672-969F1917B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Content Placeholder 3" descr="SLC_layout.eps">
            <a:extLst>
              <a:ext uri="{FF2B5EF4-FFF2-40B4-BE49-F238E27FC236}">
                <a16:creationId xmlns:a16="http://schemas.microsoft.com/office/drawing/2014/main" id="{3693F118-66A7-F34C-8CB7-3E3342D1E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892791"/>
            <a:ext cx="6700792" cy="2109975"/>
          </a:xfrm>
          <a:prstGeom prst="rect">
            <a:avLst/>
          </a:prstGeom>
        </p:spPr>
      </p:pic>
      <p:pic>
        <p:nvPicPr>
          <p:cNvPr id="9" name="Picture 8" descr="SLC_flux.eps">
            <a:extLst>
              <a:ext uri="{FF2B5EF4-FFF2-40B4-BE49-F238E27FC236}">
                <a16:creationId xmlns:a16="http://schemas.microsoft.com/office/drawing/2014/main" id="{2502D028-1803-8648-B6EF-48603180D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057" y="1604649"/>
            <a:ext cx="4246424" cy="471427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F809D20-7C03-974D-BE58-7ED7F335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4689" y="3167528"/>
            <a:ext cx="3798832" cy="325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41D7B-DEAA-E24D-A3E0-2EC3F1166162}"/>
              </a:ext>
            </a:extLst>
          </p:cNvPr>
          <p:cNvSpPr txBox="1"/>
          <p:nvPr/>
        </p:nvSpPr>
        <p:spPr>
          <a:xfrm>
            <a:off x="9684933" y="1197734"/>
            <a:ext cx="1700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</a:rPr>
              <a:t>Maximize e+ momentum acceptance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418F0B-DE5C-0B4C-A09A-D807D91ABA39}"/>
              </a:ext>
            </a:extLst>
          </p:cNvPr>
          <p:cNvCxnSpPr>
            <a:cxnSpLocks/>
          </p:cNvCxnSpPr>
          <p:nvPr/>
        </p:nvCxnSpPr>
        <p:spPr>
          <a:xfrm flipH="1">
            <a:off x="8963696" y="2213397"/>
            <a:ext cx="837127" cy="95413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984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E12B0-C7D6-2C4D-8B14-EEC1F295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Polarizing the Unpolarized Positron beam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21C40-A690-CF45-8C43-B2A5A9CB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EE685-2E9E-254B-97B5-86C761F5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518D6-2719-4547-995F-E5CF946A63B9}"/>
              </a:ext>
            </a:extLst>
          </p:cNvPr>
          <p:cNvSpPr/>
          <p:nvPr/>
        </p:nvSpPr>
        <p:spPr>
          <a:xfrm>
            <a:off x="171966" y="899677"/>
            <a:ext cx="7205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small fraction of synchrotron radiated power (&lt;10</a:t>
            </a:r>
            <a:r>
              <a:rPr lang="en-US" sz="2400" baseline="30000" dirty="0"/>
              <a:t>-8</a:t>
            </a:r>
            <a:r>
              <a:rPr lang="en-US" sz="2400" dirty="0"/>
              <a:t>) results in a spin flip.   The difference in energy levels (e- in a B field) results in an asymmetry in the spin state (parallel or anti-parallel to the magnetic field)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165112-9E98-024A-8520-41D64D4783F5}"/>
              </a:ext>
            </a:extLst>
          </p:cNvPr>
          <p:cNvGrpSpPr/>
          <p:nvPr/>
        </p:nvGrpSpPr>
        <p:grpSpPr>
          <a:xfrm>
            <a:off x="259812" y="2718555"/>
            <a:ext cx="5821597" cy="3507002"/>
            <a:chOff x="4851278" y="749174"/>
            <a:chExt cx="4053731" cy="264286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77B524-D524-4A45-B5D1-880D8095AA9C}"/>
                </a:ext>
              </a:extLst>
            </p:cNvPr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5DB9B9A-3C0D-924B-9304-CE1204905C12}"/>
                  </a:ext>
                </a:extLst>
              </p:cNvPr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  <a:solidFill>
                <a:srgbClr val="BBE0E3"/>
              </a:solidFill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2" name="Group 33">
                <a:extLst>
                  <a:ext uri="{FF2B5EF4-FFF2-40B4-BE49-F238E27FC236}">
                    <a16:creationId xmlns:a16="http://schemas.microsoft.com/office/drawing/2014/main" id="{A496CA4D-EF5F-3E4E-A162-ECCCD92D94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14" name="Object 28">
                  <a:extLst>
                    <a:ext uri="{FF2B5EF4-FFF2-40B4-BE49-F238E27FC236}">
                      <a16:creationId xmlns:a16="http://schemas.microsoft.com/office/drawing/2014/main" id="{A8DE4501-3EAC-3348-B516-B27E0BAE64B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68233156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633" name="Image" r:id="rId3" imgW="9000000" imgH="6500423" progId="PSP7.Image">
                        <p:embed/>
                      </p:oleObj>
                    </mc:Choice>
                    <mc:Fallback>
                      <p:oleObj name="Image" r:id="rId3" imgW="9000000" imgH="6500423" progId="PSP7.Image">
                        <p:embed/>
                        <p:pic>
                          <p:nvPicPr>
                            <p:cNvPr id="40" name="Object 28">
                              <a:extLst>
                                <a:ext uri="{FF2B5EF4-FFF2-40B4-BE49-F238E27FC236}">
                                  <a16:creationId xmlns:a16="http://schemas.microsoft.com/office/drawing/2014/main" id="{5FFF1031-93C7-B44E-8E07-89B963990BD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15" name="Picture 29">
                  <a:extLst>
                    <a:ext uri="{FF2B5EF4-FFF2-40B4-BE49-F238E27FC236}">
                      <a16:creationId xmlns:a16="http://schemas.microsoft.com/office/drawing/2014/main" id="{2E5B8E23-C0A3-0842-A470-C27AFBB12C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Picture 30">
                  <a:extLst>
                    <a:ext uri="{FF2B5EF4-FFF2-40B4-BE49-F238E27FC236}">
                      <a16:creationId xmlns:a16="http://schemas.microsoft.com/office/drawing/2014/main" id="{D7A85C84-970C-304C-9FB1-E5E052F809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31">
                  <a:extLst>
                    <a:ext uri="{FF2B5EF4-FFF2-40B4-BE49-F238E27FC236}">
                      <a16:creationId xmlns:a16="http://schemas.microsoft.com/office/drawing/2014/main" id="{2DE2680E-D336-5941-B110-9AD114FCF9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32" descr="hermeslogocolour">
                  <a:extLst>
                    <a:ext uri="{FF2B5EF4-FFF2-40B4-BE49-F238E27FC236}">
                      <a16:creationId xmlns:a16="http://schemas.microsoft.com/office/drawing/2014/main" id="{E1B172E0-B99F-EF43-895B-4BBF0886F2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33BFFC-157C-C240-8C68-0AB173A87ACC}"/>
                  </a:ext>
                </a:extLst>
              </p:cNvPr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Sokolov-Ternov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Effect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D. Barber , AIP Conf. Proc. 588, 338 (2001)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556391-4A6F-A743-89D6-87B6E0AE53F0}"/>
                </a:ext>
              </a:extLst>
            </p:cNvPr>
            <p:cNvSpPr txBox="1"/>
            <p:nvPr/>
          </p:nvSpPr>
          <p:spPr>
            <a:xfrm>
              <a:off x="5032435" y="1214043"/>
              <a:ext cx="1543314" cy="239775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HERA 27.5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GeV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e+/e-</a:t>
              </a:r>
            </a:p>
          </p:txBody>
        </p: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73555341-A8AA-B94E-AA57-40CB0EAD9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21797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P(e</a:t>
              </a:r>
              <a:r>
                <a:rPr kumimoji="0" lang="fr-FR" sz="14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+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) ~ 70 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%</a:t>
              </a:r>
            </a:p>
          </p:txBody>
        </p:sp>
      </p:grpSp>
      <p:graphicFrame>
        <p:nvGraphicFramePr>
          <p:cNvPr id="19" name="Object 34">
            <a:extLst>
              <a:ext uri="{FF2B5EF4-FFF2-40B4-BE49-F238E27FC236}">
                <a16:creationId xmlns:a16="http://schemas.microsoft.com/office/drawing/2014/main" id="{1B525D9E-02BF-B14C-9B80-783439D566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02361"/>
              </p:ext>
            </p:extLst>
          </p:nvPr>
        </p:nvGraphicFramePr>
        <p:xfrm>
          <a:off x="8173766" y="2824510"/>
          <a:ext cx="2263421" cy="683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4" name="Equation" r:id="rId9" imgW="1206360" imgH="457200" progId="Equation.3">
                  <p:embed/>
                </p:oleObj>
              </mc:Choice>
              <mc:Fallback>
                <p:oleObj name="Equation" r:id="rId9" imgW="1206360" imgH="457200" progId="Equation.3">
                  <p:embed/>
                  <p:pic>
                    <p:nvPicPr>
                      <p:cNvPr id="45" name="Object 34">
                        <a:extLst>
                          <a:ext uri="{FF2B5EF4-FFF2-40B4-BE49-F238E27FC236}">
                            <a16:creationId xmlns:a16="http://schemas.microsoft.com/office/drawing/2014/main" id="{6BB0CAF5-7F60-264B-BC64-7521A8B8B6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3766" y="2824510"/>
                        <a:ext cx="2263421" cy="683653"/>
                      </a:xfrm>
                      <a:prstGeom prst="rect">
                        <a:avLst/>
                      </a:prstGeom>
                      <a:solidFill>
                        <a:srgbClr val="FFFFFF">
                          <a:alpha val="90000"/>
                        </a:srgb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F5B6E5A-44BE-534C-9FAB-35A1EF03386D}"/>
              </a:ext>
            </a:extLst>
          </p:cNvPr>
          <p:cNvSpPr txBox="1"/>
          <p:nvPr/>
        </p:nvSpPr>
        <p:spPr>
          <a:xfrm>
            <a:off x="6343524" y="3985155"/>
            <a:ext cx="5563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Theoretical limit </a:t>
            </a:r>
            <a:r>
              <a:rPr lang="en-US" sz="2000" b="1" dirty="0">
                <a:solidFill>
                  <a:srgbClr val="FF0000"/>
                </a:solidFill>
              </a:rPr>
              <a:t>92.38%</a:t>
            </a:r>
            <a:r>
              <a:rPr lang="en-US" sz="2000" dirty="0"/>
              <a:t>, however, radiative depolarization and non-ideal orbit may lessen achieved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Best suited for </a:t>
            </a:r>
            <a:r>
              <a:rPr lang="en-US" sz="2000" b="1" dirty="0">
                <a:solidFill>
                  <a:srgbClr val="FF0000"/>
                </a:solidFill>
              </a:rPr>
              <a:t>high energy</a:t>
            </a:r>
            <a:r>
              <a:rPr lang="en-US" sz="2000" dirty="0"/>
              <a:t> (</a:t>
            </a:r>
            <a:r>
              <a:rPr lang="en-US" sz="2000" b="1" dirty="0">
                <a:solidFill>
                  <a:srgbClr val="FF0000"/>
                </a:solidFill>
              </a:rPr>
              <a:t>10’s GeV</a:t>
            </a:r>
            <a:r>
              <a:rPr lang="en-US" sz="2000" dirty="0"/>
              <a:t>) electron storage rings and where build-up time of </a:t>
            </a:r>
            <a:r>
              <a:rPr lang="en-US" sz="2000" b="1" dirty="0">
                <a:solidFill>
                  <a:srgbClr val="FF0000"/>
                </a:solidFill>
              </a:rPr>
              <a:t>minutes to hours</a:t>
            </a:r>
            <a:r>
              <a:rPr lang="en-US" sz="2000" dirty="0"/>
              <a:t> is acceptable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691D80-65E2-1F41-A371-B1A49607AE0B}"/>
              </a:ext>
            </a:extLst>
          </p:cNvPr>
          <p:cNvGrpSpPr/>
          <p:nvPr/>
        </p:nvGrpSpPr>
        <p:grpSpPr>
          <a:xfrm rot="634750">
            <a:off x="7929488" y="836753"/>
            <a:ext cx="3535991" cy="1923083"/>
            <a:chOff x="609600" y="1715011"/>
            <a:chExt cx="4792413" cy="3618989"/>
          </a:xfrm>
        </p:grpSpPr>
        <p:sp>
          <p:nvSpPr>
            <p:cNvPr id="22" name="Donut 21">
              <a:extLst>
                <a:ext uri="{FF2B5EF4-FFF2-40B4-BE49-F238E27FC236}">
                  <a16:creationId xmlns:a16="http://schemas.microsoft.com/office/drawing/2014/main" id="{C9B49D9D-E121-1743-8FE3-6A6F87C31896}"/>
                </a:ext>
              </a:extLst>
            </p:cNvPr>
            <p:cNvSpPr/>
            <p:nvPr/>
          </p:nvSpPr>
          <p:spPr>
            <a:xfrm>
              <a:off x="609600" y="1752600"/>
              <a:ext cx="3962400" cy="3581400"/>
            </a:xfrm>
            <a:prstGeom prst="donut">
              <a:avLst>
                <a:gd name="adj" fmla="val 4916"/>
              </a:avLst>
            </a:prstGeom>
            <a:solidFill>
              <a:srgbClr val="4F81BD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3D354D2-FB84-D445-92D8-84A37D8EE5A4}"/>
                </a:ext>
              </a:extLst>
            </p:cNvPr>
            <p:cNvGrpSpPr/>
            <p:nvPr/>
          </p:nvGrpSpPr>
          <p:grpSpPr>
            <a:xfrm>
              <a:off x="3483088" y="1715011"/>
              <a:ext cx="1918925" cy="3351554"/>
              <a:chOff x="3483088" y="1715011"/>
              <a:chExt cx="1918925" cy="335155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7C7C90-BAC4-974F-87C5-3CA5A8DA44BA}"/>
                  </a:ext>
                </a:extLst>
              </p:cNvPr>
              <p:cNvSpPr txBox="1"/>
              <p:nvPr/>
            </p:nvSpPr>
            <p:spPr>
              <a:xfrm>
                <a:off x="3483088" y="1715011"/>
                <a:ext cx="762000" cy="121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sz="3600" i="1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148510B-8707-A64E-97F7-978BF0D91227}"/>
                  </a:ext>
                </a:extLst>
              </p:cNvPr>
              <p:cNvGrpSpPr/>
              <p:nvPr/>
            </p:nvGrpSpPr>
            <p:grpSpPr>
              <a:xfrm>
                <a:off x="4419600" y="3276600"/>
                <a:ext cx="982413" cy="1789965"/>
                <a:chOff x="4572000" y="3200400"/>
                <a:chExt cx="982413" cy="1789965"/>
              </a:xfrm>
            </p:grpSpPr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8BD96360-7345-8244-90FC-A96ED4C273E0}"/>
                    </a:ext>
                  </a:extLst>
                </p:cNvPr>
                <p:cNvSpPr/>
                <p:nvPr/>
              </p:nvSpPr>
              <p:spPr>
                <a:xfrm>
                  <a:off x="4572000" y="3200400"/>
                  <a:ext cx="747429" cy="821113"/>
                </a:xfrm>
                <a:custGeom>
                  <a:avLst/>
                  <a:gdLst>
                    <a:gd name="connsiteX0" fmla="*/ 0 w 1458686"/>
                    <a:gd name="connsiteY0" fmla="*/ 0 h 1524000"/>
                    <a:gd name="connsiteX1" fmla="*/ 65314 w 1458686"/>
                    <a:gd name="connsiteY1" fmla="*/ 261257 h 1524000"/>
                    <a:gd name="connsiteX2" fmla="*/ 315686 w 1458686"/>
                    <a:gd name="connsiteY2" fmla="*/ 337457 h 1524000"/>
                    <a:gd name="connsiteX3" fmla="*/ 370114 w 1458686"/>
                    <a:gd name="connsiteY3" fmla="*/ 598714 h 1524000"/>
                    <a:gd name="connsiteX4" fmla="*/ 631372 w 1458686"/>
                    <a:gd name="connsiteY4" fmla="*/ 674914 h 1524000"/>
                    <a:gd name="connsiteX5" fmla="*/ 696686 w 1458686"/>
                    <a:gd name="connsiteY5" fmla="*/ 968828 h 1524000"/>
                    <a:gd name="connsiteX6" fmla="*/ 990600 w 1458686"/>
                    <a:gd name="connsiteY6" fmla="*/ 1045028 h 1524000"/>
                    <a:gd name="connsiteX7" fmla="*/ 1175657 w 1458686"/>
                    <a:gd name="connsiteY7" fmla="*/ 1262743 h 1524000"/>
                    <a:gd name="connsiteX8" fmla="*/ 1458686 w 1458686"/>
                    <a:gd name="connsiteY8" fmla="*/ 1524000 h 1524000"/>
                    <a:gd name="connsiteX9" fmla="*/ 1458686 w 1458686"/>
                    <a:gd name="connsiteY9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58686" h="1524000">
                      <a:moveTo>
                        <a:pt x="0" y="0"/>
                      </a:moveTo>
                      <a:cubicBezTo>
                        <a:pt x="6350" y="102507"/>
                        <a:pt x="12700" y="205014"/>
                        <a:pt x="65314" y="261257"/>
                      </a:cubicBezTo>
                      <a:cubicBezTo>
                        <a:pt x="117928" y="317500"/>
                        <a:pt x="264886" y="281214"/>
                        <a:pt x="315686" y="337457"/>
                      </a:cubicBezTo>
                      <a:cubicBezTo>
                        <a:pt x="366486" y="393700"/>
                        <a:pt x="317500" y="542471"/>
                        <a:pt x="370114" y="598714"/>
                      </a:cubicBezTo>
                      <a:cubicBezTo>
                        <a:pt x="422728" y="654957"/>
                        <a:pt x="576943" y="613228"/>
                        <a:pt x="631372" y="674914"/>
                      </a:cubicBezTo>
                      <a:cubicBezTo>
                        <a:pt x="685801" y="736600"/>
                        <a:pt x="636815" y="907142"/>
                        <a:pt x="696686" y="968828"/>
                      </a:cubicBezTo>
                      <a:cubicBezTo>
                        <a:pt x="756557" y="1030514"/>
                        <a:pt x="910772" y="996042"/>
                        <a:pt x="990600" y="1045028"/>
                      </a:cubicBezTo>
                      <a:cubicBezTo>
                        <a:pt x="1070428" y="1094014"/>
                        <a:pt x="1097643" y="1182914"/>
                        <a:pt x="1175657" y="1262743"/>
                      </a:cubicBezTo>
                      <a:cubicBezTo>
                        <a:pt x="1253671" y="1342572"/>
                        <a:pt x="1458686" y="1524000"/>
                        <a:pt x="1458686" y="1524000"/>
                      </a:cubicBezTo>
                      <a:lnTo>
                        <a:pt x="1458686" y="1524000"/>
                      </a:lnTo>
                    </a:path>
                  </a:pathLst>
                </a:custGeom>
                <a:noFill/>
                <a:ln w="47625" cap="flat" cmpd="sng" algn="ctr">
                  <a:solidFill>
                    <a:srgbClr val="00B050"/>
                  </a:solidFill>
                  <a:prstDash val="solid"/>
                  <a:tailEnd type="stealth" w="lg" len="lg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B4A2AFF-A95A-4343-A36F-910839EE984D}"/>
                    </a:ext>
                  </a:extLst>
                </p:cNvPr>
                <p:cNvSpPr txBox="1"/>
                <p:nvPr/>
              </p:nvSpPr>
              <p:spPr>
                <a:xfrm>
                  <a:off x="5170167" y="3426539"/>
                  <a:ext cx="384246" cy="1563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Symbol" pitchFamily="18" charset="2"/>
                    </a:rPr>
                    <a:t>g</a:t>
                  </a:r>
                  <a:endParaRPr kumimoji="0" lang="en-US" sz="4800" b="1" i="1" u="none" strike="noStrike" kern="0" cap="none" spc="0" normalizeH="0" baseline="3000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ymbol" pitchFamily="18" charset="2"/>
                  </a:endParaRPr>
                </a:p>
              </p:txBody>
            </p:sp>
          </p:grpSp>
          <p:sp>
            <p:nvSpPr>
              <p:cNvPr id="26" name="Curved Left Arrow 25">
                <a:extLst>
                  <a:ext uri="{FF2B5EF4-FFF2-40B4-BE49-F238E27FC236}">
                    <a16:creationId xmlns:a16="http://schemas.microsoft.com/office/drawing/2014/main" id="{6DDE01EB-F032-1340-8A3D-EF71D1DF7F73}"/>
                  </a:ext>
                </a:extLst>
              </p:cNvPr>
              <p:cNvSpPr/>
              <p:nvPr/>
            </p:nvSpPr>
            <p:spPr>
              <a:xfrm rot="1335732">
                <a:off x="3604666" y="2822463"/>
                <a:ext cx="653251" cy="2128197"/>
              </a:xfrm>
              <a:prstGeom prst="curvedLeftArrow">
                <a:avLst>
                  <a:gd name="adj1" fmla="val 0"/>
                  <a:gd name="adj2" fmla="val 62831"/>
                  <a:gd name="adj3" fmla="val 29625"/>
                </a:avLst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043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382B-C6A8-8549-BBB6-45BB7772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 Electromagnetic Shower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28E75-2DB9-4344-A918-87DE9176A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644BD-3233-3B44-90D2-C892BB6C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765159-DD84-0B46-BCCB-64958AA639F5}"/>
              </a:ext>
            </a:extLst>
          </p:cNvPr>
          <p:cNvSpPr/>
          <p:nvPr/>
        </p:nvSpPr>
        <p:spPr>
          <a:xfrm>
            <a:off x="2964154" y="6102185"/>
            <a:ext cx="714676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23423E-E408-F342-AB11-C1E6944B11CB}"/>
              </a:ext>
            </a:extLst>
          </p:cNvPr>
          <p:cNvGrpSpPr/>
          <p:nvPr/>
        </p:nvGrpSpPr>
        <p:grpSpPr>
          <a:xfrm>
            <a:off x="1223220" y="1805887"/>
            <a:ext cx="4582341" cy="4108472"/>
            <a:chOff x="67154" y="1855046"/>
            <a:chExt cx="4504846" cy="4680178"/>
          </a:xfrm>
        </p:grpSpPr>
        <p:pic>
          <p:nvPicPr>
            <p:cNvPr id="9" name="Picture 36" descr="fig20-left">
              <a:extLst>
                <a:ext uri="{FF2B5EF4-FFF2-40B4-BE49-F238E27FC236}">
                  <a16:creationId xmlns:a16="http://schemas.microsoft.com/office/drawing/2014/main" id="{605F76C8-2555-CF43-8127-84FFFE63C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9B17F310-EE6B-344B-9100-A1120F8C8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6022" y="3470948"/>
              <a:ext cx="1770101" cy="4207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>
                  <a:solidFill>
                    <a:srgbClr val="000000"/>
                  </a:solidFill>
                  <a:latin typeface="Arial"/>
                  <a:cs typeface="Arial"/>
                </a:rPr>
                <a:t>Bremsstrahlung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0DEE25-8B0C-7147-8D66-EFD88939FEAA}"/>
                </a:ext>
              </a:extLst>
            </p:cNvPr>
            <p:cNvSpPr txBox="1"/>
            <p:nvPr/>
          </p:nvSpPr>
          <p:spPr>
            <a:xfrm rot="16200000">
              <a:off x="-612118" y="4012097"/>
              <a:ext cx="1870169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/>
                  <a:cs typeface="Arial"/>
                </a:rPr>
                <a:t>P</a:t>
              </a:r>
              <a:r>
                <a:rPr lang="en-US" baseline="-25000" dirty="0" err="1">
                  <a:latin typeface="Arial"/>
                  <a:cs typeface="Arial"/>
                </a:rPr>
                <a:t>circ</a:t>
              </a:r>
              <a:r>
                <a:rPr lang="en-US" dirty="0">
                  <a:latin typeface="Arial"/>
                  <a:cs typeface="Arial"/>
                </a:rPr>
                <a:t>(</a:t>
              </a:r>
              <a:r>
                <a:rPr lang="en-US" dirty="0">
                  <a:latin typeface="Symbol" charset="2"/>
                  <a:cs typeface="Symbol" charset="2"/>
                </a:rPr>
                <a:t>g</a:t>
              </a:r>
              <a:r>
                <a:rPr lang="en-US" dirty="0">
                  <a:latin typeface="Arial"/>
                  <a:cs typeface="Arial"/>
                </a:rPr>
                <a:t>) / </a:t>
              </a:r>
              <a:r>
                <a:rPr lang="en-US" dirty="0" err="1">
                  <a:latin typeface="Arial"/>
                  <a:cs typeface="Arial"/>
                </a:rPr>
                <a:t>P</a:t>
              </a:r>
              <a:r>
                <a:rPr lang="en-US" baseline="-25000" dirty="0" err="1">
                  <a:latin typeface="Arial"/>
                  <a:cs typeface="Arial"/>
                </a:rPr>
                <a:t>z</a:t>
              </a:r>
              <a:r>
                <a:rPr lang="en-US" baseline="-25000" dirty="0">
                  <a:latin typeface="Arial"/>
                  <a:cs typeface="Arial"/>
                </a:rPr>
                <a:t> </a:t>
              </a:r>
              <a:r>
                <a:rPr lang="en-US" dirty="0">
                  <a:latin typeface="Arial"/>
                  <a:cs typeface="Arial"/>
                </a:rPr>
                <a:t>(e</a:t>
              </a:r>
              <a:r>
                <a:rPr lang="en-US" baseline="30000" dirty="0">
                  <a:latin typeface="Arial"/>
                  <a:cs typeface="Arial"/>
                </a:rPr>
                <a:t>-</a:t>
              </a:r>
              <a:r>
                <a:rPr lang="en-US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41478A-7B56-0140-A0BF-AF5805AF245A}"/>
                </a:ext>
              </a:extLst>
            </p:cNvPr>
            <p:cNvSpPr txBox="1"/>
            <p:nvPr/>
          </p:nvSpPr>
          <p:spPr>
            <a:xfrm>
              <a:off x="2031073" y="6145834"/>
              <a:ext cx="919354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err="1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rial"/>
                  <a:cs typeface="Arial"/>
                </a:rPr>
                <a:t> </a:t>
              </a:r>
              <a:r>
                <a:rPr lang="en-US" sz="1600" dirty="0">
                  <a:latin typeface="Arial"/>
                  <a:cs typeface="Arial"/>
                </a:rPr>
                <a:t>/ </a:t>
              </a:r>
              <a:r>
                <a:rPr lang="en-US" sz="1600" dirty="0" err="1">
                  <a:latin typeface="Arial"/>
                  <a:cs typeface="Arial"/>
                </a:rPr>
                <a:t>T</a:t>
              </a:r>
              <a:r>
                <a:rPr lang="en-US" sz="1600" baseline="-25000" dirty="0" err="1">
                  <a:latin typeface="Arial"/>
                  <a:cs typeface="Arial"/>
                </a:rPr>
                <a:t>e</a:t>
              </a:r>
              <a:r>
                <a:rPr lang="en-US" sz="1600" baseline="-25000" dirty="0">
                  <a:latin typeface="Arial"/>
                  <a:cs typeface="Arial"/>
                </a:rPr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DE3117-A0F9-6843-B71A-25BAADF8F394}"/>
              </a:ext>
            </a:extLst>
          </p:cNvPr>
          <p:cNvGrpSpPr/>
          <p:nvPr/>
        </p:nvGrpSpPr>
        <p:grpSpPr>
          <a:xfrm>
            <a:off x="6429231" y="1805887"/>
            <a:ext cx="4452130" cy="4123060"/>
            <a:chOff x="4572000" y="1870061"/>
            <a:chExt cx="4504846" cy="4680829"/>
          </a:xfrm>
        </p:grpSpPr>
        <p:pic>
          <p:nvPicPr>
            <p:cNvPr id="14" name="Picture 37" descr="fig20-right">
              <a:extLst>
                <a:ext uri="{FF2B5EF4-FFF2-40B4-BE49-F238E27FC236}">
                  <a16:creationId xmlns:a16="http://schemas.microsoft.com/office/drawing/2014/main" id="{C19BFB9F-A7E4-FF49-AD80-2F2960CD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>
              <a:extLst>
                <a:ext uri="{FF2B5EF4-FFF2-40B4-BE49-F238E27FC236}">
                  <a16:creationId xmlns:a16="http://schemas.microsoft.com/office/drawing/2014/main" id="{BBE482B5-B352-A640-B948-2E72630C0D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9606297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94" name="Equation" r:id="rId5" imgW="114120" imgH="215640" progId="Equation.3">
                    <p:embed/>
                  </p:oleObj>
                </mc:Choice>
                <mc:Fallback>
                  <p:oleObj name="Equation" r:id="rId5" imgW="114120" imgH="21564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40F34078-D6C9-9346-A5FA-EFE250E87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9000" y="3480470"/>
              <a:ext cx="1674174" cy="41929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>
                  <a:solidFill>
                    <a:schemeClr val="tx1"/>
                  </a:solidFill>
                  <a:latin typeface="Arial"/>
                  <a:cs typeface="Arial"/>
                </a:rPr>
                <a:t>Pair Creation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C593BA-7CCB-494A-93BD-D92E207E6E55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/>
                  <a:cs typeface="Arial"/>
                </a:rPr>
                <a:t>P</a:t>
              </a:r>
              <a:r>
                <a:rPr lang="en-US" baseline="-25000" dirty="0" err="1">
                  <a:latin typeface="Arial"/>
                  <a:cs typeface="Arial"/>
                </a:rPr>
                <a:t>z</a:t>
              </a:r>
              <a:r>
                <a:rPr lang="en-US" baseline="-25000" dirty="0">
                  <a:latin typeface="Arial"/>
                  <a:cs typeface="Arial"/>
                </a:rPr>
                <a:t> </a:t>
              </a:r>
              <a:r>
                <a:rPr lang="en-US" dirty="0">
                  <a:latin typeface="Arial"/>
                  <a:cs typeface="Arial"/>
                </a:rPr>
                <a:t>(e</a:t>
              </a:r>
              <a:r>
                <a:rPr lang="en-US" baseline="30000" dirty="0">
                  <a:latin typeface="Arial"/>
                  <a:cs typeface="Arial"/>
                </a:rPr>
                <a:t>+</a:t>
              </a:r>
              <a:r>
                <a:rPr lang="en-US" dirty="0">
                  <a:latin typeface="Arial"/>
                  <a:cs typeface="Arial"/>
                </a:rPr>
                <a:t>) / </a:t>
              </a:r>
              <a:r>
                <a:rPr lang="en-US" dirty="0" err="1">
                  <a:latin typeface="Arial"/>
                  <a:cs typeface="Arial"/>
                </a:rPr>
                <a:t>P</a:t>
              </a:r>
              <a:r>
                <a:rPr lang="en-US" baseline="-25000" dirty="0" err="1">
                  <a:latin typeface="Arial"/>
                  <a:cs typeface="Arial"/>
                </a:rPr>
                <a:t>circ</a:t>
              </a:r>
              <a:r>
                <a:rPr lang="en-US" dirty="0">
                  <a:latin typeface="Arial"/>
                  <a:cs typeface="Arial"/>
                </a:rPr>
                <a:t> (</a:t>
              </a:r>
              <a:r>
                <a:rPr lang="en-US" dirty="0">
                  <a:latin typeface="Symbol" charset="2"/>
                  <a:cs typeface="Symbol" charset="2"/>
                </a:rPr>
                <a:t>g</a:t>
              </a:r>
              <a:r>
                <a:rPr lang="en-US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A82D23-40BE-4C41-BF2F-5A3012E1CC31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lang="en-US" sz="1600" b="1" baseline="-25000" dirty="0" err="1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600" dirty="0">
                  <a:latin typeface="Arial"/>
                  <a:cs typeface="Arial"/>
                </a:rPr>
                <a:t> / (</a:t>
              </a:r>
              <a:r>
                <a:rPr lang="en-US" sz="1600" dirty="0" err="1">
                  <a:latin typeface="Arial"/>
                  <a:cs typeface="Arial"/>
                </a:rPr>
                <a:t>E</a:t>
              </a:r>
              <a:r>
                <a:rPr lang="en-US" sz="1600" baseline="-25000" dirty="0" err="1">
                  <a:latin typeface="Symbol" charset="2"/>
                  <a:cs typeface="Symbol" charset="2"/>
                </a:rPr>
                <a:t>g</a:t>
              </a:r>
              <a:r>
                <a:rPr lang="en-US" sz="1600" dirty="0">
                  <a:latin typeface="Arial"/>
                  <a:cs typeface="Arial"/>
                </a:rPr>
                <a:t> – 2m</a:t>
              </a:r>
              <a:r>
                <a:rPr lang="en-US" sz="1600" baseline="-25000" dirty="0">
                  <a:latin typeface="Arial"/>
                  <a:cs typeface="Arial"/>
                </a:rPr>
                <a:t>e+</a:t>
              </a:r>
              <a:r>
                <a:rPr lang="en-US" sz="16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1B29D3-C152-8E46-8B1F-C9ADD41AFAB9}"/>
              </a:ext>
            </a:extLst>
          </p:cNvPr>
          <p:cNvSpPr txBox="1"/>
          <p:nvPr/>
        </p:nvSpPr>
        <p:spPr>
          <a:xfrm>
            <a:off x="154547" y="1066903"/>
            <a:ext cx="11861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Bremsstrahlung</a:t>
            </a:r>
            <a:r>
              <a:rPr lang="en-US" sz="2800" i="1" dirty="0"/>
              <a:t> and </a:t>
            </a:r>
            <a:r>
              <a:rPr lang="en-US" sz="2800" b="1" i="1" dirty="0"/>
              <a:t>Pair Creation</a:t>
            </a:r>
            <a:r>
              <a:rPr lang="en-US" sz="2800" i="1" dirty="0"/>
              <a:t> </a:t>
            </a:r>
            <a:r>
              <a:rPr lang="en-US" sz="2800" i="1" u="sng" dirty="0">
                <a:solidFill>
                  <a:srgbClr val="FF0000"/>
                </a:solidFill>
              </a:rPr>
              <a:t>can be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/>
              <a:t>efficient for transferring polarization.</a:t>
            </a:r>
          </a:p>
        </p:txBody>
      </p:sp>
    </p:spTree>
    <p:extLst>
      <p:ext uri="{BB962C8B-B14F-4D97-AF65-F5344CB8AC3E}">
        <p14:creationId xmlns:p14="http://schemas.microsoft.com/office/powerpoint/2010/main" val="2182155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2714-8A9E-434F-A4B6-B6B6A9A8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207193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Generating Polarized Positrons at the ILC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18251-9BE5-1843-8D2C-9E0E2C459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6E691-E127-894B-A1D3-1BCC21AE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8FC78D-0B14-3E4A-8342-8AFE20279188}"/>
              </a:ext>
            </a:extLst>
          </p:cNvPr>
          <p:cNvGrpSpPr/>
          <p:nvPr/>
        </p:nvGrpSpPr>
        <p:grpSpPr>
          <a:xfrm>
            <a:off x="6482794" y="1893100"/>
            <a:ext cx="5317235" cy="3547376"/>
            <a:chOff x="4788023" y="3680072"/>
            <a:chExt cx="4116985" cy="27163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C118DC-3546-1442-BAF7-55CACCDC68B9}"/>
                </a:ext>
              </a:extLst>
            </p:cNvPr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DA78BC-3D71-754D-99FE-5F89B6946802}"/>
                </a:ext>
              </a:extLst>
            </p:cNvPr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Helical Undulator (SLAC E166)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charset="0"/>
                  <a:ea typeface="ＭＳ Ｐゴシック" charset="0"/>
                </a:rPr>
                <a:t>G. Alexander et al, PRL 100 (2008) 210801</a:t>
              </a:r>
            </a:p>
          </p:txBody>
        </p:sp>
        <p:pic>
          <p:nvPicPr>
            <p:cNvPr id="15" name="Picture 73">
              <a:extLst>
                <a:ext uri="{FF2B5EF4-FFF2-40B4-BE49-F238E27FC236}">
                  <a16:creationId xmlns:a16="http://schemas.microsoft.com/office/drawing/2014/main" id="{22B1CD43-7A92-ED45-864A-A11B8E103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11DFE213-3C59-4248-B7DC-7DA469251E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P(e</a:t>
              </a:r>
              <a:r>
                <a:rPr kumimoji="0" lang="fr-FR" sz="14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+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) = 80 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± 7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(stat)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 ± 9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(</a:t>
              </a:r>
              <a:r>
                <a:rPr kumimoji="0" lang="fr-FR" sz="14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syst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) 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EA383C-824D-8B48-9809-7E5CCBC8B96E}"/>
                </a:ext>
              </a:extLst>
            </p:cNvPr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47.7GeV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2CAE2E-A4D9-D04A-97BF-72ECDB16D166}"/>
              </a:ext>
            </a:extLst>
          </p:cNvPr>
          <p:cNvGrpSpPr/>
          <p:nvPr/>
        </p:nvGrpSpPr>
        <p:grpSpPr>
          <a:xfrm>
            <a:off x="888141" y="1893100"/>
            <a:ext cx="4992360" cy="3547376"/>
            <a:chOff x="271865" y="3680073"/>
            <a:chExt cx="4084111" cy="271639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6EF96C-BF3D-7C46-8A04-291FC26F5FF0}"/>
                </a:ext>
              </a:extLst>
            </p:cNvPr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861EFB96-7BE5-DD40-BD64-411DAD51EC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P(e</a:t>
              </a:r>
              <a:r>
                <a:rPr kumimoji="0" lang="fr-FR" sz="14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+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</a:rPr>
                <a:t>) = 73 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± 15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(stat)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 ± 19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(</a:t>
              </a:r>
              <a:r>
                <a:rPr kumimoji="0" lang="fr-FR" sz="14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syst</a:t>
              </a:r>
              <a:r>
                <a:rPr kumimoji="0" lang="fr-FR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)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Arial" charset="0"/>
                </a:rPr>
                <a:t> 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78A600-1489-B148-859C-03211F749969}"/>
                </a:ext>
              </a:extLst>
            </p:cNvPr>
            <p:cNvSpPr txBox="1"/>
            <p:nvPr/>
          </p:nvSpPr>
          <p:spPr>
            <a:xfrm>
              <a:off x="281902" y="3685406"/>
              <a:ext cx="40156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Inverse Compton Backscattering (KEK)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charset="0"/>
                  <a:ea typeface="ＭＳ Ｐゴシック" charset="0"/>
                </a:rPr>
                <a:t>T. </a:t>
              </a:r>
              <a:r>
                <a:rPr kumimoji="0" lang="fr-F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charset="0"/>
                  <a:ea typeface="ＭＳ Ｐゴシック" charset="0"/>
                </a:rPr>
                <a:t>Omori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charset="0"/>
                  <a:ea typeface="ＭＳ Ｐゴシック" charset="0"/>
                </a:rPr>
                <a:t> et al, PRL 96 (2006) 114801</a:t>
              </a:r>
            </a:p>
          </p:txBody>
        </p:sp>
        <p:pic>
          <p:nvPicPr>
            <p:cNvPr id="21" name="Picture 70">
              <a:extLst>
                <a:ext uri="{FF2B5EF4-FFF2-40B4-BE49-F238E27FC236}">
                  <a16:creationId xmlns:a16="http://schemas.microsoft.com/office/drawing/2014/main" id="{0258F814-838B-184F-9D3E-2F307B165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6C0EAD-956F-234F-8AE1-CEF3AFB6D910}"/>
              </a:ext>
            </a:extLst>
          </p:cNvPr>
          <p:cNvSpPr txBox="1"/>
          <p:nvPr/>
        </p:nvSpPr>
        <p:spPr>
          <a:xfrm>
            <a:off x="124903" y="882588"/>
            <a:ext cx="11511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methods have been experimentally tested, first generating polarized MeV photons, and then illuminating a target to produce polarized positrons (</a:t>
            </a:r>
            <a:r>
              <a:rPr lang="en-US" sz="2400" i="1" u="sng" dirty="0"/>
              <a:t>next talk by Jenny List</a:t>
            </a:r>
            <a:r>
              <a:rPr lang="en-US" sz="2400" dirty="0"/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0DC6B-129A-264E-BB9A-0364FC168026}"/>
              </a:ext>
            </a:extLst>
          </p:cNvPr>
          <p:cNvSpPr txBox="1"/>
          <p:nvPr/>
        </p:nvSpPr>
        <p:spPr>
          <a:xfrm>
            <a:off x="728433" y="5761041"/>
            <a:ext cx="5311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~ GeV e- beam + </a:t>
            </a:r>
            <a:r>
              <a:rPr lang="en-US" sz="2000" b="1" dirty="0">
                <a:solidFill>
                  <a:srgbClr val="FF0000"/>
                </a:solidFill>
              </a:rPr>
              <a:t>challenging (&gt;MW) laser power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002AAC-5748-9F43-A49D-F18B641CE6C0}"/>
              </a:ext>
            </a:extLst>
          </p:cNvPr>
          <p:cNvSpPr txBox="1"/>
          <p:nvPr/>
        </p:nvSpPr>
        <p:spPr>
          <a:xfrm>
            <a:off x="6618116" y="5792596"/>
            <a:ext cx="504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&gt;10’s GeV e- beam + </a:t>
            </a:r>
            <a:r>
              <a:rPr lang="en-US" sz="2000" b="1" dirty="0">
                <a:solidFill>
                  <a:srgbClr val="FF0000"/>
                </a:solidFill>
              </a:rPr>
              <a:t>&gt;100 m helical undulator</a:t>
            </a:r>
          </a:p>
        </p:txBody>
      </p:sp>
    </p:spTree>
    <p:extLst>
      <p:ext uri="{BB962C8B-B14F-4D97-AF65-F5344CB8AC3E}">
        <p14:creationId xmlns:p14="http://schemas.microsoft.com/office/powerpoint/2010/main" val="3206254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334BD-3530-1E4E-98E3-A88CECF8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Electrons for Polarized Positrons (</a:t>
            </a:r>
            <a:r>
              <a:rPr lang="en-US" dirty="0" err="1"/>
              <a:t>PEPPo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15CC-A45D-AB40-A2CD-9ED13A64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390E52-0DDE-B24E-B4E4-9403EF14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PWG.jpg">
            <a:extLst>
              <a:ext uri="{FF2B5EF4-FFF2-40B4-BE49-F238E27FC236}">
                <a16:creationId xmlns:a16="http://schemas.microsoft.com/office/drawing/2014/main" id="{631EF210-8D34-D946-A388-AD808EAAA5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329" y="1642213"/>
            <a:ext cx="2714520" cy="2208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274E9D-150F-FB4E-92B3-F84861937F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4" t="11026" r="3680" b="11306"/>
          <a:stretch/>
        </p:blipFill>
        <p:spPr>
          <a:xfrm>
            <a:off x="3229982" y="2817625"/>
            <a:ext cx="8684849" cy="3192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E64B8B-807A-8446-BE9D-0B7A9631104C}"/>
              </a:ext>
            </a:extLst>
          </p:cNvPr>
          <p:cNvSpPr txBox="1"/>
          <p:nvPr/>
        </p:nvSpPr>
        <p:spPr>
          <a:xfrm>
            <a:off x="3988029" y="1280195"/>
            <a:ext cx="7579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 Jefferson Lab, the polarized electron beam forms the basis for producing polarized positrons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Initial electron polarization is high (about 90%)</a:t>
            </a:r>
          </a:p>
        </p:txBody>
      </p:sp>
      <p:pic>
        <p:nvPicPr>
          <p:cNvPr id="18" name="Picture 17" descr="Screen shot 2012-03-31 at 6.08.09 AM.png">
            <a:extLst>
              <a:ext uri="{FF2B5EF4-FFF2-40B4-BE49-F238E27FC236}">
                <a16:creationId xmlns:a16="http://schemas.microsoft.com/office/drawing/2014/main" id="{64CC80D4-3D6C-CD49-889C-CAEE95F4D7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29" y="923664"/>
            <a:ext cx="3113900" cy="52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45635-C006-9F41-986F-86806AE9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Experiment : Feasibility Demonstration at the CEBAF Injector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9DFEF-E450-5742-858C-7F07DC87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214C9-8A9C-E34A-BCBD-1454FD24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1" name="Grouper 4">
            <a:extLst>
              <a:ext uri="{FF2B5EF4-FFF2-40B4-BE49-F238E27FC236}">
                <a16:creationId xmlns:a16="http://schemas.microsoft.com/office/drawing/2014/main" id="{184CD2E6-D113-194D-8E14-1E705A37F5DC}"/>
              </a:ext>
            </a:extLst>
          </p:cNvPr>
          <p:cNvGrpSpPr>
            <a:grpSpLocks/>
          </p:cNvGrpSpPr>
          <p:nvPr/>
        </p:nvGrpSpPr>
        <p:grpSpPr bwMode="auto">
          <a:xfrm>
            <a:off x="2143538" y="1854475"/>
            <a:ext cx="7530893" cy="3581472"/>
            <a:chOff x="1970950" y="1406666"/>
            <a:chExt cx="6587890" cy="3656932"/>
          </a:xfrm>
        </p:grpSpPr>
        <p:sp>
          <p:nvSpPr>
            <p:cNvPr id="12" name="Rectangle 43">
              <a:extLst>
                <a:ext uri="{FF2B5EF4-FFF2-40B4-BE49-F238E27FC236}">
                  <a16:creationId xmlns:a16="http://schemas.microsoft.com/office/drawing/2014/main" id="{C3162C56-11F9-004C-827C-FC43E50A5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078" y="1406666"/>
              <a:ext cx="633276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13" name="Picture 12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AA1B60A3-0893-E840-8D99-E9A192D1696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950" y="1996690"/>
              <a:ext cx="4375043" cy="3066908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35">
            <a:extLst>
              <a:ext uri="{FF2B5EF4-FFF2-40B4-BE49-F238E27FC236}">
                <a16:creationId xmlns:a16="http://schemas.microsoft.com/office/drawing/2014/main" id="{0BE3C15A-B8D1-4F4F-BC9E-5CD3C4823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50" y="979964"/>
            <a:ext cx="1180592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=&gt;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of using bremsstrahlung radiation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production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7B5D96B-87B7-4746-B2C4-9F544B3AE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8732" y="2348815"/>
            <a:ext cx="1696929" cy="308713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BD6199-113F-3143-A455-8CDBA5911D4D}"/>
              </a:ext>
            </a:extLst>
          </p:cNvPr>
          <p:cNvSpPr txBox="1"/>
          <p:nvPr/>
        </p:nvSpPr>
        <p:spPr>
          <a:xfrm>
            <a:off x="1978663" y="2271050"/>
            <a:ext cx="26706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8 MeV, 1</a:t>
            </a:r>
            <a:r>
              <a:rPr lang="en-US" sz="16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1600" b="1" dirty="0">
                <a:solidFill>
                  <a:srgbClr val="FF0000"/>
                </a:solidFill>
              </a:rPr>
              <a:t>A, 85% polarization</a:t>
            </a:r>
          </a:p>
        </p:txBody>
      </p:sp>
      <p:sp>
        <p:nvSpPr>
          <p:cNvPr id="18" name="ZoneTexte 1">
            <a:extLst>
              <a:ext uri="{FF2B5EF4-FFF2-40B4-BE49-F238E27FC236}">
                <a16:creationId xmlns:a16="http://schemas.microsoft.com/office/drawing/2014/main" id="{C7F5ABF9-E6EE-1641-AF7C-64F57E082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81" y="5689227"/>
            <a:ext cx="89440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Jefferson Science Associates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5B9ED5-4FB5-974B-AC2C-043D28310899}"/>
              </a:ext>
            </a:extLst>
          </p:cNvPr>
          <p:cNvSpPr txBox="1"/>
          <p:nvPr/>
        </p:nvSpPr>
        <p:spPr>
          <a:xfrm>
            <a:off x="8076260" y="2278039"/>
            <a:ext cx="159817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Tungsten (1mm)</a:t>
            </a:r>
          </a:p>
        </p:txBody>
      </p:sp>
    </p:spTree>
    <p:extLst>
      <p:ext uri="{BB962C8B-B14F-4D97-AF65-F5344CB8AC3E}">
        <p14:creationId xmlns:p14="http://schemas.microsoft.com/office/powerpoint/2010/main" val="1617007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78C3-2995-BA41-8F7B-FE9710F0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Principle of Operation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5610E-D294-7A44-A1CA-29E307A4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41EE2-301E-9D4A-A595-45A344428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92">
            <a:extLst>
              <a:ext uri="{FF2B5EF4-FFF2-40B4-BE49-F238E27FC236}">
                <a16:creationId xmlns:a16="http://schemas.microsoft.com/office/drawing/2014/main" id="{B42D66ED-5D78-8644-A653-D45D8E5E8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015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Rectangle 92">
            <a:extLst>
              <a:ext uri="{FF2B5EF4-FFF2-40B4-BE49-F238E27FC236}">
                <a16:creationId xmlns:a16="http://schemas.microsoft.com/office/drawing/2014/main" id="{C9F971E9-2D55-7145-8C11-9D0C5674E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940" y="3409338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8" name="Grouper 344">
            <a:extLst>
              <a:ext uri="{FF2B5EF4-FFF2-40B4-BE49-F238E27FC236}">
                <a16:creationId xmlns:a16="http://schemas.microsoft.com/office/drawing/2014/main" id="{A8193CCE-0105-9142-9FEF-97F2BD13CCC6}"/>
              </a:ext>
            </a:extLst>
          </p:cNvPr>
          <p:cNvGrpSpPr/>
          <p:nvPr/>
        </p:nvGrpSpPr>
        <p:grpSpPr>
          <a:xfrm>
            <a:off x="4411035" y="1118389"/>
            <a:ext cx="2836862" cy="3782531"/>
            <a:chOff x="2837523" y="1646791"/>
            <a:chExt cx="2836862" cy="3782531"/>
          </a:xfrm>
        </p:grpSpPr>
        <p:grpSp>
          <p:nvGrpSpPr>
            <p:cNvPr id="9" name="Grouper 345">
              <a:extLst>
                <a:ext uri="{FF2B5EF4-FFF2-40B4-BE49-F238E27FC236}">
                  <a16:creationId xmlns:a16="http://schemas.microsoft.com/office/drawing/2014/main" id="{9241150E-6155-F841-9DC5-E1DDDB577878}"/>
                </a:ext>
              </a:extLst>
            </p:cNvPr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13" name="Secteurs 349">
                <a:extLst>
                  <a:ext uri="{FF2B5EF4-FFF2-40B4-BE49-F238E27FC236}">
                    <a16:creationId xmlns:a16="http://schemas.microsoft.com/office/drawing/2014/main" id="{0DB7ADC3-94D9-4A42-BCD3-336536221E77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Secteurs 350">
                <a:extLst>
                  <a:ext uri="{FF2B5EF4-FFF2-40B4-BE49-F238E27FC236}">
                    <a16:creationId xmlns:a16="http://schemas.microsoft.com/office/drawing/2014/main" id="{3364FAC9-0BFC-F943-BD42-99EB8EBB5BAF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59627A68-281E-6F44-AD8C-EEF95D45B0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6" name="Line 33">
                <a:extLst>
                  <a:ext uri="{FF2B5EF4-FFF2-40B4-BE49-F238E27FC236}">
                    <a16:creationId xmlns:a16="http://schemas.microsoft.com/office/drawing/2014/main" id="{CB063AA1-84B0-3446-8826-E96353B00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7" name="Line 34">
                <a:extLst>
                  <a:ext uri="{FF2B5EF4-FFF2-40B4-BE49-F238E27FC236}">
                    <a16:creationId xmlns:a16="http://schemas.microsoft.com/office/drawing/2014/main" id="{FCD22F2C-B0A6-EB48-8BA3-61628F42A2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" name="Line 38">
                <a:extLst>
                  <a:ext uri="{FF2B5EF4-FFF2-40B4-BE49-F238E27FC236}">
                    <a16:creationId xmlns:a16="http://schemas.microsoft.com/office/drawing/2014/main" id="{197883CD-0295-8645-8864-896E8F1F6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" name="Text Box 45">
                <a:extLst>
                  <a:ext uri="{FF2B5EF4-FFF2-40B4-BE49-F238E27FC236}">
                    <a16:creationId xmlns:a16="http://schemas.microsoft.com/office/drawing/2014/main" id="{75A12562-C24A-5149-9376-B658602D9D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0" name="Line 49">
                <a:extLst>
                  <a:ext uri="{FF2B5EF4-FFF2-40B4-BE49-F238E27FC236}">
                    <a16:creationId xmlns:a16="http://schemas.microsoft.com/office/drawing/2014/main" id="{08F1895D-AD0A-7A47-9D76-CD432FA6D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" name="Line 81">
                <a:extLst>
                  <a:ext uri="{FF2B5EF4-FFF2-40B4-BE49-F238E27FC236}">
                    <a16:creationId xmlns:a16="http://schemas.microsoft.com/office/drawing/2014/main" id="{962BD29C-D53B-724E-9DF4-457A950D25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2">
                <a:extLst>
                  <a:ext uri="{FF2B5EF4-FFF2-40B4-BE49-F238E27FC236}">
                    <a16:creationId xmlns:a16="http://schemas.microsoft.com/office/drawing/2014/main" id="{9F204305-5919-7D47-9F1F-06A4758483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3" name="Oval 23">
                <a:extLst>
                  <a:ext uri="{FF2B5EF4-FFF2-40B4-BE49-F238E27FC236}">
                    <a16:creationId xmlns:a16="http://schemas.microsoft.com/office/drawing/2014/main" id="{FFCFC0A0-52DD-6D4E-B47F-5F8E801E5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4" name="Text Box 48">
                <a:extLst>
                  <a:ext uri="{FF2B5EF4-FFF2-40B4-BE49-F238E27FC236}">
                    <a16:creationId xmlns:a16="http://schemas.microsoft.com/office/drawing/2014/main" id="{CDB8F521-3174-354A-87F5-16811E6756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25" name="Line 18">
                <a:extLst>
                  <a:ext uri="{FF2B5EF4-FFF2-40B4-BE49-F238E27FC236}">
                    <a16:creationId xmlns:a16="http://schemas.microsoft.com/office/drawing/2014/main" id="{0E7D65CC-B958-3D47-ADF9-284943E700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17">
                <a:extLst>
                  <a:ext uri="{FF2B5EF4-FFF2-40B4-BE49-F238E27FC236}">
                    <a16:creationId xmlns:a16="http://schemas.microsoft.com/office/drawing/2014/main" id="{B8CF4B18-FE71-A64A-9CA0-CFD691C744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3">
                <a:extLst>
                  <a:ext uri="{FF2B5EF4-FFF2-40B4-BE49-F238E27FC236}">
                    <a16:creationId xmlns:a16="http://schemas.microsoft.com/office/drawing/2014/main" id="{A8462271-A9D7-2149-A96A-EF2CA84CAD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4">
                <a:extLst>
                  <a:ext uri="{FF2B5EF4-FFF2-40B4-BE49-F238E27FC236}">
                    <a16:creationId xmlns:a16="http://schemas.microsoft.com/office/drawing/2014/main" id="{75A9D658-DCE4-554A-9FE8-0268832F5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7">
                <a:extLst>
                  <a:ext uri="{FF2B5EF4-FFF2-40B4-BE49-F238E27FC236}">
                    <a16:creationId xmlns:a16="http://schemas.microsoft.com/office/drawing/2014/main" id="{25E3BAB4-7956-A34C-9E0E-A03A8DA232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30" name="Rectangle 20">
                <a:extLst>
                  <a:ext uri="{FF2B5EF4-FFF2-40B4-BE49-F238E27FC236}">
                    <a16:creationId xmlns:a16="http://schemas.microsoft.com/office/drawing/2014/main" id="{F1876B1C-7304-CF47-ACFA-217859B13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Rectangle 21">
                <a:extLst>
                  <a:ext uri="{FF2B5EF4-FFF2-40B4-BE49-F238E27FC236}">
                    <a16:creationId xmlns:a16="http://schemas.microsoft.com/office/drawing/2014/main" id="{2B5E32A4-9DF5-6547-83D4-12F8020D7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41">
                <a:extLst>
                  <a:ext uri="{FF2B5EF4-FFF2-40B4-BE49-F238E27FC236}">
                    <a16:creationId xmlns:a16="http://schemas.microsoft.com/office/drawing/2014/main" id="{14FBFEC0-9F62-9C42-B0C4-114427DC1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Line 42">
                <a:extLst>
                  <a:ext uri="{FF2B5EF4-FFF2-40B4-BE49-F238E27FC236}">
                    <a16:creationId xmlns:a16="http://schemas.microsoft.com/office/drawing/2014/main" id="{017E2424-E6A5-CF49-868A-E62FADCEE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34" name="Group 189">
                <a:extLst>
                  <a:ext uri="{FF2B5EF4-FFF2-40B4-BE49-F238E27FC236}">
                    <a16:creationId xmlns:a16="http://schemas.microsoft.com/office/drawing/2014/main" id="{F5EB8A94-4CE2-284B-A299-91D3A60417EE}"/>
                  </a:ext>
                </a:extLst>
              </p:cNvPr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47" name="Line 12">
                  <a:extLst>
                    <a:ext uri="{FF2B5EF4-FFF2-40B4-BE49-F238E27FC236}">
                      <a16:creationId xmlns:a16="http://schemas.microsoft.com/office/drawing/2014/main" id="{95BA6077-5029-1244-AB2E-8BC4A8BCCE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48" name="Straight Connector 2">
                  <a:extLst>
                    <a:ext uri="{FF2B5EF4-FFF2-40B4-BE49-F238E27FC236}">
                      <a16:creationId xmlns:a16="http://schemas.microsoft.com/office/drawing/2014/main" id="{9F859B57-2CFE-B14E-B014-AA3C3D7864E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" name="Straight Connector 58">
                  <a:extLst>
                    <a:ext uri="{FF2B5EF4-FFF2-40B4-BE49-F238E27FC236}">
                      <a16:creationId xmlns:a16="http://schemas.microsoft.com/office/drawing/2014/main" id="{3DFC0E8D-3F11-7945-B33B-71CB3FFB2B8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0" name="Line 33">
                  <a:extLst>
                    <a:ext uri="{FF2B5EF4-FFF2-40B4-BE49-F238E27FC236}">
                      <a16:creationId xmlns:a16="http://schemas.microsoft.com/office/drawing/2014/main" id="{98BAD1EE-D945-D442-977B-989AB18CAE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1" name="Line 33">
                  <a:extLst>
                    <a:ext uri="{FF2B5EF4-FFF2-40B4-BE49-F238E27FC236}">
                      <a16:creationId xmlns:a16="http://schemas.microsoft.com/office/drawing/2014/main" id="{0CC8F01E-EA20-9341-81F0-0B65077B9F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2" name="Line 11">
                  <a:extLst>
                    <a:ext uri="{FF2B5EF4-FFF2-40B4-BE49-F238E27FC236}">
                      <a16:creationId xmlns:a16="http://schemas.microsoft.com/office/drawing/2014/main" id="{8972CB2F-FD20-6247-A83F-F84C0A4F63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35" name="Oval 99">
                <a:extLst>
                  <a:ext uri="{FF2B5EF4-FFF2-40B4-BE49-F238E27FC236}">
                    <a16:creationId xmlns:a16="http://schemas.microsoft.com/office/drawing/2014/main" id="{732C176B-E586-1B43-97FC-B7000B34B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Oval 100">
                <a:extLst>
                  <a:ext uri="{FF2B5EF4-FFF2-40B4-BE49-F238E27FC236}">
                    <a16:creationId xmlns:a16="http://schemas.microsoft.com/office/drawing/2014/main" id="{E5496F95-63EC-D24F-887C-D8147C020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Oval 101">
                <a:extLst>
                  <a:ext uri="{FF2B5EF4-FFF2-40B4-BE49-F238E27FC236}">
                    <a16:creationId xmlns:a16="http://schemas.microsoft.com/office/drawing/2014/main" id="{5286DB90-A648-5240-9FE5-A7F7AE56A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5">
                <a:extLst>
                  <a:ext uri="{FF2B5EF4-FFF2-40B4-BE49-F238E27FC236}">
                    <a16:creationId xmlns:a16="http://schemas.microsoft.com/office/drawing/2014/main" id="{9CF1AAFB-003C-FD47-8091-48033C09E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Line 36">
                <a:extLst>
                  <a:ext uri="{FF2B5EF4-FFF2-40B4-BE49-F238E27FC236}">
                    <a16:creationId xmlns:a16="http://schemas.microsoft.com/office/drawing/2014/main" id="{854AD02F-BBAD-7C47-9A72-2DDF8A487D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0" name="Line 39">
                <a:extLst>
                  <a:ext uri="{FF2B5EF4-FFF2-40B4-BE49-F238E27FC236}">
                    <a16:creationId xmlns:a16="http://schemas.microsoft.com/office/drawing/2014/main" id="{AF1A6922-B44E-B24D-A51A-AC198FAD8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Text Box 46">
                <a:extLst>
                  <a:ext uri="{FF2B5EF4-FFF2-40B4-BE49-F238E27FC236}">
                    <a16:creationId xmlns:a16="http://schemas.microsoft.com/office/drawing/2014/main" id="{9B92A205-88B5-C645-BAB2-D41BFFA636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2" name="Oval 24">
                <a:extLst>
                  <a:ext uri="{FF2B5EF4-FFF2-40B4-BE49-F238E27FC236}">
                    <a16:creationId xmlns:a16="http://schemas.microsoft.com/office/drawing/2014/main" id="{5AC4B297-A78E-E54D-B46E-58B05DD4B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Right Brace 199">
                <a:extLst>
                  <a:ext uri="{FF2B5EF4-FFF2-40B4-BE49-F238E27FC236}">
                    <a16:creationId xmlns:a16="http://schemas.microsoft.com/office/drawing/2014/main" id="{C729B2A2-E896-9C4C-9789-FF06974DDA08}"/>
                  </a:ext>
                </a:extLst>
              </p:cNvPr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44" name="Text Box 58">
                <a:extLst>
                  <a:ext uri="{FF2B5EF4-FFF2-40B4-BE49-F238E27FC236}">
                    <a16:creationId xmlns:a16="http://schemas.microsoft.com/office/drawing/2014/main" id="{DE0D3301-E713-E941-A37E-4983AB7A5C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45" name="Text Box 88">
                <a:extLst>
                  <a:ext uri="{FF2B5EF4-FFF2-40B4-BE49-F238E27FC236}">
                    <a16:creationId xmlns:a16="http://schemas.microsoft.com/office/drawing/2014/main" id="{563F67DE-1CE7-BF46-BED4-48C0C13D4A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46" name="Line 54">
                <a:extLst>
                  <a:ext uri="{FF2B5EF4-FFF2-40B4-BE49-F238E27FC236}">
                    <a16:creationId xmlns:a16="http://schemas.microsoft.com/office/drawing/2014/main" id="{7D48F283-011E-8C43-A206-780C46CBE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0" name="Group 159">
              <a:extLst>
                <a:ext uri="{FF2B5EF4-FFF2-40B4-BE49-F238E27FC236}">
                  <a16:creationId xmlns:a16="http://schemas.microsoft.com/office/drawing/2014/main" id="{055951A7-3DC3-E742-9BF0-C95E80D12487}"/>
                </a:ext>
              </a:extLst>
            </p:cNvPr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11" name="Line 84">
                <a:extLst>
                  <a:ext uri="{FF2B5EF4-FFF2-40B4-BE49-F238E27FC236}">
                    <a16:creationId xmlns:a16="http://schemas.microsoft.com/office/drawing/2014/main" id="{1B792782-A2F0-F14A-9A3A-A7E519A9B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" name="Line 85">
                <a:extLst>
                  <a:ext uri="{FF2B5EF4-FFF2-40B4-BE49-F238E27FC236}">
                    <a16:creationId xmlns:a16="http://schemas.microsoft.com/office/drawing/2014/main" id="{A11632E0-B2C3-BA45-98D5-56E32A155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sp>
        <p:nvSpPr>
          <p:cNvPr id="53" name="Text Box 89">
            <a:extLst>
              <a:ext uri="{FF2B5EF4-FFF2-40B4-BE49-F238E27FC236}">
                <a16:creationId xmlns:a16="http://schemas.microsoft.com/office/drawing/2014/main" id="{20637952-DA41-B541-B7DB-2AB7BF217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49" y="2717593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54" name="Line 30">
            <a:extLst>
              <a:ext uri="{FF2B5EF4-FFF2-40B4-BE49-F238E27FC236}">
                <a16:creationId xmlns:a16="http://schemas.microsoft.com/office/drawing/2014/main" id="{A347A8EE-FD72-6443-AA63-C617D9FCA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1761" y="2691931"/>
            <a:ext cx="135974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Text Box 43">
            <a:extLst>
              <a:ext uri="{FF2B5EF4-FFF2-40B4-BE49-F238E27FC236}">
                <a16:creationId xmlns:a16="http://schemas.microsoft.com/office/drawing/2014/main" id="{B589DFF3-E138-6143-919C-13FDAB013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1103" y="3086161"/>
            <a:ext cx="3369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56" name="Oval 98">
            <a:extLst>
              <a:ext uri="{FF2B5EF4-FFF2-40B4-BE49-F238E27FC236}">
                <a16:creationId xmlns:a16="http://schemas.microsoft.com/office/drawing/2014/main" id="{B41F629E-C62E-9644-98D8-A9BBC697B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798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Text Box 58">
            <a:extLst>
              <a:ext uri="{FF2B5EF4-FFF2-40B4-BE49-F238E27FC236}">
                <a16:creationId xmlns:a16="http://schemas.microsoft.com/office/drawing/2014/main" id="{977E0388-978A-494A-8FD1-B56EA1831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690" y="1067317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(&lt; 10 MeV/c) strike production target</a:t>
            </a:r>
          </a:p>
        </p:txBody>
      </p:sp>
      <p:sp>
        <p:nvSpPr>
          <p:cNvPr id="58" name="Right Brace 88">
            <a:extLst>
              <a:ext uri="{FF2B5EF4-FFF2-40B4-BE49-F238E27FC236}">
                <a16:creationId xmlns:a16="http://schemas.microsoft.com/office/drawing/2014/main" id="{F1A20DC5-73B2-884D-A4F2-E0DAEF0DBE3B}"/>
              </a:ext>
            </a:extLst>
          </p:cNvPr>
          <p:cNvSpPr/>
          <p:nvPr/>
        </p:nvSpPr>
        <p:spPr>
          <a:xfrm rot="16200000">
            <a:off x="2924687" y="1115476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9" name="Line 54">
            <a:extLst>
              <a:ext uri="{FF2B5EF4-FFF2-40B4-BE49-F238E27FC236}">
                <a16:creationId xmlns:a16="http://schemas.microsoft.com/office/drawing/2014/main" id="{D2D926FF-B7BA-CE42-AC3A-3CB14CB580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28058" y="2813541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60" name="Picture 59" descr="Screen shot 2012-03-31 at 6.08.09 AM.png">
            <a:extLst>
              <a:ext uri="{FF2B5EF4-FFF2-40B4-BE49-F238E27FC236}">
                <a16:creationId xmlns:a16="http://schemas.microsoft.com/office/drawing/2014/main" id="{FE934DD0-3ABA-C347-986A-3DBF82749F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782" b="-16782"/>
          <a:stretch/>
        </p:blipFill>
        <p:spPr>
          <a:xfrm>
            <a:off x="3769563" y="2118391"/>
            <a:ext cx="402336" cy="5779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017651D-A6E4-AA46-8321-3319CDC6514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610" y="2592934"/>
            <a:ext cx="274320" cy="201168"/>
          </a:xfrm>
          <a:prstGeom prst="rect">
            <a:avLst/>
          </a:prstGeom>
        </p:spPr>
      </p:pic>
      <p:sp>
        <p:nvSpPr>
          <p:cNvPr id="62" name="Rectangle 26">
            <a:extLst>
              <a:ext uri="{FF2B5EF4-FFF2-40B4-BE49-F238E27FC236}">
                <a16:creationId xmlns:a16="http://schemas.microsoft.com/office/drawing/2014/main" id="{17D8A8BE-D75A-2340-8A1E-C2548631B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273" y="2231294"/>
            <a:ext cx="620094" cy="8803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EE7BA5-3001-094E-9072-0AC1D2CF3390}"/>
              </a:ext>
            </a:extLst>
          </p:cNvPr>
          <p:cNvCxnSpPr/>
          <p:nvPr/>
        </p:nvCxnSpPr>
        <p:spPr bwMode="auto">
          <a:xfrm>
            <a:off x="4080784" y="2695343"/>
            <a:ext cx="266201" cy="7858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1C28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2D27FD9-86DE-0745-8354-D534446F0828}"/>
              </a:ext>
            </a:extLst>
          </p:cNvPr>
          <p:cNvCxnSpPr/>
          <p:nvPr/>
        </p:nvCxnSpPr>
        <p:spPr bwMode="auto">
          <a:xfrm flipV="1">
            <a:off x="4083856" y="2648974"/>
            <a:ext cx="261938" cy="4636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Text Box 89">
            <a:extLst>
              <a:ext uri="{FF2B5EF4-FFF2-40B4-BE49-F238E27FC236}">
                <a16:creationId xmlns:a16="http://schemas.microsoft.com/office/drawing/2014/main" id="{1A8A067C-8C14-CE4C-A891-0C539220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8969" y="2732201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6" name="Text Box 89">
            <a:extLst>
              <a:ext uri="{FF2B5EF4-FFF2-40B4-BE49-F238E27FC236}">
                <a16:creationId xmlns:a16="http://schemas.microsoft.com/office/drawing/2014/main" id="{9ED8F6FB-A462-2546-9179-1717F6CB6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145" y="2347604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</a:p>
        </p:txBody>
      </p:sp>
      <p:sp>
        <p:nvSpPr>
          <p:cNvPr id="67" name="Line 54">
            <a:extLst>
              <a:ext uri="{FF2B5EF4-FFF2-40B4-BE49-F238E27FC236}">
                <a16:creationId xmlns:a16="http://schemas.microsoft.com/office/drawing/2014/main" id="{C8AE6438-70FE-B848-8AD2-845CD73ACA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6307" y="2844816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Line 54">
            <a:extLst>
              <a:ext uri="{FF2B5EF4-FFF2-40B4-BE49-F238E27FC236}">
                <a16:creationId xmlns:a16="http://schemas.microsoft.com/office/drawing/2014/main" id="{9F1C0ABB-8FFB-BD43-8500-D7CD8890D2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7489" y="2436410"/>
            <a:ext cx="213029" cy="4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69" name="Group 211">
            <a:extLst>
              <a:ext uri="{FF2B5EF4-FFF2-40B4-BE49-F238E27FC236}">
                <a16:creationId xmlns:a16="http://schemas.microsoft.com/office/drawing/2014/main" id="{DE336054-9B14-5F4E-B5F1-2896662AA757}"/>
              </a:ext>
            </a:extLst>
          </p:cNvPr>
          <p:cNvGrpSpPr/>
          <p:nvPr/>
        </p:nvGrpSpPr>
        <p:grpSpPr>
          <a:xfrm>
            <a:off x="7076092" y="3734344"/>
            <a:ext cx="2706389" cy="1678000"/>
            <a:chOff x="5650906" y="3928954"/>
            <a:chExt cx="2706389" cy="1678000"/>
          </a:xfrm>
        </p:grpSpPr>
        <p:sp>
          <p:nvSpPr>
            <p:cNvPr id="70" name="Rectangle 22">
              <a:extLst>
                <a:ext uri="{FF2B5EF4-FFF2-40B4-BE49-F238E27FC236}">
                  <a16:creationId xmlns:a16="http://schemas.microsoft.com/office/drawing/2014/main" id="{59665585-29BC-D947-A89B-D0249175B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44">
              <a:extLst>
                <a:ext uri="{FF2B5EF4-FFF2-40B4-BE49-F238E27FC236}">
                  <a16:creationId xmlns:a16="http://schemas.microsoft.com/office/drawing/2014/main" id="{655632C5-9F9D-DA4A-92BD-32D64FF83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72" name="Rectangle 50">
              <a:extLst>
                <a:ext uri="{FF2B5EF4-FFF2-40B4-BE49-F238E27FC236}">
                  <a16:creationId xmlns:a16="http://schemas.microsoft.com/office/drawing/2014/main" id="{1BC96D5A-0541-8249-A1C0-307C706FA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3" name="Line 51">
              <a:extLst>
                <a:ext uri="{FF2B5EF4-FFF2-40B4-BE49-F238E27FC236}">
                  <a16:creationId xmlns:a16="http://schemas.microsoft.com/office/drawing/2014/main" id="{E4F227A0-8127-7D43-9064-FD3B406DC5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52">
              <a:extLst>
                <a:ext uri="{FF2B5EF4-FFF2-40B4-BE49-F238E27FC236}">
                  <a16:creationId xmlns:a16="http://schemas.microsoft.com/office/drawing/2014/main" id="{313E6350-1253-5443-A415-5FE3E96782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Text Box 53">
              <a:extLst>
                <a:ext uri="{FF2B5EF4-FFF2-40B4-BE49-F238E27FC236}">
                  <a16:creationId xmlns:a16="http://schemas.microsoft.com/office/drawing/2014/main" id="{D04EFBC2-402A-7840-85E6-DD14D5C3E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6" name="Text Box 58">
              <a:extLst>
                <a:ext uri="{FF2B5EF4-FFF2-40B4-BE49-F238E27FC236}">
                  <a16:creationId xmlns:a16="http://schemas.microsoft.com/office/drawing/2014/main" id="{7C1F9E23-4B7E-8140-9C92-AF802FC8A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7" name="Line 59">
              <a:extLst>
                <a:ext uri="{FF2B5EF4-FFF2-40B4-BE49-F238E27FC236}">
                  <a16:creationId xmlns:a16="http://schemas.microsoft.com/office/drawing/2014/main" id="{C31539AB-E7CF-7F42-B290-E1B86A254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8" name="Line 61">
              <a:extLst>
                <a:ext uri="{FF2B5EF4-FFF2-40B4-BE49-F238E27FC236}">
                  <a16:creationId xmlns:a16="http://schemas.microsoft.com/office/drawing/2014/main" id="{B8C4F2D3-E3BB-2C43-894E-A095FC640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8CAC970D-662F-D743-93C5-657F3C389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0" name="Right Brace 222">
              <a:extLst>
                <a:ext uri="{FF2B5EF4-FFF2-40B4-BE49-F238E27FC236}">
                  <a16:creationId xmlns:a16="http://schemas.microsoft.com/office/drawing/2014/main" id="{7B6D056D-1EA8-F04F-9DF0-FB4E3D56F9DD}"/>
                </a:ext>
              </a:extLst>
            </p:cNvPr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81" name="Text Box 58">
              <a:extLst>
                <a:ext uri="{FF2B5EF4-FFF2-40B4-BE49-F238E27FC236}">
                  <a16:creationId xmlns:a16="http://schemas.microsoft.com/office/drawing/2014/main" id="{9E3D0B65-63B7-3E48-B612-54AE2D9A6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Compton Transmission Polarimeter</a:t>
              </a:r>
            </a:p>
          </p:txBody>
        </p:sp>
      </p:grpSp>
      <p:grpSp>
        <p:nvGrpSpPr>
          <p:cNvPr id="82" name="Group 2">
            <a:extLst>
              <a:ext uri="{FF2B5EF4-FFF2-40B4-BE49-F238E27FC236}">
                <a16:creationId xmlns:a16="http://schemas.microsoft.com/office/drawing/2014/main" id="{7A88B2F2-5883-2343-9C23-45BA96715308}"/>
              </a:ext>
            </a:extLst>
          </p:cNvPr>
          <p:cNvGrpSpPr>
            <a:grpSpLocks noChangeAspect="1"/>
          </p:cNvGrpSpPr>
          <p:nvPr/>
        </p:nvGrpSpPr>
        <p:grpSpPr>
          <a:xfrm>
            <a:off x="6613667" y="941866"/>
            <a:ext cx="3713102" cy="2856165"/>
            <a:chOff x="5308144" y="439290"/>
            <a:chExt cx="3835855" cy="2950592"/>
          </a:xfrm>
        </p:grpSpPr>
        <p:grpSp>
          <p:nvGrpSpPr>
            <p:cNvPr id="83" name="Group 224">
              <a:extLst>
                <a:ext uri="{FF2B5EF4-FFF2-40B4-BE49-F238E27FC236}">
                  <a16:creationId xmlns:a16="http://schemas.microsoft.com/office/drawing/2014/main" id="{3BB79D61-9564-A04B-954F-2FA7F0E5FC70}"/>
                </a:ext>
              </a:extLst>
            </p:cNvPr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5" name="Group 225">
                <a:extLst>
                  <a:ext uri="{FF2B5EF4-FFF2-40B4-BE49-F238E27FC236}">
                    <a16:creationId xmlns:a16="http://schemas.microsoft.com/office/drawing/2014/main" id="{A98A6B4A-71C3-604C-A229-387C634F758C}"/>
                  </a:ext>
                </a:extLst>
              </p:cNvPr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8" name="Picture 67" descr="IvsP5pourcent">
                  <a:extLst>
                    <a:ext uri="{FF2B5EF4-FFF2-40B4-BE49-F238E27FC236}">
                      <a16:creationId xmlns:a16="http://schemas.microsoft.com/office/drawing/2014/main" id="{6A5BD2BB-FA4D-1242-894C-DB982BEAB7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9" name="Line 69">
                  <a:extLst>
                    <a:ext uri="{FF2B5EF4-FFF2-40B4-BE49-F238E27FC236}">
                      <a16:creationId xmlns:a16="http://schemas.microsoft.com/office/drawing/2014/main" id="{18901394-DA37-1747-A800-C1BA839172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90" name="Line 70">
                  <a:extLst>
                    <a:ext uri="{FF2B5EF4-FFF2-40B4-BE49-F238E27FC236}">
                      <a16:creationId xmlns:a16="http://schemas.microsoft.com/office/drawing/2014/main" id="{F8FD4033-4568-BB4F-9AAD-95744E281D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91" name="Text Box 114">
                  <a:extLst>
                    <a:ext uri="{FF2B5EF4-FFF2-40B4-BE49-F238E27FC236}">
                      <a16:creationId xmlns:a16="http://schemas.microsoft.com/office/drawing/2014/main" id="{DE9207FD-27C8-E446-BDEB-EC8F1D4025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mm W</a:t>
                  </a:r>
                </a:p>
              </p:txBody>
            </p:sp>
            <p:sp>
              <p:nvSpPr>
                <p:cNvPr id="92" name="TextBox 8">
                  <a:extLst>
                    <a:ext uri="{FF2B5EF4-FFF2-40B4-BE49-F238E27FC236}">
                      <a16:creationId xmlns:a16="http://schemas.microsoft.com/office/drawing/2014/main" id="{00C57008-D048-D04F-AAA0-DE408193D4CA}"/>
                    </a:ext>
                  </a:extLst>
                </p:cNvPr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</a:p>
              </p:txBody>
            </p:sp>
          </p:grpSp>
          <p:sp>
            <p:nvSpPr>
              <p:cNvPr id="86" name="Line 78">
                <a:extLst>
                  <a:ext uri="{FF2B5EF4-FFF2-40B4-BE49-F238E27FC236}">
                    <a16:creationId xmlns:a16="http://schemas.microsoft.com/office/drawing/2014/main" id="{DE989EB5-C3C9-694F-A4BB-7C1100016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7" name="Text Box 79">
                <a:extLst>
                  <a:ext uri="{FF2B5EF4-FFF2-40B4-BE49-F238E27FC236}">
                    <a16:creationId xmlns:a16="http://schemas.microsoft.com/office/drawing/2014/main" id="{10211C89-DE4A-F048-92C3-7D822C8C6A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6B7B5AB-87F5-CF49-B5D7-340D6A2AEB65}"/>
                </a:ext>
              </a:extLst>
            </p:cNvPr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</a:p>
          </p:txBody>
        </p:sp>
      </p:grpSp>
      <p:sp>
        <p:nvSpPr>
          <p:cNvPr id="93" name="Text Box 112">
            <a:extLst>
              <a:ext uri="{FF2B5EF4-FFF2-40B4-BE49-F238E27FC236}">
                <a16:creationId xmlns:a16="http://schemas.microsoft.com/office/drawing/2014/main" id="{7015641A-4B63-F949-991A-F37A53963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551" y="5611130"/>
            <a:ext cx="787400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/>
              </a:rPr>
              <a:t>PEPPo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measured the </a:t>
            </a:r>
            <a:r>
              <a:rPr lang="en-US" sz="2000" b="1" i="1" dirty="0">
                <a:latin typeface="Arial"/>
                <a:cs typeface="Arial"/>
              </a:rPr>
              <a:t>longitudinal polarization transfer</a:t>
            </a:r>
            <a:r>
              <a:rPr lang="en-US" sz="2000" b="1" dirty="0">
                <a:latin typeface="Arial"/>
                <a:cs typeface="Arial"/>
              </a:rPr>
              <a:t> from </a:t>
            </a:r>
            <a:r>
              <a:rPr lang="en-US" sz="2000" b="1" dirty="0">
                <a:solidFill>
                  <a:srgbClr val="1C28FF"/>
                </a:solidFill>
                <a:latin typeface="Arial"/>
                <a:cs typeface="Arial"/>
              </a:rPr>
              <a:t>8.25 MeV/c e</a:t>
            </a:r>
            <a:r>
              <a:rPr lang="en-US" sz="2000" b="1" baseline="30000" dirty="0">
                <a:solidFill>
                  <a:srgbClr val="1C28FF"/>
                </a:solidFill>
                <a:latin typeface="Arial"/>
                <a:cs typeface="Arial"/>
              </a:rPr>
              <a:t>-</a:t>
            </a:r>
            <a:r>
              <a:rPr lang="en-US" sz="2000" b="1" dirty="0">
                <a:solidFill>
                  <a:srgbClr val="1C28FF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to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000" b="1" baseline="300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in the 3.07-6.25 MeV/c</a:t>
            </a:r>
            <a:r>
              <a:rPr lang="en-US" sz="2000" b="1" dirty="0">
                <a:latin typeface="Arial"/>
                <a:cs typeface="Arial"/>
              </a:rPr>
              <a:t> momentum range.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4" name="Line 54">
            <a:extLst>
              <a:ext uri="{FF2B5EF4-FFF2-40B4-BE49-F238E27FC236}">
                <a16:creationId xmlns:a16="http://schemas.microsoft.com/office/drawing/2014/main" id="{B3FF769A-FCE2-D345-AC07-8F844E338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9984" y="5998643"/>
            <a:ext cx="230161" cy="426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Line 54">
            <a:extLst>
              <a:ext uri="{FF2B5EF4-FFF2-40B4-BE49-F238E27FC236}">
                <a16:creationId xmlns:a16="http://schemas.microsoft.com/office/drawing/2014/main" id="{F4E276AF-6877-D74F-9B02-32D75201CB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2314" y="5999070"/>
            <a:ext cx="213029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18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72E3-C52E-F74E-8BA5-3193ADFA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Polarized Positron Production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14E5B-192C-BF4C-850E-37A6B6E4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E0DE1-9C5A-5D4D-A87A-65A2DC5B6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53FA1E8-1761-E841-9BFC-F7B8CB755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84" y="1268877"/>
            <a:ext cx="85576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9F020637-D948-E04D-8926-BF18AFD72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88" y="829176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CC74227D-BF80-2D41-856E-727C664BDF33}"/>
              </a:ext>
            </a:extLst>
          </p:cNvPr>
          <p:cNvGrpSpPr/>
          <p:nvPr/>
        </p:nvGrpSpPr>
        <p:grpSpPr>
          <a:xfrm>
            <a:off x="1123043" y="1954799"/>
            <a:ext cx="6311900" cy="4512537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B5481BAE-DCDB-FB40-9028-1319D168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B542F1ED-28B1-CE47-AF35-BA8D5764DF6F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E35BD2-3EEB-AE4A-89DA-E95AC962304F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D379AB-EB1A-564F-A841-828C987C5C0A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3" name="Picture 10" descr="PRLMay2016illustration_F2b-01.jpg">
              <a:extLst>
                <a:ext uri="{FF2B5EF4-FFF2-40B4-BE49-F238E27FC236}">
                  <a16:creationId xmlns:a16="http://schemas.microsoft.com/office/drawing/2014/main" id="{60B17D77-4B52-3D46-94CF-63BAA50BA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4" name="ZoneTexte 2">
              <a:extLst>
                <a:ext uri="{FF2B5EF4-FFF2-40B4-BE49-F238E27FC236}">
                  <a16:creationId xmlns:a16="http://schemas.microsoft.com/office/drawing/2014/main" id="{53C6BC12-007A-684B-909A-2500DA3AE1D2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Whenever producing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+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 from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-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5" name="Picture 14" descr="Screen shot 2012-03-31 at 6.08.09 AM.png">
              <a:extLst>
                <a:ext uri="{FF2B5EF4-FFF2-40B4-BE49-F238E27FC236}">
                  <a16:creationId xmlns:a16="http://schemas.microsoft.com/office/drawing/2014/main" id="{D70857C7-7E45-2445-98AF-2602423A2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708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649E5-C46B-D941-94B6-103EF812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e+/e- yield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645C2-6111-284C-A1BB-09493AA7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717DE-CCF2-5041-887F-9D014FBB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B49ABCD2-8D1E-8B4F-87EC-EEAB58AAE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75" y="1042907"/>
            <a:ext cx="52647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detectors measured coincidence of </a:t>
            </a:r>
            <a:r>
              <a:rPr lang="en-US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emitted by 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annihilation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a </a:t>
            </a:r>
            <a:r>
              <a:rPr lang="en-US" sz="2000" u="sng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viewscreen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BAF205-79D0-8A47-A7A0-84BC1FE33681}"/>
              </a:ext>
            </a:extLst>
          </p:cNvPr>
          <p:cNvGrpSpPr/>
          <p:nvPr/>
        </p:nvGrpSpPr>
        <p:grpSpPr>
          <a:xfrm>
            <a:off x="6387226" y="954256"/>
            <a:ext cx="3857335" cy="3167958"/>
            <a:chOff x="1589617" y="1379042"/>
            <a:chExt cx="3923519" cy="32971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8E9F43-5D21-3644-A2B0-66451B70C7E4}"/>
                </a:ext>
              </a:extLst>
            </p:cNvPr>
            <p:cNvGrpSpPr/>
            <p:nvPr/>
          </p:nvGrpSpPr>
          <p:grpSpPr>
            <a:xfrm>
              <a:off x="1634606" y="1379042"/>
              <a:ext cx="3878530" cy="2998612"/>
              <a:chOff x="1562598" y="1857466"/>
              <a:chExt cx="3878530" cy="2998612"/>
            </a:xfrm>
          </p:grpSpPr>
          <p:sp>
            <p:nvSpPr>
              <p:cNvPr id="16" name="Oval 8">
                <a:extLst>
                  <a:ext uri="{FF2B5EF4-FFF2-40B4-BE49-F238E27FC236}">
                    <a16:creationId xmlns:a16="http://schemas.microsoft.com/office/drawing/2014/main" id="{00ACA223-935B-F647-80E9-9F4BD4CD4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BE55919C-4C59-6F4E-9449-1CCC11464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0">
                <a:extLst>
                  <a:ext uri="{FF2B5EF4-FFF2-40B4-BE49-F238E27FC236}">
                    <a16:creationId xmlns:a16="http://schemas.microsoft.com/office/drawing/2014/main" id="{30A266F7-534F-FA47-81CE-7B3B77823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11">
                <a:extLst>
                  <a:ext uri="{FF2B5EF4-FFF2-40B4-BE49-F238E27FC236}">
                    <a16:creationId xmlns:a16="http://schemas.microsoft.com/office/drawing/2014/main" id="{DD398F63-D27B-C84C-870F-DB1DD89B0C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12">
                <a:extLst>
                  <a:ext uri="{FF2B5EF4-FFF2-40B4-BE49-F238E27FC236}">
                    <a16:creationId xmlns:a16="http://schemas.microsoft.com/office/drawing/2014/main" id="{3FD27F21-C0E6-3B47-97CE-40014C725E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Oval 14">
                <a:extLst>
                  <a:ext uri="{FF2B5EF4-FFF2-40B4-BE49-F238E27FC236}">
                    <a16:creationId xmlns:a16="http://schemas.microsoft.com/office/drawing/2014/main" id="{8E6D3023-F062-A74B-A131-D7205C881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274301A4-C5E9-004F-85DB-E33F627A2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id="{068E7D68-CC10-5040-B390-F8733D259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Line 30">
                <a:extLst>
                  <a:ext uri="{FF2B5EF4-FFF2-40B4-BE49-F238E27FC236}">
                    <a16:creationId xmlns:a16="http://schemas.microsoft.com/office/drawing/2014/main" id="{2E6F4220-1140-B442-A8BC-E52DB0E28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33">
                <a:extLst>
                  <a:ext uri="{FF2B5EF4-FFF2-40B4-BE49-F238E27FC236}">
                    <a16:creationId xmlns:a16="http://schemas.microsoft.com/office/drawing/2014/main" id="{A591E1FB-698D-C945-9A1B-3B5BC7DCB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ine 34">
                <a:extLst>
                  <a:ext uri="{FF2B5EF4-FFF2-40B4-BE49-F238E27FC236}">
                    <a16:creationId xmlns:a16="http://schemas.microsoft.com/office/drawing/2014/main" id="{9A325C1D-358A-0645-90EC-2497B4178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35">
                <a:extLst>
                  <a:ext uri="{FF2B5EF4-FFF2-40B4-BE49-F238E27FC236}">
                    <a16:creationId xmlns:a16="http://schemas.microsoft.com/office/drawing/2014/main" id="{5C1DD2BA-BEA3-DA45-8458-577786241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36">
                <a:extLst>
                  <a:ext uri="{FF2B5EF4-FFF2-40B4-BE49-F238E27FC236}">
                    <a16:creationId xmlns:a16="http://schemas.microsoft.com/office/drawing/2014/main" id="{817916F3-6527-304F-BEC5-5A68883314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38">
                <a:extLst>
                  <a:ext uri="{FF2B5EF4-FFF2-40B4-BE49-F238E27FC236}">
                    <a16:creationId xmlns:a16="http://schemas.microsoft.com/office/drawing/2014/main" id="{D84BDC33-03C9-5A45-9D33-A7CCBB78EA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39">
                <a:extLst>
                  <a:ext uri="{FF2B5EF4-FFF2-40B4-BE49-F238E27FC236}">
                    <a16:creationId xmlns:a16="http://schemas.microsoft.com/office/drawing/2014/main" id="{82191600-0C58-9641-AE3D-19C5EC50A7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41">
                <a:extLst>
                  <a:ext uri="{FF2B5EF4-FFF2-40B4-BE49-F238E27FC236}">
                    <a16:creationId xmlns:a16="http://schemas.microsoft.com/office/drawing/2014/main" id="{6BEE12FB-1808-A349-B575-09D361E97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42">
                <a:extLst>
                  <a:ext uri="{FF2B5EF4-FFF2-40B4-BE49-F238E27FC236}">
                    <a16:creationId xmlns:a16="http://schemas.microsoft.com/office/drawing/2014/main" id="{0016EA32-54FE-3244-84CC-5B994BEF2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Text Box 43">
                <a:extLst>
                  <a:ext uri="{FF2B5EF4-FFF2-40B4-BE49-F238E27FC236}">
                    <a16:creationId xmlns:a16="http://schemas.microsoft.com/office/drawing/2014/main" id="{7231CE08-D523-B94B-A40D-0609AC3DA2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4688" y="2666437"/>
                <a:ext cx="355600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1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4" name="Text Box 44">
                <a:extLst>
                  <a:ext uri="{FF2B5EF4-FFF2-40B4-BE49-F238E27FC236}">
                    <a16:creationId xmlns:a16="http://schemas.microsoft.com/office/drawing/2014/main" id="{F0179CA4-3609-0541-B570-0165B145CB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8703" y="4444437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2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5" name="Text Box 45">
                <a:extLst>
                  <a:ext uri="{FF2B5EF4-FFF2-40B4-BE49-F238E27FC236}">
                    <a16:creationId xmlns:a16="http://schemas.microsoft.com/office/drawing/2014/main" id="{BBEE8602-E9C0-5C42-97C8-A1070D64A2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1</a:t>
                </a:r>
              </a:p>
            </p:txBody>
          </p:sp>
          <p:sp>
            <p:nvSpPr>
              <p:cNvPr id="36" name="Text Box 46">
                <a:extLst>
                  <a:ext uri="{FF2B5EF4-FFF2-40B4-BE49-F238E27FC236}">
                    <a16:creationId xmlns:a16="http://schemas.microsoft.com/office/drawing/2014/main" id="{D1A4B069-CB13-434B-8BAD-68B89973DD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2</a:t>
                </a:r>
              </a:p>
            </p:txBody>
          </p:sp>
          <p:sp>
            <p:nvSpPr>
              <p:cNvPr id="37" name="Text Box 47">
                <a:extLst>
                  <a:ext uri="{FF2B5EF4-FFF2-40B4-BE49-F238E27FC236}">
                    <a16:creationId xmlns:a16="http://schemas.microsoft.com/office/drawing/2014/main" id="{8F9678DF-501F-274C-A240-D3BF1FE7A7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38" name="Text Box 48">
                <a:extLst>
                  <a:ext uri="{FF2B5EF4-FFF2-40B4-BE49-F238E27FC236}">
                    <a16:creationId xmlns:a16="http://schemas.microsoft.com/office/drawing/2014/main" id="{2B0A7C12-58A5-694B-B80E-E9511ACBCA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39" name="Line 49">
                <a:extLst>
                  <a:ext uri="{FF2B5EF4-FFF2-40B4-BE49-F238E27FC236}">
                    <a16:creationId xmlns:a16="http://schemas.microsoft.com/office/drawing/2014/main" id="{902633FA-6555-8D4F-8AC9-4E1863E757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81">
                <a:extLst>
                  <a:ext uri="{FF2B5EF4-FFF2-40B4-BE49-F238E27FC236}">
                    <a16:creationId xmlns:a16="http://schemas.microsoft.com/office/drawing/2014/main" id="{ABB2E210-DB56-514A-B0C5-D444A5996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1" name="Straight Connector 2">
                <a:extLst>
                  <a:ext uri="{FF2B5EF4-FFF2-40B4-BE49-F238E27FC236}">
                    <a16:creationId xmlns:a16="http://schemas.microsoft.com/office/drawing/2014/main" id="{0BBB3AA2-5430-574D-A76D-577928F3C3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" name="Line 82">
                <a:extLst>
                  <a:ext uri="{FF2B5EF4-FFF2-40B4-BE49-F238E27FC236}">
                    <a16:creationId xmlns:a16="http://schemas.microsoft.com/office/drawing/2014/main" id="{37D4B2A0-16CE-254F-8E1F-0BF2B13B53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Line 31">
                <a:extLst>
                  <a:ext uri="{FF2B5EF4-FFF2-40B4-BE49-F238E27FC236}">
                    <a16:creationId xmlns:a16="http://schemas.microsoft.com/office/drawing/2014/main" id="{02D91601-97BF-184A-B2DD-B1F2FD0C9A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Line 84">
                <a:extLst>
                  <a:ext uri="{FF2B5EF4-FFF2-40B4-BE49-F238E27FC236}">
                    <a16:creationId xmlns:a16="http://schemas.microsoft.com/office/drawing/2014/main" id="{12310964-7C8C-B944-B40B-2138FF3F6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30FB281D-EE63-1046-A84F-C1E77E89E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32">
                <a:extLst>
                  <a:ext uri="{FF2B5EF4-FFF2-40B4-BE49-F238E27FC236}">
                    <a16:creationId xmlns:a16="http://schemas.microsoft.com/office/drawing/2014/main" id="{07B20521-49CE-AB49-8CA3-73AC7EE49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Line 85">
                <a:extLst>
                  <a:ext uri="{FF2B5EF4-FFF2-40B4-BE49-F238E27FC236}">
                    <a16:creationId xmlns:a16="http://schemas.microsoft.com/office/drawing/2014/main" id="{BF054293-552D-CB40-9557-D06DE579F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Oval 23">
                <a:extLst>
                  <a:ext uri="{FF2B5EF4-FFF2-40B4-BE49-F238E27FC236}">
                    <a16:creationId xmlns:a16="http://schemas.microsoft.com/office/drawing/2014/main" id="{C09E294D-0D0A-A847-AC09-E5361149E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Line 18">
                <a:extLst>
                  <a:ext uri="{FF2B5EF4-FFF2-40B4-BE49-F238E27FC236}">
                    <a16:creationId xmlns:a16="http://schemas.microsoft.com/office/drawing/2014/main" id="{9751F5FB-6EAD-5D46-80F8-14458A91D0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Line 17">
                <a:extLst>
                  <a:ext uri="{FF2B5EF4-FFF2-40B4-BE49-F238E27FC236}">
                    <a16:creationId xmlns:a16="http://schemas.microsoft.com/office/drawing/2014/main" id="{545FAB3F-8DC0-8D46-8EFF-735F279F6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Oval 24">
                <a:extLst>
                  <a:ext uri="{FF2B5EF4-FFF2-40B4-BE49-F238E27FC236}">
                    <a16:creationId xmlns:a16="http://schemas.microsoft.com/office/drawing/2014/main" id="{D172A057-BE47-7645-914D-DFEF190D6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27">
                <a:extLst>
                  <a:ext uri="{FF2B5EF4-FFF2-40B4-BE49-F238E27FC236}">
                    <a16:creationId xmlns:a16="http://schemas.microsoft.com/office/drawing/2014/main" id="{A051FEBA-CEEE-4B45-B91C-4F471D507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Line 33">
                <a:extLst>
                  <a:ext uri="{FF2B5EF4-FFF2-40B4-BE49-F238E27FC236}">
                    <a16:creationId xmlns:a16="http://schemas.microsoft.com/office/drawing/2014/main" id="{004BC4B4-98B9-A946-A501-3097939A9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Line 34">
                <a:extLst>
                  <a:ext uri="{FF2B5EF4-FFF2-40B4-BE49-F238E27FC236}">
                    <a16:creationId xmlns:a16="http://schemas.microsoft.com/office/drawing/2014/main" id="{1F829101-2C41-514D-80A5-797F85E48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Line 33">
                <a:extLst>
                  <a:ext uri="{FF2B5EF4-FFF2-40B4-BE49-F238E27FC236}">
                    <a16:creationId xmlns:a16="http://schemas.microsoft.com/office/drawing/2014/main" id="{ABB14970-F1C3-3A44-9947-837997C70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Line 33">
                <a:extLst>
                  <a:ext uri="{FF2B5EF4-FFF2-40B4-BE49-F238E27FC236}">
                    <a16:creationId xmlns:a16="http://schemas.microsoft.com/office/drawing/2014/main" id="{FACAB115-3C37-7A4D-ABC4-C626A7D20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Line 11">
                <a:extLst>
                  <a:ext uri="{FF2B5EF4-FFF2-40B4-BE49-F238E27FC236}">
                    <a16:creationId xmlns:a16="http://schemas.microsoft.com/office/drawing/2014/main" id="{444EDE6A-F374-6D42-894E-89FDBF82C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Text Box 88">
                <a:extLst>
                  <a:ext uri="{FF2B5EF4-FFF2-40B4-BE49-F238E27FC236}">
                    <a16:creationId xmlns:a16="http://schemas.microsoft.com/office/drawing/2014/main" id="{A2E6CD41-378D-7C48-86B5-012873525A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5939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+</a:t>
                </a:r>
              </a:p>
            </p:txBody>
          </p:sp>
          <p:sp>
            <p:nvSpPr>
              <p:cNvPr id="59" name="Text Box 89">
                <a:extLst>
                  <a:ext uri="{FF2B5EF4-FFF2-40B4-BE49-F238E27FC236}">
                    <a16:creationId xmlns:a16="http://schemas.microsoft.com/office/drawing/2014/main" id="{7508B20F-2A7A-294E-9E77-80F365FCBD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59394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-</a:t>
                </a:r>
              </a:p>
            </p:txBody>
          </p:sp>
          <p:sp>
            <p:nvSpPr>
              <p:cNvPr id="60" name="Oval 98">
                <a:extLst>
                  <a:ext uri="{FF2B5EF4-FFF2-40B4-BE49-F238E27FC236}">
                    <a16:creationId xmlns:a16="http://schemas.microsoft.com/office/drawing/2014/main" id="{63B864FA-1C49-5B40-9489-78A18F7C6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0775" y="2546441"/>
                <a:ext cx="144463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Oval 99">
                <a:extLst>
                  <a:ext uri="{FF2B5EF4-FFF2-40B4-BE49-F238E27FC236}">
                    <a16:creationId xmlns:a16="http://schemas.microsoft.com/office/drawing/2014/main" id="{53F2F4EF-15A7-3A48-A621-8F8CBE779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163" y="24226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Oval 100">
                <a:extLst>
                  <a:ext uri="{FF2B5EF4-FFF2-40B4-BE49-F238E27FC236}">
                    <a16:creationId xmlns:a16="http://schemas.microsoft.com/office/drawing/2014/main" id="{84AB9C0F-0C59-0644-A315-8CADA33DF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375" y="3281453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Oval 101">
                <a:extLst>
                  <a:ext uri="{FF2B5EF4-FFF2-40B4-BE49-F238E27FC236}">
                    <a16:creationId xmlns:a16="http://schemas.microsoft.com/office/drawing/2014/main" id="{B85B20D8-1862-AB4D-84BA-8311E7537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888" y="41625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Oval 102">
                <a:extLst>
                  <a:ext uri="{FF2B5EF4-FFF2-40B4-BE49-F238E27FC236}">
                    <a16:creationId xmlns:a16="http://schemas.microsoft.com/office/drawing/2014/main" id="{83BAE025-6524-664A-B0E3-45B5D4C00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6513" y="4164103"/>
                <a:ext cx="144462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9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EBFA1006-1A79-9843-9BBD-4FC6AE6FA6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10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990B68C3-3CCE-584B-9D5E-15D1AD46C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11" name="Text Box 56">
              <a:extLst>
                <a:ext uri="{FF2B5EF4-FFF2-40B4-BE49-F238E27FC236}">
                  <a16:creationId xmlns:a16="http://schemas.microsoft.com/office/drawing/2014/main" id="{7FA93F39-6D10-A04F-9E6B-C571163DC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24051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rgbClr val="0033CC"/>
                  </a:solidFill>
                  <a:latin typeface="Comic Sans MS"/>
                  <a:cs typeface="Comic Sans MS"/>
                </a:rPr>
                <a:t>p</a:t>
              </a:r>
              <a:r>
                <a:rPr lang="en-US" sz="1200" baseline="-25000" dirty="0" err="1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200" baseline="-25000" dirty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200" dirty="0">
                  <a:solidFill>
                    <a:srgbClr val="0033CC"/>
                  </a:solidFill>
                  <a:latin typeface="Comic Sans MS"/>
                  <a:cs typeface="Comic Sans MS"/>
                </a:rPr>
                <a:t>= 8.2 MeV/c </a:t>
              </a:r>
            </a:p>
          </p:txBody>
        </p:sp>
        <p:cxnSp>
          <p:nvCxnSpPr>
            <p:cNvPr id="12" name="Straight Connector 2">
              <a:extLst>
                <a:ext uri="{FF2B5EF4-FFF2-40B4-BE49-F238E27FC236}">
                  <a16:creationId xmlns:a16="http://schemas.microsoft.com/office/drawing/2014/main" id="{C56E7B55-DAAB-A146-87B3-16D803C7E3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2">
              <a:extLst>
                <a:ext uri="{FF2B5EF4-FFF2-40B4-BE49-F238E27FC236}">
                  <a16:creationId xmlns:a16="http://schemas.microsoft.com/office/drawing/2014/main" id="{03BE39C6-6E41-0445-99B8-38FF228D49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2">
              <a:extLst>
                <a:ext uri="{FF2B5EF4-FFF2-40B4-BE49-F238E27FC236}">
                  <a16:creationId xmlns:a16="http://schemas.microsoft.com/office/drawing/2014/main" id="{CBA94E86-600B-8C45-A0AB-F66065FBEE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 Box 88">
              <a:extLst>
                <a:ext uri="{FF2B5EF4-FFF2-40B4-BE49-F238E27FC236}">
                  <a16:creationId xmlns:a16="http://schemas.microsoft.com/office/drawing/2014/main" id="{3BB348CE-0E87-E847-B649-68AEA255B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1FE0E73-F1E2-FB46-8A70-913D780A1624}"/>
              </a:ext>
            </a:extLst>
          </p:cNvPr>
          <p:cNvSpPr txBox="1"/>
          <p:nvPr/>
        </p:nvSpPr>
        <p:spPr>
          <a:xfrm>
            <a:off x="301422" y="3596105"/>
            <a:ext cx="205070" cy="17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aseline="-25000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BA1BD1F-F5FA-D348-8ED3-B298343F4D84}"/>
              </a:ext>
            </a:extLst>
          </p:cNvPr>
          <p:cNvGrpSpPr/>
          <p:nvPr/>
        </p:nvGrpSpPr>
        <p:grpSpPr>
          <a:xfrm>
            <a:off x="370071" y="2684728"/>
            <a:ext cx="6722526" cy="3361031"/>
            <a:chOff x="1209235" y="628529"/>
            <a:chExt cx="6698506" cy="252281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5450F43-C1F0-3346-9FEB-94B16A873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516CE77-3278-7B46-86F0-F2AB3799C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DA998619-57BB-474A-B42C-180DF56F4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367132" y="1041634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2222A3F-1149-1D4A-A2B7-EB793F859602}"/>
              </a:ext>
            </a:extLst>
          </p:cNvPr>
          <p:cNvCxnSpPr/>
          <p:nvPr/>
        </p:nvCxnSpPr>
        <p:spPr bwMode="auto">
          <a:xfrm flipH="1">
            <a:off x="9090435" y="2337672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54F718C3-7E16-264A-93C1-E8607B86381A}"/>
              </a:ext>
            </a:extLst>
          </p:cNvPr>
          <p:cNvSpPr txBox="1"/>
          <p:nvPr/>
        </p:nvSpPr>
        <p:spPr>
          <a:xfrm>
            <a:off x="8108965" y="4503873"/>
            <a:ext cx="2571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For these data we had a yield of ~10</a:t>
            </a:r>
            <a:r>
              <a:rPr lang="en-US" sz="2800" baseline="30000" dirty="0">
                <a:latin typeface="Arial"/>
                <a:cs typeface="Arial"/>
              </a:rPr>
              <a:t>-5</a:t>
            </a:r>
            <a:r>
              <a:rPr lang="en-US" sz="2800" dirty="0">
                <a:latin typeface="Arial"/>
                <a:cs typeface="Arial"/>
              </a:rPr>
              <a:t> e</a:t>
            </a:r>
            <a:r>
              <a:rPr lang="en-US" sz="2800" baseline="30000" dirty="0">
                <a:latin typeface="Arial"/>
                <a:cs typeface="Arial"/>
              </a:rPr>
              <a:t>+</a:t>
            </a:r>
            <a:r>
              <a:rPr lang="en-US" sz="2800" dirty="0">
                <a:latin typeface="Arial"/>
                <a:cs typeface="Arial"/>
              </a:rPr>
              <a:t>/e</a:t>
            </a:r>
            <a:r>
              <a:rPr lang="en-US" sz="2800" baseline="30000" dirty="0">
                <a:latin typeface="Arial"/>
                <a:cs typeface="Arial"/>
              </a:rPr>
              <a:t>-.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9186AF-8789-E648-B4E5-283188E7168D}"/>
              </a:ext>
            </a:extLst>
          </p:cNvPr>
          <p:cNvSpPr txBox="1"/>
          <p:nvPr/>
        </p:nvSpPr>
        <p:spPr>
          <a:xfrm>
            <a:off x="8784116" y="2457733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/>
              <a:t>A3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1CCB9C6-B981-614C-AEB6-384DCFD1B19B}"/>
              </a:ext>
            </a:extLst>
          </p:cNvPr>
          <p:cNvSpPr txBox="1"/>
          <p:nvPr/>
        </p:nvSpPr>
        <p:spPr>
          <a:xfrm>
            <a:off x="8784044" y="3715810"/>
            <a:ext cx="4667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E155BDD-0293-5A40-BED0-2E12A590BD47}"/>
              </a:ext>
            </a:extLst>
          </p:cNvPr>
          <p:cNvSpPr txBox="1"/>
          <p:nvPr/>
        </p:nvSpPr>
        <p:spPr>
          <a:xfrm>
            <a:off x="3146024" y="3039585"/>
            <a:ext cx="51818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BA626F8-F901-D546-99E1-E24AFEE8AFE0}"/>
              </a:ext>
            </a:extLst>
          </p:cNvPr>
          <p:cNvSpPr txBox="1"/>
          <p:nvPr/>
        </p:nvSpPr>
        <p:spPr>
          <a:xfrm>
            <a:off x="6472166" y="3007229"/>
            <a:ext cx="51818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360239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44F2-EFB0-7F42-8FAF-5B2A22776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Collaboration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2AB7F8-0DDC-254B-9E47-11A0BD9B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614E3-5BCF-2946-89CD-DC7E96E1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3" descr="C:\Documents and Settings\grames\Desktop\images\install_111222\photo.JPG">
            <a:extLst>
              <a:ext uri="{FF2B5EF4-FFF2-40B4-BE49-F238E27FC236}">
                <a16:creationId xmlns:a16="http://schemas.microsoft.com/office/drawing/2014/main" id="{ECA049BE-5424-1845-99F3-E3B17A7F967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5684"/>
            <a:ext cx="12192000" cy="53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04057C1F-37D9-904E-8B7D-49F73B4CF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88" y="934764"/>
            <a:ext cx="1073961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>
                <a:solidFill>
                  <a:srgbClr val="000000"/>
                </a:solidFill>
                <a:latin typeface="Comic Sans MS" charset="0"/>
              </a:rPr>
              <a:t>P. </a:t>
            </a:r>
            <a:r>
              <a:rPr lang="fr-FR" sz="1800" dirty="0">
                <a:latin typeface="Comic Sans MS" charset="0"/>
              </a:rPr>
              <a:t>Adderley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A. Adeyemi</a:t>
            </a:r>
            <a:r>
              <a:rPr lang="fr-FR" sz="1800" baseline="30000" dirty="0">
                <a:latin typeface="Comic Sans MS" charset="0"/>
              </a:rPr>
              <a:t>4</a:t>
            </a:r>
            <a:r>
              <a:rPr lang="fr-FR" sz="1800" dirty="0">
                <a:latin typeface="Comic Sans MS" charset="0"/>
              </a:rPr>
              <a:t>, P. Aguilera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M. Ali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H. Areti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M. Baylac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J. Benesch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G. Bosson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B. Cade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A. Camsonne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L. Cardman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J. Clark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P. Cole</a:t>
            </a:r>
            <a:r>
              <a:rPr lang="fr-FR" sz="1800" baseline="30000" dirty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S. Covert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C. Cuevas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O. Dadoun</a:t>
            </a:r>
            <a:r>
              <a:rPr lang="fr-FR" sz="1800" baseline="30000" dirty="0">
                <a:latin typeface="Comic Sans MS" charset="0"/>
              </a:rPr>
              <a:t>3</a:t>
            </a:r>
            <a:r>
              <a:rPr lang="fr-FR" sz="1800" dirty="0">
                <a:latin typeface="Comic Sans MS" charset="0"/>
              </a:rPr>
              <a:t>, D. Dale</a:t>
            </a:r>
            <a:r>
              <a:rPr lang="fr-FR" sz="1800" baseline="30000" dirty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J. Dumas</a:t>
            </a:r>
            <a:r>
              <a:rPr lang="fr-FR" sz="1800" baseline="30000" dirty="0">
                <a:latin typeface="Comic Sans MS" charset="0"/>
              </a:rPr>
              <a:t>1,2</a:t>
            </a:r>
            <a:r>
              <a:rPr lang="fr-FR" sz="1800" dirty="0">
                <a:latin typeface="Comic Sans MS" charset="0"/>
              </a:rPr>
              <a:t>, E. Fanchini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err="1">
                <a:latin typeface="Comic Sans MS" charset="0"/>
              </a:rPr>
              <a:t>T</a:t>
            </a:r>
            <a:r>
              <a:rPr lang="fr-FR" sz="1800" dirty="0">
                <a:latin typeface="Comic Sans MS" charset="0"/>
              </a:rPr>
              <a:t>. Forest</a:t>
            </a:r>
            <a:r>
              <a:rPr lang="fr-FR" sz="1800" baseline="30000" dirty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E. Forman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A. Freyberger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E. Froidefond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 S. Golge</a:t>
            </a:r>
            <a:r>
              <a:rPr lang="fr-FR" sz="1800" baseline="30000" dirty="0">
                <a:latin typeface="Comic Sans MS" charset="0"/>
              </a:rPr>
              <a:t>6</a:t>
            </a:r>
            <a:r>
              <a:rPr lang="fr-FR" sz="1800" dirty="0">
                <a:latin typeface="Comic Sans MS" charset="0"/>
              </a:rPr>
              <a:t>, J. Grames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P. Guèye</a:t>
            </a:r>
            <a:r>
              <a:rPr lang="fr-FR" sz="1800" baseline="30000" dirty="0">
                <a:latin typeface="Comic Sans MS" charset="0"/>
              </a:rPr>
              <a:t>4</a:t>
            </a:r>
            <a:r>
              <a:rPr lang="fr-FR" sz="1800" dirty="0">
                <a:latin typeface="Comic Sans MS" charset="0"/>
              </a:rPr>
              <a:t>, J. Hansknecht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P. Harrell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J. Hoskins</a:t>
            </a:r>
            <a:r>
              <a:rPr lang="fr-FR" sz="1800" baseline="30000" dirty="0">
                <a:latin typeface="Comic Sans MS" charset="0"/>
              </a:rPr>
              <a:t>8</a:t>
            </a:r>
            <a:r>
              <a:rPr lang="fr-FR" sz="1800" dirty="0">
                <a:latin typeface="Comic Sans MS" charset="0"/>
              </a:rPr>
              <a:t>, C. Hyde</a:t>
            </a:r>
            <a:r>
              <a:rPr lang="fr-FR" sz="1800" baseline="30000" dirty="0">
                <a:latin typeface="Comic Sans MS" charset="0"/>
              </a:rPr>
              <a:t>7</a:t>
            </a:r>
            <a:r>
              <a:rPr lang="fr-FR" sz="1800" dirty="0">
                <a:latin typeface="Comic Sans MS" charset="0"/>
              </a:rPr>
              <a:t>, R. Kazimi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Y. Kim</a:t>
            </a:r>
            <a:r>
              <a:rPr lang="fr-FR" sz="1800" baseline="30000" dirty="0">
                <a:latin typeface="Comic Sans MS" charset="0"/>
              </a:rPr>
              <a:t>1,5</a:t>
            </a:r>
            <a:r>
              <a:rPr lang="fr-FR" sz="1800" dirty="0">
                <a:latin typeface="Comic Sans MS" charset="0"/>
              </a:rPr>
              <a:t>, D. Machie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K. Mahoney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R. Mammei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M. Marton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J. McCarter</a:t>
            </a:r>
            <a:r>
              <a:rPr lang="fr-FR" sz="1800" baseline="30000" dirty="0">
                <a:latin typeface="Comic Sans MS" charset="0"/>
              </a:rPr>
              <a:t>9</a:t>
            </a:r>
            <a:r>
              <a:rPr lang="fr-FR" sz="1800" dirty="0">
                <a:latin typeface="Comic Sans MS" charset="0"/>
              </a:rPr>
              <a:t>, M. McCaughan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M. McHugh</a:t>
            </a:r>
            <a:r>
              <a:rPr lang="fr-FR" sz="1800" baseline="30000" dirty="0">
                <a:latin typeface="Comic Sans MS" charset="0"/>
              </a:rPr>
              <a:t>10</a:t>
            </a:r>
            <a:r>
              <a:rPr lang="fr-FR" sz="1800" dirty="0">
                <a:latin typeface="Comic Sans MS" charset="0"/>
              </a:rPr>
              <a:t>, D. McNulty</a:t>
            </a:r>
            <a:r>
              <a:rPr lang="fr-FR" sz="1800" baseline="30000" dirty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err="1">
                <a:latin typeface="Comic Sans MS" charset="0"/>
              </a:rPr>
              <a:t>T</a:t>
            </a:r>
            <a:r>
              <a:rPr lang="fr-FR" sz="1800" dirty="0">
                <a:latin typeface="Comic Sans MS" charset="0"/>
              </a:rPr>
              <a:t>. Michaelides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R. Michaels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C. </a:t>
            </a:r>
            <a:r>
              <a:rPr lang="fr-FR" sz="1800" dirty="0" err="1">
                <a:latin typeface="Comic Sans MS" charset="0"/>
              </a:rPr>
              <a:t>Muñoz</a:t>
            </a:r>
            <a:r>
              <a:rPr lang="fr-FR" sz="1800" dirty="0">
                <a:latin typeface="Comic Sans MS" charset="0"/>
              </a:rPr>
              <a:t> Camacho</a:t>
            </a:r>
            <a:r>
              <a:rPr lang="fr-FR" sz="1800" baseline="30000" dirty="0">
                <a:latin typeface="Comic Sans MS" charset="0"/>
              </a:rPr>
              <a:t>11</a:t>
            </a:r>
            <a:r>
              <a:rPr lang="fr-FR" sz="1800" dirty="0">
                <a:latin typeface="Comic Sans MS" charset="0"/>
              </a:rPr>
              <a:t>, J.-F. Muraz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K. Myers</a:t>
            </a:r>
            <a:r>
              <a:rPr lang="fr-FR" sz="1800" baseline="30000" dirty="0">
                <a:latin typeface="Comic Sans MS" charset="0"/>
              </a:rPr>
              <a:t>12</a:t>
            </a:r>
            <a:r>
              <a:rPr lang="fr-FR" sz="1800" dirty="0">
                <a:latin typeface="Comic Sans MS" charset="0"/>
              </a:rPr>
              <a:t>, A. Opper</a:t>
            </a:r>
            <a:r>
              <a:rPr lang="fr-FR" sz="1800" baseline="30000" dirty="0">
                <a:latin typeface="Comic Sans MS" charset="0"/>
              </a:rPr>
              <a:t>10</a:t>
            </a:r>
            <a:r>
              <a:rPr lang="fr-FR" sz="1800" dirty="0">
                <a:latin typeface="Comic Sans MS" charset="0"/>
              </a:rPr>
              <a:t>, M. Poelker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J.-S. Réal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L. Richardson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S. Setiniyazi</a:t>
            </a:r>
            <a:r>
              <a:rPr lang="fr-FR" sz="1800" baseline="30000" dirty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M. Stutzman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 R. Suleiman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C. Tennant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C.-Y. Tsai</a:t>
            </a:r>
            <a:r>
              <a:rPr lang="fr-FR" sz="1800" baseline="30000" dirty="0">
                <a:latin typeface="Comic Sans MS" charset="0"/>
              </a:rPr>
              <a:t>13</a:t>
            </a:r>
            <a:r>
              <a:rPr lang="fr-FR" sz="1800" dirty="0">
                <a:latin typeface="Comic Sans MS" charset="0"/>
              </a:rPr>
              <a:t>, D. Turner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A. Variola</a:t>
            </a:r>
            <a:r>
              <a:rPr lang="fr-FR" sz="1800" baseline="30000" dirty="0">
                <a:latin typeface="Comic Sans MS" charset="0"/>
              </a:rPr>
              <a:t>3</a:t>
            </a:r>
            <a:r>
              <a:rPr lang="fr-FR" sz="1800" dirty="0">
                <a:latin typeface="Comic Sans MS" charset="0"/>
              </a:rPr>
              <a:t>, E. Voutier</a:t>
            </a:r>
            <a:r>
              <a:rPr lang="fr-FR" sz="1800" baseline="30000" dirty="0">
                <a:latin typeface="Comic Sans MS" charset="0"/>
              </a:rPr>
              <a:t>2,11</a:t>
            </a:r>
            <a:r>
              <a:rPr lang="fr-FR" sz="1800" dirty="0">
                <a:latin typeface="Comic Sans MS" charset="0"/>
              </a:rPr>
              <a:t>,  Y. Wang</a:t>
            </a:r>
            <a:r>
              <a:rPr lang="fr-FR" sz="1800" baseline="30000" dirty="0">
                <a:latin typeface="Comic Sans MS" charset="0"/>
              </a:rPr>
              <a:t>1</a:t>
            </a:r>
            <a:r>
              <a:rPr lang="fr-FR" sz="1800" dirty="0">
                <a:latin typeface="Comic Sans MS" charset="0"/>
              </a:rPr>
              <a:t>, Y. Zhang</a:t>
            </a:r>
            <a:r>
              <a:rPr lang="fr-FR" sz="1800" baseline="30000" dirty="0">
                <a:latin typeface="Comic Sans MS" charset="0"/>
              </a:rPr>
              <a:t>12</a:t>
            </a:r>
            <a:endParaRPr lang="en-US" sz="1800" baseline="30000" dirty="0">
              <a:latin typeface="Comic Sans MS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9039B72-18CC-F84A-8A25-65BEF56AF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2" y="3380743"/>
            <a:ext cx="1164669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b="1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b="1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b="1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b="1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DC0935D4-7353-004A-8933-97FBEFF1A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78" y="5287331"/>
            <a:ext cx="11367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Many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thanks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  for support </a:t>
            </a:r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from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 SLAC E166, DESY, Princeton, </a:t>
            </a:r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Cornell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, International </a:t>
            </a:r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Linear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fr-FR" sz="2000" b="1" i="1" dirty="0" err="1">
                <a:solidFill>
                  <a:srgbClr val="0070C0"/>
                </a:solidFill>
                <a:latin typeface="Arial"/>
                <a:cs typeface="Arial"/>
              </a:rPr>
              <a:t>Collider</a:t>
            </a:r>
            <a:r>
              <a:rPr lang="fr-FR" sz="2000" b="1" i="1" dirty="0">
                <a:solidFill>
                  <a:srgbClr val="0070C0"/>
                </a:solidFill>
                <a:latin typeface="Arial"/>
                <a:cs typeface="Arial"/>
              </a:rPr>
              <a:t> Project and Jefferson Science Associates</a:t>
            </a:r>
          </a:p>
        </p:txBody>
      </p:sp>
    </p:spTree>
    <p:extLst>
      <p:ext uri="{BB962C8B-B14F-4D97-AF65-F5344CB8AC3E}">
        <p14:creationId xmlns:p14="http://schemas.microsoft.com/office/powerpoint/2010/main" val="423045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C7DB-DDA4-4B4A-8587-A2F679C3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356A4-3360-7D45-B6A9-12A6EE50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854C8-461A-1B4D-8A51-0E6B8CBA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03072-F9F6-A247-A1D0-EDE11E5EF4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1229" y="1422246"/>
            <a:ext cx="11167162" cy="3256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/>
              <a:t>As a means of motivating future discussions for producing polarized positrons at the EIC, I will describe progress at Jefferson Lab in developing a polarized positron beam for 12 GeV CEBAF.</a:t>
            </a:r>
          </a:p>
          <a:p>
            <a:pPr marL="0" indent="0">
              <a:buNone/>
            </a:pPr>
            <a:endParaRPr lang="en-US" sz="2800" dirty="0"/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Broad strokes : producing + capturing the e</a:t>
            </a:r>
            <a:r>
              <a:rPr lang="en-US" sz="2800" baseline="30000" dirty="0"/>
              <a:t>+</a:t>
            </a:r>
            <a:endParaRPr lang="en-US" sz="2800" dirty="0"/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Polarized positrons : 4 options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PEPPo</a:t>
            </a:r>
            <a:r>
              <a:rPr lang="en-US" sz="2800" dirty="0"/>
              <a:t> at </a:t>
            </a:r>
            <a:r>
              <a:rPr lang="en-US" sz="2800" dirty="0" err="1"/>
              <a:t>Jlab</a:t>
            </a:r>
            <a:r>
              <a:rPr lang="en-US" sz="2800" dirty="0"/>
              <a:t> : polarized e</a:t>
            </a:r>
            <a:r>
              <a:rPr lang="en-US" sz="2800" baseline="30000" dirty="0"/>
              <a:t>-</a:t>
            </a:r>
            <a:r>
              <a:rPr lang="en-US" sz="2800" dirty="0"/>
              <a:t> and e</a:t>
            </a:r>
            <a:r>
              <a:rPr lang="en-US" sz="2800" baseline="30000" dirty="0"/>
              <a:t>+</a:t>
            </a:r>
            <a:r>
              <a:rPr lang="en-US" sz="2800" dirty="0"/>
              <a:t> source R&amp;D topics</a:t>
            </a:r>
          </a:p>
        </p:txBody>
      </p:sp>
    </p:spTree>
    <p:extLst>
      <p:ext uri="{BB962C8B-B14F-4D97-AF65-F5344CB8AC3E}">
        <p14:creationId xmlns:p14="http://schemas.microsoft.com/office/powerpoint/2010/main" val="3401820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E50EA-786D-9D48-962B-DB180A2D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52E02-90DD-704A-898A-9F7EC180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4F570B-BADF-0B4D-A7A7-C3D133DD1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453" y="2007029"/>
            <a:ext cx="8462281" cy="2449061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US" sz="3600" b="1" i="1" dirty="0"/>
              <a:t>How might we apply </a:t>
            </a:r>
            <a:r>
              <a:rPr lang="en-US" sz="3600" b="1" i="1" dirty="0" err="1"/>
              <a:t>PEPPo</a:t>
            </a:r>
            <a:r>
              <a:rPr lang="en-US" sz="3600" b="1" i="1" dirty="0"/>
              <a:t> to provide 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</a:rPr>
              <a:t>high-energy polarized positron beams </a:t>
            </a:r>
            <a:r>
              <a:rPr lang="en-US" sz="3600" b="1" i="1" dirty="0">
                <a:latin typeface="Arial" panose="020B0604020202020204" pitchFamily="34" charset="0"/>
              </a:rPr>
              <a:t>to the CEBAF 12 GeV program</a:t>
            </a:r>
            <a:r>
              <a:rPr lang="en-US" sz="36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7691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5A35-750D-AC48-A58B-A13224FD7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Driver for Positrons at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D46D0-58C8-B04F-B8BE-AD59DA61C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BD106-BA1C-1341-ADC3-0C8505BB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31D32E2-6090-8849-8096-A500B6416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560" y="1178431"/>
            <a:ext cx="5269049" cy="436945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2FCADA8-A55C-3F43-A0B7-CA9BEB78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38" y="1101292"/>
            <a:ext cx="4694498" cy="5029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EFDA93-5640-0241-977E-5E2D9A9B4199}"/>
              </a:ext>
            </a:extLst>
          </p:cNvPr>
          <p:cNvSpPr txBox="1"/>
          <p:nvPr/>
        </p:nvSpPr>
        <p:spPr>
          <a:xfrm>
            <a:off x="198300" y="3593703"/>
            <a:ext cx="9691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4B4289-389E-1E4F-A57F-78151AE47926}"/>
              </a:ext>
            </a:extLst>
          </p:cNvPr>
          <p:cNvSpPr txBox="1"/>
          <p:nvPr/>
        </p:nvSpPr>
        <p:spPr>
          <a:xfrm>
            <a:off x="308639" y="2955189"/>
            <a:ext cx="10997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 MeV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BD3EDC-7538-3147-BB11-331E3AA2B275}"/>
              </a:ext>
            </a:extLst>
          </p:cNvPr>
          <p:cNvSpPr txBox="1"/>
          <p:nvPr/>
        </p:nvSpPr>
        <p:spPr>
          <a:xfrm>
            <a:off x="411892" y="1758509"/>
            <a:ext cx="12065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1000 MeV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8FD9B8-E729-E24A-AD59-D5D5293A7A56}"/>
              </a:ext>
            </a:extLst>
          </p:cNvPr>
          <p:cNvSpPr txBox="1"/>
          <p:nvPr/>
        </p:nvSpPr>
        <p:spPr>
          <a:xfrm>
            <a:off x="6799196" y="5761780"/>
            <a:ext cx="9691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 MeV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55510B-B448-DC41-A7FA-882808CAE625}"/>
              </a:ext>
            </a:extLst>
          </p:cNvPr>
          <p:cNvSpPr txBox="1"/>
          <p:nvPr/>
        </p:nvSpPr>
        <p:spPr>
          <a:xfrm>
            <a:off x="8324980" y="5764425"/>
            <a:ext cx="10997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 MeV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19AC33-D62E-E445-8F11-87582D38F631}"/>
              </a:ext>
            </a:extLst>
          </p:cNvPr>
          <p:cNvSpPr txBox="1"/>
          <p:nvPr/>
        </p:nvSpPr>
        <p:spPr>
          <a:xfrm>
            <a:off x="10066088" y="5761780"/>
            <a:ext cx="12065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1000 MeV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4D960B1-4496-1B42-B195-FBC1AAB84647}"/>
              </a:ext>
            </a:extLst>
          </p:cNvPr>
          <p:cNvSpPr/>
          <p:nvPr/>
        </p:nvSpPr>
        <p:spPr>
          <a:xfrm>
            <a:off x="1738647" y="1184885"/>
            <a:ext cx="292239" cy="37991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57246D-5BD5-1740-B6A3-E20D49F17B3A}"/>
              </a:ext>
            </a:extLst>
          </p:cNvPr>
          <p:cNvSpPr/>
          <p:nvPr/>
        </p:nvSpPr>
        <p:spPr>
          <a:xfrm>
            <a:off x="6542468" y="3438659"/>
            <a:ext cx="3348507" cy="2215166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62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C2630-3482-B24C-BF8B-54A827DD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CEBAF Polarized Electron Injector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526D9-E238-8F48-A676-BD345A80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C98BF-06E0-4741-9157-203B7907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Image 2" descr="Eps.tiff">
            <a:extLst>
              <a:ext uri="{FF2B5EF4-FFF2-40B4-BE49-F238E27FC236}">
                <a16:creationId xmlns:a16="http://schemas.microsoft.com/office/drawing/2014/main" id="{E8800B00-2D88-CE4B-B9A9-DA2DD4350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194" y="2544624"/>
            <a:ext cx="4452237" cy="3010033"/>
          </a:xfrm>
          <a:prstGeom prst="rect">
            <a:avLst/>
          </a:prstGeom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7B67226F-BF75-3848-8163-AC319DAAE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790" y="789267"/>
            <a:ext cx="7048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5F5F5F"/>
                </a:solidFill>
                <a:latin typeface="Microsoft Sans Serif" charset="0"/>
                <a:cs typeface="+mn-cs"/>
              </a:rPr>
              <a:t>J. Dumas, </a:t>
            </a:r>
            <a:r>
              <a:rPr lang="fr-FR" sz="1400" b="1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Doctorate</a:t>
            </a:r>
            <a:r>
              <a:rPr lang="fr-FR" sz="1400" b="1" dirty="0">
                <a:solidFill>
                  <a:srgbClr val="5F5F5F"/>
                </a:solidFill>
                <a:latin typeface="Microsoft Sans Serif" charset="0"/>
                <a:cs typeface="+mn-cs"/>
              </a:rPr>
              <a:t> </a:t>
            </a:r>
            <a:r>
              <a:rPr lang="fr-FR" sz="1400" b="1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Thesis</a:t>
            </a:r>
            <a:r>
              <a:rPr lang="fr-FR" sz="1400" b="1" dirty="0">
                <a:solidFill>
                  <a:srgbClr val="5F5F5F"/>
                </a:solidFill>
                <a:latin typeface="Microsoft Sans Serif" charset="0"/>
                <a:cs typeface="+mn-cs"/>
              </a:rPr>
              <a:t> (2011)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2E39C7FF-2188-B049-8D01-D8EEAC280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831" y="5716083"/>
            <a:ext cx="858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3333FF"/>
              </a:buClr>
            </a:pP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Using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100 MeV </a:t>
            </a:r>
            <a:r>
              <a:rPr lang="fr-FR" sz="2000" b="1" dirty="0" err="1">
                <a:latin typeface="Arial" charset="0"/>
                <a:ea typeface="Arial" charset="0"/>
                <a:cs typeface="Arial" charset="0"/>
              </a:rPr>
              <a:t>electron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and a more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realistic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momentum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spread </a:t>
            </a:r>
            <a:r>
              <a:rPr lang="fr-FR" sz="2000" b="1" dirty="0" err="1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/p &lt;1%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fr-FR" sz="2000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E ~ 1 MeV)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conversion efficiency is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~5 x 10</a:t>
            </a:r>
            <a:r>
              <a:rPr lang="fr-FR" sz="2000" b="1" baseline="30000" dirty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.</a:t>
            </a:r>
            <a:endParaRPr lang="fr-FR" sz="2000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D3530-8886-E944-937D-08849D34241C}"/>
              </a:ext>
            </a:extLst>
          </p:cNvPr>
          <p:cNvSpPr/>
          <p:nvPr/>
        </p:nvSpPr>
        <p:spPr>
          <a:xfrm>
            <a:off x="639244" y="1166239"/>
            <a:ext cx="108311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Simulating 5-100 MeV electron beam (with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/p &lt; 10% and angle&lt;10</a:t>
            </a:r>
            <a:r>
              <a:rPr lang="en-US" sz="2000" dirty="0"/>
              <a:t>°), at the </a:t>
            </a:r>
            <a:r>
              <a:rPr lang="en-US" sz="2000" b="1" dirty="0"/>
              <a:t>maximum value in the Figure of Merit (IS</a:t>
            </a:r>
            <a:r>
              <a:rPr lang="en-US" sz="2000" b="1" baseline="-25000" dirty="0"/>
              <a:t>z</a:t>
            </a:r>
            <a:r>
              <a:rPr lang="en-US" sz="2000" b="1" baseline="30000" dirty="0"/>
              <a:t>2</a:t>
            </a:r>
            <a:r>
              <a:rPr lang="en-US" sz="2000" b="1" dirty="0"/>
              <a:t>)</a:t>
            </a:r>
            <a:r>
              <a:rPr lang="en-US" sz="2000" dirty="0"/>
              <a:t> we find</a:t>
            </a:r>
            <a:endParaRPr lang="is-IS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ü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conversion efficiency (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e ~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2000" b="1" dirty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varies from about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2000" b="1" baseline="30000" dirty="0"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- 10</a:t>
            </a:r>
            <a:r>
              <a:rPr lang="en-US" sz="2000" b="1" baseline="30000" dirty="0">
                <a:latin typeface="Arial" charset="0"/>
                <a:ea typeface="Arial" charset="0"/>
                <a:cs typeface="Arial" charset="0"/>
              </a:rPr>
              <a:t>-3</a:t>
            </a:r>
          </a:p>
          <a:p>
            <a:pPr marL="800100" lvl="1" indent="-342900">
              <a:buClr>
                <a:srgbClr val="990099"/>
              </a:buClr>
              <a:buFont typeface="Wingdings" charset="2"/>
              <a:buChar char="ü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electron polarization transfer is “flat”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~75%</a:t>
            </a:r>
          </a:p>
        </p:txBody>
      </p:sp>
      <p:pic>
        <p:nvPicPr>
          <p:cNvPr id="10" name="Image 3" descr="Pol.tiff">
            <a:extLst>
              <a:ext uri="{FF2B5EF4-FFF2-40B4-BE49-F238E27FC236}">
                <a16:creationId xmlns:a16="http://schemas.microsoft.com/office/drawing/2014/main" id="{9868FB7E-4EFC-5D47-88BD-414FA65E7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431" y="2484202"/>
            <a:ext cx="4565155" cy="307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8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5C14F-F83B-014B-AD76-D9C9C97AB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Concept for a Dedicated e</a:t>
            </a:r>
            <a:r>
              <a:rPr lang="en-US" baseline="30000" dirty="0"/>
              <a:t>+</a:t>
            </a:r>
            <a:r>
              <a:rPr lang="en-US" dirty="0"/>
              <a:t> 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5C790-27D2-D14D-8EC6-084249A4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A6F7C-7974-CF4E-8EBD-A9344A5E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8A6194-7258-B347-B98E-B8ED4713DBE1}"/>
              </a:ext>
            </a:extLst>
          </p:cNvPr>
          <p:cNvSpPr txBox="1"/>
          <p:nvPr/>
        </p:nvSpPr>
        <p:spPr>
          <a:xfrm>
            <a:off x="4638039" y="1781647"/>
            <a:ext cx="4796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Start with the existing CEBAF Injector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DCB17A-B8EA-504D-94C6-870F96B5B9BF}"/>
              </a:ext>
            </a:extLst>
          </p:cNvPr>
          <p:cNvGrpSpPr/>
          <p:nvPr/>
        </p:nvGrpSpPr>
        <p:grpSpPr>
          <a:xfrm>
            <a:off x="1996262" y="3328527"/>
            <a:ext cx="7993838" cy="1677122"/>
            <a:chOff x="-73765" y="4632234"/>
            <a:chExt cx="7993838" cy="16771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6BB954-26A5-314E-B491-632DD57D65A0}"/>
                </a:ext>
              </a:extLst>
            </p:cNvPr>
            <p:cNvGrpSpPr/>
            <p:nvPr/>
          </p:nvGrpSpPr>
          <p:grpSpPr>
            <a:xfrm>
              <a:off x="-73765" y="4632234"/>
              <a:ext cx="7993838" cy="1677122"/>
              <a:chOff x="-73765" y="4632234"/>
              <a:chExt cx="7993838" cy="167712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91E7A51-D800-3844-A165-925E287DEF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917700" y="4717849"/>
                <a:ext cx="6002373" cy="1591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FC38EBC-DA55-E843-87A4-A563C8622174}"/>
                  </a:ext>
                </a:extLst>
              </p:cNvPr>
              <p:cNvSpPr txBox="1"/>
              <p:nvPr/>
            </p:nvSpPr>
            <p:spPr>
              <a:xfrm>
                <a:off x="-73765" y="4632234"/>
                <a:ext cx="15112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Existing</a:t>
                </a:r>
              </a:p>
              <a:p>
                <a:pPr algn="ctr"/>
                <a:r>
                  <a:rPr lang="en-US" b="1" dirty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CEBAF</a:t>
                </a:r>
              </a:p>
              <a:p>
                <a:pPr algn="ctr"/>
                <a:r>
                  <a:rPr lang="en-US" b="1" dirty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Electron</a:t>
                </a:r>
              </a:p>
              <a:p>
                <a:pPr algn="ctr"/>
                <a:r>
                  <a:rPr lang="en-US" b="1" dirty="0">
                    <a:solidFill>
                      <a:srgbClr val="1C28FF"/>
                    </a:solidFill>
                    <a:latin typeface="Arial" charset="0"/>
                    <a:ea typeface="Arial" charset="0"/>
                    <a:cs typeface="Arial" charset="0"/>
                  </a:rPr>
                  <a:t>Injector</a:t>
                </a:r>
              </a:p>
            </p:txBody>
          </p:sp>
        </p:grpSp>
        <p:sp>
          <p:nvSpPr>
            <p:cNvPr id="23" name="Striped Right Arrow 22">
              <a:extLst>
                <a:ext uri="{FF2B5EF4-FFF2-40B4-BE49-F238E27FC236}">
                  <a16:creationId xmlns:a16="http://schemas.microsoft.com/office/drawing/2014/main" id="{A39B8E56-8690-C644-9802-3A738B4D01AB}"/>
                </a:ext>
              </a:extLst>
            </p:cNvPr>
            <p:cNvSpPr/>
            <p:nvPr/>
          </p:nvSpPr>
          <p:spPr bwMode="auto">
            <a:xfrm>
              <a:off x="1225548" y="5054599"/>
              <a:ext cx="571500" cy="355600"/>
            </a:xfrm>
            <a:prstGeom prst="stripedRightArrow">
              <a:avLst/>
            </a:prstGeom>
            <a:solidFill>
              <a:srgbClr val="1C2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6D9FD46-334A-C747-BB6D-1E70ACA70AEC}"/>
              </a:ext>
            </a:extLst>
          </p:cNvPr>
          <p:cNvSpPr/>
          <p:nvPr/>
        </p:nvSpPr>
        <p:spPr>
          <a:xfrm>
            <a:off x="1482810" y="5047055"/>
            <a:ext cx="9144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990099"/>
              </a:buCl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What are some requirements for a </a:t>
            </a:r>
            <a:r>
              <a:rPr lang="en-US" b="1" dirty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100 MeV electron beam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 generate a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beam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intensity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b="1" baseline="-25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&gt; 100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polarization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&gt; 65%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(at max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 ?</a:t>
            </a:r>
          </a:p>
          <a:p>
            <a:pPr algn="just">
              <a:buClr>
                <a:srgbClr val="990099"/>
              </a:buClr>
              <a:defRPr/>
            </a:pPr>
            <a:endParaRPr lang="en-US" sz="9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 algn="just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Collecting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e+ at 60 MeV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e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/e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efficiency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suggests ~1 mA polarized electron beam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and a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high power conversion target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(typ. &gt;10% in target).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C6BB79-1A4C-444B-98EE-9956BB5FD1C6}"/>
              </a:ext>
            </a:extLst>
          </p:cNvPr>
          <p:cNvGrpSpPr/>
          <p:nvPr/>
        </p:nvGrpSpPr>
        <p:grpSpPr>
          <a:xfrm>
            <a:off x="948290" y="910973"/>
            <a:ext cx="10574719" cy="4065776"/>
            <a:chOff x="948290" y="910973"/>
            <a:chExt cx="10574719" cy="406577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F31A55-93F0-E34A-9ED6-8EEB3F228F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87727" y="910973"/>
              <a:ext cx="6002374" cy="4065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" name="Striped Right Arrow 29">
              <a:extLst>
                <a:ext uri="{FF2B5EF4-FFF2-40B4-BE49-F238E27FC236}">
                  <a16:creationId xmlns:a16="http://schemas.microsoft.com/office/drawing/2014/main" id="{0564DBEF-DFF1-574A-B35A-6B0181647520}"/>
                </a:ext>
              </a:extLst>
            </p:cNvPr>
            <p:cNvSpPr/>
            <p:nvPr/>
          </p:nvSpPr>
          <p:spPr bwMode="auto">
            <a:xfrm>
              <a:off x="2600008" y="2006820"/>
              <a:ext cx="571500" cy="355600"/>
            </a:xfrm>
            <a:prstGeom prst="striped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3D407F-17F1-B349-B555-9BDAC6FF1943}"/>
                </a:ext>
              </a:extLst>
            </p:cNvPr>
            <p:cNvSpPr txBox="1"/>
            <p:nvPr/>
          </p:nvSpPr>
          <p:spPr>
            <a:xfrm>
              <a:off x="948290" y="1492571"/>
              <a:ext cx="15999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Build a Second Injector Dedicated to Positrons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9E9698-2B31-6A4A-8247-2D7BE9853561}"/>
                </a:ext>
              </a:extLst>
            </p:cNvPr>
            <p:cNvSpPr txBox="1"/>
            <p:nvPr/>
          </p:nvSpPr>
          <p:spPr>
            <a:xfrm>
              <a:off x="9444025" y="2247304"/>
              <a:ext cx="2078984" cy="648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Concept S. </a:t>
              </a:r>
              <a:r>
                <a:rPr lang="en-US" i="1" dirty="0" err="1"/>
                <a:t>Golge</a:t>
              </a:r>
              <a:r>
                <a:rPr lang="en-US" i="1" dirty="0"/>
                <a:t> Thesis</a:t>
              </a:r>
            </a:p>
            <a:p>
              <a:r>
                <a:rPr lang="en-US" i="1" dirty="0"/>
                <a:t>Drawing A. </a:t>
              </a:r>
              <a:r>
                <a:rPr lang="en-US" i="1" dirty="0" err="1"/>
                <a:t>Freyberger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046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C37D-49AF-6F40-9D94-DA99DC851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Injector Modified for Polarized Positrons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DAD9D-4487-3242-B25A-CE8A2A4E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3F48F-F537-F04E-BED8-907659B2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1" name="Group 110">
            <a:extLst>
              <a:ext uri="{FF2B5EF4-FFF2-40B4-BE49-F238E27FC236}">
                <a16:creationId xmlns:a16="http://schemas.microsoft.com/office/drawing/2014/main" id="{D16D9A43-4661-5743-9D64-7365CF32736B}"/>
              </a:ext>
            </a:extLst>
          </p:cNvPr>
          <p:cNvGrpSpPr>
            <a:grpSpLocks/>
          </p:cNvGrpSpPr>
          <p:nvPr/>
        </p:nvGrpSpPr>
        <p:grpSpPr bwMode="auto">
          <a:xfrm>
            <a:off x="1638905" y="1797099"/>
            <a:ext cx="8577263" cy="1956110"/>
            <a:chOff x="338138" y="2609045"/>
            <a:chExt cx="8577263" cy="19558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40565D3-7CD2-BA4D-AF84-9280053E01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8138" y="2609045"/>
              <a:ext cx="8577263" cy="1955800"/>
              <a:chOff x="199" y="2000"/>
              <a:chExt cx="5403" cy="1232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77D62A5B-B70C-0B46-BF7C-35F87A75410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99" y="2000"/>
                <a:ext cx="5362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pic>
            <p:nvPicPr>
              <p:cNvPr id="16" name="Picture 5">
                <a:extLst>
                  <a:ext uri="{FF2B5EF4-FFF2-40B4-BE49-F238E27FC236}">
                    <a16:creationId xmlns:a16="http://schemas.microsoft.com/office/drawing/2014/main" id="{C3150C91-724B-9C4E-8E60-CA1A08A22D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41" y="2158"/>
                <a:ext cx="12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6">
                <a:extLst>
                  <a:ext uri="{FF2B5EF4-FFF2-40B4-BE49-F238E27FC236}">
                    <a16:creationId xmlns:a16="http://schemas.microsoft.com/office/drawing/2014/main" id="{80705163-04E2-0743-8132-2C2E5F14F5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7" y="2106"/>
                <a:ext cx="15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6442B3C2-3637-514E-8593-A597D81B1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7" y="2116"/>
                <a:ext cx="132" cy="124"/>
              </a:xfrm>
              <a:custGeom>
                <a:avLst/>
                <a:gdLst>
                  <a:gd name="T0" fmla="*/ 92 w 132"/>
                  <a:gd name="T1" fmla="*/ 124 h 124"/>
                  <a:gd name="T2" fmla="*/ 0 w 132"/>
                  <a:gd name="T3" fmla="*/ 72 h 124"/>
                  <a:gd name="T4" fmla="*/ 42 w 132"/>
                  <a:gd name="T5" fmla="*/ 0 h 124"/>
                  <a:gd name="T6" fmla="*/ 132 w 132"/>
                  <a:gd name="T7" fmla="*/ 50 h 124"/>
                  <a:gd name="T8" fmla="*/ 92 w 132"/>
                  <a:gd name="T9" fmla="*/ 124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24"/>
                  <a:gd name="T17" fmla="*/ 132 w 132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24">
                    <a:moveTo>
                      <a:pt x="92" y="124"/>
                    </a:moveTo>
                    <a:lnTo>
                      <a:pt x="0" y="72"/>
                    </a:lnTo>
                    <a:lnTo>
                      <a:pt x="42" y="0"/>
                    </a:lnTo>
                    <a:lnTo>
                      <a:pt x="132" y="50"/>
                    </a:lnTo>
                    <a:lnTo>
                      <a:pt x="92" y="124"/>
                    </a:lnTo>
                    <a:close/>
                  </a:path>
                </a:pathLst>
              </a:custGeom>
              <a:noFill/>
              <a:ln w="2">
                <a:solidFill>
                  <a:srgbClr val="33A0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19" name="Rectangle 8">
                <a:extLst>
                  <a:ext uri="{FF2B5EF4-FFF2-40B4-BE49-F238E27FC236}">
                    <a16:creationId xmlns:a16="http://schemas.microsoft.com/office/drawing/2014/main" id="{5934BB97-E678-AC42-AA66-3076D604F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" y="2190"/>
                <a:ext cx="37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Chopper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9F114954-FDB2-7045-B6A3-432EC68D3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2308"/>
                <a:ext cx="384" cy="296"/>
              </a:xfrm>
              <a:custGeom>
                <a:avLst/>
                <a:gdLst>
                  <a:gd name="T0" fmla="*/ 384 w 384"/>
                  <a:gd name="T1" fmla="*/ 296 h 296"/>
                  <a:gd name="T2" fmla="*/ 0 w 384"/>
                  <a:gd name="T3" fmla="*/ 0 h 296"/>
                  <a:gd name="T4" fmla="*/ 384 w 384"/>
                  <a:gd name="T5" fmla="*/ 296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296"/>
                    </a:moveTo>
                    <a:lnTo>
                      <a:pt x="0" y="0"/>
                    </a:lnTo>
                    <a:lnTo>
                      <a:pt x="384" y="2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1" name="Line 10">
                <a:extLst>
                  <a:ext uri="{FF2B5EF4-FFF2-40B4-BE49-F238E27FC236}">
                    <a16:creationId xmlns:a16="http://schemas.microsoft.com/office/drawing/2014/main" id="{35ABFBE7-2770-F04D-B145-8D99540C47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7" y="2308"/>
                <a:ext cx="384" cy="296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9B6B47B4-A5F7-8C4D-8645-3EF592D27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3952 w 3952"/>
                  <a:gd name="T13" fmla="*/ 290 h 2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52"/>
                  <a:gd name="T22" fmla="*/ 0 h 290"/>
                  <a:gd name="T23" fmla="*/ 3952 w 3952"/>
                  <a:gd name="T24" fmla="*/ 290 h 2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  <a:lnTo>
                      <a:pt x="3952" y="29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2EF45A1A-B56C-5043-BC32-227399555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2"/>
                  <a:gd name="T19" fmla="*/ 0 h 290"/>
                  <a:gd name="T20" fmla="*/ 3952 w 3952"/>
                  <a:gd name="T21" fmla="*/ 290 h 2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1D29DBBA-4F21-C841-9816-6F52E43EE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05221A27-17DF-BF42-A3C7-56B22A38D7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D5C3197C-281B-4740-B58A-08CEFDE64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2604"/>
                <a:ext cx="384" cy="296"/>
              </a:xfrm>
              <a:custGeom>
                <a:avLst/>
                <a:gdLst>
                  <a:gd name="T0" fmla="*/ 384 w 384"/>
                  <a:gd name="T1" fmla="*/ 0 h 296"/>
                  <a:gd name="T2" fmla="*/ 0 w 384"/>
                  <a:gd name="T3" fmla="*/ 296 h 296"/>
                  <a:gd name="T4" fmla="*/ 384 w 384"/>
                  <a:gd name="T5" fmla="*/ 0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0"/>
                    </a:moveTo>
                    <a:lnTo>
                      <a:pt x="0" y="296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63839E62-773B-864E-A03C-AA9A8D70C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" y="2180"/>
                <a:ext cx="258" cy="250"/>
              </a:xfrm>
              <a:custGeom>
                <a:avLst/>
                <a:gdLst>
                  <a:gd name="T0" fmla="*/ 158 w 258"/>
                  <a:gd name="T1" fmla="*/ 250 h 250"/>
                  <a:gd name="T2" fmla="*/ 0 w 258"/>
                  <a:gd name="T3" fmla="*/ 132 h 250"/>
                  <a:gd name="T4" fmla="*/ 100 w 258"/>
                  <a:gd name="T5" fmla="*/ 0 h 250"/>
                  <a:gd name="T6" fmla="*/ 258 w 258"/>
                  <a:gd name="T7" fmla="*/ 118 h 250"/>
                  <a:gd name="T8" fmla="*/ 158 w 258"/>
                  <a:gd name="T9" fmla="*/ 250 h 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250"/>
                  <a:gd name="T17" fmla="*/ 258 w 258"/>
                  <a:gd name="T18" fmla="*/ 250 h 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250">
                    <a:moveTo>
                      <a:pt x="158" y="250"/>
                    </a:moveTo>
                    <a:lnTo>
                      <a:pt x="0" y="132"/>
                    </a:lnTo>
                    <a:lnTo>
                      <a:pt x="100" y="0"/>
                    </a:lnTo>
                    <a:lnTo>
                      <a:pt x="258" y="118"/>
                    </a:lnTo>
                    <a:lnTo>
                      <a:pt x="158" y="250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CEF75B3C-BDF0-004D-88F1-D49B2AAC7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2396"/>
                <a:ext cx="100" cy="418"/>
              </a:xfrm>
              <a:custGeom>
                <a:avLst/>
                <a:gdLst>
                  <a:gd name="T0" fmla="*/ 100 w 100"/>
                  <a:gd name="T1" fmla="*/ 208 h 418"/>
                  <a:gd name="T2" fmla="*/ 100 w 100"/>
                  <a:gd name="T3" fmla="*/ 208 h 418"/>
                  <a:gd name="T4" fmla="*/ 98 w 100"/>
                  <a:gd name="T5" fmla="*/ 250 h 418"/>
                  <a:gd name="T6" fmla="*/ 96 w 100"/>
                  <a:gd name="T7" fmla="*/ 290 h 418"/>
                  <a:gd name="T8" fmla="*/ 90 w 100"/>
                  <a:gd name="T9" fmla="*/ 326 h 418"/>
                  <a:gd name="T10" fmla="*/ 84 w 100"/>
                  <a:gd name="T11" fmla="*/ 356 h 418"/>
                  <a:gd name="T12" fmla="*/ 78 w 100"/>
                  <a:gd name="T13" fmla="*/ 382 h 418"/>
                  <a:gd name="T14" fmla="*/ 70 w 100"/>
                  <a:gd name="T15" fmla="*/ 400 h 418"/>
                  <a:gd name="T16" fmla="*/ 64 w 100"/>
                  <a:gd name="T17" fmla="*/ 408 h 418"/>
                  <a:gd name="T18" fmla="*/ 60 w 100"/>
                  <a:gd name="T19" fmla="*/ 412 h 418"/>
                  <a:gd name="T20" fmla="*/ 56 w 100"/>
                  <a:gd name="T21" fmla="*/ 416 h 418"/>
                  <a:gd name="T22" fmla="*/ 50 w 100"/>
                  <a:gd name="T23" fmla="*/ 418 h 418"/>
                  <a:gd name="T24" fmla="*/ 50 w 100"/>
                  <a:gd name="T25" fmla="*/ 418 h 418"/>
                  <a:gd name="T26" fmla="*/ 44 w 100"/>
                  <a:gd name="T27" fmla="*/ 416 h 418"/>
                  <a:gd name="T28" fmla="*/ 40 w 100"/>
                  <a:gd name="T29" fmla="*/ 412 h 418"/>
                  <a:gd name="T30" fmla="*/ 36 w 100"/>
                  <a:gd name="T31" fmla="*/ 408 h 418"/>
                  <a:gd name="T32" fmla="*/ 30 w 100"/>
                  <a:gd name="T33" fmla="*/ 400 h 418"/>
                  <a:gd name="T34" fmla="*/ 22 w 100"/>
                  <a:gd name="T35" fmla="*/ 382 h 418"/>
                  <a:gd name="T36" fmla="*/ 16 w 100"/>
                  <a:gd name="T37" fmla="*/ 356 h 418"/>
                  <a:gd name="T38" fmla="*/ 10 w 100"/>
                  <a:gd name="T39" fmla="*/ 326 h 418"/>
                  <a:gd name="T40" fmla="*/ 4 w 100"/>
                  <a:gd name="T41" fmla="*/ 290 h 418"/>
                  <a:gd name="T42" fmla="*/ 2 w 100"/>
                  <a:gd name="T43" fmla="*/ 250 h 418"/>
                  <a:gd name="T44" fmla="*/ 0 w 100"/>
                  <a:gd name="T45" fmla="*/ 208 h 418"/>
                  <a:gd name="T46" fmla="*/ 0 w 100"/>
                  <a:gd name="T47" fmla="*/ 208 h 418"/>
                  <a:gd name="T48" fmla="*/ 2 w 100"/>
                  <a:gd name="T49" fmla="*/ 166 h 418"/>
                  <a:gd name="T50" fmla="*/ 4 w 100"/>
                  <a:gd name="T51" fmla="*/ 128 h 418"/>
                  <a:gd name="T52" fmla="*/ 10 w 100"/>
                  <a:gd name="T53" fmla="*/ 92 h 418"/>
                  <a:gd name="T54" fmla="*/ 16 w 100"/>
                  <a:gd name="T55" fmla="*/ 60 h 418"/>
                  <a:gd name="T56" fmla="*/ 22 w 100"/>
                  <a:gd name="T57" fmla="*/ 36 h 418"/>
                  <a:gd name="T58" fmla="*/ 30 w 100"/>
                  <a:gd name="T59" fmla="*/ 16 h 418"/>
                  <a:gd name="T60" fmla="*/ 36 w 100"/>
                  <a:gd name="T61" fmla="*/ 10 h 418"/>
                  <a:gd name="T62" fmla="*/ 40 w 100"/>
                  <a:gd name="T63" fmla="*/ 4 h 418"/>
                  <a:gd name="T64" fmla="*/ 44 w 100"/>
                  <a:gd name="T65" fmla="*/ 0 h 418"/>
                  <a:gd name="T66" fmla="*/ 50 w 100"/>
                  <a:gd name="T67" fmla="*/ 0 h 418"/>
                  <a:gd name="T68" fmla="*/ 50 w 100"/>
                  <a:gd name="T69" fmla="*/ 0 h 418"/>
                  <a:gd name="T70" fmla="*/ 56 w 100"/>
                  <a:gd name="T71" fmla="*/ 0 h 418"/>
                  <a:gd name="T72" fmla="*/ 60 w 100"/>
                  <a:gd name="T73" fmla="*/ 4 h 418"/>
                  <a:gd name="T74" fmla="*/ 64 w 100"/>
                  <a:gd name="T75" fmla="*/ 10 h 418"/>
                  <a:gd name="T76" fmla="*/ 70 w 100"/>
                  <a:gd name="T77" fmla="*/ 16 h 418"/>
                  <a:gd name="T78" fmla="*/ 78 w 100"/>
                  <a:gd name="T79" fmla="*/ 36 h 418"/>
                  <a:gd name="T80" fmla="*/ 84 w 100"/>
                  <a:gd name="T81" fmla="*/ 60 h 418"/>
                  <a:gd name="T82" fmla="*/ 90 w 100"/>
                  <a:gd name="T83" fmla="*/ 92 h 418"/>
                  <a:gd name="T84" fmla="*/ 96 w 100"/>
                  <a:gd name="T85" fmla="*/ 128 h 418"/>
                  <a:gd name="T86" fmla="*/ 98 w 100"/>
                  <a:gd name="T87" fmla="*/ 166 h 418"/>
                  <a:gd name="T88" fmla="*/ 100 w 100"/>
                  <a:gd name="T89" fmla="*/ 208 h 418"/>
                  <a:gd name="T90" fmla="*/ 100 w 100"/>
                  <a:gd name="T91" fmla="*/ 208 h 4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0"/>
                  <a:gd name="T139" fmla="*/ 0 h 418"/>
                  <a:gd name="T140" fmla="*/ 100 w 100"/>
                  <a:gd name="T141" fmla="*/ 418 h 4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0" h="418">
                    <a:moveTo>
                      <a:pt x="100" y="208"/>
                    </a:moveTo>
                    <a:lnTo>
                      <a:pt x="100" y="208"/>
                    </a:lnTo>
                    <a:lnTo>
                      <a:pt x="98" y="250"/>
                    </a:lnTo>
                    <a:lnTo>
                      <a:pt x="96" y="290"/>
                    </a:lnTo>
                    <a:lnTo>
                      <a:pt x="90" y="326"/>
                    </a:lnTo>
                    <a:lnTo>
                      <a:pt x="84" y="356"/>
                    </a:lnTo>
                    <a:lnTo>
                      <a:pt x="78" y="382"/>
                    </a:lnTo>
                    <a:lnTo>
                      <a:pt x="70" y="400"/>
                    </a:lnTo>
                    <a:lnTo>
                      <a:pt x="64" y="408"/>
                    </a:lnTo>
                    <a:lnTo>
                      <a:pt x="60" y="412"/>
                    </a:lnTo>
                    <a:lnTo>
                      <a:pt x="56" y="416"/>
                    </a:lnTo>
                    <a:lnTo>
                      <a:pt x="50" y="418"/>
                    </a:lnTo>
                    <a:lnTo>
                      <a:pt x="44" y="416"/>
                    </a:lnTo>
                    <a:lnTo>
                      <a:pt x="40" y="412"/>
                    </a:lnTo>
                    <a:lnTo>
                      <a:pt x="36" y="408"/>
                    </a:lnTo>
                    <a:lnTo>
                      <a:pt x="30" y="400"/>
                    </a:lnTo>
                    <a:lnTo>
                      <a:pt x="22" y="382"/>
                    </a:lnTo>
                    <a:lnTo>
                      <a:pt x="16" y="356"/>
                    </a:lnTo>
                    <a:lnTo>
                      <a:pt x="10" y="326"/>
                    </a:lnTo>
                    <a:lnTo>
                      <a:pt x="4" y="290"/>
                    </a:lnTo>
                    <a:lnTo>
                      <a:pt x="2" y="250"/>
                    </a:lnTo>
                    <a:lnTo>
                      <a:pt x="0" y="208"/>
                    </a:lnTo>
                    <a:lnTo>
                      <a:pt x="2" y="166"/>
                    </a:lnTo>
                    <a:lnTo>
                      <a:pt x="4" y="128"/>
                    </a:lnTo>
                    <a:lnTo>
                      <a:pt x="10" y="92"/>
                    </a:lnTo>
                    <a:lnTo>
                      <a:pt x="16" y="60"/>
                    </a:lnTo>
                    <a:lnTo>
                      <a:pt x="22" y="36"/>
                    </a:lnTo>
                    <a:lnTo>
                      <a:pt x="30" y="16"/>
                    </a:lnTo>
                    <a:lnTo>
                      <a:pt x="36" y="10"/>
                    </a:lnTo>
                    <a:lnTo>
                      <a:pt x="40" y="4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60" y="4"/>
                    </a:lnTo>
                    <a:lnTo>
                      <a:pt x="64" y="10"/>
                    </a:lnTo>
                    <a:lnTo>
                      <a:pt x="70" y="16"/>
                    </a:lnTo>
                    <a:lnTo>
                      <a:pt x="78" y="36"/>
                    </a:lnTo>
                    <a:lnTo>
                      <a:pt x="84" y="60"/>
                    </a:lnTo>
                    <a:lnTo>
                      <a:pt x="90" y="92"/>
                    </a:lnTo>
                    <a:lnTo>
                      <a:pt x="96" y="128"/>
                    </a:lnTo>
                    <a:lnTo>
                      <a:pt x="98" y="166"/>
                    </a:lnTo>
                    <a:lnTo>
                      <a:pt x="100" y="208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FC5BC113-5E66-424C-8DC4-2ECEC7D13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2420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6 w 18"/>
                  <a:gd name="T5" fmla="*/ 36 h 52"/>
                  <a:gd name="T6" fmla="*/ 14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4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4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4 w 18"/>
                  <a:gd name="T37" fmla="*/ 8 h 52"/>
                  <a:gd name="T38" fmla="*/ 16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6" y="36"/>
                    </a:lnTo>
                    <a:lnTo>
                      <a:pt x="14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4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4" y="8"/>
                    </a:lnTo>
                    <a:lnTo>
                      <a:pt x="16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C62121B3-1772-4344-8B46-B98F80E75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10 w 18"/>
                  <a:gd name="T11" fmla="*/ 52 h 52"/>
                  <a:gd name="T12" fmla="*/ 10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10 w 18"/>
                  <a:gd name="T31" fmla="*/ 0 h 52"/>
                  <a:gd name="T32" fmla="*/ 10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10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C690A20B-45BC-444D-B889-479E74FD5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pic>
            <p:nvPicPr>
              <p:cNvPr id="32" name="Picture 23">
                <a:extLst>
                  <a:ext uri="{FF2B5EF4-FFF2-40B4-BE49-F238E27FC236}">
                    <a16:creationId xmlns:a16="http://schemas.microsoft.com/office/drawing/2014/main" id="{DC4D4628-0280-F648-BF7C-D7CF578A57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68" y="2357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24">
                <a:extLst>
                  <a:ext uri="{FF2B5EF4-FFF2-40B4-BE49-F238E27FC236}">
                    <a16:creationId xmlns:a16="http://schemas.microsoft.com/office/drawing/2014/main" id="{698261B7-BC06-1D4D-985C-7824803E55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0" y="2362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25">
                <a:extLst>
                  <a:ext uri="{FF2B5EF4-FFF2-40B4-BE49-F238E27FC236}">
                    <a16:creationId xmlns:a16="http://schemas.microsoft.com/office/drawing/2014/main" id="{4F053E18-8EF0-704B-A68F-CBBA8D73E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3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26">
                <a:extLst>
                  <a:ext uri="{FF2B5EF4-FFF2-40B4-BE49-F238E27FC236}">
                    <a16:creationId xmlns:a16="http://schemas.microsoft.com/office/drawing/2014/main" id="{E3383385-4CCF-0442-9EB3-CFC26004A5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27">
                <a:extLst>
                  <a:ext uri="{FF2B5EF4-FFF2-40B4-BE49-F238E27FC236}">
                    <a16:creationId xmlns:a16="http://schemas.microsoft.com/office/drawing/2014/main" id="{FE47C665-25C9-EE4C-9AA9-A4BF832405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28">
                <a:extLst>
                  <a:ext uri="{FF2B5EF4-FFF2-40B4-BE49-F238E27FC236}">
                    <a16:creationId xmlns:a16="http://schemas.microsoft.com/office/drawing/2014/main" id="{4367A699-9C2D-8048-8B2E-BE40F2D092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3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29">
                <a:extLst>
                  <a:ext uri="{FF2B5EF4-FFF2-40B4-BE49-F238E27FC236}">
                    <a16:creationId xmlns:a16="http://schemas.microsoft.com/office/drawing/2014/main" id="{6E1E4E80-BE40-ED4E-8003-31378E9E3D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3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30">
                <a:extLst>
                  <a:ext uri="{FF2B5EF4-FFF2-40B4-BE49-F238E27FC236}">
                    <a16:creationId xmlns:a16="http://schemas.microsoft.com/office/drawing/2014/main" id="{86F51489-C7D3-E445-9C95-E3E90D7227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31">
                <a:extLst>
                  <a:ext uri="{FF2B5EF4-FFF2-40B4-BE49-F238E27FC236}">
                    <a16:creationId xmlns:a16="http://schemas.microsoft.com/office/drawing/2014/main" id="{5A8CBA4A-6E73-FE42-8D49-D9B530B8F8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1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32">
                <a:extLst>
                  <a:ext uri="{FF2B5EF4-FFF2-40B4-BE49-F238E27FC236}">
                    <a16:creationId xmlns:a16="http://schemas.microsoft.com/office/drawing/2014/main" id="{551ABA92-6828-3247-8FCB-6A68D47DE8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7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33">
                <a:extLst>
                  <a:ext uri="{FF2B5EF4-FFF2-40B4-BE49-F238E27FC236}">
                    <a16:creationId xmlns:a16="http://schemas.microsoft.com/office/drawing/2014/main" id="{425782AF-3C0F-7B43-8ACF-6C3F7170C0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82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34">
                <a:extLst>
                  <a:ext uri="{FF2B5EF4-FFF2-40B4-BE49-F238E27FC236}">
                    <a16:creationId xmlns:a16="http://schemas.microsoft.com/office/drawing/2014/main" id="{B8F2B310-86BA-4749-9052-E8466F1D51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7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35">
                <a:extLst>
                  <a:ext uri="{FF2B5EF4-FFF2-40B4-BE49-F238E27FC236}">
                    <a16:creationId xmlns:a16="http://schemas.microsoft.com/office/drawing/2014/main" id="{4AC6EA9E-CF71-714E-B2AD-B38FA92BF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7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36">
                <a:extLst>
                  <a:ext uri="{FF2B5EF4-FFF2-40B4-BE49-F238E27FC236}">
                    <a16:creationId xmlns:a16="http://schemas.microsoft.com/office/drawing/2014/main" id="{8BC6815A-B86C-C14C-BDEA-A6FA370BE1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9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37">
                <a:extLst>
                  <a:ext uri="{FF2B5EF4-FFF2-40B4-BE49-F238E27FC236}">
                    <a16:creationId xmlns:a16="http://schemas.microsoft.com/office/drawing/2014/main" id="{D3B83A9E-E72A-D14D-949B-8F16658C9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9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38">
                <a:extLst>
                  <a:ext uri="{FF2B5EF4-FFF2-40B4-BE49-F238E27FC236}">
                    <a16:creationId xmlns:a16="http://schemas.microsoft.com/office/drawing/2014/main" id="{334F1C0A-A862-F84A-9191-25B426C362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9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39">
                <a:extLst>
                  <a:ext uri="{FF2B5EF4-FFF2-40B4-BE49-F238E27FC236}">
                    <a16:creationId xmlns:a16="http://schemas.microsoft.com/office/drawing/2014/main" id="{33ED66BD-75EA-8440-AE9C-FCB7729723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7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40">
                <a:extLst>
                  <a:ext uri="{FF2B5EF4-FFF2-40B4-BE49-F238E27FC236}">
                    <a16:creationId xmlns:a16="http://schemas.microsoft.com/office/drawing/2014/main" id="{A0D1E7BF-952B-C048-91FC-4B41AC4582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6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Rectangle 41">
                <a:extLst>
                  <a:ext uri="{FF2B5EF4-FFF2-40B4-BE49-F238E27FC236}">
                    <a16:creationId xmlns:a16="http://schemas.microsoft.com/office/drawing/2014/main" id="{F59DF58C-D8C5-D047-B088-FFAFE1F91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2322"/>
                <a:ext cx="36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1" name="Freeform 42">
                <a:extLst>
                  <a:ext uri="{FF2B5EF4-FFF2-40B4-BE49-F238E27FC236}">
                    <a16:creationId xmlns:a16="http://schemas.microsoft.com/office/drawing/2014/main" id="{1E8AB357-0AE0-7B48-ABD7-F84A08E54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" y="2604"/>
                <a:ext cx="886" cy="1"/>
              </a:xfrm>
              <a:custGeom>
                <a:avLst/>
                <a:gdLst>
                  <a:gd name="T0" fmla="*/ 886 w 886"/>
                  <a:gd name="T1" fmla="*/ 0 h 1"/>
                  <a:gd name="T2" fmla="*/ 0 w 886"/>
                  <a:gd name="T3" fmla="*/ 0 h 1"/>
                  <a:gd name="T4" fmla="*/ 886 w 88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86"/>
                  <a:gd name="T10" fmla="*/ 0 h 1"/>
                  <a:gd name="T11" fmla="*/ 886 w 88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86" h="1">
                    <a:moveTo>
                      <a:pt x="886" y="0"/>
                    </a:moveTo>
                    <a:lnTo>
                      <a:pt x="0" y="0"/>
                    </a:lnTo>
                    <a:lnTo>
                      <a:pt x="8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2" name="Line 43">
                <a:extLst>
                  <a:ext uri="{FF2B5EF4-FFF2-40B4-BE49-F238E27FC236}">
                    <a16:creationId xmlns:a16="http://schemas.microsoft.com/office/drawing/2014/main" id="{DC8D6B88-5E2F-5C47-B32A-FD3F216FC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5" y="2604"/>
                <a:ext cx="886" cy="1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3" name="Rectangle 44">
                <a:extLst>
                  <a:ext uri="{FF2B5EF4-FFF2-40B4-BE49-F238E27FC236}">
                    <a16:creationId xmlns:a16="http://schemas.microsoft.com/office/drawing/2014/main" id="{FF0F7CF7-F529-5C41-A8FE-2B8973358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2322"/>
                <a:ext cx="34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4" name="Freeform 45">
                <a:extLst>
                  <a:ext uri="{FF2B5EF4-FFF2-40B4-BE49-F238E27FC236}">
                    <a16:creationId xmlns:a16="http://schemas.microsoft.com/office/drawing/2014/main" id="{3A88A90E-8B9F-1548-B8E2-17DF656B9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604"/>
                <a:ext cx="62" cy="92"/>
              </a:xfrm>
              <a:custGeom>
                <a:avLst/>
                <a:gdLst>
                  <a:gd name="T0" fmla="*/ 0 w 62"/>
                  <a:gd name="T1" fmla="*/ 92 h 92"/>
                  <a:gd name="T2" fmla="*/ 32 w 62"/>
                  <a:gd name="T3" fmla="*/ 0 h 92"/>
                  <a:gd name="T4" fmla="*/ 62 w 62"/>
                  <a:gd name="T5" fmla="*/ 92 h 92"/>
                  <a:gd name="T6" fmla="*/ 0 w 62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92"/>
                    </a:moveTo>
                    <a:lnTo>
                      <a:pt x="32" y="0"/>
                    </a:lnTo>
                    <a:lnTo>
                      <a:pt x="62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5" name="Freeform 46">
                <a:extLst>
                  <a:ext uri="{FF2B5EF4-FFF2-40B4-BE49-F238E27FC236}">
                    <a16:creationId xmlns:a16="http://schemas.microsoft.com/office/drawing/2014/main" id="{D84851AE-2706-254A-BB8A-D6164AB3F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508"/>
                <a:ext cx="62" cy="92"/>
              </a:xfrm>
              <a:custGeom>
                <a:avLst/>
                <a:gdLst>
                  <a:gd name="T0" fmla="*/ 0 w 62"/>
                  <a:gd name="T1" fmla="*/ 0 h 92"/>
                  <a:gd name="T2" fmla="*/ 32 w 62"/>
                  <a:gd name="T3" fmla="*/ 92 h 92"/>
                  <a:gd name="T4" fmla="*/ 62 w 62"/>
                  <a:gd name="T5" fmla="*/ 0 h 92"/>
                  <a:gd name="T6" fmla="*/ 0 w 62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0"/>
                    </a:moveTo>
                    <a:lnTo>
                      <a:pt x="32" y="92"/>
                    </a:lnTo>
                    <a:lnTo>
                      <a:pt x="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6" name="Freeform 47">
                <a:extLst>
                  <a:ext uri="{FF2B5EF4-FFF2-40B4-BE49-F238E27FC236}">
                    <a16:creationId xmlns:a16="http://schemas.microsoft.com/office/drawing/2014/main" id="{666DCB3E-E4C9-1C4B-A9CF-F30D47947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604"/>
                <a:ext cx="60" cy="92"/>
              </a:xfrm>
              <a:custGeom>
                <a:avLst/>
                <a:gdLst>
                  <a:gd name="T0" fmla="*/ 0 w 60"/>
                  <a:gd name="T1" fmla="*/ 92 h 92"/>
                  <a:gd name="T2" fmla="*/ 30 w 60"/>
                  <a:gd name="T3" fmla="*/ 0 h 92"/>
                  <a:gd name="T4" fmla="*/ 60 w 60"/>
                  <a:gd name="T5" fmla="*/ 92 h 92"/>
                  <a:gd name="T6" fmla="*/ 0 w 60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92"/>
                    </a:moveTo>
                    <a:lnTo>
                      <a:pt x="30" y="0"/>
                    </a:lnTo>
                    <a:lnTo>
                      <a:pt x="60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7" name="Freeform 48">
                <a:extLst>
                  <a:ext uri="{FF2B5EF4-FFF2-40B4-BE49-F238E27FC236}">
                    <a16:creationId xmlns:a16="http://schemas.microsoft.com/office/drawing/2014/main" id="{BBCFBBE9-B38E-D948-9718-BFFDD6E3C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508"/>
                <a:ext cx="60" cy="92"/>
              </a:xfrm>
              <a:custGeom>
                <a:avLst/>
                <a:gdLst>
                  <a:gd name="T0" fmla="*/ 0 w 60"/>
                  <a:gd name="T1" fmla="*/ 0 h 92"/>
                  <a:gd name="T2" fmla="*/ 30 w 60"/>
                  <a:gd name="T3" fmla="*/ 92 h 92"/>
                  <a:gd name="T4" fmla="*/ 60 w 60"/>
                  <a:gd name="T5" fmla="*/ 0 h 92"/>
                  <a:gd name="T6" fmla="*/ 0 w 60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0"/>
                    </a:moveTo>
                    <a:lnTo>
                      <a:pt x="30" y="92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8" name="Freeform 49">
                <a:extLst>
                  <a:ext uri="{FF2B5EF4-FFF2-40B4-BE49-F238E27FC236}">
                    <a16:creationId xmlns:a16="http://schemas.microsoft.com/office/drawing/2014/main" id="{0753E3EB-C65E-204C-82AD-445E8EB0C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2534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59" name="Freeform 50">
                <a:extLst>
                  <a:ext uri="{FF2B5EF4-FFF2-40B4-BE49-F238E27FC236}">
                    <a16:creationId xmlns:a16="http://schemas.microsoft.com/office/drawing/2014/main" id="{00D1F1AC-36E1-4848-A6EB-B348712B4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2536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0" name="Rectangle 51">
                <a:extLst>
                  <a:ext uri="{FF2B5EF4-FFF2-40B4-BE49-F238E27FC236}">
                    <a16:creationId xmlns:a16="http://schemas.microsoft.com/office/drawing/2014/main" id="{93DB8DC6-DE8C-9748-B7F5-D48936339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5" y="2496"/>
                <a:ext cx="52" cy="180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1" name="Rectangle 52">
                <a:extLst>
                  <a:ext uri="{FF2B5EF4-FFF2-40B4-BE49-F238E27FC236}">
                    <a16:creationId xmlns:a16="http://schemas.microsoft.com/office/drawing/2014/main" id="{D69AEF8B-CB99-894E-A220-BD0A256AD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1" y="2496"/>
                <a:ext cx="72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2" name="Rectangle 53">
                <a:extLst>
                  <a:ext uri="{FF2B5EF4-FFF2-40B4-BE49-F238E27FC236}">
                    <a16:creationId xmlns:a16="http://schemas.microsoft.com/office/drawing/2014/main" id="{7E97C393-5D20-234D-8AB9-267DC1A51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" y="2496"/>
                <a:ext cx="226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3" name="Rectangle 54">
                <a:extLst>
                  <a:ext uri="{FF2B5EF4-FFF2-40B4-BE49-F238E27FC236}">
                    <a16:creationId xmlns:a16="http://schemas.microsoft.com/office/drawing/2014/main" id="{5CD98FF0-6D24-E942-8672-8DB6344E9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942" y="2778"/>
                <a:ext cx="25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PCup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4" name="Rectangle 55">
                <a:extLst>
                  <a:ext uri="{FF2B5EF4-FFF2-40B4-BE49-F238E27FC236}">
                    <a16:creationId xmlns:a16="http://schemas.microsoft.com/office/drawing/2014/main" id="{6AD1E689-A4DD-8441-AA34-FDE388AFE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3" y="2734"/>
                <a:ext cx="2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FC#1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5" name="Rectangle 58">
                <a:extLst>
                  <a:ext uri="{FF2B5EF4-FFF2-40B4-BE49-F238E27FC236}">
                    <a16:creationId xmlns:a16="http://schemas.microsoft.com/office/drawing/2014/main" id="{A276CDBB-6919-B84A-839F-E1CD962A5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" y="2822"/>
                <a:ext cx="403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Apertures</a:t>
                </a:r>
              </a:p>
            </p:txBody>
          </p:sp>
          <p:sp>
            <p:nvSpPr>
              <p:cNvPr id="66" name="Rectangle 60">
                <a:extLst>
                  <a:ext uri="{FF2B5EF4-FFF2-40B4-BE49-F238E27FC236}">
                    <a16:creationId xmlns:a16="http://schemas.microsoft.com/office/drawing/2014/main" id="{C4B4A982-7671-1848-92B7-B7EDCFF57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3" y="2344"/>
                <a:ext cx="36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Buncher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7" name="Rectangle 61">
                <a:extLst>
                  <a:ext uri="{FF2B5EF4-FFF2-40B4-BE49-F238E27FC236}">
                    <a16:creationId xmlns:a16="http://schemas.microsoft.com/office/drawing/2014/main" id="{5B0B610C-61E1-6E49-9F8E-1A35AFC73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344"/>
                <a:ext cx="35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Capture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8" name="Rectangle 62">
                <a:extLst>
                  <a:ext uri="{FF2B5EF4-FFF2-40B4-BE49-F238E27FC236}">
                    <a16:creationId xmlns:a16="http://schemas.microsoft.com/office/drawing/2014/main" id="{4732EE95-7465-964A-A8AB-BDCD118F5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7" y="2256"/>
                <a:ext cx="49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Bunchlength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     Cavity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69" name="Rectangle 64">
                <a:extLst>
                  <a:ext uri="{FF2B5EF4-FFF2-40B4-BE49-F238E27FC236}">
                    <a16:creationId xmlns:a16="http://schemas.microsoft.com/office/drawing/2014/main" id="{B6B8D019-1629-D64C-9CDA-7BA90DF00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6" y="2133"/>
                <a:ext cx="33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Cryounit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0" name="Rectangle 65">
                <a:extLst>
                  <a:ext uri="{FF2B5EF4-FFF2-40B4-BE49-F238E27FC236}">
                    <a16:creationId xmlns:a16="http://schemas.microsoft.com/office/drawing/2014/main" id="{1FB08438-8C13-2A42-976F-754150508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5" y="2250"/>
                <a:ext cx="554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Cryomodules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1" name="Rectangle 66">
                <a:extLst>
                  <a:ext uri="{FF2B5EF4-FFF2-40B4-BE49-F238E27FC236}">
                    <a16:creationId xmlns:a16="http://schemas.microsoft.com/office/drawing/2014/main" id="{99D57FF1-1613-D94B-BC95-78B13C98D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7" y="2002"/>
                <a:ext cx="103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Synchrotron Light Monitor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2" name="Rectangle 68">
                <a:extLst>
                  <a:ext uri="{FF2B5EF4-FFF2-40B4-BE49-F238E27FC236}">
                    <a16:creationId xmlns:a16="http://schemas.microsoft.com/office/drawing/2014/main" id="{75DCA044-0098-974D-93C3-D66F3C4E1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3" y="2006"/>
                <a:ext cx="5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5 MeV Dump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3" name="Rectangle 69">
                <a:extLst>
                  <a:ext uri="{FF2B5EF4-FFF2-40B4-BE49-F238E27FC236}">
                    <a16:creationId xmlns:a16="http://schemas.microsoft.com/office/drawing/2014/main" id="{C6669A6C-1FD0-714D-905B-C9C0C9B76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6" y="2373"/>
                <a:ext cx="7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Injection Chicane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4" name="Rectangle 71">
                <a:extLst>
                  <a:ext uri="{FF2B5EF4-FFF2-40B4-BE49-F238E27FC236}">
                    <a16:creationId xmlns:a16="http://schemas.microsoft.com/office/drawing/2014/main" id="{175FBC2C-00AE-A042-9BDF-C18C0E6E6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712" y="2881"/>
                <a:ext cx="49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Prebuncher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5" name="Rectangle 72">
                <a:extLst>
                  <a:ext uri="{FF2B5EF4-FFF2-40B4-BE49-F238E27FC236}">
                    <a16:creationId xmlns:a16="http://schemas.microsoft.com/office/drawing/2014/main" id="{3CA0A0FF-3F7A-4542-BC60-D582E535F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" y="2432"/>
                <a:ext cx="29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Gun#2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6" name="Line 74">
                <a:extLst>
                  <a:ext uri="{FF2B5EF4-FFF2-40B4-BE49-F238E27FC236}">
                    <a16:creationId xmlns:a16="http://schemas.microsoft.com/office/drawing/2014/main" id="{7C159B02-4B89-0446-9A4C-DAF4A8E86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7" name="Freeform 75">
                <a:extLst>
                  <a:ext uri="{FF2B5EF4-FFF2-40B4-BE49-F238E27FC236}">
                    <a16:creationId xmlns:a16="http://schemas.microsoft.com/office/drawing/2014/main" id="{5E571E0C-BA9E-7C4D-9C8F-3CCA713C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2954"/>
                <a:ext cx="112" cy="110"/>
              </a:xfrm>
              <a:custGeom>
                <a:avLst/>
                <a:gdLst>
                  <a:gd name="T0" fmla="*/ 112 w 112"/>
                  <a:gd name="T1" fmla="*/ 60 h 110"/>
                  <a:gd name="T2" fmla="*/ 68 w 112"/>
                  <a:gd name="T3" fmla="*/ 110 h 110"/>
                  <a:gd name="T4" fmla="*/ 0 w 112"/>
                  <a:gd name="T5" fmla="*/ 48 h 110"/>
                  <a:gd name="T6" fmla="*/ 44 w 112"/>
                  <a:gd name="T7" fmla="*/ 0 h 110"/>
                  <a:gd name="T8" fmla="*/ 112 w 112"/>
                  <a:gd name="T9" fmla="*/ 6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110"/>
                  <a:gd name="T17" fmla="*/ 112 w 112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110">
                    <a:moveTo>
                      <a:pt x="112" y="60"/>
                    </a:moveTo>
                    <a:lnTo>
                      <a:pt x="68" y="110"/>
                    </a:lnTo>
                    <a:lnTo>
                      <a:pt x="0" y="48"/>
                    </a:lnTo>
                    <a:lnTo>
                      <a:pt x="44" y="0"/>
                    </a:lnTo>
                    <a:lnTo>
                      <a:pt x="112" y="6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8" name="Line 76">
                <a:extLst>
                  <a:ext uri="{FF2B5EF4-FFF2-40B4-BE49-F238E27FC236}">
                    <a16:creationId xmlns:a16="http://schemas.microsoft.com/office/drawing/2014/main" id="{5C5A1001-7332-F74D-ABE5-43BB3C3890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1" y="2180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79" name="Freeform 77">
                <a:extLst>
                  <a:ext uri="{FF2B5EF4-FFF2-40B4-BE49-F238E27FC236}">
                    <a16:creationId xmlns:a16="http://schemas.microsoft.com/office/drawing/2014/main" id="{0671268A-8B37-3543-93B4-CF5543B9C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2134"/>
                <a:ext cx="176" cy="174"/>
              </a:xfrm>
              <a:custGeom>
                <a:avLst/>
                <a:gdLst>
                  <a:gd name="T0" fmla="*/ 176 w 176"/>
                  <a:gd name="T1" fmla="*/ 78 h 174"/>
                  <a:gd name="T2" fmla="*/ 106 w 176"/>
                  <a:gd name="T3" fmla="*/ 0 h 174"/>
                  <a:gd name="T4" fmla="*/ 0 w 176"/>
                  <a:gd name="T5" fmla="*/ 98 h 174"/>
                  <a:gd name="T6" fmla="*/ 70 w 176"/>
                  <a:gd name="T7" fmla="*/ 174 h 174"/>
                  <a:gd name="T8" fmla="*/ 176 w 176"/>
                  <a:gd name="T9" fmla="*/ 78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74"/>
                  <a:gd name="T17" fmla="*/ 176 w 176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74">
                    <a:moveTo>
                      <a:pt x="176" y="78"/>
                    </a:moveTo>
                    <a:lnTo>
                      <a:pt x="106" y="0"/>
                    </a:lnTo>
                    <a:lnTo>
                      <a:pt x="0" y="98"/>
                    </a:lnTo>
                    <a:lnTo>
                      <a:pt x="70" y="174"/>
                    </a:lnTo>
                    <a:lnTo>
                      <a:pt x="176" y="7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0" name="Line 78">
                <a:extLst>
                  <a:ext uri="{FF2B5EF4-FFF2-40B4-BE49-F238E27FC236}">
                    <a16:creationId xmlns:a16="http://schemas.microsoft.com/office/drawing/2014/main" id="{0FB6856E-CE83-1342-8A2D-6F471A30DB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1" name="Freeform 79">
                <a:extLst>
                  <a:ext uri="{FF2B5EF4-FFF2-40B4-BE49-F238E27FC236}">
                    <a16:creationId xmlns:a16="http://schemas.microsoft.com/office/drawing/2014/main" id="{DCF44937-9EA2-1A4F-8183-4DC5C5D7F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" y="2878"/>
                <a:ext cx="230" cy="228"/>
              </a:xfrm>
              <a:custGeom>
                <a:avLst/>
                <a:gdLst>
                  <a:gd name="T0" fmla="*/ 230 w 230"/>
                  <a:gd name="T1" fmla="*/ 128 h 228"/>
                  <a:gd name="T2" fmla="*/ 140 w 230"/>
                  <a:gd name="T3" fmla="*/ 228 h 228"/>
                  <a:gd name="T4" fmla="*/ 0 w 230"/>
                  <a:gd name="T5" fmla="*/ 100 h 228"/>
                  <a:gd name="T6" fmla="*/ 90 w 230"/>
                  <a:gd name="T7" fmla="*/ 0 h 228"/>
                  <a:gd name="T8" fmla="*/ 230 w 230"/>
                  <a:gd name="T9" fmla="*/ 128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228"/>
                  <a:gd name="T17" fmla="*/ 230 w 230"/>
                  <a:gd name="T18" fmla="*/ 228 h 2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228">
                    <a:moveTo>
                      <a:pt x="230" y="128"/>
                    </a:moveTo>
                    <a:lnTo>
                      <a:pt x="140" y="228"/>
                    </a:lnTo>
                    <a:lnTo>
                      <a:pt x="0" y="100"/>
                    </a:lnTo>
                    <a:lnTo>
                      <a:pt x="90" y="0"/>
                    </a:lnTo>
                    <a:lnTo>
                      <a:pt x="230" y="12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  <p:sp>
            <p:nvSpPr>
              <p:cNvPr id="82" name="Rectangle 80">
                <a:extLst>
                  <a:ext uri="{FF2B5EF4-FFF2-40B4-BE49-F238E27FC236}">
                    <a16:creationId xmlns:a16="http://schemas.microsoft.com/office/drawing/2014/main" id="{BDFC6640-BC16-3646-9BD1-0868F089E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4" y="2536"/>
                <a:ext cx="80" cy="114"/>
              </a:xfrm>
              <a:prstGeom prst="rect">
                <a:avLst/>
              </a:prstGeom>
              <a:solidFill>
                <a:srgbClr val="81178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80">
              <a:extLst>
                <a:ext uri="{FF2B5EF4-FFF2-40B4-BE49-F238E27FC236}">
                  <a16:creationId xmlns:a16="http://schemas.microsoft.com/office/drawing/2014/main" id="{5C0A0A55-8943-3F46-BA14-EB0F0DAA6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5238" y="3466295"/>
              <a:ext cx="127000" cy="180975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4" name="Rectangle 58">
              <a:extLst>
                <a:ext uri="{FF2B5EF4-FFF2-40B4-BE49-F238E27FC236}">
                  <a16:creationId xmlns:a16="http://schemas.microsoft.com/office/drawing/2014/main" id="{45D45624-FCEE-E24F-B14B-E7E2836049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08049" y="4028271"/>
              <a:ext cx="798513" cy="16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rPr>
                <a:t>Wien Filter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96962DBF-C532-4C4A-8554-A9819E436C21}"/>
              </a:ext>
            </a:extLst>
          </p:cNvPr>
          <p:cNvSpPr txBox="1"/>
          <p:nvPr/>
        </p:nvSpPr>
        <p:spPr>
          <a:xfrm>
            <a:off x="746140" y="4557144"/>
            <a:ext cx="31470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Beam Energies: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Gun:  		             130 keV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After Capture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Secton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:  500 keV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After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Cryounit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:   	     6.3 MeV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After Cryomodules:    123 MeV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73559AA-C8AB-EC49-8F25-4B582146095A}"/>
              </a:ext>
            </a:extLst>
          </p:cNvPr>
          <p:cNvSpPr txBox="1"/>
          <p:nvPr/>
        </p:nvSpPr>
        <p:spPr>
          <a:xfrm>
            <a:off x="7229880" y="2377875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~120 MV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6D43EE2-0F63-3940-9E00-D253175F50A1}"/>
              </a:ext>
            </a:extLst>
          </p:cNvPr>
          <p:cNvSpPr txBox="1"/>
          <p:nvPr/>
        </p:nvSpPr>
        <p:spPr>
          <a:xfrm>
            <a:off x="5711567" y="2362451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~6 MV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F918274-49B6-5745-A829-EECAC94D36A4}"/>
              </a:ext>
            </a:extLst>
          </p:cNvPr>
          <p:cNvSpPr txBox="1"/>
          <p:nvPr/>
        </p:nvSpPr>
        <p:spPr>
          <a:xfrm>
            <a:off x="10187584" y="2562399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1129BE"/>
                </a:solidFill>
              </a:rPr>
              <a:t>~123 MeV e-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78D9411-399E-804C-92C7-FA88A8F59EA8}"/>
              </a:ext>
            </a:extLst>
          </p:cNvPr>
          <p:cNvGrpSpPr/>
          <p:nvPr/>
        </p:nvGrpSpPr>
        <p:grpSpPr>
          <a:xfrm>
            <a:off x="6101367" y="2281946"/>
            <a:ext cx="5755116" cy="2820577"/>
            <a:chOff x="6101367" y="2281946"/>
            <a:chExt cx="5755116" cy="282057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932BC76-0E3D-EE4B-984B-48680A9643CF}"/>
                </a:ext>
              </a:extLst>
            </p:cNvPr>
            <p:cNvGrpSpPr/>
            <p:nvPr/>
          </p:nvGrpSpPr>
          <p:grpSpPr>
            <a:xfrm>
              <a:off x="6101367" y="2281946"/>
              <a:ext cx="4159196" cy="2820577"/>
              <a:chOff x="4800600" y="3131953"/>
              <a:chExt cx="4159196" cy="2820577"/>
            </a:xfrm>
          </p:grpSpPr>
          <p:sp>
            <p:nvSpPr>
              <p:cNvPr id="85" name="Freeform 12">
                <a:extLst>
                  <a:ext uri="{FF2B5EF4-FFF2-40B4-BE49-F238E27FC236}">
                    <a16:creationId xmlns:a16="http://schemas.microsoft.com/office/drawing/2014/main" id="{67A57914-F11D-584B-B6F5-67D542370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974" y="3131953"/>
                <a:ext cx="3331574" cy="477941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2"/>
                  <a:gd name="T19" fmla="*/ 0 h 290"/>
                  <a:gd name="T20" fmla="*/ 3952 w 3952"/>
                  <a:gd name="T21" fmla="*/ 290 h 290"/>
                  <a:gd name="connsiteX0" fmla="*/ 10000 w 10000"/>
                  <a:gd name="connsiteY0" fmla="*/ 10000 h 10000"/>
                  <a:gd name="connsiteX1" fmla="*/ 9595 w 10000"/>
                  <a:gd name="connsiteY1" fmla="*/ 10000 h 10000"/>
                  <a:gd name="connsiteX2" fmla="*/ 9226 w 10000"/>
                  <a:gd name="connsiteY2" fmla="*/ 0 h 10000"/>
                  <a:gd name="connsiteX3" fmla="*/ 8259 w 10000"/>
                  <a:gd name="connsiteY3" fmla="*/ 0 h 10000"/>
                  <a:gd name="connsiteX4" fmla="*/ 7864 w 10000"/>
                  <a:gd name="connsiteY4" fmla="*/ 9862 h 10000"/>
                  <a:gd name="connsiteX5" fmla="*/ 5581 w 10000"/>
                  <a:gd name="connsiteY5" fmla="*/ 9626 h 10000"/>
                  <a:gd name="connsiteX6" fmla="*/ 0 w 10000"/>
                  <a:gd name="connsiteY6" fmla="*/ 9862 h 10000"/>
                  <a:gd name="connsiteX0" fmla="*/ 10000 w 10000"/>
                  <a:gd name="connsiteY0" fmla="*/ 10000 h 10144"/>
                  <a:gd name="connsiteX1" fmla="*/ 9595 w 10000"/>
                  <a:gd name="connsiteY1" fmla="*/ 10000 h 10144"/>
                  <a:gd name="connsiteX2" fmla="*/ 9226 w 10000"/>
                  <a:gd name="connsiteY2" fmla="*/ 0 h 10144"/>
                  <a:gd name="connsiteX3" fmla="*/ 8259 w 10000"/>
                  <a:gd name="connsiteY3" fmla="*/ 0 h 10144"/>
                  <a:gd name="connsiteX4" fmla="*/ 7864 w 10000"/>
                  <a:gd name="connsiteY4" fmla="*/ 9862 h 10144"/>
                  <a:gd name="connsiteX5" fmla="*/ 7862 w 10000"/>
                  <a:gd name="connsiteY5" fmla="*/ 10144 h 10144"/>
                  <a:gd name="connsiteX6" fmla="*/ 0 w 10000"/>
                  <a:gd name="connsiteY6" fmla="*/ 9862 h 10144"/>
                  <a:gd name="connsiteX0" fmla="*/ 5944 w 5944"/>
                  <a:gd name="connsiteY0" fmla="*/ 10000 h 10553"/>
                  <a:gd name="connsiteX1" fmla="*/ 5539 w 5944"/>
                  <a:gd name="connsiteY1" fmla="*/ 10000 h 10553"/>
                  <a:gd name="connsiteX2" fmla="*/ 5170 w 5944"/>
                  <a:gd name="connsiteY2" fmla="*/ 0 h 10553"/>
                  <a:gd name="connsiteX3" fmla="*/ 4203 w 5944"/>
                  <a:gd name="connsiteY3" fmla="*/ 0 h 10553"/>
                  <a:gd name="connsiteX4" fmla="*/ 3808 w 5944"/>
                  <a:gd name="connsiteY4" fmla="*/ 9862 h 10553"/>
                  <a:gd name="connsiteX5" fmla="*/ 3806 w 5944"/>
                  <a:gd name="connsiteY5" fmla="*/ 10144 h 10553"/>
                  <a:gd name="connsiteX6" fmla="*/ 0 w 5944"/>
                  <a:gd name="connsiteY6" fmla="*/ 10553 h 10553"/>
                  <a:gd name="connsiteX0" fmla="*/ 9147 w 9147"/>
                  <a:gd name="connsiteY0" fmla="*/ 9476 h 10000"/>
                  <a:gd name="connsiteX1" fmla="*/ 8466 w 9147"/>
                  <a:gd name="connsiteY1" fmla="*/ 9476 h 10000"/>
                  <a:gd name="connsiteX2" fmla="*/ 7845 w 9147"/>
                  <a:gd name="connsiteY2" fmla="*/ 0 h 10000"/>
                  <a:gd name="connsiteX3" fmla="*/ 6218 w 9147"/>
                  <a:gd name="connsiteY3" fmla="*/ 0 h 10000"/>
                  <a:gd name="connsiteX4" fmla="*/ 5553 w 9147"/>
                  <a:gd name="connsiteY4" fmla="*/ 9345 h 10000"/>
                  <a:gd name="connsiteX5" fmla="*/ 5550 w 9147"/>
                  <a:gd name="connsiteY5" fmla="*/ 9612 h 10000"/>
                  <a:gd name="connsiteX6" fmla="*/ 0 w 9147"/>
                  <a:gd name="connsiteY6" fmla="*/ 10000 h 10000"/>
                  <a:gd name="connsiteX0" fmla="*/ 9767 w 9767"/>
                  <a:gd name="connsiteY0" fmla="*/ 9476 h 9836"/>
                  <a:gd name="connsiteX1" fmla="*/ 9022 w 9767"/>
                  <a:gd name="connsiteY1" fmla="*/ 9476 h 9836"/>
                  <a:gd name="connsiteX2" fmla="*/ 8344 w 9767"/>
                  <a:gd name="connsiteY2" fmla="*/ 0 h 9836"/>
                  <a:gd name="connsiteX3" fmla="*/ 6565 w 9767"/>
                  <a:gd name="connsiteY3" fmla="*/ 0 h 9836"/>
                  <a:gd name="connsiteX4" fmla="*/ 5838 w 9767"/>
                  <a:gd name="connsiteY4" fmla="*/ 9345 h 9836"/>
                  <a:gd name="connsiteX5" fmla="*/ 5835 w 9767"/>
                  <a:gd name="connsiteY5" fmla="*/ 9612 h 9836"/>
                  <a:gd name="connsiteX6" fmla="*/ 0 w 9767"/>
                  <a:gd name="connsiteY6" fmla="*/ 9836 h 9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67" h="9836">
                    <a:moveTo>
                      <a:pt x="9767" y="9476"/>
                    </a:moveTo>
                    <a:lnTo>
                      <a:pt x="9022" y="9476"/>
                    </a:lnTo>
                    <a:lnTo>
                      <a:pt x="8344" y="0"/>
                    </a:lnTo>
                    <a:lnTo>
                      <a:pt x="6565" y="0"/>
                    </a:lnTo>
                    <a:cubicBezTo>
                      <a:pt x="6322" y="3115"/>
                      <a:pt x="6082" y="6230"/>
                      <a:pt x="5838" y="9345"/>
                    </a:cubicBezTo>
                    <a:cubicBezTo>
                      <a:pt x="5837" y="9434"/>
                      <a:pt x="5837" y="9523"/>
                      <a:pt x="5835" y="9612"/>
                    </a:cubicBezTo>
                    <a:lnTo>
                      <a:pt x="0" y="9836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88094D9-0DA1-1546-B48B-B1581E9E30CD}"/>
                  </a:ext>
                </a:extLst>
              </p:cNvPr>
              <p:cNvGrpSpPr/>
              <p:nvPr/>
            </p:nvGrpSpPr>
            <p:grpSpPr>
              <a:xfrm>
                <a:off x="5083420" y="3244796"/>
                <a:ext cx="3111472" cy="1361177"/>
                <a:chOff x="5083420" y="5181600"/>
                <a:chExt cx="3111472" cy="1361177"/>
              </a:xfrm>
            </p:grpSpPr>
            <p:sp>
              <p:nvSpPr>
                <p:cNvPr id="98" name="Arc 97">
                  <a:extLst>
                    <a:ext uri="{FF2B5EF4-FFF2-40B4-BE49-F238E27FC236}">
                      <a16:creationId xmlns:a16="http://schemas.microsoft.com/office/drawing/2014/main" id="{2E07FC71-771C-2342-95B6-721937CBBB4E}"/>
                    </a:ext>
                  </a:extLst>
                </p:cNvPr>
                <p:cNvSpPr/>
                <p:nvPr/>
              </p:nvSpPr>
              <p:spPr>
                <a:xfrm rot="3207947">
                  <a:off x="7281314" y="5629200"/>
                  <a:ext cx="934547" cy="892608"/>
                </a:xfrm>
                <a:prstGeom prst="arc">
                  <a:avLst/>
                </a:prstGeom>
                <a:ln w="44450">
                  <a:solidFill>
                    <a:srgbClr val="1C28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9" name="Line 10">
                  <a:extLst>
                    <a:ext uri="{FF2B5EF4-FFF2-40B4-BE49-F238E27FC236}">
                      <a16:creationId xmlns:a16="http://schemas.microsoft.com/office/drawing/2014/main" id="{F350C09C-B256-A743-9781-DEE893B910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243637" y="6443864"/>
                  <a:ext cx="1800226" cy="12436"/>
                </a:xfrm>
                <a:prstGeom prst="line">
                  <a:avLst/>
                </a:prstGeom>
                <a:noFill/>
                <a:ln w="44450">
                  <a:solidFill>
                    <a:srgbClr val="1C2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FCE7B8EA-5218-5042-90F3-9DD88C6376D1}"/>
                    </a:ext>
                  </a:extLst>
                </p:cNvPr>
                <p:cNvSpPr/>
                <p:nvPr/>
              </p:nvSpPr>
              <p:spPr>
                <a:xfrm rot="6245240" flipV="1">
                  <a:off x="5105730" y="5635580"/>
                  <a:ext cx="797810" cy="842429"/>
                </a:xfrm>
                <a:prstGeom prst="arc">
                  <a:avLst/>
                </a:prstGeom>
                <a:ln w="444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1" name="Line 10">
                  <a:extLst>
                    <a:ext uri="{FF2B5EF4-FFF2-40B4-BE49-F238E27FC236}">
                      <a16:creationId xmlns:a16="http://schemas.microsoft.com/office/drawing/2014/main" id="{ECF2BE35-9671-3149-95C2-F06687834F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407819" y="6452937"/>
                  <a:ext cx="1574309" cy="2634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10000 h 10000"/>
                    <a:gd name="connsiteX0" fmla="*/ 0 w 8274"/>
                    <a:gd name="connsiteY0" fmla="*/ 41316 h 41481"/>
                    <a:gd name="connsiteX1" fmla="*/ 8274 w 8274"/>
                    <a:gd name="connsiteY1" fmla="*/ 166 h 41481"/>
                    <a:gd name="connsiteX0" fmla="*/ 0 w 10588"/>
                    <a:gd name="connsiteY0" fmla="*/ 847 h 1021"/>
                    <a:gd name="connsiteX1" fmla="*/ 10588 w 10588"/>
                    <a:gd name="connsiteY1" fmla="*/ 175 h 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588" h="1021">
                      <a:moveTo>
                        <a:pt x="0" y="847"/>
                      </a:moveTo>
                      <a:cubicBezTo>
                        <a:pt x="4028" y="1651"/>
                        <a:pt x="6560" y="-628"/>
                        <a:pt x="10588" y="175"/>
                      </a:cubicBezTo>
                    </a:path>
                  </a:pathLst>
                </a:cu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F5CC26AE-D561-F645-93E3-FAAFE61CEA89}"/>
                    </a:ext>
                  </a:extLst>
                </p:cNvPr>
                <p:cNvCxnSpPr/>
                <p:nvPr/>
              </p:nvCxnSpPr>
              <p:spPr>
                <a:xfrm flipV="1">
                  <a:off x="7494586" y="5181600"/>
                  <a:ext cx="184152" cy="323894"/>
                </a:xfrm>
                <a:prstGeom prst="straightConnector1">
                  <a:avLst/>
                </a:prstGeom>
                <a:ln w="3175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756F1E9E-3C90-BB4B-A496-4299623297B1}"/>
                    </a:ext>
                  </a:extLst>
                </p:cNvPr>
                <p:cNvSpPr/>
                <p:nvPr/>
              </p:nvSpPr>
              <p:spPr>
                <a:xfrm rot="10253204" flipV="1">
                  <a:off x="5090594" y="5527781"/>
                  <a:ext cx="879145" cy="702191"/>
                </a:xfrm>
                <a:prstGeom prst="arc">
                  <a:avLst/>
                </a:prstGeom>
                <a:ln w="444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4" name="Line 10">
                  <a:extLst>
                    <a:ext uri="{FF2B5EF4-FFF2-40B4-BE49-F238E27FC236}">
                      <a16:creationId xmlns:a16="http://schemas.microsoft.com/office/drawing/2014/main" id="{764319B6-14D3-C14E-8BA6-77372D08D7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494586" y="5502948"/>
                  <a:ext cx="621658" cy="313337"/>
                </a:xfrm>
                <a:prstGeom prst="line">
                  <a:avLst/>
                </a:prstGeom>
                <a:noFill/>
                <a:ln w="44450">
                  <a:solidFill>
                    <a:srgbClr val="1C28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87" name="Freeform 12">
                <a:extLst>
                  <a:ext uri="{FF2B5EF4-FFF2-40B4-BE49-F238E27FC236}">
                    <a16:creationId xmlns:a16="http://schemas.microsoft.com/office/drawing/2014/main" id="{664DA309-966D-394F-833B-A775EDC4F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600" y="3489484"/>
                <a:ext cx="809138" cy="82392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2"/>
                  <a:gd name="T19" fmla="*/ 0 h 290"/>
                  <a:gd name="T20" fmla="*/ 3952 w 3952"/>
                  <a:gd name="T21" fmla="*/ 290 h 290"/>
                  <a:gd name="connsiteX0" fmla="*/ 10000 w 10000"/>
                  <a:gd name="connsiteY0" fmla="*/ 10000 h 10000"/>
                  <a:gd name="connsiteX1" fmla="*/ 9595 w 10000"/>
                  <a:gd name="connsiteY1" fmla="*/ 10000 h 10000"/>
                  <a:gd name="connsiteX2" fmla="*/ 9226 w 10000"/>
                  <a:gd name="connsiteY2" fmla="*/ 0 h 10000"/>
                  <a:gd name="connsiteX3" fmla="*/ 8259 w 10000"/>
                  <a:gd name="connsiteY3" fmla="*/ 0 h 10000"/>
                  <a:gd name="connsiteX4" fmla="*/ 7864 w 10000"/>
                  <a:gd name="connsiteY4" fmla="*/ 9862 h 10000"/>
                  <a:gd name="connsiteX5" fmla="*/ 5581 w 10000"/>
                  <a:gd name="connsiteY5" fmla="*/ 9626 h 10000"/>
                  <a:gd name="connsiteX6" fmla="*/ 0 w 10000"/>
                  <a:gd name="connsiteY6" fmla="*/ 9862 h 10000"/>
                  <a:gd name="connsiteX0" fmla="*/ 10000 w 10000"/>
                  <a:gd name="connsiteY0" fmla="*/ 10000 h 10144"/>
                  <a:gd name="connsiteX1" fmla="*/ 9595 w 10000"/>
                  <a:gd name="connsiteY1" fmla="*/ 10000 h 10144"/>
                  <a:gd name="connsiteX2" fmla="*/ 9226 w 10000"/>
                  <a:gd name="connsiteY2" fmla="*/ 0 h 10144"/>
                  <a:gd name="connsiteX3" fmla="*/ 8259 w 10000"/>
                  <a:gd name="connsiteY3" fmla="*/ 0 h 10144"/>
                  <a:gd name="connsiteX4" fmla="*/ 7864 w 10000"/>
                  <a:gd name="connsiteY4" fmla="*/ 9862 h 10144"/>
                  <a:gd name="connsiteX5" fmla="*/ 7862 w 10000"/>
                  <a:gd name="connsiteY5" fmla="*/ 10144 h 10144"/>
                  <a:gd name="connsiteX6" fmla="*/ 0 w 10000"/>
                  <a:gd name="connsiteY6" fmla="*/ 9862 h 10144"/>
                  <a:gd name="connsiteX0" fmla="*/ 5944 w 5944"/>
                  <a:gd name="connsiteY0" fmla="*/ 10000 h 10553"/>
                  <a:gd name="connsiteX1" fmla="*/ 5539 w 5944"/>
                  <a:gd name="connsiteY1" fmla="*/ 10000 h 10553"/>
                  <a:gd name="connsiteX2" fmla="*/ 5170 w 5944"/>
                  <a:gd name="connsiteY2" fmla="*/ 0 h 10553"/>
                  <a:gd name="connsiteX3" fmla="*/ 4203 w 5944"/>
                  <a:gd name="connsiteY3" fmla="*/ 0 h 10553"/>
                  <a:gd name="connsiteX4" fmla="*/ 3808 w 5944"/>
                  <a:gd name="connsiteY4" fmla="*/ 9862 h 10553"/>
                  <a:gd name="connsiteX5" fmla="*/ 3806 w 5944"/>
                  <a:gd name="connsiteY5" fmla="*/ 10144 h 10553"/>
                  <a:gd name="connsiteX6" fmla="*/ 0 w 5944"/>
                  <a:gd name="connsiteY6" fmla="*/ 10553 h 10553"/>
                  <a:gd name="connsiteX0" fmla="*/ 9147 w 9147"/>
                  <a:gd name="connsiteY0" fmla="*/ 9476 h 10000"/>
                  <a:gd name="connsiteX1" fmla="*/ 8466 w 9147"/>
                  <a:gd name="connsiteY1" fmla="*/ 9476 h 10000"/>
                  <a:gd name="connsiteX2" fmla="*/ 7845 w 9147"/>
                  <a:gd name="connsiteY2" fmla="*/ 0 h 10000"/>
                  <a:gd name="connsiteX3" fmla="*/ 6218 w 9147"/>
                  <a:gd name="connsiteY3" fmla="*/ 0 h 10000"/>
                  <a:gd name="connsiteX4" fmla="*/ 5553 w 9147"/>
                  <a:gd name="connsiteY4" fmla="*/ 9345 h 10000"/>
                  <a:gd name="connsiteX5" fmla="*/ 5550 w 9147"/>
                  <a:gd name="connsiteY5" fmla="*/ 9612 h 10000"/>
                  <a:gd name="connsiteX6" fmla="*/ 0 w 9147"/>
                  <a:gd name="connsiteY6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47" h="10000">
                    <a:moveTo>
                      <a:pt x="9147" y="9476"/>
                    </a:moveTo>
                    <a:lnTo>
                      <a:pt x="8466" y="9476"/>
                    </a:lnTo>
                    <a:lnTo>
                      <a:pt x="7845" y="0"/>
                    </a:lnTo>
                    <a:lnTo>
                      <a:pt x="6218" y="0"/>
                    </a:lnTo>
                    <a:cubicBezTo>
                      <a:pt x="5996" y="3115"/>
                      <a:pt x="5776" y="6230"/>
                      <a:pt x="5553" y="9345"/>
                    </a:cubicBezTo>
                    <a:cubicBezTo>
                      <a:pt x="5552" y="9434"/>
                      <a:pt x="5552" y="9523"/>
                      <a:pt x="5550" y="9612"/>
                    </a:cubicBezTo>
                    <a:lnTo>
                      <a:pt x="0" y="1000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16B6517-8C95-6144-80F2-3FAFAFA8FAD9}"/>
                  </a:ext>
                </a:extLst>
              </p:cNvPr>
              <p:cNvSpPr txBox="1"/>
              <p:nvPr/>
            </p:nvSpPr>
            <p:spPr>
              <a:xfrm>
                <a:off x="6901869" y="4343400"/>
                <a:ext cx="184731" cy="36933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002060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97398AF-B2B7-994C-94CD-D4E6C16B11D4}"/>
                  </a:ext>
                </a:extLst>
              </p:cNvPr>
              <p:cNvSpPr txBox="1"/>
              <p:nvPr/>
            </p:nvSpPr>
            <p:spPr>
              <a:xfrm>
                <a:off x="5715000" y="4067094"/>
                <a:ext cx="1075936" cy="92333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206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E Select</a:t>
                </a:r>
              </a:p>
              <a:p>
                <a:pPr marL="285750" indent="-285750">
                  <a:buFont typeface="Symbol" panose="05050102010706020507" pitchFamily="18" charset="2"/>
                  <a:buChar char="e"/>
                </a:pPr>
                <a:r>
                  <a:rPr lang="en-US" b="1" dirty="0"/>
                  <a:t>Filter</a:t>
                </a:r>
              </a:p>
              <a:p>
                <a:r>
                  <a:rPr lang="en-US" b="1" dirty="0" err="1">
                    <a:latin typeface="Symbol" panose="05050102010706020507" pitchFamily="18" charset="2"/>
                  </a:rPr>
                  <a:t>Df</a:t>
                </a:r>
                <a:r>
                  <a:rPr lang="en-US" b="1" dirty="0">
                    <a:latin typeface="Symbol" panose="05050102010706020507" pitchFamily="18" charset="2"/>
                  </a:rPr>
                  <a:t> </a:t>
                </a:r>
                <a:r>
                  <a:rPr lang="en-US" b="1" dirty="0"/>
                  <a:t>Select</a:t>
                </a:r>
              </a:p>
            </p:txBody>
          </p: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A98BDF9B-BFD2-C744-B38F-555C5EB8A3B6}"/>
                  </a:ext>
                </a:extLst>
              </p:cNvPr>
              <p:cNvCxnSpPr/>
              <p:nvPr/>
            </p:nvCxnSpPr>
            <p:spPr>
              <a:xfrm flipH="1" flipV="1">
                <a:off x="5410200" y="4572000"/>
                <a:ext cx="253999" cy="4572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C84ACBD-83CC-204A-A1B8-EE4A5EEC40EE}"/>
                  </a:ext>
                </a:extLst>
              </p:cNvPr>
              <p:cNvSpPr txBox="1"/>
              <p:nvPr/>
            </p:nvSpPr>
            <p:spPr>
              <a:xfrm>
                <a:off x="5181600" y="5029200"/>
                <a:ext cx="256095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Set for E = 61.5 MeV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for maximum e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US" b="1" dirty="0">
                    <a:solidFill>
                      <a:srgbClr val="FF0000"/>
                    </a:solidFill>
                  </a:rPr>
                  <a:t> FOM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Set </a:t>
                </a:r>
                <a:r>
                  <a:rPr lang="en-US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b="1" dirty="0">
                    <a:solidFill>
                      <a:srgbClr val="FF0000"/>
                    </a:solidFill>
                  </a:rPr>
                  <a:t> = -30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US" b="1" dirty="0">
                    <a:solidFill>
                      <a:srgbClr val="FF0000"/>
                    </a:solidFill>
                  </a:rPr>
                  <a:t> relative to e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sp>
            <p:nvSpPr>
              <p:cNvPr id="92" name="Freeform 50">
                <a:extLst>
                  <a:ext uri="{FF2B5EF4-FFF2-40B4-BE49-F238E27FC236}">
                    <a16:creationId xmlns:a16="http://schemas.microsoft.com/office/drawing/2014/main" id="{13542079-1DF3-CD49-B951-EE58EB338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344" y="3445479"/>
                <a:ext cx="95250" cy="209583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" name="Freeform 50">
                <a:extLst>
                  <a:ext uri="{FF2B5EF4-FFF2-40B4-BE49-F238E27FC236}">
                    <a16:creationId xmlns:a16="http://schemas.microsoft.com/office/drawing/2014/main" id="{FC96AD81-96A1-1245-9205-7E859C4742B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860000">
                <a:off x="5152570" y="3643202"/>
                <a:ext cx="95250" cy="209583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4" name="Freeform 50">
                <a:extLst>
                  <a:ext uri="{FF2B5EF4-FFF2-40B4-BE49-F238E27FC236}">
                    <a16:creationId xmlns:a16="http://schemas.microsoft.com/office/drawing/2014/main" id="{4A407B96-72BB-D040-9FD3-AF5DABF1B2D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135806" y="4033365"/>
                <a:ext cx="95250" cy="209583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D8A764D8-4840-944D-9C0E-C5EE9A3E98BD}"/>
                  </a:ext>
                </a:extLst>
              </p:cNvPr>
              <p:cNvCxnSpPr/>
              <p:nvPr/>
            </p:nvCxnSpPr>
            <p:spPr>
              <a:xfrm flipH="1" flipV="1">
                <a:off x="7086600" y="4724400"/>
                <a:ext cx="406398" cy="1524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B3411C88-A4F0-EE46-8717-3DEC77A61539}"/>
                  </a:ext>
                </a:extLst>
              </p:cNvPr>
              <p:cNvCxnSpPr/>
              <p:nvPr/>
            </p:nvCxnSpPr>
            <p:spPr>
              <a:xfrm>
                <a:off x="6605588" y="5386382"/>
                <a:ext cx="176212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AB2DE9E-E62B-8D48-90F9-351B12BCE524}"/>
                  </a:ext>
                </a:extLst>
              </p:cNvPr>
              <p:cNvSpPr txBox="1"/>
              <p:nvPr/>
            </p:nvSpPr>
            <p:spPr>
              <a:xfrm>
                <a:off x="7439443" y="4671767"/>
                <a:ext cx="15203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e</a:t>
                </a:r>
                <a:r>
                  <a:rPr lang="en-US" b="1" baseline="30000" dirty="0"/>
                  <a:t>+</a:t>
                </a:r>
                <a:r>
                  <a:rPr lang="en-US" b="1" dirty="0"/>
                  <a:t> production</a:t>
                </a:r>
              </a:p>
              <a:p>
                <a:r>
                  <a:rPr lang="en-US" b="1" dirty="0"/>
                  <a:t>      target</a:t>
                </a:r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FBFA4A1-688B-2D4F-8CC1-40A524608E48}"/>
                </a:ext>
              </a:extLst>
            </p:cNvPr>
            <p:cNvSpPr txBox="1"/>
            <p:nvPr/>
          </p:nvSpPr>
          <p:spPr>
            <a:xfrm>
              <a:off x="10164994" y="2577930"/>
              <a:ext cx="169148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rgbClr val="FF0000"/>
                  </a:solidFill>
                </a:rPr>
                <a:t> ~123 MeV e+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43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BB09-4193-B149-A565-F33910E2C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only want (unpolarized) positrons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B5CC0-83DE-D94D-B95A-8D34F769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01ABB-A551-7749-B409-49773E7F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419217-55EA-C14A-AEDF-99E6C19A6D25}"/>
              </a:ext>
            </a:extLst>
          </p:cNvPr>
          <p:cNvSpPr txBox="1"/>
          <p:nvPr/>
        </p:nvSpPr>
        <p:spPr>
          <a:xfrm>
            <a:off x="540913" y="2271489"/>
            <a:ext cx="46737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 advantage of the fact that the positron yield increases dramatically as the positron energy is a smaller and smaller fraction of the electron beam energy (color code in this figure)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68CD6-1D5A-F44D-8953-E6071653BCF5}"/>
              </a:ext>
            </a:extLst>
          </p:cNvPr>
          <p:cNvSpPr txBox="1"/>
          <p:nvPr/>
        </p:nvSpPr>
        <p:spPr>
          <a:xfrm>
            <a:off x="887912" y="1021983"/>
            <a:ext cx="327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</a:t>
            </a:r>
            <a:r>
              <a:rPr lang="en-US" sz="3600" baseline="30000" dirty="0"/>
              <a:t>-</a:t>
            </a:r>
            <a:r>
              <a:rPr lang="en-US" sz="3600" dirty="0"/>
              <a:t> </a:t>
            </a:r>
            <a:r>
              <a:rPr lang="en-US" sz="3600" dirty="0">
                <a:sym typeface="Symbol" panose="05050102010706020507" pitchFamily="18" charset="2"/>
              </a:rPr>
              <a:t> </a:t>
            </a:r>
            <a:r>
              <a:rPr lang="en-US" sz="3600" dirty="0"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US" sz="3600" dirty="0">
                <a:sym typeface="Symbol" panose="05050102010706020507" pitchFamily="18" charset="2"/>
              </a:rPr>
              <a:t>  e</a:t>
            </a:r>
            <a:r>
              <a:rPr lang="en-US" sz="3600" baseline="30000" dirty="0">
                <a:sym typeface="Symbol" panose="05050102010706020507" pitchFamily="18" charset="2"/>
              </a:rPr>
              <a:t>-</a:t>
            </a:r>
            <a:r>
              <a:rPr lang="en-US" sz="3600" dirty="0">
                <a:sym typeface="Symbol" panose="05050102010706020507" pitchFamily="18" charset="2"/>
              </a:rPr>
              <a:t> + e</a:t>
            </a:r>
            <a:r>
              <a:rPr lang="en-US" sz="3600" baseline="30000" dirty="0">
                <a:sym typeface="Symbol" panose="05050102010706020507" pitchFamily="18" charset="2"/>
              </a:rPr>
              <a:t>+</a:t>
            </a:r>
            <a:endParaRPr lang="en-US" sz="3600" baseline="30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D17A-3223-F843-A550-98F2CB2EE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168" y="1492786"/>
            <a:ext cx="4966976" cy="46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75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17B8-2445-8B45-81D9-0BD472DD8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Injector Modified for Unpolarized Positrons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8D8F6-7F1C-CF44-9489-6310E08B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924F4-820F-C54E-BE3A-E24BDEA3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6" name="Group 110">
            <a:extLst>
              <a:ext uri="{FF2B5EF4-FFF2-40B4-BE49-F238E27FC236}">
                <a16:creationId xmlns:a16="http://schemas.microsoft.com/office/drawing/2014/main" id="{7DC75F97-2CD4-3C4F-BDCD-8D1FF2DB6379}"/>
              </a:ext>
            </a:extLst>
          </p:cNvPr>
          <p:cNvGrpSpPr>
            <a:grpSpLocks/>
          </p:cNvGrpSpPr>
          <p:nvPr/>
        </p:nvGrpSpPr>
        <p:grpSpPr bwMode="auto">
          <a:xfrm>
            <a:off x="1754814" y="1900130"/>
            <a:ext cx="8577263" cy="1956110"/>
            <a:chOff x="338138" y="2609045"/>
            <a:chExt cx="8577263" cy="19558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5E9416-ECDB-2F40-B70A-06EF367EA2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8138" y="2609045"/>
              <a:ext cx="8577263" cy="1955800"/>
              <a:chOff x="199" y="2000"/>
              <a:chExt cx="5403" cy="1232"/>
            </a:xfrm>
          </p:grpSpPr>
          <p:sp>
            <p:nvSpPr>
              <p:cNvPr id="10" name="AutoShape 3">
                <a:extLst>
                  <a:ext uri="{FF2B5EF4-FFF2-40B4-BE49-F238E27FC236}">
                    <a16:creationId xmlns:a16="http://schemas.microsoft.com/office/drawing/2014/main" id="{4F04B38F-8CDA-E546-93E7-03F04742FCB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99" y="2000"/>
                <a:ext cx="5362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11" name="Picture 5">
                <a:extLst>
                  <a:ext uri="{FF2B5EF4-FFF2-40B4-BE49-F238E27FC236}">
                    <a16:creationId xmlns:a16="http://schemas.microsoft.com/office/drawing/2014/main" id="{D1F8D34A-99D8-9B4E-9F67-5391F70531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41" y="2158"/>
                <a:ext cx="12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9159B68E-1D8B-2844-8160-2F7190EFAE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7" y="2106"/>
                <a:ext cx="15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9CC2EDB1-3B80-A84D-A084-63B8C109B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7" y="2116"/>
                <a:ext cx="132" cy="124"/>
              </a:xfrm>
              <a:custGeom>
                <a:avLst/>
                <a:gdLst>
                  <a:gd name="T0" fmla="*/ 92 w 132"/>
                  <a:gd name="T1" fmla="*/ 124 h 124"/>
                  <a:gd name="T2" fmla="*/ 0 w 132"/>
                  <a:gd name="T3" fmla="*/ 72 h 124"/>
                  <a:gd name="T4" fmla="*/ 42 w 132"/>
                  <a:gd name="T5" fmla="*/ 0 h 124"/>
                  <a:gd name="T6" fmla="*/ 132 w 132"/>
                  <a:gd name="T7" fmla="*/ 50 h 124"/>
                  <a:gd name="T8" fmla="*/ 92 w 132"/>
                  <a:gd name="T9" fmla="*/ 124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24"/>
                  <a:gd name="T17" fmla="*/ 132 w 132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24">
                    <a:moveTo>
                      <a:pt x="92" y="124"/>
                    </a:moveTo>
                    <a:lnTo>
                      <a:pt x="0" y="72"/>
                    </a:lnTo>
                    <a:lnTo>
                      <a:pt x="42" y="0"/>
                    </a:lnTo>
                    <a:lnTo>
                      <a:pt x="132" y="50"/>
                    </a:lnTo>
                    <a:lnTo>
                      <a:pt x="92" y="124"/>
                    </a:lnTo>
                    <a:close/>
                  </a:path>
                </a:pathLst>
              </a:custGeom>
              <a:noFill/>
              <a:ln w="2">
                <a:solidFill>
                  <a:srgbClr val="33A0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786C6E22-1C4C-214D-86A4-74D6D3BB7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" y="2190"/>
                <a:ext cx="37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Chopper</a:t>
                </a:r>
                <a:endParaRPr lang="en-US" dirty="0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C8707121-0798-E345-A381-C8E961D07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2308"/>
                <a:ext cx="384" cy="296"/>
              </a:xfrm>
              <a:custGeom>
                <a:avLst/>
                <a:gdLst>
                  <a:gd name="T0" fmla="*/ 384 w 384"/>
                  <a:gd name="T1" fmla="*/ 296 h 296"/>
                  <a:gd name="T2" fmla="*/ 0 w 384"/>
                  <a:gd name="T3" fmla="*/ 0 h 296"/>
                  <a:gd name="T4" fmla="*/ 384 w 384"/>
                  <a:gd name="T5" fmla="*/ 296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296"/>
                    </a:moveTo>
                    <a:lnTo>
                      <a:pt x="0" y="0"/>
                    </a:lnTo>
                    <a:lnTo>
                      <a:pt x="384" y="2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44D16905-DC1F-354D-A11C-4EE097B28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7" y="2308"/>
                <a:ext cx="384" cy="296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B05D3E0B-A831-2F40-89AB-56446DDD7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3952 w 3952"/>
                  <a:gd name="T13" fmla="*/ 290 h 2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52"/>
                  <a:gd name="T22" fmla="*/ 0 h 290"/>
                  <a:gd name="T23" fmla="*/ 3952 w 3952"/>
                  <a:gd name="T24" fmla="*/ 290 h 2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  <a:lnTo>
                      <a:pt x="3952" y="29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AA4ED14C-6339-C645-BB51-A8E071891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318"/>
                <a:ext cx="3952" cy="290"/>
              </a:xfrm>
              <a:custGeom>
                <a:avLst/>
                <a:gdLst>
                  <a:gd name="T0" fmla="*/ 3952 w 3952"/>
                  <a:gd name="T1" fmla="*/ 290 h 290"/>
                  <a:gd name="T2" fmla="*/ 3792 w 3952"/>
                  <a:gd name="T3" fmla="*/ 290 h 290"/>
                  <a:gd name="T4" fmla="*/ 3646 w 3952"/>
                  <a:gd name="T5" fmla="*/ 0 h 290"/>
                  <a:gd name="T6" fmla="*/ 3264 w 3952"/>
                  <a:gd name="T7" fmla="*/ 0 h 290"/>
                  <a:gd name="T8" fmla="*/ 3108 w 3952"/>
                  <a:gd name="T9" fmla="*/ 286 h 290"/>
                  <a:gd name="T10" fmla="*/ 0 w 3952"/>
                  <a:gd name="T11" fmla="*/ 286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52"/>
                  <a:gd name="T19" fmla="*/ 0 h 290"/>
                  <a:gd name="T20" fmla="*/ 3952 w 3952"/>
                  <a:gd name="T21" fmla="*/ 290 h 2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52" h="290">
                    <a:moveTo>
                      <a:pt x="3952" y="290"/>
                    </a:moveTo>
                    <a:lnTo>
                      <a:pt x="3792" y="290"/>
                    </a:lnTo>
                    <a:lnTo>
                      <a:pt x="3646" y="0"/>
                    </a:lnTo>
                    <a:lnTo>
                      <a:pt x="3264" y="0"/>
                    </a:lnTo>
                    <a:lnTo>
                      <a:pt x="3108" y="286"/>
                    </a:lnTo>
                    <a:lnTo>
                      <a:pt x="0" y="286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A777349B-AAC3-2045-926A-D50C33345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CB102860-1319-154B-A263-72BE25242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" y="2604"/>
                <a:ext cx="1" cy="1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6514AF60-D5F4-664D-8FAC-F87A11CA4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2604"/>
                <a:ext cx="384" cy="296"/>
              </a:xfrm>
              <a:custGeom>
                <a:avLst/>
                <a:gdLst>
                  <a:gd name="T0" fmla="*/ 384 w 384"/>
                  <a:gd name="T1" fmla="*/ 0 h 296"/>
                  <a:gd name="T2" fmla="*/ 0 w 384"/>
                  <a:gd name="T3" fmla="*/ 296 h 296"/>
                  <a:gd name="T4" fmla="*/ 384 w 384"/>
                  <a:gd name="T5" fmla="*/ 0 h 296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96"/>
                  <a:gd name="T11" fmla="*/ 384 w 384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96">
                    <a:moveTo>
                      <a:pt x="384" y="0"/>
                    </a:moveTo>
                    <a:lnTo>
                      <a:pt x="0" y="296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A8AEA39A-C615-AC43-B096-379A6B46E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" y="2180"/>
                <a:ext cx="258" cy="250"/>
              </a:xfrm>
              <a:custGeom>
                <a:avLst/>
                <a:gdLst>
                  <a:gd name="T0" fmla="*/ 158 w 258"/>
                  <a:gd name="T1" fmla="*/ 250 h 250"/>
                  <a:gd name="T2" fmla="*/ 0 w 258"/>
                  <a:gd name="T3" fmla="*/ 132 h 250"/>
                  <a:gd name="T4" fmla="*/ 100 w 258"/>
                  <a:gd name="T5" fmla="*/ 0 h 250"/>
                  <a:gd name="T6" fmla="*/ 258 w 258"/>
                  <a:gd name="T7" fmla="*/ 118 h 250"/>
                  <a:gd name="T8" fmla="*/ 158 w 258"/>
                  <a:gd name="T9" fmla="*/ 250 h 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250"/>
                  <a:gd name="T17" fmla="*/ 258 w 258"/>
                  <a:gd name="T18" fmla="*/ 250 h 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250">
                    <a:moveTo>
                      <a:pt x="158" y="250"/>
                    </a:moveTo>
                    <a:lnTo>
                      <a:pt x="0" y="132"/>
                    </a:lnTo>
                    <a:lnTo>
                      <a:pt x="100" y="0"/>
                    </a:lnTo>
                    <a:lnTo>
                      <a:pt x="258" y="118"/>
                    </a:lnTo>
                    <a:lnTo>
                      <a:pt x="158" y="250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934877BB-3882-C74A-9D41-2E54D2EB5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2396"/>
                <a:ext cx="100" cy="418"/>
              </a:xfrm>
              <a:custGeom>
                <a:avLst/>
                <a:gdLst>
                  <a:gd name="T0" fmla="*/ 100 w 100"/>
                  <a:gd name="T1" fmla="*/ 208 h 418"/>
                  <a:gd name="T2" fmla="*/ 100 w 100"/>
                  <a:gd name="T3" fmla="*/ 208 h 418"/>
                  <a:gd name="T4" fmla="*/ 98 w 100"/>
                  <a:gd name="T5" fmla="*/ 250 h 418"/>
                  <a:gd name="T6" fmla="*/ 96 w 100"/>
                  <a:gd name="T7" fmla="*/ 290 h 418"/>
                  <a:gd name="T8" fmla="*/ 90 w 100"/>
                  <a:gd name="T9" fmla="*/ 326 h 418"/>
                  <a:gd name="T10" fmla="*/ 84 w 100"/>
                  <a:gd name="T11" fmla="*/ 356 h 418"/>
                  <a:gd name="T12" fmla="*/ 78 w 100"/>
                  <a:gd name="T13" fmla="*/ 382 h 418"/>
                  <a:gd name="T14" fmla="*/ 70 w 100"/>
                  <a:gd name="T15" fmla="*/ 400 h 418"/>
                  <a:gd name="T16" fmla="*/ 64 w 100"/>
                  <a:gd name="T17" fmla="*/ 408 h 418"/>
                  <a:gd name="T18" fmla="*/ 60 w 100"/>
                  <a:gd name="T19" fmla="*/ 412 h 418"/>
                  <a:gd name="T20" fmla="*/ 56 w 100"/>
                  <a:gd name="T21" fmla="*/ 416 h 418"/>
                  <a:gd name="T22" fmla="*/ 50 w 100"/>
                  <a:gd name="T23" fmla="*/ 418 h 418"/>
                  <a:gd name="T24" fmla="*/ 50 w 100"/>
                  <a:gd name="T25" fmla="*/ 418 h 418"/>
                  <a:gd name="T26" fmla="*/ 44 w 100"/>
                  <a:gd name="T27" fmla="*/ 416 h 418"/>
                  <a:gd name="T28" fmla="*/ 40 w 100"/>
                  <a:gd name="T29" fmla="*/ 412 h 418"/>
                  <a:gd name="T30" fmla="*/ 36 w 100"/>
                  <a:gd name="T31" fmla="*/ 408 h 418"/>
                  <a:gd name="T32" fmla="*/ 30 w 100"/>
                  <a:gd name="T33" fmla="*/ 400 h 418"/>
                  <a:gd name="T34" fmla="*/ 22 w 100"/>
                  <a:gd name="T35" fmla="*/ 382 h 418"/>
                  <a:gd name="T36" fmla="*/ 16 w 100"/>
                  <a:gd name="T37" fmla="*/ 356 h 418"/>
                  <a:gd name="T38" fmla="*/ 10 w 100"/>
                  <a:gd name="T39" fmla="*/ 326 h 418"/>
                  <a:gd name="T40" fmla="*/ 4 w 100"/>
                  <a:gd name="T41" fmla="*/ 290 h 418"/>
                  <a:gd name="T42" fmla="*/ 2 w 100"/>
                  <a:gd name="T43" fmla="*/ 250 h 418"/>
                  <a:gd name="T44" fmla="*/ 0 w 100"/>
                  <a:gd name="T45" fmla="*/ 208 h 418"/>
                  <a:gd name="T46" fmla="*/ 0 w 100"/>
                  <a:gd name="T47" fmla="*/ 208 h 418"/>
                  <a:gd name="T48" fmla="*/ 2 w 100"/>
                  <a:gd name="T49" fmla="*/ 166 h 418"/>
                  <a:gd name="T50" fmla="*/ 4 w 100"/>
                  <a:gd name="T51" fmla="*/ 128 h 418"/>
                  <a:gd name="T52" fmla="*/ 10 w 100"/>
                  <a:gd name="T53" fmla="*/ 92 h 418"/>
                  <a:gd name="T54" fmla="*/ 16 w 100"/>
                  <a:gd name="T55" fmla="*/ 60 h 418"/>
                  <a:gd name="T56" fmla="*/ 22 w 100"/>
                  <a:gd name="T57" fmla="*/ 36 h 418"/>
                  <a:gd name="T58" fmla="*/ 30 w 100"/>
                  <a:gd name="T59" fmla="*/ 16 h 418"/>
                  <a:gd name="T60" fmla="*/ 36 w 100"/>
                  <a:gd name="T61" fmla="*/ 10 h 418"/>
                  <a:gd name="T62" fmla="*/ 40 w 100"/>
                  <a:gd name="T63" fmla="*/ 4 h 418"/>
                  <a:gd name="T64" fmla="*/ 44 w 100"/>
                  <a:gd name="T65" fmla="*/ 0 h 418"/>
                  <a:gd name="T66" fmla="*/ 50 w 100"/>
                  <a:gd name="T67" fmla="*/ 0 h 418"/>
                  <a:gd name="T68" fmla="*/ 50 w 100"/>
                  <a:gd name="T69" fmla="*/ 0 h 418"/>
                  <a:gd name="T70" fmla="*/ 56 w 100"/>
                  <a:gd name="T71" fmla="*/ 0 h 418"/>
                  <a:gd name="T72" fmla="*/ 60 w 100"/>
                  <a:gd name="T73" fmla="*/ 4 h 418"/>
                  <a:gd name="T74" fmla="*/ 64 w 100"/>
                  <a:gd name="T75" fmla="*/ 10 h 418"/>
                  <a:gd name="T76" fmla="*/ 70 w 100"/>
                  <a:gd name="T77" fmla="*/ 16 h 418"/>
                  <a:gd name="T78" fmla="*/ 78 w 100"/>
                  <a:gd name="T79" fmla="*/ 36 h 418"/>
                  <a:gd name="T80" fmla="*/ 84 w 100"/>
                  <a:gd name="T81" fmla="*/ 60 h 418"/>
                  <a:gd name="T82" fmla="*/ 90 w 100"/>
                  <a:gd name="T83" fmla="*/ 92 h 418"/>
                  <a:gd name="T84" fmla="*/ 96 w 100"/>
                  <a:gd name="T85" fmla="*/ 128 h 418"/>
                  <a:gd name="T86" fmla="*/ 98 w 100"/>
                  <a:gd name="T87" fmla="*/ 166 h 418"/>
                  <a:gd name="T88" fmla="*/ 100 w 100"/>
                  <a:gd name="T89" fmla="*/ 208 h 418"/>
                  <a:gd name="T90" fmla="*/ 100 w 100"/>
                  <a:gd name="T91" fmla="*/ 208 h 4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0"/>
                  <a:gd name="T139" fmla="*/ 0 h 418"/>
                  <a:gd name="T140" fmla="*/ 100 w 100"/>
                  <a:gd name="T141" fmla="*/ 418 h 4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0" h="418">
                    <a:moveTo>
                      <a:pt x="100" y="208"/>
                    </a:moveTo>
                    <a:lnTo>
                      <a:pt x="100" y="208"/>
                    </a:lnTo>
                    <a:lnTo>
                      <a:pt x="98" y="250"/>
                    </a:lnTo>
                    <a:lnTo>
                      <a:pt x="96" y="290"/>
                    </a:lnTo>
                    <a:lnTo>
                      <a:pt x="90" y="326"/>
                    </a:lnTo>
                    <a:lnTo>
                      <a:pt x="84" y="356"/>
                    </a:lnTo>
                    <a:lnTo>
                      <a:pt x="78" y="382"/>
                    </a:lnTo>
                    <a:lnTo>
                      <a:pt x="70" y="400"/>
                    </a:lnTo>
                    <a:lnTo>
                      <a:pt x="64" y="408"/>
                    </a:lnTo>
                    <a:lnTo>
                      <a:pt x="60" y="412"/>
                    </a:lnTo>
                    <a:lnTo>
                      <a:pt x="56" y="416"/>
                    </a:lnTo>
                    <a:lnTo>
                      <a:pt x="50" y="418"/>
                    </a:lnTo>
                    <a:lnTo>
                      <a:pt x="44" y="416"/>
                    </a:lnTo>
                    <a:lnTo>
                      <a:pt x="40" y="412"/>
                    </a:lnTo>
                    <a:lnTo>
                      <a:pt x="36" y="408"/>
                    </a:lnTo>
                    <a:lnTo>
                      <a:pt x="30" y="400"/>
                    </a:lnTo>
                    <a:lnTo>
                      <a:pt x="22" y="382"/>
                    </a:lnTo>
                    <a:lnTo>
                      <a:pt x="16" y="356"/>
                    </a:lnTo>
                    <a:lnTo>
                      <a:pt x="10" y="326"/>
                    </a:lnTo>
                    <a:lnTo>
                      <a:pt x="4" y="290"/>
                    </a:lnTo>
                    <a:lnTo>
                      <a:pt x="2" y="250"/>
                    </a:lnTo>
                    <a:lnTo>
                      <a:pt x="0" y="208"/>
                    </a:lnTo>
                    <a:lnTo>
                      <a:pt x="2" y="166"/>
                    </a:lnTo>
                    <a:lnTo>
                      <a:pt x="4" y="128"/>
                    </a:lnTo>
                    <a:lnTo>
                      <a:pt x="10" y="92"/>
                    </a:lnTo>
                    <a:lnTo>
                      <a:pt x="16" y="60"/>
                    </a:lnTo>
                    <a:lnTo>
                      <a:pt x="22" y="36"/>
                    </a:lnTo>
                    <a:lnTo>
                      <a:pt x="30" y="16"/>
                    </a:lnTo>
                    <a:lnTo>
                      <a:pt x="36" y="10"/>
                    </a:lnTo>
                    <a:lnTo>
                      <a:pt x="40" y="4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60" y="4"/>
                    </a:lnTo>
                    <a:lnTo>
                      <a:pt x="64" y="10"/>
                    </a:lnTo>
                    <a:lnTo>
                      <a:pt x="70" y="16"/>
                    </a:lnTo>
                    <a:lnTo>
                      <a:pt x="78" y="36"/>
                    </a:lnTo>
                    <a:lnTo>
                      <a:pt x="84" y="60"/>
                    </a:lnTo>
                    <a:lnTo>
                      <a:pt x="90" y="92"/>
                    </a:lnTo>
                    <a:lnTo>
                      <a:pt x="96" y="128"/>
                    </a:lnTo>
                    <a:lnTo>
                      <a:pt x="98" y="166"/>
                    </a:lnTo>
                    <a:lnTo>
                      <a:pt x="100" y="208"/>
                    </a:lnTo>
                    <a:close/>
                  </a:path>
                </a:pathLst>
              </a:custGeom>
              <a:solidFill>
                <a:srgbClr val="33A02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E271153B-DDD4-1B4C-95FE-FF525EB71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2420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6 w 18"/>
                  <a:gd name="T5" fmla="*/ 36 h 52"/>
                  <a:gd name="T6" fmla="*/ 14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4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4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4 w 18"/>
                  <a:gd name="T37" fmla="*/ 8 h 52"/>
                  <a:gd name="T38" fmla="*/ 16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6" y="36"/>
                    </a:lnTo>
                    <a:lnTo>
                      <a:pt x="14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4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4" y="8"/>
                    </a:lnTo>
                    <a:lnTo>
                      <a:pt x="16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8AFA9014-C211-3B4F-A191-021E8BD92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10 w 18"/>
                  <a:gd name="T11" fmla="*/ 52 h 52"/>
                  <a:gd name="T12" fmla="*/ 10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10 w 18"/>
                  <a:gd name="T31" fmla="*/ 0 h 52"/>
                  <a:gd name="T32" fmla="*/ 10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10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D06F7AD9-E2D1-B044-8E28-0A5C7E813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2654"/>
                <a:ext cx="18" cy="52"/>
              </a:xfrm>
              <a:custGeom>
                <a:avLst/>
                <a:gdLst>
                  <a:gd name="T0" fmla="*/ 18 w 18"/>
                  <a:gd name="T1" fmla="*/ 26 h 52"/>
                  <a:gd name="T2" fmla="*/ 18 w 18"/>
                  <a:gd name="T3" fmla="*/ 26 h 52"/>
                  <a:gd name="T4" fmla="*/ 18 w 18"/>
                  <a:gd name="T5" fmla="*/ 36 h 52"/>
                  <a:gd name="T6" fmla="*/ 16 w 18"/>
                  <a:gd name="T7" fmla="*/ 44 h 52"/>
                  <a:gd name="T8" fmla="*/ 12 w 18"/>
                  <a:gd name="T9" fmla="*/ 50 h 52"/>
                  <a:gd name="T10" fmla="*/ 8 w 18"/>
                  <a:gd name="T11" fmla="*/ 52 h 52"/>
                  <a:gd name="T12" fmla="*/ 8 w 18"/>
                  <a:gd name="T13" fmla="*/ 52 h 52"/>
                  <a:gd name="T14" fmla="*/ 6 w 18"/>
                  <a:gd name="T15" fmla="*/ 50 h 52"/>
                  <a:gd name="T16" fmla="*/ 2 w 18"/>
                  <a:gd name="T17" fmla="*/ 44 h 52"/>
                  <a:gd name="T18" fmla="*/ 0 w 18"/>
                  <a:gd name="T19" fmla="*/ 36 h 52"/>
                  <a:gd name="T20" fmla="*/ 0 w 18"/>
                  <a:gd name="T21" fmla="*/ 26 h 52"/>
                  <a:gd name="T22" fmla="*/ 0 w 18"/>
                  <a:gd name="T23" fmla="*/ 26 h 52"/>
                  <a:gd name="T24" fmla="*/ 0 w 18"/>
                  <a:gd name="T25" fmla="*/ 16 h 52"/>
                  <a:gd name="T26" fmla="*/ 2 w 18"/>
                  <a:gd name="T27" fmla="*/ 8 h 52"/>
                  <a:gd name="T28" fmla="*/ 6 w 18"/>
                  <a:gd name="T29" fmla="*/ 2 h 52"/>
                  <a:gd name="T30" fmla="*/ 8 w 18"/>
                  <a:gd name="T31" fmla="*/ 0 h 52"/>
                  <a:gd name="T32" fmla="*/ 8 w 18"/>
                  <a:gd name="T33" fmla="*/ 0 h 52"/>
                  <a:gd name="T34" fmla="*/ 12 w 18"/>
                  <a:gd name="T35" fmla="*/ 2 h 52"/>
                  <a:gd name="T36" fmla="*/ 16 w 18"/>
                  <a:gd name="T37" fmla="*/ 8 h 52"/>
                  <a:gd name="T38" fmla="*/ 18 w 18"/>
                  <a:gd name="T39" fmla="*/ 16 h 52"/>
                  <a:gd name="T40" fmla="*/ 18 w 18"/>
                  <a:gd name="T41" fmla="*/ 26 h 52"/>
                  <a:gd name="T42" fmla="*/ 18 w 18"/>
                  <a:gd name="T43" fmla="*/ 26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52"/>
                  <a:gd name="T68" fmla="*/ 18 w 18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52">
                    <a:moveTo>
                      <a:pt x="18" y="26"/>
                    </a:moveTo>
                    <a:lnTo>
                      <a:pt x="18" y="26"/>
                    </a:lnTo>
                    <a:lnTo>
                      <a:pt x="18" y="36"/>
                    </a:lnTo>
                    <a:lnTo>
                      <a:pt x="16" y="44"/>
                    </a:lnTo>
                    <a:lnTo>
                      <a:pt x="12" y="50"/>
                    </a:lnTo>
                    <a:lnTo>
                      <a:pt x="8" y="52"/>
                    </a:lnTo>
                    <a:lnTo>
                      <a:pt x="6" y="50"/>
                    </a:lnTo>
                    <a:lnTo>
                      <a:pt x="2" y="44"/>
                    </a:lnTo>
                    <a:lnTo>
                      <a:pt x="0" y="36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18" y="16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27" name="Picture 23">
                <a:extLst>
                  <a:ext uri="{FF2B5EF4-FFF2-40B4-BE49-F238E27FC236}">
                    <a16:creationId xmlns:a16="http://schemas.microsoft.com/office/drawing/2014/main" id="{6D65F788-1860-A047-8909-E9511CCD3A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68" y="2357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24">
                <a:extLst>
                  <a:ext uri="{FF2B5EF4-FFF2-40B4-BE49-F238E27FC236}">
                    <a16:creationId xmlns:a16="http://schemas.microsoft.com/office/drawing/2014/main" id="{62C1A2B2-1652-AE4F-A235-71377BE078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0" y="2362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5">
                <a:extLst>
                  <a:ext uri="{FF2B5EF4-FFF2-40B4-BE49-F238E27FC236}">
                    <a16:creationId xmlns:a16="http://schemas.microsoft.com/office/drawing/2014/main" id="{15D568DF-6926-334C-BEFC-5E329B2EA3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3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26">
                <a:extLst>
                  <a:ext uri="{FF2B5EF4-FFF2-40B4-BE49-F238E27FC236}">
                    <a16:creationId xmlns:a16="http://schemas.microsoft.com/office/drawing/2014/main" id="{6D4F166F-668C-CC47-ABC7-8AFD75DACD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27">
                <a:extLst>
                  <a:ext uri="{FF2B5EF4-FFF2-40B4-BE49-F238E27FC236}">
                    <a16:creationId xmlns:a16="http://schemas.microsoft.com/office/drawing/2014/main" id="{090378DA-E7F3-CB48-8A9E-4928924C6F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8">
                <a:extLst>
                  <a:ext uri="{FF2B5EF4-FFF2-40B4-BE49-F238E27FC236}">
                    <a16:creationId xmlns:a16="http://schemas.microsoft.com/office/drawing/2014/main" id="{9CC54063-66CE-2E48-8303-4F4C34ED0A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39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29">
                <a:extLst>
                  <a:ext uri="{FF2B5EF4-FFF2-40B4-BE49-F238E27FC236}">
                    <a16:creationId xmlns:a16="http://schemas.microsoft.com/office/drawing/2014/main" id="{516F81F2-4DD5-EF4E-994C-06693B8DF3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35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30">
                <a:extLst>
                  <a:ext uri="{FF2B5EF4-FFF2-40B4-BE49-F238E27FC236}">
                    <a16:creationId xmlns:a16="http://schemas.microsoft.com/office/drawing/2014/main" id="{CEF22A5F-C5C9-874E-ACCC-EAB24D064D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31">
                <a:extLst>
                  <a:ext uri="{FF2B5EF4-FFF2-40B4-BE49-F238E27FC236}">
                    <a16:creationId xmlns:a16="http://schemas.microsoft.com/office/drawing/2014/main" id="{5DC18AC7-E545-3645-A9D7-F1E99F03FB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11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32">
                <a:extLst>
                  <a:ext uri="{FF2B5EF4-FFF2-40B4-BE49-F238E27FC236}">
                    <a16:creationId xmlns:a16="http://schemas.microsoft.com/office/drawing/2014/main" id="{37AE0372-CC38-F04E-9AB4-9E6812797C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273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33">
                <a:extLst>
                  <a:ext uri="{FF2B5EF4-FFF2-40B4-BE49-F238E27FC236}">
                    <a16:creationId xmlns:a16="http://schemas.microsoft.com/office/drawing/2014/main" id="{5FD9B6B8-EB45-9444-9137-B401994116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82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34">
                <a:extLst>
                  <a:ext uri="{FF2B5EF4-FFF2-40B4-BE49-F238E27FC236}">
                    <a16:creationId xmlns:a16="http://schemas.microsoft.com/office/drawing/2014/main" id="{393ABE7D-7F26-B64F-84DC-ADD8507211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7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35">
                <a:extLst>
                  <a:ext uri="{FF2B5EF4-FFF2-40B4-BE49-F238E27FC236}">
                    <a16:creationId xmlns:a16="http://schemas.microsoft.com/office/drawing/2014/main" id="{A5F6794F-F1D0-9248-9F33-5FF0B8961C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7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36">
                <a:extLst>
                  <a:ext uri="{FF2B5EF4-FFF2-40B4-BE49-F238E27FC236}">
                    <a16:creationId xmlns:a16="http://schemas.microsoft.com/office/drawing/2014/main" id="{3B9DFBC6-A516-E444-A2D1-12B881335D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98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37">
                <a:extLst>
                  <a:ext uri="{FF2B5EF4-FFF2-40B4-BE49-F238E27FC236}">
                    <a16:creationId xmlns:a16="http://schemas.microsoft.com/office/drawing/2014/main" id="{FB7E4879-69B7-6148-A545-C07DAEECFD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94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38">
                <a:extLst>
                  <a:ext uri="{FF2B5EF4-FFF2-40B4-BE49-F238E27FC236}">
                    <a16:creationId xmlns:a16="http://schemas.microsoft.com/office/drawing/2014/main" id="{29AFC580-708F-CE4B-B2C0-533525BB1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9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39">
                <a:extLst>
                  <a:ext uri="{FF2B5EF4-FFF2-40B4-BE49-F238E27FC236}">
                    <a16:creationId xmlns:a16="http://schemas.microsoft.com/office/drawing/2014/main" id="{20F863FA-F48A-BC45-8F2D-64CF81BFA1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70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40">
                <a:extLst>
                  <a:ext uri="{FF2B5EF4-FFF2-40B4-BE49-F238E27FC236}">
                    <a16:creationId xmlns:a16="http://schemas.microsoft.com/office/drawing/2014/main" id="{365CDB5B-6C1F-7B48-8D25-39B23EF135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65" y="2366"/>
                <a:ext cx="54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1">
                <a:extLst>
                  <a:ext uri="{FF2B5EF4-FFF2-40B4-BE49-F238E27FC236}">
                    <a16:creationId xmlns:a16="http://schemas.microsoft.com/office/drawing/2014/main" id="{A2E54B34-6A0C-DF40-A4CC-184896091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2322"/>
                <a:ext cx="36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6" name="Freeform 42">
                <a:extLst>
                  <a:ext uri="{FF2B5EF4-FFF2-40B4-BE49-F238E27FC236}">
                    <a16:creationId xmlns:a16="http://schemas.microsoft.com/office/drawing/2014/main" id="{09ABB5B0-DFA1-5644-9557-F23BC9D1C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" y="2604"/>
                <a:ext cx="886" cy="1"/>
              </a:xfrm>
              <a:custGeom>
                <a:avLst/>
                <a:gdLst>
                  <a:gd name="T0" fmla="*/ 886 w 886"/>
                  <a:gd name="T1" fmla="*/ 0 h 1"/>
                  <a:gd name="T2" fmla="*/ 0 w 886"/>
                  <a:gd name="T3" fmla="*/ 0 h 1"/>
                  <a:gd name="T4" fmla="*/ 886 w 88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86"/>
                  <a:gd name="T10" fmla="*/ 0 h 1"/>
                  <a:gd name="T11" fmla="*/ 886 w 88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86" h="1">
                    <a:moveTo>
                      <a:pt x="886" y="0"/>
                    </a:moveTo>
                    <a:lnTo>
                      <a:pt x="0" y="0"/>
                    </a:lnTo>
                    <a:lnTo>
                      <a:pt x="8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7" name="Line 43">
                <a:extLst>
                  <a:ext uri="{FF2B5EF4-FFF2-40B4-BE49-F238E27FC236}">
                    <a16:creationId xmlns:a16="http://schemas.microsoft.com/office/drawing/2014/main" id="{659C79A6-776F-2B4F-8A02-B9A165E8A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5" y="2604"/>
                <a:ext cx="886" cy="1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" name="Rectangle 44">
                <a:extLst>
                  <a:ext uri="{FF2B5EF4-FFF2-40B4-BE49-F238E27FC236}">
                    <a16:creationId xmlns:a16="http://schemas.microsoft.com/office/drawing/2014/main" id="{8B425D39-71FA-7443-8773-FA4FA09EF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2322"/>
                <a:ext cx="34" cy="560"/>
              </a:xfrm>
              <a:prstGeom prst="rect">
                <a:avLst/>
              </a:prstGeom>
              <a:solidFill>
                <a:srgbClr val="FE9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" name="Freeform 45">
                <a:extLst>
                  <a:ext uri="{FF2B5EF4-FFF2-40B4-BE49-F238E27FC236}">
                    <a16:creationId xmlns:a16="http://schemas.microsoft.com/office/drawing/2014/main" id="{E14D9BE4-91DF-A240-85B6-2CD95B606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604"/>
                <a:ext cx="62" cy="92"/>
              </a:xfrm>
              <a:custGeom>
                <a:avLst/>
                <a:gdLst>
                  <a:gd name="T0" fmla="*/ 0 w 62"/>
                  <a:gd name="T1" fmla="*/ 92 h 92"/>
                  <a:gd name="T2" fmla="*/ 32 w 62"/>
                  <a:gd name="T3" fmla="*/ 0 h 92"/>
                  <a:gd name="T4" fmla="*/ 62 w 62"/>
                  <a:gd name="T5" fmla="*/ 92 h 92"/>
                  <a:gd name="T6" fmla="*/ 0 w 62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92"/>
                    </a:moveTo>
                    <a:lnTo>
                      <a:pt x="32" y="0"/>
                    </a:lnTo>
                    <a:lnTo>
                      <a:pt x="62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6EDA8E4D-A669-A34D-8ED2-F7AABC597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508"/>
                <a:ext cx="62" cy="92"/>
              </a:xfrm>
              <a:custGeom>
                <a:avLst/>
                <a:gdLst>
                  <a:gd name="T0" fmla="*/ 0 w 62"/>
                  <a:gd name="T1" fmla="*/ 0 h 92"/>
                  <a:gd name="T2" fmla="*/ 32 w 62"/>
                  <a:gd name="T3" fmla="*/ 92 h 92"/>
                  <a:gd name="T4" fmla="*/ 62 w 62"/>
                  <a:gd name="T5" fmla="*/ 0 h 92"/>
                  <a:gd name="T6" fmla="*/ 0 w 62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92"/>
                  <a:gd name="T14" fmla="*/ 62 w 6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92">
                    <a:moveTo>
                      <a:pt x="0" y="0"/>
                    </a:moveTo>
                    <a:lnTo>
                      <a:pt x="32" y="92"/>
                    </a:lnTo>
                    <a:lnTo>
                      <a:pt x="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" name="Freeform 47">
                <a:extLst>
                  <a:ext uri="{FF2B5EF4-FFF2-40B4-BE49-F238E27FC236}">
                    <a16:creationId xmlns:a16="http://schemas.microsoft.com/office/drawing/2014/main" id="{EE16868B-414D-C947-905C-CD7B8AFC5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604"/>
                <a:ext cx="60" cy="92"/>
              </a:xfrm>
              <a:custGeom>
                <a:avLst/>
                <a:gdLst>
                  <a:gd name="T0" fmla="*/ 0 w 60"/>
                  <a:gd name="T1" fmla="*/ 92 h 92"/>
                  <a:gd name="T2" fmla="*/ 30 w 60"/>
                  <a:gd name="T3" fmla="*/ 0 h 92"/>
                  <a:gd name="T4" fmla="*/ 60 w 60"/>
                  <a:gd name="T5" fmla="*/ 92 h 92"/>
                  <a:gd name="T6" fmla="*/ 0 w 60"/>
                  <a:gd name="T7" fmla="*/ 92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92"/>
                    </a:moveTo>
                    <a:lnTo>
                      <a:pt x="30" y="0"/>
                    </a:lnTo>
                    <a:lnTo>
                      <a:pt x="60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" name="Freeform 48">
                <a:extLst>
                  <a:ext uri="{FF2B5EF4-FFF2-40B4-BE49-F238E27FC236}">
                    <a16:creationId xmlns:a16="http://schemas.microsoft.com/office/drawing/2014/main" id="{546C8D6B-987A-CE46-B598-2679779A3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508"/>
                <a:ext cx="60" cy="92"/>
              </a:xfrm>
              <a:custGeom>
                <a:avLst/>
                <a:gdLst>
                  <a:gd name="T0" fmla="*/ 0 w 60"/>
                  <a:gd name="T1" fmla="*/ 0 h 92"/>
                  <a:gd name="T2" fmla="*/ 30 w 60"/>
                  <a:gd name="T3" fmla="*/ 92 h 92"/>
                  <a:gd name="T4" fmla="*/ 60 w 60"/>
                  <a:gd name="T5" fmla="*/ 0 h 92"/>
                  <a:gd name="T6" fmla="*/ 0 w 60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92"/>
                  <a:gd name="T14" fmla="*/ 60 w 60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92">
                    <a:moveTo>
                      <a:pt x="0" y="0"/>
                    </a:moveTo>
                    <a:lnTo>
                      <a:pt x="30" y="92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CB6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" name="Freeform 49">
                <a:extLst>
                  <a:ext uri="{FF2B5EF4-FFF2-40B4-BE49-F238E27FC236}">
                    <a16:creationId xmlns:a16="http://schemas.microsoft.com/office/drawing/2014/main" id="{142CB2F5-CBC0-A548-AFD4-D9557CB3C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2534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" name="Freeform 50">
                <a:extLst>
                  <a:ext uri="{FF2B5EF4-FFF2-40B4-BE49-F238E27FC236}">
                    <a16:creationId xmlns:a16="http://schemas.microsoft.com/office/drawing/2014/main" id="{064C0DCD-6D8D-A744-8C3C-423574BB9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2536"/>
                <a:ext cx="60" cy="132"/>
              </a:xfrm>
              <a:custGeom>
                <a:avLst/>
                <a:gdLst>
                  <a:gd name="T0" fmla="*/ 0 w 60"/>
                  <a:gd name="T1" fmla="*/ 132 h 132"/>
                  <a:gd name="T2" fmla="*/ 60 w 60"/>
                  <a:gd name="T3" fmla="*/ 66 h 132"/>
                  <a:gd name="T4" fmla="*/ 0 w 60"/>
                  <a:gd name="T5" fmla="*/ 0 h 132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132"/>
                  <a:gd name="T11" fmla="*/ 60 w 60"/>
                  <a:gd name="T12" fmla="*/ 132 h 1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132">
                    <a:moveTo>
                      <a:pt x="0" y="132"/>
                    </a:moveTo>
                    <a:lnTo>
                      <a:pt x="60" y="6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" name="Rectangle 51">
                <a:extLst>
                  <a:ext uri="{FF2B5EF4-FFF2-40B4-BE49-F238E27FC236}">
                    <a16:creationId xmlns:a16="http://schemas.microsoft.com/office/drawing/2014/main" id="{D12AB506-076A-2C4D-8989-F3B325EBC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5" y="2496"/>
                <a:ext cx="52" cy="180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Rectangle 52">
                <a:extLst>
                  <a:ext uri="{FF2B5EF4-FFF2-40B4-BE49-F238E27FC236}">
                    <a16:creationId xmlns:a16="http://schemas.microsoft.com/office/drawing/2014/main" id="{2F925EF7-473E-844C-9105-A6B6E4AB7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1" y="2496"/>
                <a:ext cx="72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" name="Rectangle 53">
                <a:extLst>
                  <a:ext uri="{FF2B5EF4-FFF2-40B4-BE49-F238E27FC236}">
                    <a16:creationId xmlns:a16="http://schemas.microsoft.com/office/drawing/2014/main" id="{B7694A66-9EC3-8046-9051-FAE75A1FD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" y="2496"/>
                <a:ext cx="226" cy="212"/>
              </a:xfrm>
              <a:prstGeom prst="rect">
                <a:avLst/>
              </a:prstGeom>
              <a:solidFill>
                <a:srgbClr val="F2D000"/>
              </a:solidFill>
              <a:ln w="2">
                <a:solidFill>
                  <a:srgbClr val="AD94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" name="Rectangle 54">
                <a:extLst>
                  <a:ext uri="{FF2B5EF4-FFF2-40B4-BE49-F238E27FC236}">
                    <a16:creationId xmlns:a16="http://schemas.microsoft.com/office/drawing/2014/main" id="{5E11B2A3-6E57-F74E-8816-54FC8699E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942" y="2778"/>
                <a:ext cx="25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 err="1">
                    <a:solidFill>
                      <a:srgbClr val="000000"/>
                    </a:solidFill>
                    <a:latin typeface="Helvetica" pitchFamily="34" charset="0"/>
                  </a:rPr>
                  <a:t>PCup</a:t>
                </a:r>
                <a:endParaRPr lang="en-US" dirty="0"/>
              </a:p>
            </p:txBody>
          </p:sp>
          <p:sp>
            <p:nvSpPr>
              <p:cNvPr id="59" name="Rectangle 55">
                <a:extLst>
                  <a:ext uri="{FF2B5EF4-FFF2-40B4-BE49-F238E27FC236}">
                    <a16:creationId xmlns:a16="http://schemas.microsoft.com/office/drawing/2014/main" id="{26FEDC61-5C56-A94C-A4EA-8B1CCBCBB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3" y="2734"/>
                <a:ext cx="2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FC#1</a:t>
                </a:r>
                <a:endParaRPr lang="en-US"/>
              </a:p>
            </p:txBody>
          </p:sp>
          <p:sp>
            <p:nvSpPr>
              <p:cNvPr id="60" name="Rectangle 58">
                <a:extLst>
                  <a:ext uri="{FF2B5EF4-FFF2-40B4-BE49-F238E27FC236}">
                    <a16:creationId xmlns:a16="http://schemas.microsoft.com/office/drawing/2014/main" id="{2E6AE784-F9AE-1F41-B04C-0DCEA805B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" y="2822"/>
                <a:ext cx="403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Apertures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94BC557-14D7-614F-B193-B56AF9332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3" y="2344"/>
                <a:ext cx="36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Buncher</a:t>
                </a:r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AC2E944-E5F1-A243-9D1A-A8447E317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2344"/>
                <a:ext cx="35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Capture</a:t>
                </a:r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13B6E8B-E19C-9047-AF3A-E266C5231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7" y="2256"/>
                <a:ext cx="49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 err="1">
                    <a:solidFill>
                      <a:srgbClr val="000000"/>
                    </a:solidFill>
                    <a:latin typeface="Helvetica" pitchFamily="34" charset="0"/>
                  </a:rPr>
                  <a:t>Bunchlength</a:t>
                </a:r>
                <a:endParaRPr lang="en-US" sz="1100" b="0" dirty="0">
                  <a:solidFill>
                    <a:srgbClr val="000000"/>
                  </a:solidFill>
                  <a:latin typeface="Helvetica" pitchFamily="34" charset="0"/>
                </a:endParaRPr>
              </a:p>
              <a:p>
                <a:r>
                  <a:rPr lang="en-US" sz="1100" dirty="0">
                    <a:solidFill>
                      <a:srgbClr val="000000"/>
                    </a:solidFill>
                    <a:latin typeface="Helvetica" pitchFamily="34" charset="0"/>
                  </a:rPr>
                  <a:t>     Cavity</a:t>
                </a:r>
                <a:endParaRPr lang="en-US" dirty="0"/>
              </a:p>
            </p:txBody>
          </p:sp>
          <p:sp>
            <p:nvSpPr>
              <p:cNvPr id="64" name="Rectangle 64">
                <a:extLst>
                  <a:ext uri="{FF2B5EF4-FFF2-40B4-BE49-F238E27FC236}">
                    <a16:creationId xmlns:a16="http://schemas.microsoft.com/office/drawing/2014/main" id="{CC81808E-9763-E744-9ECE-6538244B6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6" y="2133"/>
                <a:ext cx="331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dirty="0">
                    <a:solidFill>
                      <a:srgbClr val="000000"/>
                    </a:solidFill>
                    <a:latin typeface="Helvetica" pitchFamily="34" charset="0"/>
                  </a:rPr>
                  <a:t>Cryounit</a:t>
                </a:r>
                <a:endParaRPr lang="en-US" dirty="0"/>
              </a:p>
            </p:txBody>
          </p:sp>
          <p:sp>
            <p:nvSpPr>
              <p:cNvPr id="65" name="Rectangle 65">
                <a:extLst>
                  <a:ext uri="{FF2B5EF4-FFF2-40B4-BE49-F238E27FC236}">
                    <a16:creationId xmlns:a16="http://schemas.microsoft.com/office/drawing/2014/main" id="{E824DB93-A0FF-AE4F-97CF-203B2035E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5" y="2250"/>
                <a:ext cx="554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Cryomodules</a:t>
                </a:r>
                <a:endParaRPr lang="en-US"/>
              </a:p>
            </p:txBody>
          </p:sp>
          <p:sp>
            <p:nvSpPr>
              <p:cNvPr id="66" name="Rectangle 66">
                <a:extLst>
                  <a:ext uri="{FF2B5EF4-FFF2-40B4-BE49-F238E27FC236}">
                    <a16:creationId xmlns:a16="http://schemas.microsoft.com/office/drawing/2014/main" id="{07D3FC36-146D-E94C-A2EB-F6D9B4F6F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7" y="2002"/>
                <a:ext cx="103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Synchrotron Light Monitor</a:t>
                </a:r>
                <a:endParaRPr lang="en-US"/>
              </a:p>
            </p:txBody>
          </p:sp>
          <p:sp>
            <p:nvSpPr>
              <p:cNvPr id="67" name="Rectangle 68">
                <a:extLst>
                  <a:ext uri="{FF2B5EF4-FFF2-40B4-BE49-F238E27FC236}">
                    <a16:creationId xmlns:a16="http://schemas.microsoft.com/office/drawing/2014/main" id="{8EA601FB-060C-2446-AB51-B26DD3F48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3" y="2006"/>
                <a:ext cx="55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5 MeV Dump</a:t>
                </a:r>
                <a:endParaRPr lang="en-US"/>
              </a:p>
            </p:txBody>
          </p:sp>
          <p:sp>
            <p:nvSpPr>
              <p:cNvPr id="68" name="Rectangle 69">
                <a:extLst>
                  <a:ext uri="{FF2B5EF4-FFF2-40B4-BE49-F238E27FC236}">
                    <a16:creationId xmlns:a16="http://schemas.microsoft.com/office/drawing/2014/main" id="{A191C567-76E8-D041-8DAE-6DB442203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6" y="2373"/>
                <a:ext cx="7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Injection Chicane</a:t>
                </a:r>
                <a:endParaRPr lang="en-US" dirty="0"/>
              </a:p>
            </p:txBody>
          </p:sp>
          <p:sp>
            <p:nvSpPr>
              <p:cNvPr id="69" name="Rectangle 71">
                <a:extLst>
                  <a:ext uri="{FF2B5EF4-FFF2-40B4-BE49-F238E27FC236}">
                    <a16:creationId xmlns:a16="http://schemas.microsoft.com/office/drawing/2014/main" id="{9C7CE9D6-176A-7D48-BB2C-4C25FA39E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712" y="2881"/>
                <a:ext cx="490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Prebuncher</a:t>
                </a:r>
                <a:endParaRPr lang="en-US"/>
              </a:p>
            </p:txBody>
          </p:sp>
          <p:sp>
            <p:nvSpPr>
              <p:cNvPr id="70" name="Rectangle 72">
                <a:extLst>
                  <a:ext uri="{FF2B5EF4-FFF2-40B4-BE49-F238E27FC236}">
                    <a16:creationId xmlns:a16="http://schemas.microsoft.com/office/drawing/2014/main" id="{FDBEF02B-CDE7-F64B-8CC3-A7F12694F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" y="2432"/>
                <a:ext cx="29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0">
                    <a:solidFill>
                      <a:srgbClr val="000000"/>
                    </a:solidFill>
                    <a:latin typeface="Helvetica" pitchFamily="34" charset="0"/>
                  </a:rPr>
                  <a:t>Gun#2</a:t>
                </a:r>
                <a:endParaRPr lang="en-US"/>
              </a:p>
            </p:txBody>
          </p:sp>
          <p:sp>
            <p:nvSpPr>
              <p:cNvPr id="71" name="Line 74">
                <a:extLst>
                  <a:ext uri="{FF2B5EF4-FFF2-40B4-BE49-F238E27FC236}">
                    <a16:creationId xmlns:a16="http://schemas.microsoft.com/office/drawing/2014/main" id="{AF9A6F54-C2B0-1448-9276-9E25A72B2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75">
                <a:extLst>
                  <a:ext uri="{FF2B5EF4-FFF2-40B4-BE49-F238E27FC236}">
                    <a16:creationId xmlns:a16="http://schemas.microsoft.com/office/drawing/2014/main" id="{CA5F3D23-3DD5-7946-9781-25F56C73A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2954"/>
                <a:ext cx="112" cy="110"/>
              </a:xfrm>
              <a:custGeom>
                <a:avLst/>
                <a:gdLst>
                  <a:gd name="T0" fmla="*/ 112 w 112"/>
                  <a:gd name="T1" fmla="*/ 60 h 110"/>
                  <a:gd name="T2" fmla="*/ 68 w 112"/>
                  <a:gd name="T3" fmla="*/ 110 h 110"/>
                  <a:gd name="T4" fmla="*/ 0 w 112"/>
                  <a:gd name="T5" fmla="*/ 48 h 110"/>
                  <a:gd name="T6" fmla="*/ 44 w 112"/>
                  <a:gd name="T7" fmla="*/ 0 h 110"/>
                  <a:gd name="T8" fmla="*/ 112 w 112"/>
                  <a:gd name="T9" fmla="*/ 6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110"/>
                  <a:gd name="T17" fmla="*/ 112 w 112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110">
                    <a:moveTo>
                      <a:pt x="112" y="60"/>
                    </a:moveTo>
                    <a:lnTo>
                      <a:pt x="68" y="110"/>
                    </a:lnTo>
                    <a:lnTo>
                      <a:pt x="0" y="48"/>
                    </a:lnTo>
                    <a:lnTo>
                      <a:pt x="44" y="0"/>
                    </a:lnTo>
                    <a:lnTo>
                      <a:pt x="112" y="6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6">
                <a:extLst>
                  <a:ext uri="{FF2B5EF4-FFF2-40B4-BE49-F238E27FC236}">
                    <a16:creationId xmlns:a16="http://schemas.microsoft.com/office/drawing/2014/main" id="{36CE7D37-2889-CD4C-9961-8E8D25E33D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1" y="2180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77">
                <a:extLst>
                  <a:ext uri="{FF2B5EF4-FFF2-40B4-BE49-F238E27FC236}">
                    <a16:creationId xmlns:a16="http://schemas.microsoft.com/office/drawing/2014/main" id="{C5DF9F53-FC29-7745-8554-FBB305104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2134"/>
                <a:ext cx="176" cy="174"/>
              </a:xfrm>
              <a:custGeom>
                <a:avLst/>
                <a:gdLst>
                  <a:gd name="T0" fmla="*/ 176 w 176"/>
                  <a:gd name="T1" fmla="*/ 78 h 174"/>
                  <a:gd name="T2" fmla="*/ 106 w 176"/>
                  <a:gd name="T3" fmla="*/ 0 h 174"/>
                  <a:gd name="T4" fmla="*/ 0 w 176"/>
                  <a:gd name="T5" fmla="*/ 98 h 174"/>
                  <a:gd name="T6" fmla="*/ 70 w 176"/>
                  <a:gd name="T7" fmla="*/ 174 h 174"/>
                  <a:gd name="T8" fmla="*/ 176 w 176"/>
                  <a:gd name="T9" fmla="*/ 78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74"/>
                  <a:gd name="T17" fmla="*/ 176 w 176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74">
                    <a:moveTo>
                      <a:pt x="176" y="78"/>
                    </a:moveTo>
                    <a:lnTo>
                      <a:pt x="106" y="0"/>
                    </a:lnTo>
                    <a:lnTo>
                      <a:pt x="0" y="98"/>
                    </a:lnTo>
                    <a:lnTo>
                      <a:pt x="70" y="174"/>
                    </a:lnTo>
                    <a:lnTo>
                      <a:pt x="176" y="7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8">
                <a:extLst>
                  <a:ext uri="{FF2B5EF4-FFF2-40B4-BE49-F238E27FC236}">
                    <a16:creationId xmlns:a16="http://schemas.microsoft.com/office/drawing/2014/main" id="{9EB5B791-2DEF-0245-A8DA-BCC10291D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9" y="2608"/>
                <a:ext cx="422" cy="422"/>
              </a:xfrm>
              <a:prstGeom prst="line">
                <a:avLst/>
              </a:prstGeom>
              <a:noFill/>
              <a:ln w="38100">
                <a:solidFill>
                  <a:srgbClr val="1C28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79">
                <a:extLst>
                  <a:ext uri="{FF2B5EF4-FFF2-40B4-BE49-F238E27FC236}">
                    <a16:creationId xmlns:a16="http://schemas.microsoft.com/office/drawing/2014/main" id="{854BB2ED-BB12-8147-94FC-ADC914DCD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" y="2878"/>
                <a:ext cx="230" cy="228"/>
              </a:xfrm>
              <a:custGeom>
                <a:avLst/>
                <a:gdLst>
                  <a:gd name="T0" fmla="*/ 230 w 230"/>
                  <a:gd name="T1" fmla="*/ 128 h 228"/>
                  <a:gd name="T2" fmla="*/ 140 w 230"/>
                  <a:gd name="T3" fmla="*/ 228 h 228"/>
                  <a:gd name="T4" fmla="*/ 0 w 230"/>
                  <a:gd name="T5" fmla="*/ 100 h 228"/>
                  <a:gd name="T6" fmla="*/ 90 w 230"/>
                  <a:gd name="T7" fmla="*/ 0 h 228"/>
                  <a:gd name="T8" fmla="*/ 230 w 230"/>
                  <a:gd name="T9" fmla="*/ 128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228"/>
                  <a:gd name="T17" fmla="*/ 230 w 230"/>
                  <a:gd name="T18" fmla="*/ 228 h 2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228">
                    <a:moveTo>
                      <a:pt x="230" y="128"/>
                    </a:moveTo>
                    <a:lnTo>
                      <a:pt x="140" y="228"/>
                    </a:lnTo>
                    <a:lnTo>
                      <a:pt x="0" y="100"/>
                    </a:lnTo>
                    <a:lnTo>
                      <a:pt x="90" y="0"/>
                    </a:lnTo>
                    <a:lnTo>
                      <a:pt x="230" y="128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Rectangle 80">
                <a:extLst>
                  <a:ext uri="{FF2B5EF4-FFF2-40B4-BE49-F238E27FC236}">
                    <a16:creationId xmlns:a16="http://schemas.microsoft.com/office/drawing/2014/main" id="{1C132886-83B6-9B42-937E-9EC632B9F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4" y="2536"/>
                <a:ext cx="80" cy="114"/>
              </a:xfrm>
              <a:prstGeom prst="rect">
                <a:avLst/>
              </a:prstGeom>
              <a:solidFill>
                <a:srgbClr val="81178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Rectangle 80">
              <a:extLst>
                <a:ext uri="{FF2B5EF4-FFF2-40B4-BE49-F238E27FC236}">
                  <a16:creationId xmlns:a16="http://schemas.microsoft.com/office/drawing/2014/main" id="{F09E3484-BBFA-E444-9E4F-99F94AEB9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5238" y="3466295"/>
              <a:ext cx="127000" cy="180975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58">
              <a:extLst>
                <a:ext uri="{FF2B5EF4-FFF2-40B4-BE49-F238E27FC236}">
                  <a16:creationId xmlns:a16="http://schemas.microsoft.com/office/drawing/2014/main" id="{997F4D2A-3117-8B44-AD3F-498587D194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08049" y="4028271"/>
              <a:ext cx="798513" cy="16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100" b="0" dirty="0">
                  <a:solidFill>
                    <a:srgbClr val="000000"/>
                  </a:solidFill>
                  <a:latin typeface="Helvetica" pitchFamily="34" charset="0"/>
                </a:rPr>
                <a:t>Wien Filter</a:t>
              </a:r>
            </a:p>
          </p:txBody>
        </p:sp>
      </p:grpSp>
      <p:pic>
        <p:nvPicPr>
          <p:cNvPr id="78" name="Picture 2">
            <a:extLst>
              <a:ext uri="{FF2B5EF4-FFF2-40B4-BE49-F238E27FC236}">
                <a16:creationId xmlns:a16="http://schemas.microsoft.com/office/drawing/2014/main" id="{0F43850F-B1CC-5342-AD91-F50E2C25D9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9616" y="2757516"/>
            <a:ext cx="121931" cy="1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ectangle 58">
            <a:extLst>
              <a:ext uri="{FF2B5EF4-FFF2-40B4-BE49-F238E27FC236}">
                <a16:creationId xmlns:a16="http://schemas.microsoft.com/office/drawing/2014/main" id="{B9D45026-6E32-854B-AE27-29539A33C62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061262" y="2239919"/>
            <a:ext cx="798639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  <a:latin typeface="Helvetica" pitchFamily="34" charset="0"/>
              </a:rPr>
              <a:t>Wien Filter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1032291-185F-A24E-9890-D4CE235BB3C4}"/>
              </a:ext>
            </a:extLst>
          </p:cNvPr>
          <p:cNvSpPr txBox="1"/>
          <p:nvPr/>
        </p:nvSpPr>
        <p:spPr>
          <a:xfrm>
            <a:off x="1492876" y="4188104"/>
            <a:ext cx="31470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Beam Energies:</a:t>
            </a:r>
          </a:p>
          <a:p>
            <a:r>
              <a:rPr lang="en-US" dirty="0"/>
              <a:t>Gun:  		             130 keV</a:t>
            </a:r>
          </a:p>
          <a:p>
            <a:r>
              <a:rPr lang="en-US" dirty="0"/>
              <a:t>After Capture </a:t>
            </a:r>
            <a:r>
              <a:rPr lang="en-US" dirty="0" err="1"/>
              <a:t>Secton</a:t>
            </a:r>
            <a:r>
              <a:rPr lang="en-US" dirty="0"/>
              <a:t>:  500 keV</a:t>
            </a:r>
          </a:p>
          <a:p>
            <a:r>
              <a:rPr lang="en-US" dirty="0"/>
              <a:t>After </a:t>
            </a:r>
            <a:r>
              <a:rPr lang="en-US" dirty="0" err="1"/>
              <a:t>Cryounit</a:t>
            </a:r>
            <a:r>
              <a:rPr lang="en-US" dirty="0"/>
              <a:t>:   	     6.3 MeV</a:t>
            </a:r>
          </a:p>
          <a:p>
            <a:r>
              <a:rPr lang="en-US" dirty="0"/>
              <a:t>After Cryomodules:    123 MeV</a:t>
            </a:r>
          </a:p>
        </p:txBody>
      </p:sp>
      <p:sp>
        <p:nvSpPr>
          <p:cNvPr id="81" name="Freeform 12">
            <a:extLst>
              <a:ext uri="{FF2B5EF4-FFF2-40B4-BE49-F238E27FC236}">
                <a16:creationId xmlns:a16="http://schemas.microsoft.com/office/drawing/2014/main" id="{E45F6D8D-BC5E-DF46-8561-81720E85E4AB}"/>
              </a:ext>
            </a:extLst>
          </p:cNvPr>
          <p:cNvSpPr>
            <a:spLocks/>
          </p:cNvSpPr>
          <p:nvPr/>
        </p:nvSpPr>
        <p:spPr bwMode="auto">
          <a:xfrm>
            <a:off x="6919650" y="2423615"/>
            <a:ext cx="3331574" cy="477941"/>
          </a:xfrm>
          <a:custGeom>
            <a:avLst/>
            <a:gdLst>
              <a:gd name="T0" fmla="*/ 3952 w 3952"/>
              <a:gd name="T1" fmla="*/ 290 h 290"/>
              <a:gd name="T2" fmla="*/ 3792 w 3952"/>
              <a:gd name="T3" fmla="*/ 290 h 290"/>
              <a:gd name="T4" fmla="*/ 3646 w 3952"/>
              <a:gd name="T5" fmla="*/ 0 h 290"/>
              <a:gd name="T6" fmla="*/ 3264 w 3952"/>
              <a:gd name="T7" fmla="*/ 0 h 290"/>
              <a:gd name="T8" fmla="*/ 3108 w 3952"/>
              <a:gd name="T9" fmla="*/ 286 h 290"/>
              <a:gd name="T10" fmla="*/ 0 w 3952"/>
              <a:gd name="T11" fmla="*/ 286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52"/>
              <a:gd name="T19" fmla="*/ 0 h 290"/>
              <a:gd name="T20" fmla="*/ 3952 w 3952"/>
              <a:gd name="T21" fmla="*/ 290 h 290"/>
              <a:gd name="connsiteX0" fmla="*/ 10000 w 10000"/>
              <a:gd name="connsiteY0" fmla="*/ 10000 h 10000"/>
              <a:gd name="connsiteX1" fmla="*/ 9595 w 10000"/>
              <a:gd name="connsiteY1" fmla="*/ 10000 h 10000"/>
              <a:gd name="connsiteX2" fmla="*/ 9226 w 10000"/>
              <a:gd name="connsiteY2" fmla="*/ 0 h 10000"/>
              <a:gd name="connsiteX3" fmla="*/ 8259 w 10000"/>
              <a:gd name="connsiteY3" fmla="*/ 0 h 10000"/>
              <a:gd name="connsiteX4" fmla="*/ 7864 w 10000"/>
              <a:gd name="connsiteY4" fmla="*/ 9862 h 10000"/>
              <a:gd name="connsiteX5" fmla="*/ 5581 w 10000"/>
              <a:gd name="connsiteY5" fmla="*/ 9626 h 10000"/>
              <a:gd name="connsiteX6" fmla="*/ 0 w 10000"/>
              <a:gd name="connsiteY6" fmla="*/ 9862 h 10000"/>
              <a:gd name="connsiteX0" fmla="*/ 10000 w 10000"/>
              <a:gd name="connsiteY0" fmla="*/ 10000 h 10144"/>
              <a:gd name="connsiteX1" fmla="*/ 9595 w 10000"/>
              <a:gd name="connsiteY1" fmla="*/ 10000 h 10144"/>
              <a:gd name="connsiteX2" fmla="*/ 9226 w 10000"/>
              <a:gd name="connsiteY2" fmla="*/ 0 h 10144"/>
              <a:gd name="connsiteX3" fmla="*/ 8259 w 10000"/>
              <a:gd name="connsiteY3" fmla="*/ 0 h 10144"/>
              <a:gd name="connsiteX4" fmla="*/ 7864 w 10000"/>
              <a:gd name="connsiteY4" fmla="*/ 9862 h 10144"/>
              <a:gd name="connsiteX5" fmla="*/ 7862 w 10000"/>
              <a:gd name="connsiteY5" fmla="*/ 10144 h 10144"/>
              <a:gd name="connsiteX6" fmla="*/ 0 w 10000"/>
              <a:gd name="connsiteY6" fmla="*/ 9862 h 10144"/>
              <a:gd name="connsiteX0" fmla="*/ 5944 w 5944"/>
              <a:gd name="connsiteY0" fmla="*/ 10000 h 10553"/>
              <a:gd name="connsiteX1" fmla="*/ 5539 w 5944"/>
              <a:gd name="connsiteY1" fmla="*/ 10000 h 10553"/>
              <a:gd name="connsiteX2" fmla="*/ 5170 w 5944"/>
              <a:gd name="connsiteY2" fmla="*/ 0 h 10553"/>
              <a:gd name="connsiteX3" fmla="*/ 4203 w 5944"/>
              <a:gd name="connsiteY3" fmla="*/ 0 h 10553"/>
              <a:gd name="connsiteX4" fmla="*/ 3808 w 5944"/>
              <a:gd name="connsiteY4" fmla="*/ 9862 h 10553"/>
              <a:gd name="connsiteX5" fmla="*/ 3806 w 5944"/>
              <a:gd name="connsiteY5" fmla="*/ 10144 h 10553"/>
              <a:gd name="connsiteX6" fmla="*/ 0 w 5944"/>
              <a:gd name="connsiteY6" fmla="*/ 10553 h 10553"/>
              <a:gd name="connsiteX0" fmla="*/ 9147 w 9147"/>
              <a:gd name="connsiteY0" fmla="*/ 9476 h 10000"/>
              <a:gd name="connsiteX1" fmla="*/ 8466 w 9147"/>
              <a:gd name="connsiteY1" fmla="*/ 9476 h 10000"/>
              <a:gd name="connsiteX2" fmla="*/ 7845 w 9147"/>
              <a:gd name="connsiteY2" fmla="*/ 0 h 10000"/>
              <a:gd name="connsiteX3" fmla="*/ 6218 w 9147"/>
              <a:gd name="connsiteY3" fmla="*/ 0 h 10000"/>
              <a:gd name="connsiteX4" fmla="*/ 5553 w 9147"/>
              <a:gd name="connsiteY4" fmla="*/ 9345 h 10000"/>
              <a:gd name="connsiteX5" fmla="*/ 5550 w 9147"/>
              <a:gd name="connsiteY5" fmla="*/ 9612 h 10000"/>
              <a:gd name="connsiteX6" fmla="*/ 0 w 9147"/>
              <a:gd name="connsiteY6" fmla="*/ 10000 h 10000"/>
              <a:gd name="connsiteX0" fmla="*/ 9767 w 9767"/>
              <a:gd name="connsiteY0" fmla="*/ 9476 h 9836"/>
              <a:gd name="connsiteX1" fmla="*/ 9022 w 9767"/>
              <a:gd name="connsiteY1" fmla="*/ 9476 h 9836"/>
              <a:gd name="connsiteX2" fmla="*/ 8344 w 9767"/>
              <a:gd name="connsiteY2" fmla="*/ 0 h 9836"/>
              <a:gd name="connsiteX3" fmla="*/ 6565 w 9767"/>
              <a:gd name="connsiteY3" fmla="*/ 0 h 9836"/>
              <a:gd name="connsiteX4" fmla="*/ 5838 w 9767"/>
              <a:gd name="connsiteY4" fmla="*/ 9345 h 9836"/>
              <a:gd name="connsiteX5" fmla="*/ 5835 w 9767"/>
              <a:gd name="connsiteY5" fmla="*/ 9612 h 9836"/>
              <a:gd name="connsiteX6" fmla="*/ 0 w 9767"/>
              <a:gd name="connsiteY6" fmla="*/ 9836 h 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67" h="9836">
                <a:moveTo>
                  <a:pt x="9767" y="9476"/>
                </a:moveTo>
                <a:lnTo>
                  <a:pt x="9022" y="9476"/>
                </a:lnTo>
                <a:lnTo>
                  <a:pt x="8344" y="0"/>
                </a:lnTo>
                <a:lnTo>
                  <a:pt x="6565" y="0"/>
                </a:lnTo>
                <a:cubicBezTo>
                  <a:pt x="6322" y="3115"/>
                  <a:pt x="6082" y="6230"/>
                  <a:pt x="5838" y="9345"/>
                </a:cubicBezTo>
                <a:cubicBezTo>
                  <a:pt x="5837" y="9434"/>
                  <a:pt x="5837" y="9523"/>
                  <a:pt x="5835" y="9612"/>
                </a:cubicBezTo>
                <a:lnTo>
                  <a:pt x="0" y="9836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9A0920E-5B97-8F4B-B551-A167EAC597E0}"/>
              </a:ext>
            </a:extLst>
          </p:cNvPr>
          <p:cNvGrpSpPr/>
          <p:nvPr/>
        </p:nvGrpSpPr>
        <p:grpSpPr>
          <a:xfrm>
            <a:off x="6500096" y="2536458"/>
            <a:ext cx="3111472" cy="1361177"/>
            <a:chOff x="5083420" y="5181600"/>
            <a:chExt cx="3111472" cy="1361177"/>
          </a:xfrm>
        </p:grpSpPr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367FEF17-1AEE-474B-8510-C280D3DBA33E}"/>
                </a:ext>
              </a:extLst>
            </p:cNvPr>
            <p:cNvSpPr/>
            <p:nvPr/>
          </p:nvSpPr>
          <p:spPr>
            <a:xfrm rot="3207947">
              <a:off x="7281314" y="5629200"/>
              <a:ext cx="934547" cy="892608"/>
            </a:xfrm>
            <a:prstGeom prst="arc">
              <a:avLst/>
            </a:prstGeom>
            <a:ln w="44450">
              <a:solidFill>
                <a:srgbClr val="1C28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Line 10">
              <a:extLst>
                <a:ext uri="{FF2B5EF4-FFF2-40B4-BE49-F238E27FC236}">
                  <a16:creationId xmlns:a16="http://schemas.microsoft.com/office/drawing/2014/main" id="{66E0512B-AE63-A645-8823-CC07729610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3637" y="6443864"/>
              <a:ext cx="1800226" cy="12436"/>
            </a:xfrm>
            <a:prstGeom prst="line">
              <a:avLst/>
            </a:prstGeom>
            <a:noFill/>
            <a:ln w="44450">
              <a:solidFill>
                <a:srgbClr val="1C28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E5E27BE6-3C05-0741-A4EA-C44F3E720BE0}"/>
                </a:ext>
              </a:extLst>
            </p:cNvPr>
            <p:cNvSpPr/>
            <p:nvPr/>
          </p:nvSpPr>
          <p:spPr>
            <a:xfrm rot="6245240" flipV="1">
              <a:off x="5105730" y="5635580"/>
              <a:ext cx="797810" cy="842429"/>
            </a:xfrm>
            <a:prstGeom prst="arc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Line 10">
              <a:extLst>
                <a:ext uri="{FF2B5EF4-FFF2-40B4-BE49-F238E27FC236}">
                  <a16:creationId xmlns:a16="http://schemas.microsoft.com/office/drawing/2014/main" id="{F345D74D-EC6B-3E49-B605-87CDD2C0BB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07819" y="6452937"/>
              <a:ext cx="1574309" cy="263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8274"/>
                <a:gd name="connsiteY0" fmla="*/ 41316 h 41481"/>
                <a:gd name="connsiteX1" fmla="*/ 8274 w 8274"/>
                <a:gd name="connsiteY1" fmla="*/ 166 h 41481"/>
                <a:gd name="connsiteX0" fmla="*/ 0 w 10588"/>
                <a:gd name="connsiteY0" fmla="*/ 847 h 1021"/>
                <a:gd name="connsiteX1" fmla="*/ 10588 w 10588"/>
                <a:gd name="connsiteY1" fmla="*/ 175 h 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88" h="1021">
                  <a:moveTo>
                    <a:pt x="0" y="847"/>
                  </a:moveTo>
                  <a:cubicBezTo>
                    <a:pt x="4028" y="1651"/>
                    <a:pt x="6560" y="-628"/>
                    <a:pt x="10588" y="175"/>
                  </a:cubicBezTo>
                </a:path>
              </a:pathLst>
            </a:custGeom>
            <a:noFill/>
            <a:ln w="444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FF6EA358-1683-2C4B-A44A-C12482C9A25D}"/>
                </a:ext>
              </a:extLst>
            </p:cNvPr>
            <p:cNvCxnSpPr/>
            <p:nvPr/>
          </p:nvCxnSpPr>
          <p:spPr>
            <a:xfrm flipV="1">
              <a:off x="7494586" y="5181600"/>
              <a:ext cx="184152" cy="32389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BFB83709-F099-C84F-917C-7CFDE8EFF525}"/>
                </a:ext>
              </a:extLst>
            </p:cNvPr>
            <p:cNvSpPr/>
            <p:nvPr/>
          </p:nvSpPr>
          <p:spPr>
            <a:xfrm rot="10253204" flipV="1">
              <a:off x="5090594" y="5527781"/>
              <a:ext cx="879145" cy="702191"/>
            </a:xfrm>
            <a:prstGeom prst="arc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9" name="Line 10">
              <a:extLst>
                <a:ext uri="{FF2B5EF4-FFF2-40B4-BE49-F238E27FC236}">
                  <a16:creationId xmlns:a16="http://schemas.microsoft.com/office/drawing/2014/main" id="{34C51A5A-9FB0-8F4C-BDDD-3F52BA96DF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494586" y="5502948"/>
              <a:ext cx="621658" cy="313337"/>
            </a:xfrm>
            <a:prstGeom prst="line">
              <a:avLst/>
            </a:prstGeom>
            <a:noFill/>
            <a:ln w="44450">
              <a:solidFill>
                <a:srgbClr val="1C28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90" name="Freeform 12">
            <a:extLst>
              <a:ext uri="{FF2B5EF4-FFF2-40B4-BE49-F238E27FC236}">
                <a16:creationId xmlns:a16="http://schemas.microsoft.com/office/drawing/2014/main" id="{A35C1276-E400-9746-B5D3-394C1EE794C6}"/>
              </a:ext>
            </a:extLst>
          </p:cNvPr>
          <p:cNvSpPr>
            <a:spLocks/>
          </p:cNvSpPr>
          <p:nvPr/>
        </p:nvSpPr>
        <p:spPr bwMode="auto">
          <a:xfrm>
            <a:off x="6217276" y="2781146"/>
            <a:ext cx="809138" cy="82392"/>
          </a:xfrm>
          <a:custGeom>
            <a:avLst/>
            <a:gdLst>
              <a:gd name="T0" fmla="*/ 3952 w 3952"/>
              <a:gd name="T1" fmla="*/ 290 h 290"/>
              <a:gd name="T2" fmla="*/ 3792 w 3952"/>
              <a:gd name="T3" fmla="*/ 290 h 290"/>
              <a:gd name="T4" fmla="*/ 3646 w 3952"/>
              <a:gd name="T5" fmla="*/ 0 h 290"/>
              <a:gd name="T6" fmla="*/ 3264 w 3952"/>
              <a:gd name="T7" fmla="*/ 0 h 290"/>
              <a:gd name="T8" fmla="*/ 3108 w 3952"/>
              <a:gd name="T9" fmla="*/ 286 h 290"/>
              <a:gd name="T10" fmla="*/ 0 w 3952"/>
              <a:gd name="T11" fmla="*/ 286 h 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52"/>
              <a:gd name="T19" fmla="*/ 0 h 290"/>
              <a:gd name="T20" fmla="*/ 3952 w 3952"/>
              <a:gd name="T21" fmla="*/ 290 h 290"/>
              <a:gd name="connsiteX0" fmla="*/ 10000 w 10000"/>
              <a:gd name="connsiteY0" fmla="*/ 10000 h 10000"/>
              <a:gd name="connsiteX1" fmla="*/ 9595 w 10000"/>
              <a:gd name="connsiteY1" fmla="*/ 10000 h 10000"/>
              <a:gd name="connsiteX2" fmla="*/ 9226 w 10000"/>
              <a:gd name="connsiteY2" fmla="*/ 0 h 10000"/>
              <a:gd name="connsiteX3" fmla="*/ 8259 w 10000"/>
              <a:gd name="connsiteY3" fmla="*/ 0 h 10000"/>
              <a:gd name="connsiteX4" fmla="*/ 7864 w 10000"/>
              <a:gd name="connsiteY4" fmla="*/ 9862 h 10000"/>
              <a:gd name="connsiteX5" fmla="*/ 5581 w 10000"/>
              <a:gd name="connsiteY5" fmla="*/ 9626 h 10000"/>
              <a:gd name="connsiteX6" fmla="*/ 0 w 10000"/>
              <a:gd name="connsiteY6" fmla="*/ 9862 h 10000"/>
              <a:gd name="connsiteX0" fmla="*/ 10000 w 10000"/>
              <a:gd name="connsiteY0" fmla="*/ 10000 h 10144"/>
              <a:gd name="connsiteX1" fmla="*/ 9595 w 10000"/>
              <a:gd name="connsiteY1" fmla="*/ 10000 h 10144"/>
              <a:gd name="connsiteX2" fmla="*/ 9226 w 10000"/>
              <a:gd name="connsiteY2" fmla="*/ 0 h 10144"/>
              <a:gd name="connsiteX3" fmla="*/ 8259 w 10000"/>
              <a:gd name="connsiteY3" fmla="*/ 0 h 10144"/>
              <a:gd name="connsiteX4" fmla="*/ 7864 w 10000"/>
              <a:gd name="connsiteY4" fmla="*/ 9862 h 10144"/>
              <a:gd name="connsiteX5" fmla="*/ 7862 w 10000"/>
              <a:gd name="connsiteY5" fmla="*/ 10144 h 10144"/>
              <a:gd name="connsiteX6" fmla="*/ 0 w 10000"/>
              <a:gd name="connsiteY6" fmla="*/ 9862 h 10144"/>
              <a:gd name="connsiteX0" fmla="*/ 5944 w 5944"/>
              <a:gd name="connsiteY0" fmla="*/ 10000 h 10553"/>
              <a:gd name="connsiteX1" fmla="*/ 5539 w 5944"/>
              <a:gd name="connsiteY1" fmla="*/ 10000 h 10553"/>
              <a:gd name="connsiteX2" fmla="*/ 5170 w 5944"/>
              <a:gd name="connsiteY2" fmla="*/ 0 h 10553"/>
              <a:gd name="connsiteX3" fmla="*/ 4203 w 5944"/>
              <a:gd name="connsiteY3" fmla="*/ 0 h 10553"/>
              <a:gd name="connsiteX4" fmla="*/ 3808 w 5944"/>
              <a:gd name="connsiteY4" fmla="*/ 9862 h 10553"/>
              <a:gd name="connsiteX5" fmla="*/ 3806 w 5944"/>
              <a:gd name="connsiteY5" fmla="*/ 10144 h 10553"/>
              <a:gd name="connsiteX6" fmla="*/ 0 w 5944"/>
              <a:gd name="connsiteY6" fmla="*/ 10553 h 10553"/>
              <a:gd name="connsiteX0" fmla="*/ 9147 w 9147"/>
              <a:gd name="connsiteY0" fmla="*/ 9476 h 10000"/>
              <a:gd name="connsiteX1" fmla="*/ 8466 w 9147"/>
              <a:gd name="connsiteY1" fmla="*/ 9476 h 10000"/>
              <a:gd name="connsiteX2" fmla="*/ 7845 w 9147"/>
              <a:gd name="connsiteY2" fmla="*/ 0 h 10000"/>
              <a:gd name="connsiteX3" fmla="*/ 6218 w 9147"/>
              <a:gd name="connsiteY3" fmla="*/ 0 h 10000"/>
              <a:gd name="connsiteX4" fmla="*/ 5553 w 9147"/>
              <a:gd name="connsiteY4" fmla="*/ 9345 h 10000"/>
              <a:gd name="connsiteX5" fmla="*/ 5550 w 9147"/>
              <a:gd name="connsiteY5" fmla="*/ 9612 h 10000"/>
              <a:gd name="connsiteX6" fmla="*/ 0 w 9147"/>
              <a:gd name="connsiteY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" h="10000">
                <a:moveTo>
                  <a:pt x="9147" y="9476"/>
                </a:moveTo>
                <a:lnTo>
                  <a:pt x="8466" y="9476"/>
                </a:lnTo>
                <a:lnTo>
                  <a:pt x="7845" y="0"/>
                </a:lnTo>
                <a:lnTo>
                  <a:pt x="6218" y="0"/>
                </a:lnTo>
                <a:cubicBezTo>
                  <a:pt x="5996" y="3115"/>
                  <a:pt x="5776" y="6230"/>
                  <a:pt x="5553" y="9345"/>
                </a:cubicBezTo>
                <a:cubicBezTo>
                  <a:pt x="5552" y="9434"/>
                  <a:pt x="5552" y="9523"/>
                  <a:pt x="5550" y="9612"/>
                </a:cubicBezTo>
                <a:lnTo>
                  <a:pt x="0" y="1000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86814D5-59F7-2B41-A10A-0E77D0EFF623}"/>
              </a:ext>
            </a:extLst>
          </p:cNvPr>
          <p:cNvSpPr txBox="1"/>
          <p:nvPr/>
        </p:nvSpPr>
        <p:spPr>
          <a:xfrm>
            <a:off x="8318545" y="3635062"/>
            <a:ext cx="184731" cy="369332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C063E7C-33E1-5149-93FF-24A707681ABD}"/>
              </a:ext>
            </a:extLst>
          </p:cNvPr>
          <p:cNvCxnSpPr/>
          <p:nvPr/>
        </p:nvCxnSpPr>
        <p:spPr>
          <a:xfrm flipH="1" flipV="1">
            <a:off x="6826876" y="3863662"/>
            <a:ext cx="253999" cy="4572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50AA9D5E-BE41-0344-BA8B-49D8C1D6D685}"/>
              </a:ext>
            </a:extLst>
          </p:cNvPr>
          <p:cNvSpPr txBox="1"/>
          <p:nvPr/>
        </p:nvSpPr>
        <p:spPr>
          <a:xfrm>
            <a:off x="6163566" y="4320862"/>
            <a:ext cx="33328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Set for E = 6.3 MeV* for maximum e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  <a:r>
              <a:rPr lang="en-US" b="1" dirty="0">
                <a:solidFill>
                  <a:srgbClr val="FF0000"/>
                </a:solidFill>
              </a:rPr>
              <a:t>/e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 ratio</a:t>
            </a:r>
          </a:p>
          <a:p>
            <a:r>
              <a:rPr lang="en-US" b="1" dirty="0">
                <a:solidFill>
                  <a:srgbClr val="FF0000"/>
                </a:solidFill>
              </a:rPr>
              <a:t>Set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b="1" dirty="0">
                <a:solidFill>
                  <a:srgbClr val="FF0000"/>
                </a:solidFill>
              </a:rPr>
              <a:t> = -180</a:t>
            </a:r>
            <a:r>
              <a:rPr lang="en-US" b="1" baseline="30000" dirty="0">
                <a:solidFill>
                  <a:srgbClr val="FF0000"/>
                </a:solidFill>
              </a:rPr>
              <a:t>o</a:t>
            </a:r>
            <a:r>
              <a:rPr lang="en-US" b="1" dirty="0">
                <a:solidFill>
                  <a:srgbClr val="FF0000"/>
                </a:solidFill>
              </a:rPr>
              <a:t> relative to 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</a:p>
          <a:p>
            <a:endParaRPr lang="en-US" sz="400" b="1" dirty="0"/>
          </a:p>
          <a:p>
            <a:r>
              <a:rPr lang="en-US" sz="1400" b="1" dirty="0"/>
              <a:t>     *Optimization may lead to a</a:t>
            </a:r>
            <a:br>
              <a:rPr lang="en-US" sz="1400" b="1" dirty="0"/>
            </a:br>
            <a:r>
              <a:rPr lang="en-US" sz="1400" b="1" dirty="0"/>
              <a:t>        Somewhat higher energy </a:t>
            </a:r>
          </a:p>
        </p:txBody>
      </p:sp>
      <p:sp>
        <p:nvSpPr>
          <p:cNvPr id="94" name="Freeform 50">
            <a:extLst>
              <a:ext uri="{FF2B5EF4-FFF2-40B4-BE49-F238E27FC236}">
                <a16:creationId xmlns:a16="http://schemas.microsoft.com/office/drawing/2014/main" id="{B73D2B72-50FD-D441-B234-1BE9F1F393FD}"/>
              </a:ext>
            </a:extLst>
          </p:cNvPr>
          <p:cNvSpPr>
            <a:spLocks/>
          </p:cNvSpPr>
          <p:nvPr/>
        </p:nvSpPr>
        <p:spPr bwMode="auto">
          <a:xfrm>
            <a:off x="6450020" y="2744515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5" name="Freeform 50">
            <a:extLst>
              <a:ext uri="{FF2B5EF4-FFF2-40B4-BE49-F238E27FC236}">
                <a16:creationId xmlns:a16="http://schemas.microsoft.com/office/drawing/2014/main" id="{C3BA44CE-5E13-784C-9592-29F68662AB4B}"/>
              </a:ext>
            </a:extLst>
          </p:cNvPr>
          <p:cNvSpPr>
            <a:spLocks/>
          </p:cNvSpPr>
          <p:nvPr/>
        </p:nvSpPr>
        <p:spPr bwMode="auto">
          <a:xfrm rot="-1860000">
            <a:off x="6569246" y="2934864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6" name="Freeform 50">
            <a:extLst>
              <a:ext uri="{FF2B5EF4-FFF2-40B4-BE49-F238E27FC236}">
                <a16:creationId xmlns:a16="http://schemas.microsoft.com/office/drawing/2014/main" id="{C73B8A25-1061-9C40-8DCF-F7A91E66666C}"/>
              </a:ext>
            </a:extLst>
          </p:cNvPr>
          <p:cNvSpPr>
            <a:spLocks/>
          </p:cNvSpPr>
          <p:nvPr/>
        </p:nvSpPr>
        <p:spPr bwMode="auto">
          <a:xfrm rot="5400000">
            <a:off x="9552482" y="3325027"/>
            <a:ext cx="95250" cy="209583"/>
          </a:xfrm>
          <a:custGeom>
            <a:avLst/>
            <a:gdLst>
              <a:gd name="T0" fmla="*/ 0 w 60"/>
              <a:gd name="T1" fmla="*/ 132 h 132"/>
              <a:gd name="T2" fmla="*/ 60 w 60"/>
              <a:gd name="T3" fmla="*/ 66 h 132"/>
              <a:gd name="T4" fmla="*/ 0 w 60"/>
              <a:gd name="T5" fmla="*/ 0 h 132"/>
              <a:gd name="T6" fmla="*/ 0 60000 65536"/>
              <a:gd name="T7" fmla="*/ 0 60000 65536"/>
              <a:gd name="T8" fmla="*/ 0 60000 65536"/>
              <a:gd name="T9" fmla="*/ 0 w 60"/>
              <a:gd name="T10" fmla="*/ 0 h 132"/>
              <a:gd name="T11" fmla="*/ 60 w 60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132">
                <a:moveTo>
                  <a:pt x="0" y="132"/>
                </a:moveTo>
                <a:lnTo>
                  <a:pt x="60" y="6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1C28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C9C1C5F-8988-B646-A4BA-765F8DFF4B81}"/>
              </a:ext>
            </a:extLst>
          </p:cNvPr>
          <p:cNvCxnSpPr/>
          <p:nvPr/>
        </p:nvCxnSpPr>
        <p:spPr>
          <a:xfrm flipH="1" flipV="1">
            <a:off x="8503276" y="4016062"/>
            <a:ext cx="406398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6205651C-2E0C-6043-883F-9D9273F40878}"/>
              </a:ext>
            </a:extLst>
          </p:cNvPr>
          <p:cNvSpPr txBox="1"/>
          <p:nvPr/>
        </p:nvSpPr>
        <p:spPr>
          <a:xfrm>
            <a:off x="8856119" y="3970803"/>
            <a:ext cx="1520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  <a:r>
              <a:rPr lang="en-US" b="1" baseline="30000" dirty="0"/>
              <a:t>+</a:t>
            </a:r>
            <a:r>
              <a:rPr lang="en-US" b="1" dirty="0"/>
              <a:t> production</a:t>
            </a:r>
          </a:p>
          <a:p>
            <a:r>
              <a:rPr lang="en-US" b="1" dirty="0"/>
              <a:t>      target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FC70128-3041-6C47-854D-8A0427A333D2}"/>
              </a:ext>
            </a:extLst>
          </p:cNvPr>
          <p:cNvSpPr txBox="1"/>
          <p:nvPr/>
        </p:nvSpPr>
        <p:spPr>
          <a:xfrm>
            <a:off x="7131676" y="3358756"/>
            <a:ext cx="1075936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E Select</a:t>
            </a:r>
          </a:p>
          <a:p>
            <a:pPr marL="285750" indent="-285750">
              <a:buFont typeface="Symbol" panose="05050102010706020507" pitchFamily="18" charset="2"/>
              <a:buChar char="e"/>
            </a:pPr>
            <a:r>
              <a:rPr lang="en-US" b="1" dirty="0"/>
              <a:t>Filter</a:t>
            </a:r>
          </a:p>
          <a:p>
            <a:r>
              <a:rPr lang="en-US" b="1" dirty="0" err="1">
                <a:latin typeface="Symbol" panose="05050102010706020507" pitchFamily="18" charset="2"/>
              </a:rPr>
              <a:t>Df</a:t>
            </a:r>
            <a:r>
              <a:rPr lang="en-US" b="1" dirty="0">
                <a:latin typeface="Symbol" panose="05050102010706020507" pitchFamily="18" charset="2"/>
              </a:rPr>
              <a:t> </a:t>
            </a:r>
            <a:r>
              <a:rPr lang="en-US" b="1" dirty="0"/>
              <a:t>Select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9F63207-6287-C64A-8286-EEF4FC755501}"/>
              </a:ext>
            </a:extLst>
          </p:cNvPr>
          <p:cNvSpPr txBox="1"/>
          <p:nvPr/>
        </p:nvSpPr>
        <p:spPr>
          <a:xfrm>
            <a:off x="10164994" y="2577930"/>
            <a:ext cx="16914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 ~123 MeV e+ </a:t>
            </a:r>
          </a:p>
        </p:txBody>
      </p:sp>
    </p:spTree>
    <p:extLst>
      <p:ext uri="{BB962C8B-B14F-4D97-AF65-F5344CB8AC3E}">
        <p14:creationId xmlns:p14="http://schemas.microsoft.com/office/powerpoint/2010/main" val="1599597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4DEF-882F-BB43-8122-DEBA5B3B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at GeV energies : ILC e-driven 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FC454-B537-4B4A-9388-52FE5463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02A5A-A76B-A54D-9207-396F70A9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77C30-BCFA-8E4A-A019-00E7F27C7AAF}"/>
              </a:ext>
            </a:extLst>
          </p:cNvPr>
          <p:cNvSpPr txBox="1"/>
          <p:nvPr/>
        </p:nvSpPr>
        <p:spPr>
          <a:xfrm>
            <a:off x="284745" y="1224178"/>
            <a:ext cx="5350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the ILC </a:t>
            </a:r>
            <a:r>
              <a:rPr lang="en-US" sz="2400" b="1" dirty="0"/>
              <a:t>e-driven source were polarized</a:t>
            </a:r>
            <a:r>
              <a:rPr lang="en-US" sz="2400" dirty="0"/>
              <a:t>, then some degree of spin polarization would be transferred to the collected positrons.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B1D6D-B202-A444-B4BF-F3DA955EC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3"/>
          <a:stretch/>
        </p:blipFill>
        <p:spPr>
          <a:xfrm>
            <a:off x="5751662" y="1224178"/>
            <a:ext cx="6066796" cy="52352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454C452-53E9-3543-995F-4AB03EFF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895252"/>
              </p:ext>
            </p:extLst>
          </p:nvPr>
        </p:nvGraphicFramePr>
        <p:xfrm>
          <a:off x="1115197" y="3793822"/>
          <a:ext cx="35036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886561F-4EAB-D94E-BF95-DB77F31F6C5B}"/>
              </a:ext>
            </a:extLst>
          </p:cNvPr>
          <p:cNvSpPr txBox="1"/>
          <p:nvPr/>
        </p:nvSpPr>
        <p:spPr>
          <a:xfrm>
            <a:off x="1056757" y="3452625"/>
            <a:ext cx="302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E(e+)=150 MeV, W=16mm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FDB76D-5200-7646-B8BA-7EB7E6334EEC}"/>
              </a:ext>
            </a:extLst>
          </p:cNvPr>
          <p:cNvSpPr/>
          <p:nvPr/>
        </p:nvSpPr>
        <p:spPr>
          <a:xfrm>
            <a:off x="411892" y="3007556"/>
            <a:ext cx="4636464" cy="25842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58EEC0-CF3C-5647-8411-7542836800F8}"/>
              </a:ext>
            </a:extLst>
          </p:cNvPr>
          <p:cNvSpPr txBox="1"/>
          <p:nvPr/>
        </p:nvSpPr>
        <p:spPr>
          <a:xfrm>
            <a:off x="6174119" y="859866"/>
            <a:ext cx="561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Grames</a:t>
            </a:r>
            <a:r>
              <a:rPr lang="en-US" sz="1600" dirty="0"/>
              <a:t>, presented 2018 Linear Collider Workshop, Dallas Texas</a:t>
            </a:r>
          </a:p>
        </p:txBody>
      </p:sp>
    </p:spTree>
    <p:extLst>
      <p:ext uri="{BB962C8B-B14F-4D97-AF65-F5344CB8AC3E}">
        <p14:creationId xmlns:p14="http://schemas.microsoft.com/office/powerpoint/2010/main" val="2661078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92982-FA6F-B74C-A328-1B1BA562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PES R&amp;D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EEFC4-2405-7B44-A9B8-86255BD10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0D864-ABAA-E44B-AE53-E458A82C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FD94C-565F-7C43-AD1D-6993D84B92C6}"/>
              </a:ext>
            </a:extLst>
          </p:cNvPr>
          <p:cNvSpPr txBox="1"/>
          <p:nvPr/>
        </p:nvSpPr>
        <p:spPr>
          <a:xfrm>
            <a:off x="11062" y="3654359"/>
            <a:ext cx="110328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Are polarized electron sources up to the challenge (e.g. &gt;1 mA)?</a:t>
            </a:r>
          </a:p>
          <a:p>
            <a:pPr marL="1028700" lvl="1" indent="-571500">
              <a:buFont typeface="Wingdings" pitchFamily="2" charset="2"/>
              <a:buChar char="ü"/>
            </a:pPr>
            <a:r>
              <a:rPr lang="en-US" sz="3200" dirty="0"/>
              <a:t>Higher quantum efficiency GaAs-photocathodes</a:t>
            </a:r>
          </a:p>
          <a:p>
            <a:pPr marL="1028700" lvl="1" indent="-571500">
              <a:buFont typeface="Wingdings" pitchFamily="2" charset="2"/>
              <a:buChar char="ü"/>
            </a:pPr>
            <a:r>
              <a:rPr lang="en-US" sz="3200" dirty="0"/>
              <a:t>Spin polarization</a:t>
            </a:r>
          </a:p>
          <a:p>
            <a:pPr marL="1028700" lvl="1" indent="-571500">
              <a:buFont typeface="Wingdings" pitchFamily="2" charset="2"/>
              <a:buChar char="ü"/>
            </a:pPr>
            <a:r>
              <a:rPr lang="en-US" sz="3200" dirty="0"/>
              <a:t>Lifetime</a:t>
            </a:r>
          </a:p>
          <a:p>
            <a:pPr marL="1028700" lvl="1" indent="-571500">
              <a:buFont typeface="Wingdings" pitchFamily="2" charset="2"/>
              <a:buChar char="ü"/>
            </a:pPr>
            <a:r>
              <a:rPr lang="en-US" sz="3200" dirty="0"/>
              <a:t>DC high voltage photo-guns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66C49-3D4E-D545-A90A-5BFF26D55A1B}"/>
              </a:ext>
            </a:extLst>
          </p:cNvPr>
          <p:cNvSpPr txBox="1"/>
          <p:nvPr/>
        </p:nvSpPr>
        <p:spPr>
          <a:xfrm>
            <a:off x="11062" y="854443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PEPPo</a:t>
            </a:r>
            <a:r>
              <a:rPr lang="en-US" sz="2800" b="1" dirty="0"/>
              <a:t> converts “polarized” beam power (</a:t>
            </a:r>
            <a:r>
              <a:rPr lang="en-US" sz="2800" b="1" i="1" u="sng" dirty="0">
                <a:solidFill>
                  <a:srgbClr val="FF0000"/>
                </a:solidFill>
              </a:rPr>
              <a:t>Gun</a:t>
            </a:r>
            <a:r>
              <a:rPr lang="en-US" sz="2800" b="1" i="1" dirty="0">
                <a:solidFill>
                  <a:srgbClr val="FF0000"/>
                </a:solidFill>
              </a:rPr>
              <a:t> Current x </a:t>
            </a:r>
            <a:r>
              <a:rPr lang="en-US" sz="2800" b="1" i="1" u="sng" dirty="0">
                <a:solidFill>
                  <a:srgbClr val="FF0000"/>
                </a:solidFill>
              </a:rPr>
              <a:t>LINAC</a:t>
            </a:r>
            <a:r>
              <a:rPr lang="en-US" sz="2800" b="1" i="1" dirty="0">
                <a:solidFill>
                  <a:srgbClr val="FF0000"/>
                </a:solidFill>
              </a:rPr>
              <a:t> gradient</a:t>
            </a:r>
            <a:r>
              <a:rPr lang="en-US" sz="2800" b="1" i="1" dirty="0"/>
              <a:t>) </a:t>
            </a:r>
            <a:r>
              <a:rPr lang="en-US" sz="2800" b="1" dirty="0"/>
              <a:t>into e+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Accessible today, with high energy accelerators (e.g. 100 </a:t>
            </a:r>
            <a:r>
              <a:rPr lang="en-US" sz="2800" dirty="0" err="1"/>
              <a:t>uA</a:t>
            </a:r>
            <a:r>
              <a:rPr lang="en-US" sz="2800" dirty="0"/>
              <a:t> x 1 GeV)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Electron injector methods are attractive though…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Small footprint (gradient, space, cost)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&lt;10 MeV very little radioactivity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Heat/stress load challenging at all energies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571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F146D-8E02-4744-AFAE-B9E81ED2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record QE for high-polarization SSL GaAs photocathode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938CA-D067-AA4A-8669-1EF5B6AF1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964E4-1067-8E4C-8380-88C77F4E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E3C1A6-2BDA-ED44-9060-C99F59125C39}"/>
              </a:ext>
            </a:extLst>
          </p:cNvPr>
          <p:cNvGrpSpPr/>
          <p:nvPr/>
        </p:nvGrpSpPr>
        <p:grpSpPr>
          <a:xfrm>
            <a:off x="6567693" y="1562296"/>
            <a:ext cx="5376251" cy="4633445"/>
            <a:chOff x="259491" y="1274465"/>
            <a:chExt cx="5376251" cy="4633445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ABC30E45-AFD1-1347-9701-33EA0FDC8EDB}"/>
                </a:ext>
              </a:extLst>
            </p:cNvPr>
            <p:cNvSpPr txBox="1">
              <a:spLocks/>
            </p:cNvSpPr>
            <p:nvPr/>
          </p:nvSpPr>
          <p:spPr>
            <a:xfrm>
              <a:off x="259491" y="1274465"/>
              <a:ext cx="4839730" cy="214298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sz="2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rgbClr val="4343CA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rgbClr val="660066"/>
                </a:buClr>
                <a:buFont typeface="Arial"/>
                <a:buChar char="•"/>
                <a:defRPr sz="2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rgbClr val="0080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5813" indent="-227013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>
                <a:buClrTx/>
                <a:buFont typeface="Wingdings" panose="05000000000000000000" pitchFamily="2" charset="2"/>
                <a:buChar char="Ø"/>
                <a:tabLst>
                  <a:tab pos="228600" algn="l"/>
                </a:tabLst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DBR strained-superlattice</a:t>
              </a:r>
            </a:p>
            <a:p>
              <a:pPr marL="515938" lvl="1" indent="-168275">
                <a:buClrTx/>
              </a:pPr>
              <a:r>
                <a:rPr lang="en-US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QE = 6.4%</a:t>
              </a:r>
            </a:p>
            <a:p>
              <a:pPr marL="515938" lvl="1" indent="-168275">
                <a:buClrTx/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Polarization = 84%</a:t>
              </a:r>
            </a:p>
            <a:p>
              <a:pPr marL="228600" indent="-228600">
                <a:buClrTx/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Standard strained-superlattice</a:t>
              </a:r>
            </a:p>
            <a:p>
              <a:pPr marL="515938" lvl="1" indent="-168275">
                <a:buClrTx/>
              </a:pPr>
              <a:r>
                <a:rPr lang="en-US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QE  ~1 %</a:t>
              </a:r>
            </a:p>
            <a:p>
              <a:pPr marL="515938" lvl="1" indent="-168275">
                <a:buClrTx/>
              </a:pPr>
              <a:r>
                <a:rPr lang="en-US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Polarization ~90 %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496C39-272C-BF42-8923-9E4265719E10}"/>
                </a:ext>
              </a:extLst>
            </p:cNvPr>
            <p:cNvSpPr/>
            <p:nvPr/>
          </p:nvSpPr>
          <p:spPr>
            <a:xfrm>
              <a:off x="259491" y="3968918"/>
              <a:ext cx="537625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ClrTx/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entury Gothic" panose="020B0502020202020204" pitchFamily="34" charset="0"/>
                </a:rPr>
                <a:t>The highest reported QE of any high polarization photocathode  </a:t>
              </a:r>
            </a:p>
            <a:p>
              <a:pPr marL="342900" indent="-342900">
                <a:buClrTx/>
                <a:buFont typeface="Arial" panose="020B0604020202020204" pitchFamily="34" charset="0"/>
                <a:buChar char="•"/>
              </a:pPr>
              <a:endParaRPr lang="en-US" sz="2000" dirty="0">
                <a:latin typeface="Century Gothic" panose="020B0502020202020204" pitchFamily="34" charset="0"/>
              </a:endParaRPr>
            </a:p>
            <a:p>
              <a:pPr marL="342900" indent="-3429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entury Gothic" panose="020B0502020202020204" pitchFamily="34" charset="0"/>
                </a:rPr>
                <a:t>Candidate for EIC, polarized positrons</a:t>
              </a:r>
            </a:p>
            <a:p>
              <a:pPr marL="342900" indent="-3429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endParaRPr lang="en-US" sz="2000" dirty="0">
                <a:latin typeface="Century Gothic" panose="020B0502020202020204" pitchFamily="34" charset="0"/>
              </a:endParaRPr>
            </a:p>
            <a:p>
              <a:pPr marL="342900" indent="-3429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entury Gothic" panose="020B0502020202020204" pitchFamily="34" charset="0"/>
                </a:rPr>
                <a:t>U.S. DOE SBIR partnership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62B99E-6154-D64C-85CF-EF100D37A5C4}"/>
              </a:ext>
            </a:extLst>
          </p:cNvPr>
          <p:cNvGrpSpPr/>
          <p:nvPr/>
        </p:nvGrpSpPr>
        <p:grpSpPr>
          <a:xfrm>
            <a:off x="358434" y="1010828"/>
            <a:ext cx="10304882" cy="5225932"/>
            <a:chOff x="5993181" y="1100727"/>
            <a:chExt cx="10304882" cy="5225932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7B7FDD3E-D4A9-2746-A8EA-4AD63ABED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81" y="1611177"/>
              <a:ext cx="5633619" cy="4715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BB77C5-5AA9-9D4C-9AD0-F8D79D92DBA5}"/>
                </a:ext>
              </a:extLst>
            </p:cNvPr>
            <p:cNvSpPr/>
            <p:nvPr/>
          </p:nvSpPr>
          <p:spPr>
            <a:xfrm>
              <a:off x="6955536" y="1100727"/>
              <a:ext cx="934252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W. Liu,</a:t>
              </a:r>
              <a:r>
                <a:rPr lang="en-US" sz="1600" dirty="0"/>
                <a:t> S. Zhang, M. Stutzman, M. Poelker, Y. Chen, W. Lu, and A. Moy, </a:t>
              </a:r>
              <a:r>
                <a:rPr lang="fr-FR" sz="1600" dirty="0"/>
                <a:t>Appl. Phys. Lett. </a:t>
              </a:r>
              <a:r>
                <a:rPr lang="fr-FR" sz="1600" b="1" dirty="0"/>
                <a:t>109</a:t>
              </a:r>
              <a:r>
                <a:rPr lang="fr-FR" sz="1600" dirty="0"/>
                <a:t>, 252104 (2016)</a:t>
              </a:r>
              <a:endParaRPr lang="en-US" sz="1600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C190D2-7363-3E45-9769-A67B0A995B33}"/>
              </a:ext>
            </a:extLst>
          </p:cNvPr>
          <p:cNvCxnSpPr>
            <a:cxnSpLocks/>
          </p:cNvCxnSpPr>
          <p:nvPr/>
        </p:nvCxnSpPr>
        <p:spPr>
          <a:xfrm>
            <a:off x="4257652" y="3970116"/>
            <a:ext cx="0" cy="1256129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398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32D9-645F-3645-9F0F-84E4E3FC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User Requirements (see E. </a:t>
            </a:r>
            <a:r>
              <a:rPr lang="en-US" dirty="0" err="1"/>
              <a:t>Voutier’s</a:t>
            </a:r>
            <a:r>
              <a:rPr lang="en-US" dirty="0"/>
              <a:t> talk)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CB376-23AC-374E-97AA-FB865F61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780E4-CED1-554D-B70C-A1616E8E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29EFB6-96C0-4A41-8D70-1989711FA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91" y="827665"/>
            <a:ext cx="11553366" cy="56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3BF562-977A-4F40-9E53-642593CA4998}"/>
              </a:ext>
            </a:extLst>
          </p:cNvPr>
          <p:cNvSpPr txBox="1"/>
          <p:nvPr/>
        </p:nvSpPr>
        <p:spPr>
          <a:xfrm>
            <a:off x="513837" y="1002160"/>
            <a:ext cx="5355953" cy="2800767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Roman" panose="02000503020000020003" pitchFamily="2" charset="0"/>
                <a:cs typeface="Arial"/>
              </a:rPr>
              <a:t>Electrons</a:t>
            </a:r>
          </a:p>
          <a:p>
            <a:pPr algn="ctr"/>
            <a:endParaRPr lang="en-US" sz="800" b="1" dirty="0">
              <a:latin typeface="Avenir Roman" panose="02000503020000020003" pitchFamily="2" charset="0"/>
              <a:cs typeface="Arial"/>
            </a:endParaRP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Simultaneous Users 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12 GeV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Duty Factor: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100% (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cw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)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Polarized Beams: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&gt;150 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uA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  (P&gt;85%)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Unpolarized Beams: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&gt;150 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uA</a:t>
            </a:r>
            <a:endParaRPr lang="en-US" sz="2400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Helicity Reversal: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30 Hz + Wien flips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C92DE-A425-CB46-8257-9A15D12587B6}"/>
              </a:ext>
            </a:extLst>
          </p:cNvPr>
          <p:cNvSpPr txBox="1"/>
          <p:nvPr/>
        </p:nvSpPr>
        <p:spPr>
          <a:xfrm>
            <a:off x="6399546" y="1002160"/>
            <a:ext cx="5242141" cy="28007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Roman" panose="02000503020000020003" pitchFamily="2" charset="0"/>
                <a:cs typeface="Arial"/>
              </a:rPr>
              <a:t>Positrons</a:t>
            </a:r>
          </a:p>
          <a:p>
            <a:pPr algn="ctr"/>
            <a:endParaRPr lang="en-US" sz="800" b="1" dirty="0">
              <a:latin typeface="Avenir Roman" panose="02000503020000020003" pitchFamily="2" charset="0"/>
              <a:cs typeface="Arial"/>
            </a:endParaRP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Simultaneous Users 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Same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Same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Duty Factor: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Same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Polarized Beams: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 100 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nA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  (P&gt;50%)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Unpolarized Beams: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 5 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uA</a:t>
            </a:r>
            <a:endParaRPr lang="en-US" sz="2400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Fast/Slow Helicity Reversal: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231618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45EFC-0011-6F4C-96ED-74598417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measurement of polarized beam at milliamp current from SSL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6372F-3B4A-0C46-9CBC-7E6CA8BD3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074B0-4CEF-C14E-92AC-FB824F57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FE587AA-D35A-694D-9922-E89148348078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7173A9-1555-B340-987B-E398A01E53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056" y="810931"/>
            <a:ext cx="3523068" cy="168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8F6A76-32B4-CF40-8B55-544A39A8DCA4}"/>
              </a:ext>
            </a:extLst>
          </p:cNvPr>
          <p:cNvSpPr txBox="1"/>
          <p:nvPr/>
        </p:nvSpPr>
        <p:spPr>
          <a:xfrm>
            <a:off x="142755" y="896861"/>
            <a:ext cx="74319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First measurement of </a:t>
            </a:r>
            <a:r>
              <a:rPr lang="en-US" b="1" dirty="0">
                <a:latin typeface="Century Gothic" panose="020B0502020202020204" pitchFamily="34" charset="0"/>
              </a:rPr>
              <a:t>beam polarization </a:t>
            </a:r>
            <a:r>
              <a:rPr lang="en-US" dirty="0">
                <a:latin typeface="Century Gothic" panose="020B0502020202020204" pitchFamily="34" charset="0"/>
              </a:rPr>
              <a:t>at </a:t>
            </a:r>
            <a:r>
              <a:rPr lang="en-US" dirty="0" err="1">
                <a:latin typeface="Century Gothic" panose="020B0502020202020204" pitchFamily="34" charset="0"/>
              </a:rPr>
              <a:t>JLab</a:t>
            </a:r>
            <a:r>
              <a:rPr lang="en-US" dirty="0">
                <a:latin typeface="Century Gothic" panose="020B0502020202020204" pitchFamily="34" charset="0"/>
              </a:rPr>
              <a:t> from strained superlattice </a:t>
            </a:r>
            <a:r>
              <a:rPr lang="en-US" b="1" dirty="0">
                <a:latin typeface="Century Gothic" panose="020B0502020202020204" pitchFamily="34" charset="0"/>
              </a:rPr>
              <a:t>GaAs/</a:t>
            </a:r>
            <a:r>
              <a:rPr lang="en-US" b="1" dirty="0" err="1">
                <a:latin typeface="Century Gothic" panose="020B0502020202020204" pitchFamily="34" charset="0"/>
              </a:rPr>
              <a:t>GaAsP</a:t>
            </a:r>
            <a:r>
              <a:rPr lang="en-US" b="1" dirty="0">
                <a:latin typeface="Century Gothic" panose="020B0502020202020204" pitchFamily="34" charset="0"/>
              </a:rPr>
              <a:t> photocathode</a:t>
            </a:r>
            <a:r>
              <a:rPr lang="en-US" dirty="0">
                <a:latin typeface="Century Gothic" panose="020B0502020202020204" pitchFamily="34" charset="0"/>
              </a:rPr>
              <a:t> at </a:t>
            </a:r>
            <a:r>
              <a:rPr lang="en-US" b="1" dirty="0">
                <a:latin typeface="Century Gothic" panose="020B0502020202020204" pitchFamily="34" charset="0"/>
              </a:rPr>
              <a:t>milli-Ampere current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No sign of spin depolarization when QE ~ 1%, with strong band-bending region.   More measurements planned at lower QE.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59E875-24CB-2644-B387-322DDDB837A4}"/>
              </a:ext>
            </a:extLst>
          </p:cNvPr>
          <p:cNvSpPr txBox="1"/>
          <p:nvPr/>
        </p:nvSpPr>
        <p:spPr>
          <a:xfrm>
            <a:off x="9305447" y="784960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12" name="shape">
            <a:extLst>
              <a:ext uri="{FF2B5EF4-FFF2-40B4-BE49-F238E27FC236}">
                <a16:creationId xmlns:a16="http://schemas.microsoft.com/office/drawing/2014/main" id="{874B3679-2AD9-2440-8711-FBE67F6B75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281889"/>
              </p:ext>
            </p:extLst>
          </p:nvPr>
        </p:nvGraphicFramePr>
        <p:xfrm>
          <a:off x="787984" y="2750726"/>
          <a:ext cx="9266976" cy="3870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Down Arrow 12">
            <a:extLst>
              <a:ext uri="{FF2B5EF4-FFF2-40B4-BE49-F238E27FC236}">
                <a16:creationId xmlns:a16="http://schemas.microsoft.com/office/drawing/2014/main" id="{462094F7-A9A8-464A-A3F7-AAF707D78296}"/>
              </a:ext>
            </a:extLst>
          </p:cNvPr>
          <p:cNvSpPr/>
          <p:nvPr/>
        </p:nvSpPr>
        <p:spPr>
          <a:xfrm>
            <a:off x="1723596" y="3347967"/>
            <a:ext cx="296333" cy="524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0AD6A5-0A20-9549-B0CD-C0D8458BEEE7}"/>
              </a:ext>
            </a:extLst>
          </p:cNvPr>
          <p:cNvSpPr txBox="1"/>
          <p:nvPr/>
        </p:nvSpPr>
        <p:spPr>
          <a:xfrm>
            <a:off x="1284879" y="3018415"/>
            <a:ext cx="13358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PEPPo</a:t>
            </a:r>
            <a:r>
              <a:rPr lang="en-US" dirty="0">
                <a:solidFill>
                  <a:schemeClr val="accent1"/>
                </a:solidFill>
              </a:rPr>
              <a:t> (1uA)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E67813D6-C55D-9C4F-A4D8-EB7A82C4FCE6}"/>
              </a:ext>
            </a:extLst>
          </p:cNvPr>
          <p:cNvSpPr/>
          <p:nvPr/>
        </p:nvSpPr>
        <p:spPr>
          <a:xfrm>
            <a:off x="7192356" y="3425730"/>
            <a:ext cx="296333" cy="524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17183B-2B97-804E-8A7F-7969729E6B67}"/>
              </a:ext>
            </a:extLst>
          </p:cNvPr>
          <p:cNvSpPr txBox="1"/>
          <p:nvPr/>
        </p:nvSpPr>
        <p:spPr>
          <a:xfrm>
            <a:off x="6538777" y="2986554"/>
            <a:ext cx="1627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JLab</a:t>
            </a:r>
            <a:r>
              <a:rPr lang="en-US" dirty="0">
                <a:solidFill>
                  <a:schemeClr val="accent1"/>
                </a:solidFill>
              </a:rPr>
              <a:t> e- (200uA)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D8F141BF-678C-F148-8D61-8B467FF11717}"/>
              </a:ext>
            </a:extLst>
          </p:cNvPr>
          <p:cNvSpPr/>
          <p:nvPr/>
        </p:nvSpPr>
        <p:spPr>
          <a:xfrm rot="16200000">
            <a:off x="9856797" y="2585994"/>
            <a:ext cx="554348" cy="2157854"/>
          </a:xfrm>
          <a:prstGeom prst="rightBrace">
            <a:avLst>
              <a:gd name="adj1" fmla="val 9185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EFA7EC-385D-8243-B1A7-462127EEEAB5}"/>
              </a:ext>
            </a:extLst>
          </p:cNvPr>
          <p:cNvSpPr txBox="1"/>
          <p:nvPr/>
        </p:nvSpPr>
        <p:spPr>
          <a:xfrm>
            <a:off x="9379064" y="2986554"/>
            <a:ext cx="18582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JLab</a:t>
            </a:r>
            <a:r>
              <a:rPr lang="en-US" dirty="0">
                <a:solidFill>
                  <a:schemeClr val="accent1"/>
                </a:solidFill>
              </a:rPr>
              <a:t> e+ (1-10 mA)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424A0D-7774-404B-8FB4-6146C042387A}"/>
              </a:ext>
            </a:extLst>
          </p:cNvPr>
          <p:cNvSpPr txBox="1"/>
          <p:nvPr/>
        </p:nvSpPr>
        <p:spPr>
          <a:xfrm>
            <a:off x="11066864" y="4272527"/>
            <a:ext cx="292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43F63A-0F5B-5243-A01F-5A7D24CD9B83}"/>
              </a:ext>
            </a:extLst>
          </p:cNvPr>
          <p:cNvSpPr txBox="1"/>
          <p:nvPr/>
        </p:nvSpPr>
        <p:spPr>
          <a:xfrm>
            <a:off x="3023817" y="2611014"/>
            <a:ext cx="6068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Grames</a:t>
            </a:r>
            <a:r>
              <a:rPr lang="en-US" sz="1600" dirty="0"/>
              <a:t> and R. Suleiman, to be submitted to Phys. Rev. Accel. Beams </a:t>
            </a:r>
          </a:p>
        </p:txBody>
      </p:sp>
    </p:spTree>
    <p:extLst>
      <p:ext uri="{BB962C8B-B14F-4D97-AF65-F5344CB8AC3E}">
        <p14:creationId xmlns:p14="http://schemas.microsoft.com/office/powerpoint/2010/main" val="4051622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C875E-C777-4F49-A226-8CABEA9C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charge photo-gun lifetime at milliamp current using SSL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FAC6C-8582-214F-85FF-E4A44ACA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9FC03-50BA-A748-963F-674E97BF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B44899-1D2D-3A42-80B6-74290995E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611232" cy="729508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Initial testing shows increasing laser size extend milliamp operations into the “Week” regime</a:t>
            </a: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Active R&amp;D simulation efforts to “straighten the curve”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89E3C-79CF-1B46-9B51-2B47E07D0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166" y="2324889"/>
            <a:ext cx="7934905" cy="38564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8BDC99-AEF0-A746-BCF6-953D5727DBD5}"/>
              </a:ext>
            </a:extLst>
          </p:cNvPr>
          <p:cNvSpPr txBox="1"/>
          <p:nvPr/>
        </p:nvSpPr>
        <p:spPr>
          <a:xfrm>
            <a:off x="1648985" y="1843329"/>
            <a:ext cx="9626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Grames</a:t>
            </a:r>
            <a:r>
              <a:rPr lang="en-US" sz="1600" dirty="0"/>
              <a:t> and D. Moser, in Proc. 2017 Polarized Sources, Targets and Polarimeters Workshop, </a:t>
            </a:r>
            <a:r>
              <a:rPr lang="en-US" sz="1600" dirty="0" err="1"/>
              <a:t>Dajeon</a:t>
            </a:r>
            <a:r>
              <a:rPr lang="en-US" sz="1600" dirty="0"/>
              <a:t> South Korea</a:t>
            </a:r>
          </a:p>
        </p:txBody>
      </p:sp>
    </p:spTree>
    <p:extLst>
      <p:ext uri="{BB962C8B-B14F-4D97-AF65-F5344CB8AC3E}">
        <p14:creationId xmlns:p14="http://schemas.microsoft.com/office/powerpoint/2010/main" val="373514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E34FC-E79D-2D49-8816-642FCB907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up a 300 kV UHV Polarized Electron Gun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33656-9BD9-2449-A7FB-6D4AD2FF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2DFC2-4E76-AF44-B043-FF3A614F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EC98859-E18A-D047-889C-34883A9C6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611232" cy="729508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Applying the experience and lessons learned from the CEBAF PES and the magnetized beam </a:t>
            </a:r>
            <a:r>
              <a:rPr lang="en-US" dirty="0" err="1">
                <a:latin typeface="Arial" panose="020B0604020202020204" pitchFamily="34" charset="0"/>
                <a:ea typeface="Century Gothic" charset="0"/>
              </a:rPr>
              <a:t>photogun</a:t>
            </a:r>
            <a:r>
              <a:rPr lang="en-US" dirty="0">
                <a:latin typeface="Arial" panose="020B0604020202020204" pitchFamily="34" charset="0"/>
                <a:ea typeface="Century Gothic" charset="0"/>
              </a:rPr>
              <a:t> to build a 300 kV UHV polarized electron source for SSL operation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482929-8DFC-D449-A627-94748C21A1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321" y="2008806"/>
            <a:ext cx="4723967" cy="332552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A755E2-C0A6-0F4C-BE33-C129FA3AA45E}"/>
              </a:ext>
            </a:extLst>
          </p:cNvPr>
          <p:cNvSpPr txBox="1"/>
          <p:nvPr/>
        </p:nvSpPr>
        <p:spPr>
          <a:xfrm>
            <a:off x="479563" y="1586315"/>
            <a:ext cx="4877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CEBAF 130 kV Polarized Electron Source (SSL)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CD53A8-7ACB-A54E-A059-62FE49333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491" y="2008806"/>
            <a:ext cx="5696306" cy="33856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05771D-E487-6F41-A160-82BE681BFC64}"/>
              </a:ext>
            </a:extLst>
          </p:cNvPr>
          <p:cNvSpPr txBox="1"/>
          <p:nvPr/>
        </p:nvSpPr>
        <p:spPr>
          <a:xfrm>
            <a:off x="6360375" y="1604717"/>
            <a:ext cx="536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300 kV Magnetized Beam Electron Source (</a:t>
            </a:r>
            <a:r>
              <a:rPr lang="en-US" sz="2000" dirty="0" err="1">
                <a:solidFill>
                  <a:srgbClr val="FF0000"/>
                </a:solidFill>
              </a:rPr>
              <a:t>CsKSb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0134A-55D1-1D48-A092-47793C65820F}"/>
              </a:ext>
            </a:extLst>
          </p:cNvPr>
          <p:cNvSpPr txBox="1"/>
          <p:nvPr/>
        </p:nvSpPr>
        <p:spPr>
          <a:xfrm>
            <a:off x="6040681" y="5416023"/>
            <a:ext cx="5967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Hernandez-Garcia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22</a:t>
            </a:r>
            <a:r>
              <a:rPr lang="en-US" sz="1600" dirty="0"/>
              <a:t>, 113401 (2019)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45214-2037-0D44-B50D-3FDE7C497FA2}"/>
              </a:ext>
            </a:extLst>
          </p:cNvPr>
          <p:cNvSpPr txBox="1"/>
          <p:nvPr/>
        </p:nvSpPr>
        <p:spPr>
          <a:xfrm>
            <a:off x="321250" y="5426026"/>
            <a:ext cx="519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P. Adderley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13</a:t>
            </a:r>
            <a:r>
              <a:rPr lang="en-US" sz="1600" dirty="0"/>
              <a:t>, 010101 (2010)</a:t>
            </a:r>
          </a:p>
        </p:txBody>
      </p:sp>
    </p:spTree>
    <p:extLst>
      <p:ext uri="{BB962C8B-B14F-4D97-AF65-F5344CB8AC3E}">
        <p14:creationId xmlns:p14="http://schemas.microsoft.com/office/powerpoint/2010/main" val="247014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7A2D-1319-5B48-B1AA-AD68D6626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09D85-A48B-B447-89DC-C9DC62BA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3F68A-7B6D-0142-B391-73A69C2B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07D5D6-61FF-6148-A987-854F64ACFD6E}"/>
              </a:ext>
            </a:extLst>
          </p:cNvPr>
          <p:cNvSpPr/>
          <p:nvPr/>
        </p:nvSpPr>
        <p:spPr>
          <a:xfrm>
            <a:off x="296215" y="1060821"/>
            <a:ext cx="114015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Polarized MeV photons are essential for prompt generation of polarized positron beams; three methods after been demonstrated (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ICS, HU,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), each with their respective pros and cons.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experiment demonstrated an excellent approach to providing highly spin-polarized positrons from moderate energy polarized electrons, and is being pursued as the relevant technology to enable a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high-energy polarized positron beam program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at 12 GeV CEBAF.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workshop provides an opportunity to begin discussing what a polarized positron beam source for the EIC may look like, and to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 further investigations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26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F123-C808-574A-9635-0AA59739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ways to produce positrons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454D4-77DC-EC4F-A4FC-F2AF60113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DF24E-45C1-A64C-92ED-E6B662B5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31845" y="471940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9674C-C9E0-A04A-A858-9693F3C4CD31}"/>
              </a:ext>
            </a:extLst>
          </p:cNvPr>
          <p:cNvSpPr txBox="1"/>
          <p:nvPr/>
        </p:nvSpPr>
        <p:spPr>
          <a:xfrm>
            <a:off x="204670" y="3941713"/>
            <a:ext cx="356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Positron Generation by </a:t>
            </a:r>
            <a:r>
              <a:rPr lang="en-US" sz="2000" i="1" dirty="0">
                <a:latin typeface="Symbol" charset="2"/>
                <a:cs typeface="Symbol" charset="2"/>
              </a:rPr>
              <a:t>b</a:t>
            </a:r>
            <a:r>
              <a:rPr lang="en-US" sz="2000" i="1" dirty="0"/>
              <a:t> Decay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2B24A-6A9C-8540-9E71-541E92954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554" y="1591424"/>
            <a:ext cx="5168175" cy="4700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5E687-B931-8640-B379-629E8722F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857" y="1372857"/>
            <a:ext cx="2819543" cy="21723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207F83-FC8D-964E-AD09-8050B305237D}"/>
              </a:ext>
            </a:extLst>
          </p:cNvPr>
          <p:cNvGrpSpPr/>
          <p:nvPr/>
        </p:nvGrpSpPr>
        <p:grpSpPr>
          <a:xfrm>
            <a:off x="1747126" y="4156006"/>
            <a:ext cx="2398834" cy="1842904"/>
            <a:chOff x="5934365" y="1509004"/>
            <a:chExt cx="2779941" cy="20008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FE4E80-7BB5-0047-AF58-FDE86F6B6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4365" y="1509004"/>
              <a:ext cx="2655454" cy="180349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223136-9799-8045-AF76-8C60AA1C5ACB}"/>
                </a:ext>
              </a:extLst>
            </p:cNvPr>
            <p:cNvSpPr txBox="1"/>
            <p:nvPr/>
          </p:nvSpPr>
          <p:spPr>
            <a:xfrm>
              <a:off x="8276401" y="1653255"/>
              <a:ext cx="4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e</a:t>
              </a:r>
              <a:r>
                <a:rPr lang="en-US" i="1" baseline="30000" dirty="0"/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2F374D-F64F-3943-9B16-3CB989F77034}"/>
                </a:ext>
              </a:extLst>
            </p:cNvPr>
            <p:cNvSpPr txBox="1"/>
            <p:nvPr/>
          </p:nvSpPr>
          <p:spPr>
            <a:xfrm>
              <a:off x="8187953" y="2615859"/>
              <a:ext cx="4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e</a:t>
              </a:r>
              <a:r>
                <a:rPr lang="en-US" i="1" baseline="30000" dirty="0"/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66DCD0-F421-5045-A123-AC250585E547}"/>
                </a:ext>
              </a:extLst>
            </p:cNvPr>
            <p:cNvSpPr txBox="1"/>
            <p:nvPr/>
          </p:nvSpPr>
          <p:spPr>
            <a:xfrm>
              <a:off x="8143295" y="2264618"/>
              <a:ext cx="5710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n          </a:t>
              </a:r>
              <a:endParaRPr lang="en-US" i="1" baseline="30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9B957-59BE-434C-B2C9-7F6747FD4F2A}"/>
                </a:ext>
              </a:extLst>
            </p:cNvPr>
            <p:cNvSpPr txBox="1"/>
            <p:nvPr/>
          </p:nvSpPr>
          <p:spPr>
            <a:xfrm>
              <a:off x="7039320" y="3140515"/>
              <a:ext cx="4078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p</a:t>
              </a:r>
              <a:endParaRPr lang="en-US" i="1" baseline="30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2CBE4C-87E7-FF4C-86C8-3E14DF8E4482}"/>
                </a:ext>
              </a:extLst>
            </p:cNvPr>
            <p:cNvSpPr txBox="1"/>
            <p:nvPr/>
          </p:nvSpPr>
          <p:spPr>
            <a:xfrm>
              <a:off x="8155110" y="3019196"/>
              <a:ext cx="4497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n</a:t>
              </a:r>
              <a:r>
                <a:rPr lang="en-US" i="1" baseline="-25000" dirty="0"/>
                <a:t>e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B1D7B2A-E2D5-174E-BC66-1FAC4999EF15}"/>
              </a:ext>
            </a:extLst>
          </p:cNvPr>
          <p:cNvSpPr/>
          <p:nvPr/>
        </p:nvSpPr>
        <p:spPr>
          <a:xfrm>
            <a:off x="204670" y="898199"/>
            <a:ext cx="6266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Positron Generation by Pair Creation (typically EM shower)</a:t>
            </a:r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91DBC0-AE39-A74C-87BE-257D07C6F0E9}"/>
              </a:ext>
            </a:extLst>
          </p:cNvPr>
          <p:cNvSpPr/>
          <p:nvPr/>
        </p:nvSpPr>
        <p:spPr>
          <a:xfrm>
            <a:off x="7179926" y="1188191"/>
            <a:ext cx="4769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Photons &gt; 10 MeV dominate pair production</a:t>
            </a:r>
          </a:p>
        </p:txBody>
      </p:sp>
    </p:spTree>
    <p:extLst>
      <p:ext uri="{BB962C8B-B14F-4D97-AF65-F5344CB8AC3E}">
        <p14:creationId xmlns:p14="http://schemas.microsoft.com/office/powerpoint/2010/main" val="3782784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FCC3-6076-9541-9331-ED5619DD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MeV energy photons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18A3A-F28A-F44F-86D9-8BA3C8807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A044D-D0BB-B94B-AFAE-DE5BC33A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C1803-EAAF-3749-9E9E-1D6694F617CB}"/>
              </a:ext>
            </a:extLst>
          </p:cNvPr>
          <p:cNvSpPr txBox="1"/>
          <p:nvPr/>
        </p:nvSpPr>
        <p:spPr>
          <a:xfrm>
            <a:off x="886846" y="791772"/>
            <a:ext cx="370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Inverse Compton Scattering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758240-1CA0-624D-B589-DCDBBF858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6082" y="1310211"/>
            <a:ext cx="2419804" cy="171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B28DE0-973E-1546-B14A-F86C37BB8E9C}"/>
              </a:ext>
            </a:extLst>
          </p:cNvPr>
          <p:cNvSpPr txBox="1"/>
          <p:nvPr/>
        </p:nvSpPr>
        <p:spPr>
          <a:xfrm>
            <a:off x="6997303" y="779740"/>
            <a:ext cx="20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Undulator (SR)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826267-53A4-3349-8D3D-855F25BCC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782" y="1469873"/>
            <a:ext cx="2829288" cy="15492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B703D26-270F-CF49-A309-78C7C62033E8}"/>
              </a:ext>
            </a:extLst>
          </p:cNvPr>
          <p:cNvSpPr/>
          <p:nvPr/>
        </p:nvSpPr>
        <p:spPr>
          <a:xfrm>
            <a:off x="3780520" y="2366560"/>
            <a:ext cx="1753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E</a:t>
            </a:r>
            <a:r>
              <a:rPr lang="en-US" sz="2400" b="1" baseline="-25000" dirty="0" err="1">
                <a:latin typeface="Symbol" charset="2"/>
                <a:cs typeface="Symbol" charset="2"/>
              </a:rPr>
              <a:t>g</a:t>
            </a:r>
            <a:r>
              <a:rPr lang="en-US" sz="2400" b="1" dirty="0"/>
              <a:t> &lt; E</a:t>
            </a:r>
            <a:r>
              <a:rPr lang="en-US" sz="2400" b="1" baseline="30000" dirty="0"/>
              <a:t>2</a:t>
            </a:r>
            <a:r>
              <a:rPr lang="en-US" sz="2400" b="1" baseline="-25000" dirty="0"/>
              <a:t>beam</a:t>
            </a:r>
            <a:r>
              <a:rPr lang="en-US" sz="2400" b="1" dirty="0"/>
              <a:t> </a:t>
            </a:r>
            <a:r>
              <a:rPr lang="en-US" sz="2400" b="1" dirty="0">
                <a:latin typeface="Symbol" charset="2"/>
                <a:cs typeface="Symbol" charset="2"/>
              </a:rPr>
              <a:t>n</a:t>
            </a:r>
            <a:endParaRPr lang="en-US" sz="2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5CEFCB-E8FA-9F43-BBE2-C2E26826A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204" y="3941349"/>
            <a:ext cx="2873794" cy="22923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90C289-FEF7-7B4D-A866-8A7D95A3D2DD}"/>
              </a:ext>
            </a:extLst>
          </p:cNvPr>
          <p:cNvSpPr txBox="1"/>
          <p:nvPr/>
        </p:nvSpPr>
        <p:spPr>
          <a:xfrm>
            <a:off x="886846" y="3630954"/>
            <a:ext cx="219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Bremsstrahlung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0E27D9-0CA8-8A47-97DA-F9DB77DF0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946" y="2306321"/>
            <a:ext cx="2590395" cy="5270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779C68D-5FD3-2E42-9536-CFFC9453A3E4}"/>
              </a:ext>
            </a:extLst>
          </p:cNvPr>
          <p:cNvSpPr txBox="1"/>
          <p:nvPr/>
        </p:nvSpPr>
        <p:spPr>
          <a:xfrm>
            <a:off x="6997303" y="3610096"/>
            <a:ext cx="3439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Coherent Bremsstrahlung</a:t>
            </a:r>
          </a:p>
        </p:txBody>
      </p:sp>
      <p:graphicFrame>
        <p:nvGraphicFramePr>
          <p:cNvPr id="30" name="Object 5">
            <a:extLst>
              <a:ext uri="{FF2B5EF4-FFF2-40B4-BE49-F238E27FC236}">
                <a16:creationId xmlns:a16="http://schemas.microsoft.com/office/drawing/2014/main" id="{DEF7450B-E2CB-E948-A206-488383ACFA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745128"/>
              </p:ext>
            </p:extLst>
          </p:nvPr>
        </p:nvGraphicFramePr>
        <p:xfrm>
          <a:off x="6524409" y="4425337"/>
          <a:ext cx="3298410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6" name="Visio" r:id="rId7" imgW="6520498" imgH="2914650" progId="Visio.Drawing.11">
                  <p:embed/>
                </p:oleObj>
              </mc:Choice>
              <mc:Fallback>
                <p:oleObj name="Visio" r:id="rId7" imgW="6520498" imgH="2914650" progId="Visio.Drawing.11">
                  <p:embed/>
                  <p:pic>
                    <p:nvPicPr>
                      <p:cNvPr id="28" name="Object 5">
                        <a:extLst>
                          <a:ext uri="{FF2B5EF4-FFF2-40B4-BE49-F238E27FC236}">
                            <a16:creationId xmlns:a16="http://schemas.microsoft.com/office/drawing/2014/main" id="{20A9353E-0F3B-7740-8514-2006AAB113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alphaModFix/>
                        <a:lum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409" y="4425337"/>
                        <a:ext cx="3298410" cy="158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091569BB-3A52-FC45-9A32-399713038129}"/>
              </a:ext>
            </a:extLst>
          </p:cNvPr>
          <p:cNvSpPr/>
          <p:nvPr/>
        </p:nvSpPr>
        <p:spPr>
          <a:xfrm>
            <a:off x="3780520" y="4585916"/>
            <a:ext cx="1412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 </a:t>
            </a:r>
            <a:r>
              <a:rPr lang="en-US" sz="2400" b="1" dirty="0" err="1"/>
              <a:t>E</a:t>
            </a:r>
            <a:r>
              <a:rPr lang="en-US" sz="2400" b="1" baseline="-25000" dirty="0" err="1">
                <a:latin typeface="Symbol" charset="2"/>
                <a:cs typeface="Symbol" charset="2"/>
              </a:rPr>
              <a:t>g</a:t>
            </a:r>
            <a:r>
              <a:rPr lang="en-US" sz="2400" b="1" dirty="0"/>
              <a:t> &lt; </a:t>
            </a:r>
            <a:r>
              <a:rPr lang="en-US" sz="2400" b="1" dirty="0" err="1"/>
              <a:t>E</a:t>
            </a:r>
            <a:r>
              <a:rPr lang="en-US" sz="2400" b="1" baseline="-25000" dirty="0" err="1"/>
              <a:t>beam</a:t>
            </a:r>
            <a:endParaRPr lang="en-US" sz="24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5F63E3-D507-BC46-9559-F10D551CCB20}"/>
              </a:ext>
            </a:extLst>
          </p:cNvPr>
          <p:cNvSpPr/>
          <p:nvPr/>
        </p:nvSpPr>
        <p:spPr>
          <a:xfrm>
            <a:off x="9779931" y="4647471"/>
            <a:ext cx="2299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(Yield ~ 20-40 greater)</a:t>
            </a:r>
          </a:p>
        </p:txBody>
      </p:sp>
    </p:spTree>
    <p:extLst>
      <p:ext uri="{BB962C8B-B14F-4D97-AF65-F5344CB8AC3E}">
        <p14:creationId xmlns:p14="http://schemas.microsoft.com/office/powerpoint/2010/main" val="567146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BDCBF-5593-1746-B959-2FF934A5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shower drives the yield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A4E73-DDB2-EB45-9085-71BAA1F0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ECBDD-63E2-AC4C-AD26-AF8AF6DA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290" y="6459378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ED7010-58E8-DF49-A13B-664CA1A696AC}"/>
              </a:ext>
            </a:extLst>
          </p:cNvPr>
          <p:cNvGrpSpPr/>
          <p:nvPr/>
        </p:nvGrpSpPr>
        <p:grpSpPr>
          <a:xfrm>
            <a:off x="7252262" y="3935789"/>
            <a:ext cx="4356698" cy="2429692"/>
            <a:chOff x="6153462" y="2149434"/>
            <a:chExt cx="5318103" cy="3515097"/>
          </a:xfrm>
        </p:grpSpPr>
        <p:pic>
          <p:nvPicPr>
            <p:cNvPr id="7" name="Picture 6" descr="Screen Shot 2015-04-01 at 11.26.06 AM.png">
              <a:extLst>
                <a:ext uri="{FF2B5EF4-FFF2-40B4-BE49-F238E27FC236}">
                  <a16:creationId xmlns:a16="http://schemas.microsoft.com/office/drawing/2014/main" id="{752E137E-C141-A044-8F4B-67D5D6FC9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3462" y="2149434"/>
              <a:ext cx="5318103" cy="35150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16C2F5-46EE-7046-B960-0560179FC9AB}"/>
                </a:ext>
              </a:extLst>
            </p:cNvPr>
            <p:cNvSpPr txBox="1"/>
            <p:nvPr/>
          </p:nvSpPr>
          <p:spPr>
            <a:xfrm>
              <a:off x="6794338" y="2199188"/>
              <a:ext cx="1753633" cy="356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Z=74 (W), </a:t>
              </a:r>
              <a:r>
                <a:rPr lang="en-US" sz="1000" b="1" dirty="0" err="1">
                  <a:latin typeface="Symbol" pitchFamily="2" charset="2"/>
                </a:rPr>
                <a:t>q</a:t>
              </a:r>
              <a:r>
                <a:rPr lang="en-US" sz="1000" b="1" baseline="-25000" dirty="0" err="1">
                  <a:latin typeface="Symbol" pitchFamily="2" charset="2"/>
                </a:rPr>
                <a:t>g</a:t>
              </a:r>
              <a:r>
                <a:rPr lang="en-US" sz="1000" b="1" dirty="0"/>
                <a:t>=0.41 </a:t>
              </a:r>
              <a:r>
                <a:rPr lang="en-US" sz="1000" b="1" dirty="0" err="1"/>
                <a:t>mrad</a:t>
              </a:r>
              <a:endParaRPr lang="en-US" sz="1000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040228-1088-D843-9B10-2B083744D570}"/>
              </a:ext>
            </a:extLst>
          </p:cNvPr>
          <p:cNvGrpSpPr/>
          <p:nvPr/>
        </p:nvGrpSpPr>
        <p:grpSpPr>
          <a:xfrm>
            <a:off x="7206541" y="1153605"/>
            <a:ext cx="4402419" cy="2470862"/>
            <a:chOff x="190005" y="2149435"/>
            <a:chExt cx="5284520" cy="3515096"/>
          </a:xfrm>
        </p:grpSpPr>
        <p:pic>
          <p:nvPicPr>
            <p:cNvPr id="6" name="Picture 5" descr="Screen Shot 2015-04-01 at 11.25.17 AM.png">
              <a:extLst>
                <a:ext uri="{FF2B5EF4-FFF2-40B4-BE49-F238E27FC236}">
                  <a16:creationId xmlns:a16="http://schemas.microsoft.com/office/drawing/2014/main" id="{C2B186CF-CBCA-2C4E-814D-DC4A3B06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005" y="2149435"/>
              <a:ext cx="5284520" cy="35150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940781-0888-2A45-A502-BC16D7AB68DD}"/>
                </a:ext>
              </a:extLst>
            </p:cNvPr>
            <p:cNvSpPr txBox="1"/>
            <p:nvPr/>
          </p:nvSpPr>
          <p:spPr>
            <a:xfrm>
              <a:off x="927904" y="2259327"/>
              <a:ext cx="1724462" cy="350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Z=74 (W), </a:t>
              </a:r>
              <a:r>
                <a:rPr lang="en-US" sz="1000" b="1" dirty="0" err="1">
                  <a:latin typeface="Symbol" pitchFamily="2" charset="2"/>
                </a:rPr>
                <a:t>q</a:t>
              </a:r>
              <a:r>
                <a:rPr lang="en-US" sz="1000" b="1" baseline="-25000" dirty="0" err="1">
                  <a:latin typeface="Symbol" pitchFamily="2" charset="2"/>
                </a:rPr>
                <a:t>g</a:t>
              </a:r>
              <a:r>
                <a:rPr lang="en-US" sz="1000" b="1" dirty="0"/>
                <a:t>=0.41 </a:t>
              </a:r>
              <a:r>
                <a:rPr lang="en-US" sz="1000" b="1" dirty="0" err="1"/>
                <a:t>mrad</a:t>
              </a:r>
              <a:endParaRPr lang="en-US" sz="1000" b="1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5D35911-5F41-B14D-87BB-CBF6A2857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790" y="979580"/>
            <a:ext cx="4164274" cy="2239150"/>
          </a:xfrm>
          <a:prstGeom prst="rect">
            <a:avLst/>
          </a:prstGeom>
        </p:spPr>
      </p:pic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79A777DD-4F0D-9348-98CF-767F839128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45224"/>
              </p:ext>
            </p:extLst>
          </p:nvPr>
        </p:nvGraphicFramePr>
        <p:xfrm>
          <a:off x="1392283" y="3310277"/>
          <a:ext cx="3581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9" name="Equation" r:id="rId6" imgW="2578100" imgH="393700" progId="Equation.3">
                  <p:embed/>
                </p:oleObj>
              </mc:Choice>
              <mc:Fallback>
                <p:oleObj name="Equation" r:id="rId6" imgW="2578100" imgH="393700" progId="Equation.3">
                  <p:embed/>
                  <p:pic>
                    <p:nvPicPr>
                      <p:cNvPr id="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2283" y="3310277"/>
                        <a:ext cx="35814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416677AF-27BF-914A-ABA4-B8CA9C9F4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083" y="4074762"/>
            <a:ext cx="5257800" cy="2120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D10422-F39A-E340-8039-0E2ABD93928D}"/>
              </a:ext>
            </a:extLst>
          </p:cNvPr>
          <p:cNvSpPr txBox="1"/>
          <p:nvPr/>
        </p:nvSpPr>
        <p:spPr>
          <a:xfrm>
            <a:off x="6933859" y="779740"/>
            <a:ext cx="219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Bremsstrahlung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FF86C7-65B9-784A-919C-33ED8779D96B}"/>
              </a:ext>
            </a:extLst>
          </p:cNvPr>
          <p:cNvSpPr txBox="1"/>
          <p:nvPr/>
        </p:nvSpPr>
        <p:spPr>
          <a:xfrm>
            <a:off x="7048510" y="3549296"/>
            <a:ext cx="1834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Pair Creation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CF1596-9F13-BD4A-97A6-D62424BD0A4E}"/>
              </a:ext>
            </a:extLst>
          </p:cNvPr>
          <p:cNvSpPr txBox="1"/>
          <p:nvPr/>
        </p:nvSpPr>
        <p:spPr>
          <a:xfrm>
            <a:off x="5535472" y="2433506"/>
            <a:ext cx="1013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2409205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5CCAA-72DC-1A47-B8AD-B201829F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Beehive (it’s a mess!)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13509C-C977-B94A-AC00-55D4CE66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86EBB-1A47-E144-A5CC-A54BDBD4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Screen Shot 2015-02-18 at 8.37.43 PM.png">
            <a:extLst>
              <a:ext uri="{FF2B5EF4-FFF2-40B4-BE49-F238E27FC236}">
                <a16:creationId xmlns:a16="http://schemas.microsoft.com/office/drawing/2014/main" id="{691EC082-AB19-9947-A9B3-E1B428089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86" y="866096"/>
            <a:ext cx="8999791" cy="560124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F6D0B8E-1D3C-EF43-84E4-78885E8164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069969"/>
              </p:ext>
            </p:extLst>
          </p:nvPr>
        </p:nvGraphicFramePr>
        <p:xfrm>
          <a:off x="2493300" y="3813697"/>
          <a:ext cx="1029237" cy="54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1" name="Equation" r:id="rId4" imgW="1206500" imgH="508000" progId="Equation.3">
                  <p:embed/>
                </p:oleObj>
              </mc:Choice>
              <mc:Fallback>
                <p:oleObj name="Equation" r:id="rId4" imgW="1206500" imgH="5080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3300" y="3813697"/>
                        <a:ext cx="1029237" cy="54542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29A9C4F-C750-FE42-8CAE-DBB44FD02B0C}"/>
              </a:ext>
            </a:extLst>
          </p:cNvPr>
          <p:cNvSpPr txBox="1"/>
          <p:nvPr/>
        </p:nvSpPr>
        <p:spPr>
          <a:xfrm>
            <a:off x="6606862" y="137803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e+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D72EA8-5B78-DB4B-9D9D-E0FBFF83A1AA}"/>
              </a:ext>
            </a:extLst>
          </p:cNvPr>
          <p:cNvCxnSpPr>
            <a:cxnSpLocks/>
          </p:cNvCxnSpPr>
          <p:nvPr/>
        </p:nvCxnSpPr>
        <p:spPr>
          <a:xfrm>
            <a:off x="1493949" y="1738648"/>
            <a:ext cx="2125014" cy="380974"/>
          </a:xfrm>
          <a:prstGeom prst="straightConnector1">
            <a:avLst/>
          </a:prstGeom>
          <a:ln w="127000">
            <a:solidFill>
              <a:srgbClr val="1129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F45EC51-0AF9-1443-BFDF-54F449D50227}"/>
              </a:ext>
            </a:extLst>
          </p:cNvPr>
          <p:cNvSpPr/>
          <p:nvPr/>
        </p:nvSpPr>
        <p:spPr>
          <a:xfrm>
            <a:off x="1679263" y="1231249"/>
            <a:ext cx="466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1129BE"/>
                </a:solidFill>
              </a:rPr>
              <a:t>e-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2B8996-91A6-FE46-A66B-C5AD7C327E8C}"/>
              </a:ext>
            </a:extLst>
          </p:cNvPr>
          <p:cNvCxnSpPr>
            <a:cxnSpLocks/>
          </p:cNvCxnSpPr>
          <p:nvPr/>
        </p:nvCxnSpPr>
        <p:spPr>
          <a:xfrm>
            <a:off x="1068946" y="3813697"/>
            <a:ext cx="0" cy="204619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8DBDC9-E1FB-2644-88F0-6B8667D90ED6}"/>
              </a:ext>
            </a:extLst>
          </p:cNvPr>
          <p:cNvSpPr txBox="1"/>
          <p:nvPr/>
        </p:nvSpPr>
        <p:spPr>
          <a:xfrm>
            <a:off x="769296" y="4605959"/>
            <a:ext cx="5068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2p</a:t>
            </a:r>
          </a:p>
        </p:txBody>
      </p:sp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B7C8A843-8512-FC49-A354-CC72AE5AF2F3}"/>
              </a:ext>
            </a:extLst>
          </p:cNvPr>
          <p:cNvSpPr/>
          <p:nvPr/>
        </p:nvSpPr>
        <p:spPr>
          <a:xfrm>
            <a:off x="10306077" y="4205233"/>
            <a:ext cx="1097896" cy="1724782"/>
          </a:xfrm>
          <a:prstGeom prst="curvedLeftArrow">
            <a:avLst>
              <a:gd name="adj1" fmla="val 23078"/>
              <a:gd name="adj2" fmla="val 50000"/>
              <a:gd name="adj3" fmla="val 33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3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4BF19-8287-6A4C-9BFB-DFB7A68C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Taming the Positrons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54B74-B74B-774C-BABC-F8EEEC92E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5F75D-3076-A548-8E17-92C797C6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5" descr="WGRAF002">
            <a:extLst>
              <a:ext uri="{FF2B5EF4-FFF2-40B4-BE49-F238E27FC236}">
                <a16:creationId xmlns:a16="http://schemas.microsoft.com/office/drawing/2014/main" id="{3E8AC5BC-8C03-1F44-B3E0-927BCA35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530" y="3479667"/>
            <a:ext cx="3402270" cy="235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WGRAF003">
            <a:extLst>
              <a:ext uri="{FF2B5EF4-FFF2-40B4-BE49-F238E27FC236}">
                <a16:creationId xmlns:a16="http://schemas.microsoft.com/office/drawing/2014/main" id="{95ECD2DF-0D11-6748-B43A-4441E0D8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7800" y="3479666"/>
            <a:ext cx="3271026" cy="235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48785-8CFF-9848-A017-0C0771ED7401}"/>
              </a:ext>
            </a:extLst>
          </p:cNvPr>
          <p:cNvSpPr txBox="1"/>
          <p:nvPr/>
        </p:nvSpPr>
        <p:spPr>
          <a:xfrm>
            <a:off x="64142" y="840441"/>
            <a:ext cx="7291083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High field solenoid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transforms large divergence small radius at radiator to smaller divergence and larger radius</a:t>
            </a:r>
          </a:p>
          <a:p>
            <a:endParaRPr lang="en-US" sz="600" dirty="0"/>
          </a:p>
          <a:p>
            <a:r>
              <a:rPr lang="en-US" sz="2400" b="1" dirty="0">
                <a:solidFill>
                  <a:srgbClr val="FF0000"/>
                </a:solidFill>
              </a:rPr>
              <a:t>Low field solenoid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maintains beam envelope through nearby acceleration sections</a:t>
            </a:r>
          </a:p>
        </p:txBody>
      </p:sp>
      <p:pic>
        <p:nvPicPr>
          <p:cNvPr id="10" name="Picture 9" descr="Screen Shot 2015-02-18 at 8.07.26 PM.png">
            <a:extLst>
              <a:ext uri="{FF2B5EF4-FFF2-40B4-BE49-F238E27FC236}">
                <a16:creationId xmlns:a16="http://schemas.microsoft.com/office/drawing/2014/main" id="{995B3637-ADE9-EC4E-9CFC-7771AE0DE5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5085" y="840442"/>
            <a:ext cx="3765306" cy="167738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7180E4-8CCF-4A49-9AC8-5B959125DFBE}"/>
              </a:ext>
            </a:extLst>
          </p:cNvPr>
          <p:cNvCxnSpPr>
            <a:cxnSpLocks/>
          </p:cNvCxnSpPr>
          <p:nvPr/>
        </p:nvCxnSpPr>
        <p:spPr>
          <a:xfrm flipV="1">
            <a:off x="7048043" y="1904760"/>
            <a:ext cx="1011740" cy="18012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DE5B04-1E89-944C-AAEB-0D50179ADA8E}"/>
              </a:ext>
            </a:extLst>
          </p:cNvPr>
          <p:cNvCxnSpPr>
            <a:cxnSpLocks/>
          </p:cNvCxnSpPr>
          <p:nvPr/>
        </p:nvCxnSpPr>
        <p:spPr>
          <a:xfrm flipH="1" flipV="1">
            <a:off x="10450313" y="2037806"/>
            <a:ext cx="222041" cy="19855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E51BFEB-BCD6-EE4F-A5C4-79B9AD19C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43" y="2678007"/>
            <a:ext cx="3424389" cy="17616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ACA854-60D0-3548-91CF-9ED226AC1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567" y="4514647"/>
            <a:ext cx="3309960" cy="1927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B3FEA-6CBC-4545-ACF9-D5A50F77B04F}"/>
              </a:ext>
            </a:extLst>
          </p:cNvPr>
          <p:cNvSpPr txBox="1"/>
          <p:nvPr/>
        </p:nvSpPr>
        <p:spPr>
          <a:xfrm>
            <a:off x="2350638" y="4987867"/>
            <a:ext cx="154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Broader momentum acceptance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CF57A-C657-F94B-872C-E52E3F72C8EF}"/>
              </a:ext>
            </a:extLst>
          </p:cNvPr>
          <p:cNvSpPr txBox="1"/>
          <p:nvPr/>
        </p:nvSpPr>
        <p:spPr>
          <a:xfrm>
            <a:off x="2350638" y="2991043"/>
            <a:ext cx="154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Narrower momentum acceptance</a:t>
            </a:r>
          </a:p>
        </p:txBody>
      </p:sp>
    </p:spTree>
    <p:extLst>
      <p:ext uri="{BB962C8B-B14F-4D97-AF65-F5344CB8AC3E}">
        <p14:creationId xmlns:p14="http://schemas.microsoft.com/office/powerpoint/2010/main" val="3892722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871-3758-6546-A4A9-D83EB989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Cornell Positron Source (QWT)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E681C-B05F-5A4A-98B1-EF8F46840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CFNS Workshop on Beam Polarization and Polarimetry at EIC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A224B-ED7E-1047-BCED-D4620309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2788C21-F470-A64A-8893-1A38F814C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971" y="1323906"/>
            <a:ext cx="4410479" cy="4885507"/>
          </a:xfrm>
          <a:prstGeom prst="rect">
            <a:avLst/>
          </a:prstGeom>
          <a:noFill/>
        </p:spPr>
      </p:pic>
      <p:graphicFrame>
        <p:nvGraphicFramePr>
          <p:cNvPr id="9" name="Object 20">
            <a:extLst>
              <a:ext uri="{FF2B5EF4-FFF2-40B4-BE49-F238E27FC236}">
                <a16:creationId xmlns:a16="http://schemas.microsoft.com/office/drawing/2014/main" id="{DD1E317D-36D7-7E48-9F49-BCD78D6F3D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110375"/>
              </p:ext>
            </p:extLst>
          </p:nvPr>
        </p:nvGraphicFramePr>
        <p:xfrm>
          <a:off x="9491928" y="1626182"/>
          <a:ext cx="2205800" cy="3298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8" name="Photo Editor Photo" r:id="rId4" imgW="4172532" imgH="6238095" progId="MSPhotoEd.3">
                  <p:embed/>
                </p:oleObj>
              </mc:Choice>
              <mc:Fallback>
                <p:oleObj name="Photo Editor Photo" r:id="rId4" imgW="4172532" imgH="6238095" progId="MSPhotoEd.3">
                  <p:embed/>
                  <p:pic>
                    <p:nvPicPr>
                      <p:cNvPr id="3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1928" y="1626182"/>
                        <a:ext cx="2205800" cy="3298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8">
            <a:extLst>
              <a:ext uri="{FF2B5EF4-FFF2-40B4-BE49-F238E27FC236}">
                <a16:creationId xmlns:a16="http://schemas.microsoft.com/office/drawing/2014/main" id="{CC738AC7-5B1E-7B42-80CC-6980E93C2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15" y="2642582"/>
            <a:ext cx="1331465" cy="38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W Target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04EDF172-20B9-F946-B4EE-40A7164A9B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6549" y="2709186"/>
            <a:ext cx="329171" cy="564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8CD2E911-36DC-0F44-92FD-0DE298C97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312" y="3904365"/>
            <a:ext cx="1458275" cy="95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20202"/>
                </a:solidFill>
              </a:rPr>
              <a:t>Focusing coil with flux concentrator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DCB358D9-ABAF-0D46-BBC2-9613236116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53538" y="2765660"/>
            <a:ext cx="1698774" cy="11387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C5FF04B0-0AD6-6243-B91B-340003A19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357" y="5277210"/>
            <a:ext cx="654890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Positron rate ~10</a:t>
            </a:r>
            <a:r>
              <a:rPr lang="en-US" baseline="30000" dirty="0"/>
              <a:t>11 </a:t>
            </a:r>
            <a:r>
              <a:rPr lang="en-US" dirty="0"/>
              <a:t>/sec at 50 Hz operation at ~200 MeV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/>
              <a:t>Conversion efficiency~2.5%,  DC power consumption ~2.5 kW</a:t>
            </a:r>
          </a:p>
        </p:txBody>
      </p:sp>
      <p:pic>
        <p:nvPicPr>
          <p:cNvPr id="15" name="Picture 6" descr="last13">
            <a:extLst>
              <a:ext uri="{FF2B5EF4-FFF2-40B4-BE49-F238E27FC236}">
                <a16:creationId xmlns:a16="http://schemas.microsoft.com/office/drawing/2014/main" id="{DAF9E6BB-203A-5945-AABF-A72CF1F0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7247" y="2756577"/>
            <a:ext cx="2392811" cy="2146676"/>
          </a:xfrm>
          <a:prstGeom prst="rect">
            <a:avLst/>
          </a:prstGeom>
          <a:noFill/>
        </p:spPr>
      </p:pic>
      <p:sp>
        <p:nvSpPr>
          <p:cNvPr id="16" name="Text Box 27">
            <a:extLst>
              <a:ext uri="{FF2B5EF4-FFF2-40B4-BE49-F238E27FC236}">
                <a16:creationId xmlns:a16="http://schemas.microsoft.com/office/drawing/2014/main" id="{E68DDBE1-B586-0146-8B79-5BB8612B9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71" y="760572"/>
            <a:ext cx="9531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Times New Roman" charset="0"/>
              </a:rPr>
              <a:t>J. Barley, V. </a:t>
            </a:r>
            <a:r>
              <a:rPr lang="en-US" sz="1600" dirty="0" err="1">
                <a:latin typeface="Times New Roman" charset="0"/>
              </a:rPr>
              <a:t>Medjidzade</a:t>
            </a:r>
            <a:r>
              <a:rPr lang="en-US" sz="1600" dirty="0">
                <a:latin typeface="Times New Roman" charset="0"/>
              </a:rPr>
              <a:t>, A. </a:t>
            </a:r>
            <a:r>
              <a:rPr lang="en-US" sz="1600" dirty="0" err="1">
                <a:latin typeface="Times New Roman" charset="0"/>
              </a:rPr>
              <a:t>Mikhailichenko</a:t>
            </a:r>
            <a:r>
              <a:rPr lang="en-US" sz="2400" dirty="0">
                <a:latin typeface="Times New Roman" charset="0"/>
              </a:rPr>
              <a:t>, </a:t>
            </a:r>
            <a:r>
              <a:rPr lang="ja-JP" altLang="en-US" sz="1600">
                <a:latin typeface="Times New Roman" charset="0"/>
              </a:rPr>
              <a:t>“</a:t>
            </a:r>
            <a:r>
              <a:rPr lang="en-US" sz="1600" dirty="0">
                <a:latin typeface="Times New Roman" charset="0"/>
              </a:rPr>
              <a:t>New Positron Source for CESR</a:t>
            </a:r>
            <a:r>
              <a:rPr lang="ja-JP" altLang="en-US" sz="1600">
                <a:latin typeface="Times New Roman" charset="0"/>
              </a:rPr>
              <a:t>”</a:t>
            </a:r>
            <a:r>
              <a:rPr lang="en-US" sz="1600" dirty="0">
                <a:latin typeface="Times New Roman" charset="0"/>
              </a:rPr>
              <a:t>, CBN-01-19, Oct 2001. 16pp</a:t>
            </a:r>
            <a:r>
              <a:rPr lang="en-US" sz="2400" dirty="0">
                <a:latin typeface="Times New Roman" charset="0"/>
              </a:rPr>
              <a:t>.</a:t>
            </a:r>
            <a:r>
              <a:rPr lang="en-US" sz="2400" dirty="0"/>
              <a:t> 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124CC31F-2D0D-184A-A745-7F4724413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672" y="1678911"/>
            <a:ext cx="28677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/>
              <a:t>This short-focusing lens followed by RF structure immersed in solenoid</a:t>
            </a:r>
          </a:p>
        </p:txBody>
      </p:sp>
    </p:spTree>
    <p:extLst>
      <p:ext uri="{BB962C8B-B14F-4D97-AF65-F5344CB8AC3E}">
        <p14:creationId xmlns:p14="http://schemas.microsoft.com/office/powerpoint/2010/main" val="376553406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4854</TotalTime>
  <Words>3112</Words>
  <Application>Microsoft Macintosh PowerPoint</Application>
  <PresentationFormat>Widescreen</PresentationFormat>
  <Paragraphs>402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ＭＳ Ｐゴシック</vt:lpstr>
      <vt:lpstr>PingFangSC-Regular</vt:lpstr>
      <vt:lpstr>.PingFangSC-Regular</vt:lpstr>
      <vt:lpstr>Arial</vt:lpstr>
      <vt:lpstr>Avenir Roman</vt:lpstr>
      <vt:lpstr>Calibri</vt:lpstr>
      <vt:lpstr>Century Gothic</vt:lpstr>
      <vt:lpstr>Comic Sans MS</vt:lpstr>
      <vt:lpstr>Helvetica</vt:lpstr>
      <vt:lpstr>Microsoft Sans Serif</vt:lpstr>
      <vt:lpstr>Symbol</vt:lpstr>
      <vt:lpstr>Times</vt:lpstr>
      <vt:lpstr>Times New Roman</vt:lpstr>
      <vt:lpstr>Verdana</vt:lpstr>
      <vt:lpstr>Wingdings</vt:lpstr>
      <vt:lpstr>Theme1</vt:lpstr>
      <vt:lpstr>Visio</vt:lpstr>
      <vt:lpstr>Equation</vt:lpstr>
      <vt:lpstr>Photo Editor Photo</vt:lpstr>
      <vt:lpstr>Image</vt:lpstr>
      <vt:lpstr>Possibilities for Polarized Positrons at the EIC</vt:lpstr>
      <vt:lpstr>Outline</vt:lpstr>
      <vt:lpstr>CEBAF User Requirements (see E. Voutier’s talk)</vt:lpstr>
      <vt:lpstr>Two ways to produce positrons</vt:lpstr>
      <vt:lpstr>Generating MeV energy photons</vt:lpstr>
      <vt:lpstr>Electromagnetic shower drives the yield</vt:lpstr>
      <vt:lpstr>Beehive (it’s a mess!)</vt:lpstr>
      <vt:lpstr>Taming the Positrons</vt:lpstr>
      <vt:lpstr>Example: Cornell Positron Source (QWT)</vt:lpstr>
      <vt:lpstr>Example: Stanford Linear Collider (AMD)</vt:lpstr>
      <vt:lpstr>Polarizing the Unpolarized Positron beam</vt:lpstr>
      <vt:lpstr>Polarized Positron Electromagnetic Shower</vt:lpstr>
      <vt:lpstr>Generating Polarized Positrons at the ILC</vt:lpstr>
      <vt:lpstr>Polarized Electrons for Polarized Positrons (PEPPo)</vt:lpstr>
      <vt:lpstr>PEPPo Experiment : Feasibility Demonstration at the CEBAF Injector</vt:lpstr>
      <vt:lpstr>PEPPo Principle of Operation</vt:lpstr>
      <vt:lpstr>PEPPo : Polarized Positron Production</vt:lpstr>
      <vt:lpstr>PEPPo : e+/e- yield </vt:lpstr>
      <vt:lpstr>PEPPo Collaboration</vt:lpstr>
      <vt:lpstr>PowerPoint Presentation</vt:lpstr>
      <vt:lpstr>Electron Driver for Positrons at CEBAF</vt:lpstr>
      <vt:lpstr>Using the CEBAF Polarized Electron Injector</vt:lpstr>
      <vt:lpstr>One Concept for a Dedicated e+ Source</vt:lpstr>
      <vt:lpstr>CEBAF Injector Modified for Polarized Positrons</vt:lpstr>
      <vt:lpstr>If we only want (unpolarized) positrons</vt:lpstr>
      <vt:lpstr>CEBAF Injector Modified for Unpolarized Positrons</vt:lpstr>
      <vt:lpstr>PEPPo at GeV energies : ILC e-driven source</vt:lpstr>
      <vt:lpstr>Supporting PES R&amp;D</vt:lpstr>
      <vt:lpstr>World record QE for high-polarization SSL GaAs photocathode</vt:lpstr>
      <vt:lpstr>First measurement of polarized beam at milliamp current from SSL</vt:lpstr>
      <vt:lpstr>Increasing charge photo-gun lifetime at milliamp current using SSL </vt:lpstr>
      <vt:lpstr>Building up a 300 kV UHV Polarized Electron Gun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Joe Grames</cp:lastModifiedBy>
  <cp:revision>299</cp:revision>
  <dcterms:created xsi:type="dcterms:W3CDTF">2018-09-06T13:32:58Z</dcterms:created>
  <dcterms:modified xsi:type="dcterms:W3CDTF">2020-06-25T22:26:33Z</dcterms:modified>
</cp:coreProperties>
</file>