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2" r:id="rId5"/>
  </p:sldMasterIdLst>
  <p:notesMasterIdLst>
    <p:notesMasterId r:id="rId31"/>
  </p:notesMasterIdLst>
  <p:sldIdLst>
    <p:sldId id="256" r:id="rId6"/>
    <p:sldId id="257" r:id="rId7"/>
    <p:sldId id="259" r:id="rId8"/>
    <p:sldId id="258" r:id="rId9"/>
    <p:sldId id="260" r:id="rId10"/>
    <p:sldId id="261" r:id="rId11"/>
    <p:sldId id="263" r:id="rId12"/>
    <p:sldId id="262" r:id="rId13"/>
    <p:sldId id="274" r:id="rId14"/>
    <p:sldId id="265" r:id="rId15"/>
    <p:sldId id="266" r:id="rId16"/>
    <p:sldId id="275" r:id="rId17"/>
    <p:sldId id="273" r:id="rId18"/>
    <p:sldId id="271" r:id="rId19"/>
    <p:sldId id="267" r:id="rId20"/>
    <p:sldId id="280" r:id="rId21"/>
    <p:sldId id="270" r:id="rId22"/>
    <p:sldId id="283" r:id="rId23"/>
    <p:sldId id="272" r:id="rId24"/>
    <p:sldId id="277" r:id="rId25"/>
    <p:sldId id="278" r:id="rId26"/>
    <p:sldId id="279" r:id="rId27"/>
    <p:sldId id="281" r:id="rId28"/>
    <p:sldId id="264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efer, Vincent" initials="SV" lastIdx="4" clrIdx="0">
    <p:extLst>
      <p:ext uri="{19B8F6BF-5375-455C-9EA6-DF929625EA0E}">
        <p15:presenceInfo xmlns:p15="http://schemas.microsoft.com/office/powerpoint/2012/main" userId="S::schoefer@bnl.gov::3e25cf69-27c8-4b0a-841d-e10c2c8358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/>
    <p:restoredTop sz="94646"/>
  </p:normalViewPr>
  <p:slideViewPr>
    <p:cSldViewPr snapToGrid="0" snapToObjects="1">
      <p:cViewPr>
        <p:scale>
          <a:sx n="114" d="100"/>
          <a:sy n="114" d="100"/>
        </p:scale>
        <p:origin x="28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18:54:37.698" idx="1">
    <p:pos x="7234" y="975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5T13:05:53.788" idx="3">
    <p:pos x="7383" y="1084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16BF-D3CB-483E-A412-96C76539BC1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674F-647D-4B17-A291-93F81348E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7128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DC1C-F237-6F4D-8BAF-D20DE154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96BDB-5441-DD4E-88D0-15D81B5F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574FA-5B62-7F4E-8015-BB0E6CB6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84B5B-4EC3-CC4D-B35C-EC332B8E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1A1FE-50FE-F248-AC1B-201769CC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2A45-7125-714F-AC74-2389B114C3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372F1-B1CB-8E47-AFE7-A14A96865F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59B4-E4F9-E34A-BB01-CC326137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1B452-4124-8C42-9140-0541D623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205F-6B09-9441-A69E-10CEF41E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E14D5-F521-4B43-AF91-A6472771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10212-D44F-4946-BB41-7E5C3D93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6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A35B-330A-5F4F-A9C8-D2524EA2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6890A-4F35-B340-ABCD-724EDAF47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B8A05-4850-9946-83F0-C20CEB2C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D790F-2B84-B04B-9FB7-CE4012F0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E0A-3128-6048-A7DC-876CC4C6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5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E5BA-4054-9541-9FDA-6271D1ED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1189A-2EF5-6C4C-9C61-221019C0A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CEEBE-C810-2A4B-8D61-897BC0DAD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141EF-C7AB-5749-9ECF-25D43A57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38875-78EB-084F-BF22-BC40CE96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23CB3-7B69-414F-B332-93447926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6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C453-35E0-4342-BCA0-63B6D75A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7FFDA-217D-C844-98CF-F1348F71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4095F-47E1-D645-B97C-29471DB13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5D8CD-0BCE-E54B-932B-7A4695254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66632-175E-9A4E-B29E-29FB8F100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19916-7F93-EC42-94C0-34BDC969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0F3E-04F6-5749-8518-3766C0BD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4971A-2549-2445-9311-F69D2D2E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5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5B9E-F7E5-824B-A42B-8B9E707E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4E9C2-0670-B144-B61E-0510DC7A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9DC28-95A0-DF47-A396-FFEB6EC7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BBDBE-99D3-B64C-95E1-BF12F9CF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FBB29-4CD5-1447-BAD1-348CA0EB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E767B-10DC-AC45-B925-0387957F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9DD27-4C14-6442-8608-D0CF11F7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BC21-C901-964A-8368-A837335F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E707-AFE1-9D46-B641-63256979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6B388-6D15-B349-A774-1815A92D1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A111-BF01-474F-93CF-87C68C36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27215-0E4B-724C-94AF-CD52E27D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4A915-EC7B-1946-B8E8-F0E0CA2E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8873" y="631189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EF7C-628A-5C46-A900-989E29C2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DFE59-8957-324F-8D59-9E918D7FB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D7D7D-9C0A-AF46-9CA1-6212DC8E7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4CD81-5083-674C-8651-7F8E0A17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48D26-89B9-E04E-B103-67583692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FB491-3530-2C40-B706-464AD808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248A-283E-324C-B224-B729F463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34365-8E09-2440-8A44-146A3165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BAC1-1B0F-F344-857F-B73B3585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B6794-EBFA-C648-82EC-A5AEC71D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94AE-1B1E-4F4D-8F82-8944590A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2546C-A734-9A4A-BCEB-C93E0724A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21D0B-291A-3744-97ED-4E55011BC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6454-2F98-7244-B826-ED0F6DE1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F56-C868-D945-9506-04614208F2A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ECD05-B17E-C040-926E-041BAC3C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DAD7-3515-8E44-A00A-6DD6F597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2480" y="63000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000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24400" y="63103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103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27322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218237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3565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F207053-29E0-4610-9E88-D2ECBF32261D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3181C-7075-5645-97E3-248EB6F42B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F233A-D596-C84C-93D0-04B42C6A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8A96-1E42-B24F-A931-312DD2FD9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42247-0B05-4B46-A8DD-E426F430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7053-29E0-4610-9E88-D2ECBF32261D}" type="datetime1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B809-6230-2D47-AA90-968093444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3E07-61D3-3A43-BA47-F8C57AB90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3F2A6-FF74-BD42-977C-325828214F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0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Proton Polarization Improvements for EIC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81424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Vincent </a:t>
            </a:r>
            <a:r>
              <a:rPr lang="en-US" dirty="0" err="1"/>
              <a:t>Schoefer</a:t>
            </a:r>
            <a:r>
              <a:rPr lang="en-US" dirty="0"/>
              <a:t>, BNL</a:t>
            </a:r>
          </a:p>
          <a:p>
            <a:r>
              <a:rPr lang="en-US" dirty="0"/>
              <a:t>CFNS Workshop on Beam Polarization and Polarimetry at EIC </a:t>
            </a:r>
          </a:p>
          <a:p>
            <a:r>
              <a:rPr lang="en-US" dirty="0"/>
              <a:t>Stony Brook, June 29, 2020 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AC2D-230C-5145-8A03-E0DD73A7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0967"/>
            <a:ext cx="10515600" cy="1325563"/>
          </a:xfrm>
        </p:spPr>
        <p:txBody>
          <a:bodyPr/>
          <a:lstStyle/>
          <a:p>
            <a:r>
              <a:rPr lang="en-US" dirty="0"/>
              <a:t>Injector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0594-92E2-A543-9BEB-B7333D8B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811" y="1604561"/>
            <a:ext cx="10515600" cy="4351338"/>
          </a:xfrm>
        </p:spPr>
        <p:txBody>
          <a:bodyPr/>
          <a:lstStyle/>
          <a:p>
            <a:r>
              <a:rPr lang="en-US" dirty="0"/>
              <a:t>Directly to polarization</a:t>
            </a:r>
          </a:p>
          <a:p>
            <a:pPr lvl="1"/>
            <a:r>
              <a:rPr lang="en-US" dirty="0"/>
              <a:t>Focused on eliminating loss from horizontal “partial snake” resonances</a:t>
            </a:r>
          </a:p>
          <a:p>
            <a:r>
              <a:rPr lang="en-US" dirty="0"/>
              <a:t>Emittance improvements</a:t>
            </a:r>
          </a:p>
          <a:p>
            <a:pPr lvl="1"/>
            <a:r>
              <a:rPr lang="en-US" dirty="0"/>
              <a:t>Reduces depolarization from intrinsic (amplitude dependent) resonance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B6A4E-CC59-024F-AC78-1F32E321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9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725678D-E928-684E-A751-FC904D19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61" y="681136"/>
            <a:ext cx="6929415" cy="5197061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A6ADA6-C8A1-0842-93C8-2F7DC7F8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61" y="683913"/>
            <a:ext cx="6922008" cy="5191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7B4B03-3092-4540-816C-8BA66746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101"/>
            <a:ext cx="10515600" cy="891061"/>
          </a:xfrm>
        </p:spPr>
        <p:txBody>
          <a:bodyPr/>
          <a:lstStyle/>
          <a:p>
            <a:r>
              <a:rPr lang="en-US" dirty="0"/>
              <a:t>AGS Partial snakes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11F4-8653-6846-A342-B6F3CEF4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6" y="681136"/>
            <a:ext cx="4667418" cy="4351338"/>
          </a:xfrm>
        </p:spPr>
        <p:txBody>
          <a:bodyPr>
            <a:normAutofit/>
          </a:bodyPr>
          <a:lstStyle/>
          <a:p>
            <a:r>
              <a:rPr lang="en-US" sz="1500" dirty="0"/>
              <a:t>AGS has two partial snakes (10% and 6%)</a:t>
            </a:r>
          </a:p>
          <a:p>
            <a:r>
              <a:rPr lang="en-US" sz="1500" dirty="0"/>
              <a:t>Provides spin tune ‘gap’ where imperfection and vertical intrinsic resonance condition are never met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!= N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!= N +/- Q</a:t>
            </a:r>
            <a:r>
              <a:rPr lang="en-US" sz="1600" baseline="-25000" dirty="0"/>
              <a:t>y</a:t>
            </a:r>
          </a:p>
          <a:p>
            <a:r>
              <a:rPr lang="en-US" sz="1500" dirty="0"/>
              <a:t>Horizontal resonance condition still met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!= N +/- Q</a:t>
            </a:r>
            <a:r>
              <a:rPr lang="en-US" sz="1600" baseline="-25000" dirty="0"/>
              <a:t>x</a:t>
            </a:r>
          </a:p>
          <a:p>
            <a:pPr lvl="1"/>
            <a:r>
              <a:rPr lang="en-US" sz="1600" dirty="0"/>
              <a:t>Horizontal resonance are weak, but many (82 crossings)</a:t>
            </a:r>
          </a:p>
          <a:p>
            <a:pPr lvl="1"/>
            <a:r>
              <a:rPr lang="en-US" sz="1600" dirty="0"/>
              <a:t>Currently handled with tune jump</a:t>
            </a:r>
          </a:p>
          <a:p>
            <a:pPr lvl="1"/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00C45-9EA5-2E4A-B460-1F59231C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EDDB593-B057-F943-93C8-6C836BFBE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8" y="4386402"/>
            <a:ext cx="2684609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162F1-1C76-9546-B9EE-6719FCFEB5A1}"/>
              </a:ext>
            </a:extLst>
          </p:cNvPr>
          <p:cNvSpPr txBox="1"/>
          <p:nvPr/>
        </p:nvSpPr>
        <p:spPr>
          <a:xfrm>
            <a:off x="412625" y="5653068"/>
            <a:ext cx="8242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Injection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CC2E2-0A70-2548-B1DF-3A1A9B0C71DF}"/>
              </a:ext>
            </a:extLst>
          </p:cNvPr>
          <p:cNvSpPr txBox="1"/>
          <p:nvPr/>
        </p:nvSpPr>
        <p:spPr>
          <a:xfrm>
            <a:off x="2272179" y="4232513"/>
            <a:ext cx="9253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Extraction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99EC60E-13CA-F542-B122-08F00B1EA6F5}"/>
              </a:ext>
            </a:extLst>
          </p:cNvPr>
          <p:cNvSpPr/>
          <p:nvPr/>
        </p:nvSpPr>
        <p:spPr>
          <a:xfrm>
            <a:off x="10807748" y="1265158"/>
            <a:ext cx="254000" cy="2621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79169-E3F9-0A4F-9F1D-7588A5CD9943}"/>
              </a:ext>
            </a:extLst>
          </p:cNvPr>
          <p:cNvSpPr txBox="1"/>
          <p:nvPr/>
        </p:nvSpPr>
        <p:spPr>
          <a:xfrm>
            <a:off x="11061748" y="1153397"/>
            <a:ext cx="10759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Spin tune</a:t>
            </a:r>
          </a:p>
          <a:p>
            <a:pPr algn="ctr"/>
            <a:r>
              <a:rPr lang="en-US" dirty="0"/>
              <a:t>gap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66AE4-4029-5A40-BFC1-584CB3582E6E}"/>
              </a:ext>
            </a:extLst>
          </p:cNvPr>
          <p:cNvSpPr txBox="1"/>
          <p:nvPr/>
        </p:nvSpPr>
        <p:spPr>
          <a:xfrm>
            <a:off x="8672168" y="2558385"/>
            <a:ext cx="24574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Hor</a:t>
            </a:r>
            <a:r>
              <a:rPr lang="en-US" dirty="0"/>
              <a:t> resonance crossings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222AEA-7B36-1042-921F-9E182F5FFD03}"/>
              </a:ext>
            </a:extLst>
          </p:cNvPr>
          <p:cNvCxnSpPr/>
          <p:nvPr/>
        </p:nvCxnSpPr>
        <p:spPr>
          <a:xfrm flipH="1">
            <a:off x="8000968" y="2936240"/>
            <a:ext cx="1488472" cy="660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3985240C-444E-D341-B8FB-0A10C0729840}"/>
              </a:ext>
            </a:extLst>
          </p:cNvPr>
          <p:cNvSpPr/>
          <p:nvPr/>
        </p:nvSpPr>
        <p:spPr>
          <a:xfrm>
            <a:off x="10807748" y="3308691"/>
            <a:ext cx="254000" cy="37060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0DEBFD-42A3-D647-A1D6-A74B0B1B2941}"/>
              </a:ext>
            </a:extLst>
          </p:cNvPr>
          <p:cNvSpPr txBox="1"/>
          <p:nvPr/>
        </p:nvSpPr>
        <p:spPr>
          <a:xfrm>
            <a:off x="11061748" y="3187066"/>
            <a:ext cx="6671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Tune</a:t>
            </a:r>
          </a:p>
          <a:p>
            <a:pPr algn="ctr"/>
            <a:r>
              <a:rPr lang="en-US" dirty="0"/>
              <a:t>jump</a:t>
            </a:r>
          </a:p>
        </p:txBody>
      </p:sp>
    </p:spTree>
    <p:extLst>
      <p:ext uri="{BB962C8B-B14F-4D97-AF65-F5344CB8AC3E}">
        <p14:creationId xmlns:p14="http://schemas.microsoft.com/office/powerpoint/2010/main" val="188869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C20F-39D5-234A-9DC5-FA61A124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B86ED-1399-4944-B35D-81DE8CD9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39" y="3038093"/>
            <a:ext cx="8941807" cy="28688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8EADEF-ADFC-E146-A894-05F36E861AFF}"/>
              </a:ext>
            </a:extLst>
          </p:cNvPr>
          <p:cNvSpPr/>
          <p:nvPr/>
        </p:nvSpPr>
        <p:spPr>
          <a:xfrm>
            <a:off x="9773273" y="4552841"/>
            <a:ext cx="451412" cy="5912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83CEE-178C-9A41-87DB-D79A8D6B0A2E}"/>
              </a:ext>
            </a:extLst>
          </p:cNvPr>
          <p:cNvSpPr txBox="1"/>
          <p:nvPr/>
        </p:nvSpPr>
        <p:spPr>
          <a:xfrm>
            <a:off x="10224684" y="462566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jump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3EBBED-2E78-5546-B21E-7B9591B78047}"/>
              </a:ext>
            </a:extLst>
          </p:cNvPr>
          <p:cNvSpPr/>
          <p:nvPr/>
        </p:nvSpPr>
        <p:spPr>
          <a:xfrm>
            <a:off x="9900884" y="3956579"/>
            <a:ext cx="323801" cy="295175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F9B3F-3917-9042-AAFD-D36AA245D469}"/>
              </a:ext>
            </a:extLst>
          </p:cNvPr>
          <p:cNvSpPr txBox="1"/>
          <p:nvPr/>
        </p:nvSpPr>
        <p:spPr>
          <a:xfrm>
            <a:off x="10224685" y="4044376"/>
            <a:ext cx="16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With jump </a:t>
            </a:r>
          </a:p>
          <a:p>
            <a:r>
              <a:rPr lang="en-US" dirty="0">
                <a:solidFill>
                  <a:schemeClr val="accent1"/>
                </a:solidFill>
              </a:rPr>
              <a:t>  + </a:t>
            </a:r>
            <a:r>
              <a:rPr lang="en-US" dirty="0" err="1">
                <a:solidFill>
                  <a:schemeClr val="accent1"/>
                </a:solidFill>
              </a:rPr>
              <a:t>dp</a:t>
            </a:r>
            <a:r>
              <a:rPr lang="en-US" dirty="0">
                <a:solidFill>
                  <a:schemeClr val="accent1"/>
                </a:solidFill>
              </a:rPr>
              <a:t>/p spread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5B6EE7-60D0-A34C-9AA1-3036B6FA3848}"/>
              </a:ext>
            </a:extLst>
          </p:cNvPr>
          <p:cNvSpPr/>
          <p:nvPr/>
        </p:nvSpPr>
        <p:spPr>
          <a:xfrm>
            <a:off x="9900883" y="3458557"/>
            <a:ext cx="323801" cy="295175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385AD-5100-7545-B65B-ED1D5E4120D7}"/>
              </a:ext>
            </a:extLst>
          </p:cNvPr>
          <p:cNvSpPr txBox="1"/>
          <p:nvPr/>
        </p:nvSpPr>
        <p:spPr>
          <a:xfrm>
            <a:off x="10131711" y="3249731"/>
            <a:ext cx="17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With jump </a:t>
            </a:r>
          </a:p>
          <a:p>
            <a:r>
              <a:rPr lang="en-US" dirty="0">
                <a:solidFill>
                  <a:srgbClr val="00B0F0"/>
                </a:solidFill>
              </a:rPr>
              <a:t>  NO </a:t>
            </a:r>
            <a:r>
              <a:rPr lang="en-US" dirty="0" err="1">
                <a:solidFill>
                  <a:srgbClr val="00B0F0"/>
                </a:solidFill>
              </a:rPr>
              <a:t>dp</a:t>
            </a:r>
            <a:r>
              <a:rPr lang="en-US" dirty="0">
                <a:solidFill>
                  <a:srgbClr val="00B0F0"/>
                </a:solidFill>
              </a:rPr>
              <a:t>/p spread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C85B30-CFDE-FB48-B260-D1258B0D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6"/>
            <a:ext cx="11465169" cy="571186"/>
          </a:xfrm>
        </p:spPr>
        <p:txBody>
          <a:bodyPr>
            <a:normAutofit fontScale="90000"/>
          </a:bodyPr>
          <a:lstStyle/>
          <a:p>
            <a:r>
              <a:rPr lang="en-US" dirty="0"/>
              <a:t>Partial snakes drive horizontal resonances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87259D-3BDF-7C4E-BFB2-D285E977BC30}"/>
              </a:ext>
            </a:extLst>
          </p:cNvPr>
          <p:cNvSpPr/>
          <p:nvPr/>
        </p:nvSpPr>
        <p:spPr>
          <a:xfrm>
            <a:off x="143747" y="642620"/>
            <a:ext cx="7040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drive term kick for horizontal resonance is the partial snake itself</a:t>
            </a:r>
          </a:p>
          <a:p>
            <a:r>
              <a:rPr lang="en-US" dirty="0"/>
              <a:t>	*Horizontal </a:t>
            </a:r>
            <a:r>
              <a:rPr lang="en-US" dirty="0" err="1"/>
              <a:t>betatron</a:t>
            </a:r>
            <a:r>
              <a:rPr lang="en-US" dirty="0"/>
              <a:t> motion modulates the spin tune at Qx</a:t>
            </a:r>
          </a:p>
          <a:p>
            <a:endParaRPr lang="en-US" dirty="0"/>
          </a:p>
          <a:p>
            <a:r>
              <a:rPr lang="en-US" dirty="0"/>
              <a:t>Horizontal partial snake resonances cause ~15% relative polarization loss in AGS, only half of that is countered by the tune jump system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01B6402-D41E-2746-B2C0-E55F68745032}"/>
              </a:ext>
            </a:extLst>
          </p:cNvPr>
          <p:cNvSpPr/>
          <p:nvPr/>
        </p:nvSpPr>
        <p:spPr>
          <a:xfrm>
            <a:off x="7315199" y="642620"/>
            <a:ext cx="221064" cy="197997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6C630E-9321-EA48-A76F-4B98BA0EE77B}"/>
              </a:ext>
            </a:extLst>
          </p:cNvPr>
          <p:cNvSpPr txBox="1"/>
          <p:nvPr/>
        </p:nvSpPr>
        <p:spPr>
          <a:xfrm>
            <a:off x="7666891" y="999092"/>
            <a:ext cx="3745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proposed solutions:</a:t>
            </a:r>
          </a:p>
          <a:p>
            <a:r>
              <a:rPr lang="en-US" dirty="0"/>
              <a:t>	1 )Additional partial snakes</a:t>
            </a:r>
          </a:p>
          <a:p>
            <a:r>
              <a:rPr lang="en-US" dirty="0"/>
              <a:t>	2) Skew quad compensation</a:t>
            </a:r>
          </a:p>
        </p:txBody>
      </p:sp>
    </p:spTree>
    <p:extLst>
      <p:ext uri="{BB962C8B-B14F-4D97-AF65-F5344CB8AC3E}">
        <p14:creationId xmlns:p14="http://schemas.microsoft.com/office/powerpoint/2010/main" val="393832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E416-9CC6-E543-BC54-A3D701BA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04705"/>
          </a:xfrm>
        </p:spPr>
        <p:txBody>
          <a:bodyPr/>
          <a:lstStyle/>
          <a:p>
            <a:r>
              <a:rPr lang="en-US" dirty="0"/>
              <a:t>Still more (partial) snakes….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B36C2-FE0D-6942-AEC7-8B9D3ED3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822960"/>
            <a:ext cx="6202680" cy="1728008"/>
          </a:xfrm>
        </p:spPr>
        <p:txBody>
          <a:bodyPr>
            <a:normAutofit/>
          </a:bodyPr>
          <a:lstStyle/>
          <a:p>
            <a:r>
              <a:rPr lang="en-US" sz="1800" dirty="0"/>
              <a:t>Replicate the current superconducting 2.1 Tesla, 10% snake at three other locations</a:t>
            </a:r>
          </a:p>
          <a:p>
            <a:r>
              <a:rPr lang="en-US" sz="1800" dirty="0"/>
              <a:t>Increases the spin tune gap</a:t>
            </a:r>
          </a:p>
          <a:p>
            <a:pPr lvl="1"/>
            <a:r>
              <a:rPr lang="en-US" sz="1400" dirty="0"/>
              <a:t>Possibility of fitting Qx in the spin tune gap</a:t>
            </a:r>
          </a:p>
          <a:p>
            <a:pPr lvl="1"/>
            <a:r>
              <a:rPr lang="en-US" sz="1400" dirty="0"/>
              <a:t>Optical distortion is actually reduced, relative</a:t>
            </a:r>
            <a:endParaRPr lang="en-US" sz="1000" dirty="0"/>
          </a:p>
          <a:p>
            <a:pPr marL="457200" lvl="1" indent="0">
              <a:buNone/>
            </a:pPr>
            <a:r>
              <a:rPr lang="en-US" sz="1000" dirty="0"/>
              <a:t>	</a:t>
            </a:r>
            <a:r>
              <a:rPr lang="en-US" sz="1400" dirty="0"/>
              <a:t>to two snake optics (β-max ~40-50 m) 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43C59-4918-084F-A872-B031221B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D48669-9C6E-214C-BFC5-53091929A708}"/>
              </a:ext>
            </a:extLst>
          </p:cNvPr>
          <p:cNvGrpSpPr/>
          <p:nvPr/>
        </p:nvGrpSpPr>
        <p:grpSpPr>
          <a:xfrm>
            <a:off x="958482" y="2987846"/>
            <a:ext cx="2968705" cy="3598372"/>
            <a:chOff x="937700" y="646970"/>
            <a:chExt cx="4660881" cy="56494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5B59CF-D7EF-544C-B684-52A4484D3566}"/>
                </a:ext>
              </a:extLst>
            </p:cNvPr>
            <p:cNvGrpSpPr/>
            <p:nvPr/>
          </p:nvGrpSpPr>
          <p:grpSpPr>
            <a:xfrm>
              <a:off x="937700" y="1315561"/>
              <a:ext cx="4160716" cy="4160716"/>
              <a:chOff x="6391275" y="1449068"/>
              <a:chExt cx="4160716" cy="416071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0B220E-994B-164A-9176-19B372027238}"/>
                  </a:ext>
                </a:extLst>
              </p:cNvPr>
              <p:cNvSpPr/>
              <p:nvPr/>
            </p:nvSpPr>
            <p:spPr>
              <a:xfrm>
                <a:off x="6391275" y="1524000"/>
                <a:ext cx="4070608" cy="3990534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60A252-CDAB-5A48-8657-3C40687BAB7B}"/>
                  </a:ext>
                </a:extLst>
              </p:cNvPr>
              <p:cNvGrpSpPr/>
              <p:nvPr/>
            </p:nvGrpSpPr>
            <p:grpSpPr>
              <a:xfrm>
                <a:off x="7870825" y="1449068"/>
                <a:ext cx="1021398" cy="4160716"/>
                <a:chOff x="7870825" y="1449068"/>
                <a:chExt cx="1021398" cy="4160716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2A404BB-9396-3E43-9863-149AF2B47DC7}"/>
                    </a:ext>
                  </a:extLst>
                </p:cNvPr>
                <p:cNvSpPr/>
                <p:nvPr/>
              </p:nvSpPr>
              <p:spPr>
                <a:xfrm>
                  <a:off x="7870825" y="5365751"/>
                  <a:ext cx="234950" cy="24403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6F2A7F4-24F9-A645-9263-F7528C5C64DF}"/>
                    </a:ext>
                  </a:extLst>
                </p:cNvPr>
                <p:cNvCxnSpPr>
                  <a:stCxn id="25" idx="0"/>
                </p:cNvCxnSpPr>
                <p:nvPr/>
              </p:nvCxnSpPr>
              <p:spPr>
                <a:xfrm flipV="1">
                  <a:off x="7988300" y="1571085"/>
                  <a:ext cx="786448" cy="37946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B8ACF10-D123-0B4F-8B75-F69588FE1266}"/>
                    </a:ext>
                  </a:extLst>
                </p:cNvPr>
                <p:cNvSpPr/>
                <p:nvPr/>
              </p:nvSpPr>
              <p:spPr>
                <a:xfrm>
                  <a:off x="8657273" y="1449068"/>
                  <a:ext cx="234950" cy="24403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0B3D130-AEFF-F445-A9F6-F3732620219C}"/>
                  </a:ext>
                </a:extLst>
              </p:cNvPr>
              <p:cNvGrpSpPr/>
              <p:nvPr/>
            </p:nvGrpSpPr>
            <p:grpSpPr>
              <a:xfrm rot="5400000">
                <a:off x="7960934" y="1438909"/>
                <a:ext cx="1021398" cy="4160716"/>
                <a:chOff x="7870825" y="1449068"/>
                <a:chExt cx="1021398" cy="416071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A023D21-00E6-3B45-8A13-275AB8790CB1}"/>
                    </a:ext>
                  </a:extLst>
                </p:cNvPr>
                <p:cNvSpPr/>
                <p:nvPr/>
              </p:nvSpPr>
              <p:spPr>
                <a:xfrm>
                  <a:off x="7870825" y="5365751"/>
                  <a:ext cx="234950" cy="24403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9220F71-D901-5743-9B5B-118421E98343}"/>
                    </a:ext>
                  </a:extLst>
                </p:cNvPr>
                <p:cNvCxnSpPr>
                  <a:stCxn id="22" idx="0"/>
                </p:cNvCxnSpPr>
                <p:nvPr/>
              </p:nvCxnSpPr>
              <p:spPr>
                <a:xfrm flipV="1">
                  <a:off x="7988300" y="1571085"/>
                  <a:ext cx="786448" cy="37946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F1A5CA8-03D6-A74C-88C2-20CEC11D0EEA}"/>
                    </a:ext>
                  </a:extLst>
                </p:cNvPr>
                <p:cNvSpPr/>
                <p:nvPr/>
              </p:nvSpPr>
              <p:spPr>
                <a:xfrm>
                  <a:off x="8657273" y="1449068"/>
                  <a:ext cx="234950" cy="24403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521937-89FA-4842-8AD9-036A7162A550}"/>
                </a:ext>
              </a:extLst>
            </p:cNvPr>
            <p:cNvGrpSpPr/>
            <p:nvPr/>
          </p:nvGrpSpPr>
          <p:grpSpPr>
            <a:xfrm>
              <a:off x="1045303" y="646970"/>
              <a:ext cx="1830919" cy="760107"/>
              <a:chOff x="6654800" y="763892"/>
              <a:chExt cx="1830919" cy="760107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ABD9C71-79BB-9C4B-9D8D-9D6A20ED36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54800" y="1121314"/>
                <a:ext cx="1625600" cy="4026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3B1ED4-94B0-C240-82CC-79F664E89D35}"/>
                  </a:ext>
                </a:extLst>
              </p:cNvPr>
              <p:cNvSpPr txBox="1"/>
              <p:nvPr/>
            </p:nvSpPr>
            <p:spPr>
              <a:xfrm rot="707386">
                <a:off x="6709718" y="763892"/>
                <a:ext cx="1776001" cy="57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Extraction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8DCB3B-20B9-F04D-B915-3CAF821E35E6}"/>
                </a:ext>
              </a:extLst>
            </p:cNvPr>
            <p:cNvGrpSpPr/>
            <p:nvPr/>
          </p:nvGrpSpPr>
          <p:grpSpPr>
            <a:xfrm>
              <a:off x="1745483" y="5369531"/>
              <a:ext cx="1578487" cy="926901"/>
              <a:chOff x="7548308" y="5410201"/>
              <a:chExt cx="1578487" cy="926901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C2AC6FF-8B91-B240-AB7F-306FC75E11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9200" y="5410201"/>
                <a:ext cx="1536700" cy="9269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550820-4B97-1B4D-8B5D-C9D59E8BDA1E}"/>
                  </a:ext>
                </a:extLst>
              </p:cNvPr>
              <p:cNvSpPr txBox="1"/>
              <p:nvPr/>
            </p:nvSpPr>
            <p:spPr>
              <a:xfrm rot="19710849">
                <a:off x="7548308" y="5749937"/>
                <a:ext cx="1578487" cy="57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Injection</a:t>
                </a:r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3CE49EF5-A1AB-2C47-91C7-C9FBCFE7FC13}"/>
                </a:ext>
              </a:extLst>
            </p:cNvPr>
            <p:cNvSpPr/>
            <p:nvPr/>
          </p:nvSpPr>
          <p:spPr>
            <a:xfrm>
              <a:off x="2494116" y="2899499"/>
              <a:ext cx="1096772" cy="110422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63FF4F-B87F-AC4D-A2B4-820E75FC6D35}"/>
                </a:ext>
              </a:extLst>
            </p:cNvPr>
            <p:cNvSpPr txBox="1"/>
            <p:nvPr/>
          </p:nvSpPr>
          <p:spPr>
            <a:xfrm>
              <a:off x="3393697" y="2714833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=90</a:t>
              </a:r>
              <a:r>
                <a:rPr lang="en-US" baseline="30000" dirty="0">
                  <a:sym typeface="Symbol" panose="05050102010706020507" pitchFamily="18" charset="2"/>
                </a:rPr>
                <a:t>o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C6CF7B-2051-A24D-BA4B-B330A55C12F5}"/>
                </a:ext>
              </a:extLst>
            </p:cNvPr>
            <p:cNvSpPr txBox="1"/>
            <p:nvPr/>
          </p:nvSpPr>
          <p:spPr>
            <a:xfrm>
              <a:off x="3321173" y="929395"/>
              <a:ext cx="1309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</a:t>
              </a:r>
              <a:r>
                <a:rPr lang="en-US" baseline="-25000" dirty="0">
                  <a:sym typeface="Symbol" panose="05050102010706020507" pitchFamily="18" charset="2"/>
                </a:rPr>
                <a:t>spin</a:t>
              </a:r>
              <a:r>
                <a:rPr lang="en-US" dirty="0">
                  <a:sym typeface="Symbol" panose="05050102010706020507" pitchFamily="18" charset="2"/>
                </a:rPr>
                <a:t>==19</a:t>
              </a:r>
              <a:r>
                <a:rPr lang="en-US" baseline="30000" dirty="0">
                  <a:sym typeface="Symbol" panose="05050102010706020507" pitchFamily="18" charset="2"/>
                </a:rPr>
                <a:t>o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0AE998-2452-3E4A-99EC-0FDFC087E1B8}"/>
                </a:ext>
              </a:extLst>
            </p:cNvPr>
            <p:cNvSpPr txBox="1"/>
            <p:nvPr/>
          </p:nvSpPr>
          <p:spPr>
            <a:xfrm>
              <a:off x="4687754" y="4043425"/>
              <a:ext cx="91082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</a:t>
              </a:r>
              <a:r>
                <a:rPr lang="en-US" baseline="-25000" dirty="0">
                  <a:sym typeface="Symbol" panose="05050102010706020507" pitchFamily="18" charset="2"/>
                </a:rPr>
                <a:t>spin</a:t>
              </a:r>
              <a:r>
                <a:rPr lang="en-US" dirty="0">
                  <a:sym typeface="Symbol" panose="05050102010706020507" pitchFamily="18" charset="2"/>
                </a:rPr>
                <a:t>=-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426D5-B03B-6A41-9C4C-7E9264835F5B}"/>
                </a:ext>
              </a:extLst>
            </p:cNvPr>
            <p:cNvSpPr txBox="1"/>
            <p:nvPr/>
          </p:nvSpPr>
          <p:spPr>
            <a:xfrm>
              <a:off x="1680537" y="522589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</a:t>
              </a:r>
              <a:r>
                <a:rPr lang="en-US" baseline="-25000" dirty="0">
                  <a:sym typeface="Symbol" panose="05050102010706020507" pitchFamily="18" charset="2"/>
                </a:rPr>
                <a:t>spin</a:t>
              </a:r>
              <a:r>
                <a:rPr lang="en-US" dirty="0">
                  <a:sym typeface="Symbol" panose="05050102010706020507" pitchFamily="18" charset="2"/>
                </a:rPr>
                <a:t>=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98438-4F67-934C-BC6A-660634E8A2F8}"/>
                </a:ext>
              </a:extLst>
            </p:cNvPr>
            <p:cNvSpPr txBox="1"/>
            <p:nvPr/>
          </p:nvSpPr>
          <p:spPr>
            <a:xfrm>
              <a:off x="1241956" y="2682567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</a:t>
              </a:r>
              <a:r>
                <a:rPr lang="en-US" baseline="-25000" dirty="0">
                  <a:sym typeface="Symbol" panose="05050102010706020507" pitchFamily="18" charset="2"/>
                </a:rPr>
                <a:t>spin</a:t>
              </a:r>
              <a:r>
                <a:rPr lang="en-US" dirty="0">
                  <a:sym typeface="Symbol" panose="05050102010706020507" pitchFamily="18" charset="2"/>
                </a:rPr>
                <a:t>=</a:t>
              </a:r>
              <a:endParaRPr lang="en-US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4F86A74-33BA-DD4C-9D33-50A6B9F7F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57" y="1148080"/>
            <a:ext cx="6483933" cy="54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4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E416-9CC6-E543-BC54-A3D701BA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04705"/>
          </a:xfrm>
        </p:spPr>
        <p:txBody>
          <a:bodyPr/>
          <a:lstStyle/>
          <a:p>
            <a:r>
              <a:rPr lang="en-US" dirty="0"/>
              <a:t>Still more (partial) snakes….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B36C2-FE0D-6942-AEC7-8B9D3ED3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822960"/>
            <a:ext cx="6202680" cy="1728008"/>
          </a:xfrm>
        </p:spPr>
        <p:txBody>
          <a:bodyPr>
            <a:normAutofit/>
          </a:bodyPr>
          <a:lstStyle/>
          <a:p>
            <a:r>
              <a:rPr lang="en-US" sz="1800" dirty="0"/>
              <a:t>Replicate the current superconducting 2.7 Tesla, 10% snake at three other locations</a:t>
            </a:r>
          </a:p>
          <a:p>
            <a:r>
              <a:rPr lang="en-US" sz="1800" dirty="0"/>
              <a:t>Increases the spin tune gap</a:t>
            </a:r>
          </a:p>
          <a:p>
            <a:pPr lvl="1"/>
            <a:r>
              <a:rPr lang="en-US" sz="1400" dirty="0"/>
              <a:t>Possibility of fitting Qx in the spin tune gap</a:t>
            </a:r>
          </a:p>
          <a:p>
            <a:pPr lvl="1"/>
            <a:r>
              <a:rPr lang="en-US" sz="1400" dirty="0"/>
              <a:t>Optical distortion is actually reduced, relative</a:t>
            </a:r>
            <a:endParaRPr lang="en-US" sz="1000" dirty="0"/>
          </a:p>
          <a:p>
            <a:pPr marL="457200" lvl="1" indent="0">
              <a:buNone/>
            </a:pPr>
            <a:r>
              <a:rPr lang="en-US" sz="1000" dirty="0"/>
              <a:t>	</a:t>
            </a:r>
            <a:r>
              <a:rPr lang="en-US" sz="1400" dirty="0"/>
              <a:t>to two snake optics (β-max ~40-50 m)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43C59-4918-084F-A872-B031221B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D48669-9C6E-214C-BFC5-53091929A708}"/>
              </a:ext>
            </a:extLst>
          </p:cNvPr>
          <p:cNvGrpSpPr/>
          <p:nvPr/>
        </p:nvGrpSpPr>
        <p:grpSpPr>
          <a:xfrm>
            <a:off x="958482" y="2987846"/>
            <a:ext cx="2968705" cy="3598372"/>
            <a:chOff x="937700" y="646970"/>
            <a:chExt cx="4660881" cy="56494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5B59CF-D7EF-544C-B684-52A4484D3566}"/>
                </a:ext>
              </a:extLst>
            </p:cNvPr>
            <p:cNvGrpSpPr/>
            <p:nvPr/>
          </p:nvGrpSpPr>
          <p:grpSpPr>
            <a:xfrm>
              <a:off x="937700" y="1315561"/>
              <a:ext cx="4160716" cy="4160716"/>
              <a:chOff x="6391275" y="1449068"/>
              <a:chExt cx="4160716" cy="416071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0B220E-994B-164A-9176-19B372027238}"/>
                  </a:ext>
                </a:extLst>
              </p:cNvPr>
              <p:cNvSpPr/>
              <p:nvPr/>
            </p:nvSpPr>
            <p:spPr>
              <a:xfrm>
                <a:off x="6391275" y="1524000"/>
                <a:ext cx="4070608" cy="3990534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60A252-CDAB-5A48-8657-3C40687BAB7B}"/>
                  </a:ext>
                </a:extLst>
              </p:cNvPr>
              <p:cNvGrpSpPr/>
              <p:nvPr/>
            </p:nvGrpSpPr>
            <p:grpSpPr>
              <a:xfrm>
                <a:off x="7870825" y="1449068"/>
                <a:ext cx="1021398" cy="4160716"/>
                <a:chOff x="7870825" y="1449068"/>
                <a:chExt cx="1021398" cy="4160716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2A404BB-9396-3E43-9863-149AF2B47DC7}"/>
                    </a:ext>
                  </a:extLst>
                </p:cNvPr>
                <p:cNvSpPr/>
                <p:nvPr/>
              </p:nvSpPr>
              <p:spPr>
                <a:xfrm>
                  <a:off x="7870825" y="5365751"/>
                  <a:ext cx="234950" cy="24403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6F2A7F4-24F9-A645-9263-F7528C5C64DF}"/>
                    </a:ext>
                  </a:extLst>
                </p:cNvPr>
                <p:cNvCxnSpPr>
                  <a:stCxn id="25" idx="0"/>
                </p:cNvCxnSpPr>
                <p:nvPr/>
              </p:nvCxnSpPr>
              <p:spPr>
                <a:xfrm flipV="1">
                  <a:off x="7988300" y="1571085"/>
                  <a:ext cx="786448" cy="37946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B8ACF10-D123-0B4F-8B75-F69588FE1266}"/>
                    </a:ext>
                  </a:extLst>
                </p:cNvPr>
                <p:cNvSpPr/>
                <p:nvPr/>
              </p:nvSpPr>
              <p:spPr>
                <a:xfrm>
                  <a:off x="8657273" y="1449068"/>
                  <a:ext cx="234950" cy="24403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0B3D130-AEFF-F445-A9F6-F3732620219C}"/>
                  </a:ext>
                </a:extLst>
              </p:cNvPr>
              <p:cNvGrpSpPr/>
              <p:nvPr/>
            </p:nvGrpSpPr>
            <p:grpSpPr>
              <a:xfrm rot="5400000">
                <a:off x="7960934" y="1438909"/>
                <a:ext cx="1021398" cy="4160716"/>
                <a:chOff x="7870825" y="1449068"/>
                <a:chExt cx="1021398" cy="416071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A023D21-00E6-3B45-8A13-275AB8790CB1}"/>
                    </a:ext>
                  </a:extLst>
                </p:cNvPr>
                <p:cNvSpPr/>
                <p:nvPr/>
              </p:nvSpPr>
              <p:spPr>
                <a:xfrm>
                  <a:off x="7870825" y="5365751"/>
                  <a:ext cx="234950" cy="24403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9220F71-D901-5743-9B5B-118421E98343}"/>
                    </a:ext>
                  </a:extLst>
                </p:cNvPr>
                <p:cNvCxnSpPr>
                  <a:stCxn id="22" idx="0"/>
                </p:cNvCxnSpPr>
                <p:nvPr/>
              </p:nvCxnSpPr>
              <p:spPr>
                <a:xfrm flipV="1">
                  <a:off x="7988300" y="1571085"/>
                  <a:ext cx="786448" cy="37946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F1A5CA8-03D6-A74C-88C2-20CEC11D0EEA}"/>
                    </a:ext>
                  </a:extLst>
                </p:cNvPr>
                <p:cNvSpPr/>
                <p:nvPr/>
              </p:nvSpPr>
              <p:spPr>
                <a:xfrm>
                  <a:off x="8657273" y="1449068"/>
                  <a:ext cx="234950" cy="24403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521937-89FA-4842-8AD9-036A7162A550}"/>
                </a:ext>
              </a:extLst>
            </p:cNvPr>
            <p:cNvGrpSpPr/>
            <p:nvPr/>
          </p:nvGrpSpPr>
          <p:grpSpPr>
            <a:xfrm>
              <a:off x="1045303" y="646970"/>
              <a:ext cx="1830919" cy="760107"/>
              <a:chOff x="6654800" y="763892"/>
              <a:chExt cx="1830919" cy="760107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ABD9C71-79BB-9C4B-9D8D-9D6A20ED36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54800" y="1121314"/>
                <a:ext cx="1625600" cy="4026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3B1ED4-94B0-C240-82CC-79F664E89D35}"/>
                  </a:ext>
                </a:extLst>
              </p:cNvPr>
              <p:cNvSpPr txBox="1"/>
              <p:nvPr/>
            </p:nvSpPr>
            <p:spPr>
              <a:xfrm rot="707386">
                <a:off x="6709718" y="763892"/>
                <a:ext cx="1776001" cy="57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Extraction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8DCB3B-20B9-F04D-B915-3CAF821E35E6}"/>
                </a:ext>
              </a:extLst>
            </p:cNvPr>
            <p:cNvGrpSpPr/>
            <p:nvPr/>
          </p:nvGrpSpPr>
          <p:grpSpPr>
            <a:xfrm>
              <a:off x="1745483" y="5369531"/>
              <a:ext cx="1578487" cy="926901"/>
              <a:chOff x="7548308" y="5410201"/>
              <a:chExt cx="1578487" cy="926901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C2AC6FF-8B91-B240-AB7F-306FC75E11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9200" y="5410201"/>
                <a:ext cx="1536700" cy="9269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550820-4B97-1B4D-8B5D-C9D59E8BDA1E}"/>
                  </a:ext>
                </a:extLst>
              </p:cNvPr>
              <p:cNvSpPr txBox="1"/>
              <p:nvPr/>
            </p:nvSpPr>
            <p:spPr>
              <a:xfrm rot="19710849">
                <a:off x="7548308" y="5749937"/>
                <a:ext cx="1578487" cy="57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Injection</a:t>
                </a:r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3CE49EF5-A1AB-2C47-91C7-C9FBCFE7FC13}"/>
                </a:ext>
              </a:extLst>
            </p:cNvPr>
            <p:cNvSpPr/>
            <p:nvPr/>
          </p:nvSpPr>
          <p:spPr>
            <a:xfrm>
              <a:off x="2494116" y="2899499"/>
              <a:ext cx="1096772" cy="110422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63FF4F-B87F-AC4D-A2B4-820E75FC6D35}"/>
                </a:ext>
              </a:extLst>
            </p:cNvPr>
            <p:cNvSpPr txBox="1"/>
            <p:nvPr/>
          </p:nvSpPr>
          <p:spPr>
            <a:xfrm>
              <a:off x="3393697" y="2714833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=90</a:t>
              </a:r>
              <a:r>
                <a:rPr lang="en-US" baseline="30000" dirty="0">
                  <a:sym typeface="Symbol" panose="05050102010706020507" pitchFamily="18" charset="2"/>
                </a:rPr>
                <a:t>o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C6CF7B-2051-A24D-BA4B-B330A55C12F5}"/>
                </a:ext>
              </a:extLst>
            </p:cNvPr>
            <p:cNvSpPr txBox="1"/>
            <p:nvPr/>
          </p:nvSpPr>
          <p:spPr>
            <a:xfrm>
              <a:off x="3321173" y="929395"/>
              <a:ext cx="1309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</a:t>
              </a:r>
              <a:r>
                <a:rPr lang="en-US" baseline="-25000" dirty="0">
                  <a:sym typeface="Symbol" panose="05050102010706020507" pitchFamily="18" charset="2"/>
                </a:rPr>
                <a:t>spin</a:t>
              </a:r>
              <a:r>
                <a:rPr lang="en-US" dirty="0">
                  <a:sym typeface="Symbol" panose="05050102010706020507" pitchFamily="18" charset="2"/>
                </a:rPr>
                <a:t>==19</a:t>
              </a:r>
              <a:r>
                <a:rPr lang="en-US" baseline="30000" dirty="0">
                  <a:sym typeface="Symbol" panose="05050102010706020507" pitchFamily="18" charset="2"/>
                </a:rPr>
                <a:t>o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0AE998-2452-3E4A-99EC-0FDFC087E1B8}"/>
                </a:ext>
              </a:extLst>
            </p:cNvPr>
            <p:cNvSpPr txBox="1"/>
            <p:nvPr/>
          </p:nvSpPr>
          <p:spPr>
            <a:xfrm>
              <a:off x="4687754" y="4043425"/>
              <a:ext cx="91082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</a:t>
              </a:r>
              <a:r>
                <a:rPr lang="en-US" baseline="-25000" dirty="0">
                  <a:sym typeface="Symbol" panose="05050102010706020507" pitchFamily="18" charset="2"/>
                </a:rPr>
                <a:t>spin</a:t>
              </a:r>
              <a:r>
                <a:rPr lang="en-US" dirty="0">
                  <a:sym typeface="Symbol" panose="05050102010706020507" pitchFamily="18" charset="2"/>
                </a:rPr>
                <a:t>=-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426D5-B03B-6A41-9C4C-7E9264835F5B}"/>
                </a:ext>
              </a:extLst>
            </p:cNvPr>
            <p:cNvSpPr txBox="1"/>
            <p:nvPr/>
          </p:nvSpPr>
          <p:spPr>
            <a:xfrm>
              <a:off x="1680537" y="522589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</a:t>
              </a:r>
              <a:r>
                <a:rPr lang="en-US" baseline="-25000" dirty="0">
                  <a:sym typeface="Symbol" panose="05050102010706020507" pitchFamily="18" charset="2"/>
                </a:rPr>
                <a:t>spin</a:t>
              </a:r>
              <a:r>
                <a:rPr lang="en-US" dirty="0">
                  <a:sym typeface="Symbol" panose="05050102010706020507" pitchFamily="18" charset="2"/>
                </a:rPr>
                <a:t>=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98438-4F67-934C-BC6A-660634E8A2F8}"/>
                </a:ext>
              </a:extLst>
            </p:cNvPr>
            <p:cNvSpPr txBox="1"/>
            <p:nvPr/>
          </p:nvSpPr>
          <p:spPr>
            <a:xfrm>
              <a:off x="1241956" y="2682567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</a:t>
              </a:r>
              <a:r>
                <a:rPr lang="en-US" baseline="-25000" dirty="0">
                  <a:sym typeface="Symbol" panose="05050102010706020507" pitchFamily="18" charset="2"/>
                </a:rPr>
                <a:t>spin</a:t>
              </a:r>
              <a:r>
                <a:rPr lang="en-US" dirty="0">
                  <a:sym typeface="Symbol" panose="05050102010706020507" pitchFamily="18" charset="2"/>
                </a:rPr>
                <a:t>=</a:t>
              </a:r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912541B-DEDC-9847-84ED-53B633E6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19" y="1247452"/>
            <a:ext cx="6202681" cy="47875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BE30665-65D4-E546-A705-C616276D97C5}"/>
              </a:ext>
            </a:extLst>
          </p:cNvPr>
          <p:cNvSpPr txBox="1"/>
          <p:nvPr/>
        </p:nvSpPr>
        <p:spPr>
          <a:xfrm>
            <a:off x="8236589" y="878120"/>
            <a:ext cx="37877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Optics with Four Snakes (1/4 ring)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563694-8C74-B948-92AD-324645578811}"/>
              </a:ext>
            </a:extLst>
          </p:cNvPr>
          <p:cNvCxnSpPr/>
          <p:nvPr/>
        </p:nvCxnSpPr>
        <p:spPr>
          <a:xfrm>
            <a:off x="6695440" y="2458720"/>
            <a:ext cx="4968240" cy="0"/>
          </a:xfrm>
          <a:prstGeom prst="line">
            <a:avLst/>
          </a:prstGeom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92FCB6-CA39-A249-9873-FDFE8DFCD2D2}"/>
              </a:ext>
            </a:extLst>
          </p:cNvPr>
          <p:cNvCxnSpPr/>
          <p:nvPr/>
        </p:nvCxnSpPr>
        <p:spPr>
          <a:xfrm>
            <a:off x="6695440" y="3315134"/>
            <a:ext cx="4968240" cy="0"/>
          </a:xfrm>
          <a:prstGeom prst="line">
            <a:avLst/>
          </a:prstGeom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id="{CDD432D6-4472-5848-B9C1-21CA28AB5E17}"/>
              </a:ext>
            </a:extLst>
          </p:cNvPr>
          <p:cNvSpPr/>
          <p:nvPr/>
        </p:nvSpPr>
        <p:spPr>
          <a:xfrm>
            <a:off x="5989319" y="2458720"/>
            <a:ext cx="106681" cy="83609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0AEC95-3F38-6F48-B589-189DF2D0414B}"/>
              </a:ext>
            </a:extLst>
          </p:cNvPr>
          <p:cNvSpPr txBox="1"/>
          <p:nvPr/>
        </p:nvSpPr>
        <p:spPr>
          <a:xfrm>
            <a:off x="4820998" y="2570765"/>
            <a:ext cx="11326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range,</a:t>
            </a:r>
          </a:p>
          <a:p>
            <a:r>
              <a:rPr lang="en-US" dirty="0"/>
              <a:t>No snakes</a:t>
            </a:r>
          </a:p>
        </p:txBody>
      </p:sp>
    </p:spTree>
    <p:extLst>
      <p:ext uri="{BB962C8B-B14F-4D97-AF65-F5344CB8AC3E}">
        <p14:creationId xmlns:p14="http://schemas.microsoft.com/office/powerpoint/2010/main" val="247733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6B13-F5F0-5B44-A20C-2C89D646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753905"/>
          </a:xfrm>
        </p:spPr>
        <p:txBody>
          <a:bodyPr>
            <a:noAutofit/>
          </a:bodyPr>
          <a:lstStyle/>
          <a:p>
            <a:r>
              <a:rPr lang="en-US" sz="3400" dirty="0"/>
              <a:t>Partial snake resonance suppression with </a:t>
            </a:r>
            <a:r>
              <a:rPr lang="en-US" sz="3400" dirty="0" err="1"/>
              <a:t>betatron</a:t>
            </a:r>
            <a:r>
              <a:rPr lang="en-US" sz="3400" dirty="0"/>
              <a:t>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5847-D3EB-0D45-A375-6F5958F92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934" y="772159"/>
            <a:ext cx="6089712" cy="4788039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Both </a:t>
            </a:r>
            <a:r>
              <a:rPr lang="en-US" sz="1800" dirty="0">
                <a:solidFill>
                  <a:srgbClr val="FF0000"/>
                </a:solidFill>
              </a:rPr>
              <a:t>partial snake spin resonance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FF0000"/>
                </a:solidFill>
              </a:rPr>
              <a:t>resonance from </a:t>
            </a:r>
            <a:r>
              <a:rPr lang="en-US" sz="1800" dirty="0" err="1">
                <a:solidFill>
                  <a:srgbClr val="FF0000"/>
                </a:solidFill>
              </a:rPr>
              <a:t>betatron</a:t>
            </a:r>
            <a:r>
              <a:rPr lang="en-US" sz="1800" dirty="0">
                <a:solidFill>
                  <a:srgbClr val="FF0000"/>
                </a:solidFill>
              </a:rPr>
              <a:t> coupling </a:t>
            </a:r>
            <a:r>
              <a:rPr lang="en-US" sz="1800" dirty="0"/>
              <a:t>both occur at  </a:t>
            </a:r>
          </a:p>
          <a:p>
            <a:pPr marL="457200" lvl="1" indent="0">
              <a:buNone/>
            </a:pPr>
            <a:r>
              <a:rPr lang="en-US" sz="1800" dirty="0"/>
              <a:t>		</a:t>
            </a:r>
          </a:p>
          <a:p>
            <a:pPr marL="457200" lvl="1" indent="0">
              <a:buNone/>
            </a:pPr>
            <a:r>
              <a:rPr lang="en-US" sz="1800" dirty="0"/>
              <a:t>		ν</a:t>
            </a:r>
            <a:r>
              <a:rPr lang="en-US" sz="1800" baseline="-25000" dirty="0"/>
              <a:t>s</a:t>
            </a:r>
            <a:r>
              <a:rPr lang="en-US" sz="1800" dirty="0"/>
              <a:t> = N +/- Q</a:t>
            </a:r>
            <a:r>
              <a:rPr lang="en-US" sz="1800" baseline="-25000" dirty="0"/>
              <a:t>x</a:t>
            </a:r>
          </a:p>
          <a:p>
            <a:endParaRPr lang="en-US" sz="1800" dirty="0"/>
          </a:p>
          <a:p>
            <a:r>
              <a:rPr lang="en-US" sz="1800" dirty="0"/>
              <a:t>Introduce skew quads to excite coupling spin resonance to cancel snake drive term</a:t>
            </a:r>
          </a:p>
          <a:p>
            <a:r>
              <a:rPr lang="en-US" sz="1800" dirty="0"/>
              <a:t>Benefits:</a:t>
            </a:r>
          </a:p>
          <a:p>
            <a:pPr lvl="1"/>
            <a:r>
              <a:rPr lang="en-US" sz="1400" dirty="0"/>
              <a:t>Possibility of full resonance correction (better than tune jump)</a:t>
            </a:r>
          </a:p>
          <a:p>
            <a:pPr lvl="1"/>
            <a:r>
              <a:rPr lang="en-US" sz="1400" dirty="0"/>
              <a:t>Tune jump is sensitive to timing at the 100 us level.  Correction is on for a full millisecond around the resonance.</a:t>
            </a:r>
          </a:p>
          <a:p>
            <a:pPr lvl="1"/>
            <a:endParaRPr lang="en-US" sz="1400" dirty="0"/>
          </a:p>
          <a:p>
            <a:r>
              <a:rPr lang="en-US" sz="1800" dirty="0"/>
              <a:t>Design challenges:</a:t>
            </a:r>
          </a:p>
          <a:p>
            <a:pPr lvl="1"/>
            <a:r>
              <a:rPr lang="en-US" sz="1400" dirty="0"/>
              <a:t>Phasing changes a lot from resonance to resonance, requires fast ramping skew quads</a:t>
            </a:r>
          </a:p>
          <a:p>
            <a:pPr lvl="1"/>
            <a:r>
              <a:rPr lang="en-US" sz="1400" dirty="0"/>
              <a:t>Qy is near integer, additional constraints to limit optics distortion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0DE63-4982-D341-A938-4CB39936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86176D2-10D3-5A41-8705-B86164A3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51" y="1396720"/>
            <a:ext cx="4788040" cy="4788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C0E8A-2D00-A749-8F5B-86D7EC53DDE0}"/>
              </a:ext>
            </a:extLst>
          </p:cNvPr>
          <p:cNvSpPr txBox="1"/>
          <p:nvPr/>
        </p:nvSpPr>
        <p:spPr>
          <a:xfrm>
            <a:off x="7044729" y="6144745"/>
            <a:ext cx="368203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Correction with 15 skew quadrupoles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C7839-8D56-B04F-ACA2-9D46BCC8EAF3}"/>
              </a:ext>
            </a:extLst>
          </p:cNvPr>
          <p:cNvSpPr txBox="1"/>
          <p:nvPr/>
        </p:nvSpPr>
        <p:spPr>
          <a:xfrm>
            <a:off x="10834639" y="1459307"/>
            <a:ext cx="13131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correction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B0C63041-57AB-2F4B-8A40-3E622256B892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79843" y="1782472"/>
            <a:ext cx="2554799" cy="270572"/>
          </a:xfrm>
          <a:prstGeom prst="bentConnector3">
            <a:avLst>
              <a:gd name="adj1" fmla="val 99951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EBB50B2-A498-2C42-A7D9-186E860B93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82743" y="1782471"/>
            <a:ext cx="1939764" cy="319068"/>
          </a:xfrm>
          <a:prstGeom prst="bentConnector3">
            <a:avLst>
              <a:gd name="adj1" fmla="val 100248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56070C5C-C075-3740-BC13-CB504D3509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57816" y="1782469"/>
            <a:ext cx="864694" cy="270576"/>
          </a:xfrm>
          <a:prstGeom prst="bentConnector3">
            <a:avLst>
              <a:gd name="adj1" fmla="val 99702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12F8417-6B3E-4447-8FB6-9461AD190072}"/>
              </a:ext>
            </a:extLst>
          </p:cNvPr>
          <p:cNvSpPr txBox="1"/>
          <p:nvPr/>
        </p:nvSpPr>
        <p:spPr>
          <a:xfrm>
            <a:off x="6378896" y="883238"/>
            <a:ext cx="323737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Partial correction </a:t>
            </a:r>
          </a:p>
          <a:p>
            <a:r>
              <a:rPr lang="en-US" dirty="0"/>
              <a:t>(compromise with stability)</a:t>
            </a:r>
          </a:p>
        </p:txBody>
      </p: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C0FBF457-6909-3E49-8A7A-7F78D67613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9385160" y="1780120"/>
            <a:ext cx="1459658" cy="330642"/>
          </a:xfrm>
          <a:prstGeom prst="bentConnector3">
            <a:avLst>
              <a:gd name="adj1" fmla="val 100254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131E1694-44C6-A747-8542-8FB89219D0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21542" y="1698101"/>
            <a:ext cx="489327" cy="144067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75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6B13-F5F0-5B44-A20C-2C89D646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753905"/>
          </a:xfrm>
        </p:spPr>
        <p:txBody>
          <a:bodyPr>
            <a:noAutofit/>
          </a:bodyPr>
          <a:lstStyle/>
          <a:p>
            <a:r>
              <a:rPr lang="en-US" sz="3400" dirty="0"/>
              <a:t>Partial snake resonance suppression with </a:t>
            </a:r>
            <a:r>
              <a:rPr lang="en-US" sz="3400" dirty="0" err="1"/>
              <a:t>betatron</a:t>
            </a:r>
            <a:r>
              <a:rPr lang="en-US" sz="3400" dirty="0"/>
              <a:t>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5847-D3EB-0D45-A375-6F5958F92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04" y="772160"/>
            <a:ext cx="5411176" cy="435133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Both </a:t>
            </a:r>
            <a:r>
              <a:rPr lang="en-US" sz="1800" dirty="0">
                <a:solidFill>
                  <a:srgbClr val="FF0000"/>
                </a:solidFill>
              </a:rPr>
              <a:t>partial snake spin resonance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FF0000"/>
                </a:solidFill>
              </a:rPr>
              <a:t>resonance from </a:t>
            </a:r>
            <a:r>
              <a:rPr lang="en-US" sz="1800" dirty="0" err="1">
                <a:solidFill>
                  <a:srgbClr val="FF0000"/>
                </a:solidFill>
              </a:rPr>
              <a:t>betatron</a:t>
            </a:r>
            <a:r>
              <a:rPr lang="en-US" sz="1800" dirty="0">
                <a:solidFill>
                  <a:srgbClr val="FF0000"/>
                </a:solidFill>
              </a:rPr>
              <a:t> coupling </a:t>
            </a:r>
            <a:r>
              <a:rPr lang="en-US" sz="1800" dirty="0"/>
              <a:t>both occur at  </a:t>
            </a:r>
          </a:p>
          <a:p>
            <a:pPr marL="457200" lvl="1" indent="0">
              <a:buNone/>
            </a:pPr>
            <a:r>
              <a:rPr lang="en-US" sz="1800" dirty="0"/>
              <a:t>		</a:t>
            </a:r>
          </a:p>
          <a:p>
            <a:pPr marL="457200" lvl="1" indent="0">
              <a:buNone/>
            </a:pPr>
            <a:r>
              <a:rPr lang="en-US" sz="1800" dirty="0"/>
              <a:t>		ν</a:t>
            </a:r>
            <a:r>
              <a:rPr lang="en-US" sz="1800" baseline="-25000" dirty="0"/>
              <a:t>s</a:t>
            </a:r>
            <a:r>
              <a:rPr lang="en-US" sz="1800" dirty="0"/>
              <a:t> = N +/- Q</a:t>
            </a:r>
            <a:r>
              <a:rPr lang="en-US" sz="1800" baseline="-25000" dirty="0"/>
              <a:t>x</a:t>
            </a:r>
          </a:p>
          <a:p>
            <a:endParaRPr lang="en-US" sz="1800" dirty="0"/>
          </a:p>
          <a:p>
            <a:r>
              <a:rPr lang="en-US" sz="1800" dirty="0"/>
              <a:t>Introduce skew quads to excite coupling spin resonance to cancel snake drive term</a:t>
            </a:r>
          </a:p>
          <a:p>
            <a:endParaRPr lang="en-US" sz="1800" dirty="0"/>
          </a:p>
          <a:p>
            <a:r>
              <a:rPr lang="en-US" sz="1800" dirty="0"/>
              <a:t>Design challenges:</a:t>
            </a:r>
          </a:p>
          <a:p>
            <a:pPr lvl="1"/>
            <a:r>
              <a:rPr lang="en-US" sz="1400" dirty="0"/>
              <a:t>Phasing changes a lot from resonance to resonance, requires fast ramping skew quads</a:t>
            </a:r>
          </a:p>
          <a:p>
            <a:pPr lvl="1"/>
            <a:r>
              <a:rPr lang="en-US" sz="1400" dirty="0"/>
              <a:t>Qy is near integer, additional constraints to limit optics distortion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0DE63-4982-D341-A938-4CB39936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4025D-2407-AE43-A44D-AA5261DC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834" y="1252639"/>
            <a:ext cx="5549833" cy="4162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64DEB4-5C9D-5348-85AD-C0016EB15E59}"/>
              </a:ext>
            </a:extLst>
          </p:cNvPr>
          <p:cNvSpPr txBox="1"/>
          <p:nvPr/>
        </p:nvSpPr>
        <p:spPr>
          <a:xfrm>
            <a:off x="6722501" y="883307"/>
            <a:ext cx="46388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 quads currents for resonance suppression</a:t>
            </a:r>
          </a:p>
        </p:txBody>
      </p:sp>
    </p:spTree>
    <p:extLst>
      <p:ext uri="{BB962C8B-B14F-4D97-AF65-F5344CB8AC3E}">
        <p14:creationId xmlns:p14="http://schemas.microsoft.com/office/powerpoint/2010/main" val="3088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E6EA-1453-C344-8220-625386CB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73723"/>
          </a:xfrm>
        </p:spPr>
        <p:txBody>
          <a:bodyPr/>
          <a:lstStyle/>
          <a:p>
            <a:r>
              <a:rPr lang="en-US" dirty="0"/>
              <a:t>Emittance Preservation in 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25126-5D73-924A-9457-5E800C0E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13" y="1083027"/>
            <a:ext cx="7200482" cy="778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Run 17 Lessons: Peak current-drive emittance growth at AGS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EBD7F-2857-4749-AC0D-C512D750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 descr="Mon_Mar_13_19-32-42_2017.21367.gif">
            <a:extLst>
              <a:ext uri="{FF2B5EF4-FFF2-40B4-BE49-F238E27FC236}">
                <a16:creationId xmlns:a16="http://schemas.microsoft.com/office/drawing/2014/main" id="{09AF892C-E0DB-2040-ACD3-31AE09F60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27551" r="2310" b="10982"/>
          <a:stretch/>
        </p:blipFill>
        <p:spPr>
          <a:xfrm>
            <a:off x="7592677" y="723481"/>
            <a:ext cx="4268110" cy="2512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3755B-BB18-D241-AC58-BA565BEE939D}"/>
              </a:ext>
            </a:extLst>
          </p:cNvPr>
          <p:cNvSpPr txBox="1"/>
          <p:nvPr/>
        </p:nvSpPr>
        <p:spPr>
          <a:xfrm>
            <a:off x="875922" y="1794551"/>
            <a:ext cx="4260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 of defocusing RF voltage: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20% reduction in peak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15% reduction in vertical emittance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6541F-58BC-5842-A74F-91C6A2BF302C}"/>
              </a:ext>
            </a:extLst>
          </p:cNvPr>
          <p:cNvSpPr txBox="1"/>
          <p:nvPr/>
        </p:nvSpPr>
        <p:spPr>
          <a:xfrm>
            <a:off x="725490" y="4243548"/>
            <a:ext cx="5514971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/>
              <a:t>Two mitigation strategies</a:t>
            </a:r>
          </a:p>
          <a:p>
            <a:pPr lvl="1"/>
            <a:r>
              <a:rPr lang="en-US" sz="2300" dirty="0"/>
              <a:t>Raise the Booster to AGS transfer energy</a:t>
            </a:r>
          </a:p>
          <a:p>
            <a:pPr lvl="1"/>
            <a:r>
              <a:rPr lang="en-US" sz="2300" dirty="0"/>
              <a:t>Bunch splitting/merging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51DA9C4-7036-0642-BDF8-649FB229A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2577" r="3414"/>
          <a:stretch/>
        </p:blipFill>
        <p:spPr>
          <a:xfrm>
            <a:off x="7582407" y="3401710"/>
            <a:ext cx="4278380" cy="3275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3F497D-94A6-3F42-97A9-C585531B8395}"/>
              </a:ext>
            </a:extLst>
          </p:cNvPr>
          <p:cNvSpPr txBox="1"/>
          <p:nvPr/>
        </p:nvSpPr>
        <p:spPr>
          <a:xfrm>
            <a:off x="6941128" y="645552"/>
            <a:ext cx="43666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AGS Longitudinal distribution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1B8363-8CCE-9C40-8FB1-0413DB453F11}"/>
              </a:ext>
            </a:extLst>
          </p:cNvPr>
          <p:cNvSpPr txBox="1"/>
          <p:nvPr/>
        </p:nvSpPr>
        <p:spPr>
          <a:xfrm>
            <a:off x="7149356" y="3244334"/>
            <a:ext cx="41584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AGS Vertical Emittance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B97BF-CA2C-0743-9B90-9789C5523FCA}"/>
              </a:ext>
            </a:extLst>
          </p:cNvPr>
          <p:cNvSpPr/>
          <p:nvPr/>
        </p:nvSpPr>
        <p:spPr>
          <a:xfrm>
            <a:off x="565179" y="302889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300" dirty="0"/>
              <a:t>AGS has large injection space charge tune shifts</a:t>
            </a:r>
          </a:p>
          <a:p>
            <a:pPr lvl="1"/>
            <a:r>
              <a:rPr lang="en-US" sz="2300" dirty="0" err="1">
                <a:solidFill>
                  <a:srgbClr val="FF0000"/>
                </a:solidFill>
              </a:rPr>
              <a:t>ΔQ</a:t>
            </a:r>
            <a:r>
              <a:rPr lang="en-US" sz="2300" baseline="-25000" dirty="0" err="1">
                <a:solidFill>
                  <a:srgbClr val="FF0000"/>
                </a:solidFill>
              </a:rPr>
              <a:t>sc</a:t>
            </a:r>
            <a:r>
              <a:rPr lang="en-US" sz="2300" dirty="0">
                <a:solidFill>
                  <a:srgbClr val="FF0000"/>
                </a:solidFill>
              </a:rPr>
              <a:t>(</a:t>
            </a:r>
            <a:r>
              <a:rPr lang="en-US" sz="2300" dirty="0" err="1">
                <a:solidFill>
                  <a:srgbClr val="FF0000"/>
                </a:solidFill>
              </a:rPr>
              <a:t>x,y</a:t>
            </a:r>
            <a:r>
              <a:rPr lang="en-US" sz="2300" dirty="0">
                <a:solidFill>
                  <a:srgbClr val="FF0000"/>
                </a:solidFill>
              </a:rPr>
              <a:t>) = -0.17, -0.25</a:t>
            </a:r>
          </a:p>
        </p:txBody>
      </p:sp>
    </p:spTree>
    <p:extLst>
      <p:ext uri="{BB962C8B-B14F-4D97-AF65-F5344CB8AC3E}">
        <p14:creationId xmlns:p14="http://schemas.microsoft.com/office/powerpoint/2010/main" val="139297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A6F71-762E-804F-A6F9-B4BDC2AD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952B0D-5C6D-5341-B198-C02856DC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847"/>
            <a:ext cx="10515600" cy="769545"/>
          </a:xfrm>
        </p:spPr>
        <p:txBody>
          <a:bodyPr/>
          <a:lstStyle/>
          <a:p>
            <a:r>
              <a:rPr lang="en-US" dirty="0"/>
              <a:t>Raising AGS Injection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92586-CF6E-7649-BC48-E1068F4416B1}"/>
              </a:ext>
            </a:extLst>
          </p:cNvPr>
          <p:cNvSpPr txBox="1"/>
          <p:nvPr/>
        </p:nvSpPr>
        <p:spPr>
          <a:xfrm>
            <a:off x="301783" y="889843"/>
            <a:ext cx="57942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Actually</a:t>
            </a:r>
            <a:r>
              <a:rPr lang="en-US" dirty="0"/>
              <a:t> driven by helium-3</a:t>
            </a:r>
            <a:r>
              <a:rPr lang="en-US" i="1" dirty="0"/>
              <a:t> </a:t>
            </a:r>
            <a:r>
              <a:rPr lang="en-US" dirty="0"/>
              <a:t>spin considerations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Raising injection of He3 from |G</a:t>
            </a:r>
            <a:r>
              <a:rPr lang="en-US" baseline="-25000" dirty="0"/>
              <a:t>He</a:t>
            </a:r>
            <a:r>
              <a:rPr lang="en-US" dirty="0"/>
              <a:t>ɣ| = 7.5 → 10.5 avoids a major AGS resonance crossing</a:t>
            </a:r>
          </a:p>
          <a:p>
            <a:endParaRPr lang="en-US" dirty="0"/>
          </a:p>
          <a:p>
            <a:r>
              <a:rPr lang="en-US" dirty="0"/>
              <a:t>This would also allow higher energy transfer of protons.</a:t>
            </a:r>
          </a:p>
          <a:p>
            <a:r>
              <a:rPr lang="en-US" dirty="0"/>
              <a:t>		 |</a:t>
            </a:r>
            <a:r>
              <a:rPr lang="en-US" dirty="0" err="1"/>
              <a:t>G</a:t>
            </a:r>
            <a:r>
              <a:rPr lang="en-US" baseline="-25000" dirty="0" err="1"/>
              <a:t>proton</a:t>
            </a:r>
            <a:r>
              <a:rPr lang="en-US" dirty="0" err="1"/>
              <a:t>ɣ</a:t>
            </a:r>
            <a:r>
              <a:rPr lang="en-US" dirty="0"/>
              <a:t>| = 4.5 → 6.5 </a:t>
            </a:r>
          </a:p>
          <a:p>
            <a:endParaRPr lang="en-US" dirty="0"/>
          </a:p>
          <a:p>
            <a:r>
              <a:rPr lang="en-US" dirty="0"/>
              <a:t>Protons injected at the higher rigidity would have space charge tune shift </a:t>
            </a:r>
            <a:r>
              <a:rPr lang="en-US" dirty="0">
                <a:solidFill>
                  <a:srgbClr val="FF0000"/>
                </a:solidFill>
              </a:rPr>
              <a:t>reduced by 70%</a:t>
            </a:r>
          </a:p>
          <a:p>
            <a:endParaRPr lang="en-US" dirty="0"/>
          </a:p>
          <a:p>
            <a:r>
              <a:rPr lang="en-US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spin resonance crossing in the Booster and AGS need to be considered (and avoided)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 transparency of the transfer line is energy dependent (-3% pol for </a:t>
            </a:r>
            <a:r>
              <a:rPr lang="en-US" dirty="0" err="1"/>
              <a:t>G</a:t>
            </a:r>
            <a:r>
              <a:rPr lang="en-US" baseline="-25000" dirty="0" err="1"/>
              <a:t>proton</a:t>
            </a:r>
            <a:r>
              <a:rPr lang="en-US" dirty="0" err="1"/>
              <a:t>ɣ</a:t>
            </a:r>
            <a:r>
              <a:rPr lang="en-US" dirty="0"/>
              <a:t> = 6.5)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Expensive: </a:t>
            </a:r>
            <a:r>
              <a:rPr lang="en-US" dirty="0" err="1"/>
              <a:t>Boooster</a:t>
            </a:r>
            <a:r>
              <a:rPr lang="en-US" dirty="0"/>
              <a:t> main dipoles and quads, Booster RF, transfer line dipoles and pulsed power need upgrades</a:t>
            </a:r>
          </a:p>
          <a:p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DCA975-9831-B94F-A1EB-FFE9429D9B02}"/>
              </a:ext>
            </a:extLst>
          </p:cNvPr>
          <p:cNvGrpSpPr/>
          <p:nvPr/>
        </p:nvGrpSpPr>
        <p:grpSpPr>
          <a:xfrm>
            <a:off x="6971057" y="1168301"/>
            <a:ext cx="4801400" cy="4798396"/>
            <a:chOff x="6803789" y="889843"/>
            <a:chExt cx="4801400" cy="4798396"/>
          </a:xfrm>
        </p:grpSpPr>
        <p:pic>
          <p:nvPicPr>
            <p:cNvPr id="8" name="Picture 7" descr="A close up of a map&#10;&#10;Description automatically generated">
              <a:extLst>
                <a:ext uri="{FF2B5EF4-FFF2-40B4-BE49-F238E27FC236}">
                  <a16:creationId xmlns:a16="http://schemas.microsoft.com/office/drawing/2014/main" id="{F8339F4F-CDF7-7D4E-A270-3515EDA21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53" r="4093"/>
            <a:stretch/>
          </p:blipFill>
          <p:spPr>
            <a:xfrm>
              <a:off x="6803789" y="889843"/>
              <a:ext cx="4801400" cy="47983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3E5D6AB7-9576-0A49-9AF4-628015834A93}"/>
                </a:ext>
              </a:extLst>
            </p:cNvPr>
            <p:cNvCxnSpPr>
              <a:cxnSpLocks/>
              <a:stCxn id="34" idx="6"/>
              <a:endCxn id="38" idx="0"/>
            </p:cNvCxnSpPr>
            <p:nvPr/>
          </p:nvCxnSpPr>
          <p:spPr>
            <a:xfrm>
              <a:off x="8054411" y="1836092"/>
              <a:ext cx="1798890" cy="2089447"/>
            </a:xfrm>
            <a:prstGeom prst="bentConnector2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B2693C-62C5-634C-93ED-57FEC2143701}"/>
                </a:ext>
              </a:extLst>
            </p:cNvPr>
            <p:cNvSpPr/>
            <p:nvPr/>
          </p:nvSpPr>
          <p:spPr>
            <a:xfrm>
              <a:off x="7789491" y="1703632"/>
              <a:ext cx="264920" cy="264920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C9C4714-C98A-3B4F-B263-3B318E1163B6}"/>
                </a:ext>
              </a:extLst>
            </p:cNvPr>
            <p:cNvSpPr/>
            <p:nvPr/>
          </p:nvSpPr>
          <p:spPr>
            <a:xfrm>
              <a:off x="9720841" y="3925539"/>
              <a:ext cx="264920" cy="264920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F07A0D-C5D5-3746-84FE-111909A10317}"/>
                </a:ext>
              </a:extLst>
            </p:cNvPr>
            <p:cNvSpPr txBox="1"/>
            <p:nvPr/>
          </p:nvSpPr>
          <p:spPr>
            <a:xfrm>
              <a:off x="7613212" y="1332134"/>
              <a:ext cx="716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Present </a:t>
              </a:r>
            </a:p>
            <a:p>
              <a:pPr algn="ctr"/>
              <a:r>
                <a:rPr lang="en-US" sz="1000" dirty="0"/>
                <a:t>Transfer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C319E7-6C76-D64F-B997-BF640D5D312B}"/>
                </a:ext>
              </a:extLst>
            </p:cNvPr>
            <p:cNvSpPr txBox="1"/>
            <p:nvPr/>
          </p:nvSpPr>
          <p:spPr>
            <a:xfrm>
              <a:off x="9853301" y="3580338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Transfer at </a:t>
              </a:r>
            </a:p>
            <a:p>
              <a:pPr algn="ctr"/>
              <a:r>
                <a:rPr lang="en-US" sz="1000" dirty="0"/>
                <a:t>Upgraded rigidity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7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C122ABCA-E9BC-674F-922F-5CE2736B3285}"/>
              </a:ext>
            </a:extLst>
          </p:cNvPr>
          <p:cNvSpPr/>
          <p:nvPr/>
        </p:nvSpPr>
        <p:spPr>
          <a:xfrm>
            <a:off x="1227847" y="1013812"/>
            <a:ext cx="9736306" cy="2229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D6AF4-9193-D043-8A7C-359459E7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and merging polarized protons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9DEA7-ADD8-F946-8EC0-F9A48CD3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5104" y="6189237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CE41B-278A-9244-905D-7D15C739E0AF}"/>
              </a:ext>
            </a:extLst>
          </p:cNvPr>
          <p:cNvSpPr txBox="1"/>
          <p:nvPr/>
        </p:nvSpPr>
        <p:spPr>
          <a:xfrm>
            <a:off x="1304568" y="829146"/>
            <a:ext cx="944809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Present scheme:  Single bunch from source to RHIC, dual harmonic RF at Booster and AGS injection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BD01A8-FC90-4149-B71D-9C3823910ECD}"/>
              </a:ext>
            </a:extLst>
          </p:cNvPr>
          <p:cNvCxnSpPr>
            <a:cxnSpLocks/>
          </p:cNvCxnSpPr>
          <p:nvPr/>
        </p:nvCxnSpPr>
        <p:spPr>
          <a:xfrm>
            <a:off x="1782410" y="2768713"/>
            <a:ext cx="159903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D06A41-2A37-CE44-9C5F-A3FEB297A054}"/>
              </a:ext>
            </a:extLst>
          </p:cNvPr>
          <p:cNvGrpSpPr/>
          <p:nvPr/>
        </p:nvGrpSpPr>
        <p:grpSpPr>
          <a:xfrm>
            <a:off x="1841070" y="2479646"/>
            <a:ext cx="768918" cy="188257"/>
            <a:chOff x="6107695" y="2644585"/>
            <a:chExt cx="768918" cy="18825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F0757D-8A23-9448-B1AD-DC7682B06796}"/>
                </a:ext>
              </a:extLst>
            </p:cNvPr>
            <p:cNvSpPr/>
            <p:nvPr/>
          </p:nvSpPr>
          <p:spPr>
            <a:xfrm>
              <a:off x="6107695" y="2644585"/>
              <a:ext cx="536519" cy="1882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F69ABC-B91D-A64E-A0F4-E375D8928EED}"/>
                </a:ext>
              </a:extLst>
            </p:cNvPr>
            <p:cNvSpPr/>
            <p:nvPr/>
          </p:nvSpPr>
          <p:spPr>
            <a:xfrm>
              <a:off x="6340094" y="2644585"/>
              <a:ext cx="536519" cy="1882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15C2013-066E-9A44-A85C-F0EB4E50446D}"/>
              </a:ext>
            </a:extLst>
          </p:cNvPr>
          <p:cNvCxnSpPr>
            <a:cxnSpLocks/>
          </p:cNvCxnSpPr>
          <p:nvPr/>
        </p:nvCxnSpPr>
        <p:spPr>
          <a:xfrm flipH="1">
            <a:off x="3363511" y="2046525"/>
            <a:ext cx="452032" cy="749083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33A85F-01CA-CA4E-8134-C952B474BAB4}"/>
              </a:ext>
            </a:extLst>
          </p:cNvPr>
          <p:cNvCxnSpPr>
            <a:cxnSpLocks/>
          </p:cNvCxnSpPr>
          <p:nvPr/>
        </p:nvCxnSpPr>
        <p:spPr>
          <a:xfrm>
            <a:off x="8793452" y="2028077"/>
            <a:ext cx="340659" cy="7620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8E9340A-7318-BE40-8079-3B5DA659B137}"/>
              </a:ext>
            </a:extLst>
          </p:cNvPr>
          <p:cNvCxnSpPr>
            <a:cxnSpLocks/>
          </p:cNvCxnSpPr>
          <p:nvPr/>
        </p:nvCxnSpPr>
        <p:spPr>
          <a:xfrm>
            <a:off x="5808590" y="2772147"/>
            <a:ext cx="112263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A1E115-ABFD-CA4C-80AF-165DF06399B3}"/>
              </a:ext>
            </a:extLst>
          </p:cNvPr>
          <p:cNvCxnSpPr>
            <a:cxnSpLocks/>
          </p:cNvCxnSpPr>
          <p:nvPr/>
        </p:nvCxnSpPr>
        <p:spPr>
          <a:xfrm flipH="1">
            <a:off x="6913296" y="2040994"/>
            <a:ext cx="452032" cy="749083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145E09-61B9-5744-9BD2-BAF971C5D87F}"/>
              </a:ext>
            </a:extLst>
          </p:cNvPr>
          <p:cNvCxnSpPr>
            <a:cxnSpLocks/>
          </p:cNvCxnSpPr>
          <p:nvPr/>
        </p:nvCxnSpPr>
        <p:spPr>
          <a:xfrm>
            <a:off x="7356363" y="2049959"/>
            <a:ext cx="1458518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DAD6BB2-B43E-0F4F-9813-10A0B63FD6F4}"/>
              </a:ext>
            </a:extLst>
          </p:cNvPr>
          <p:cNvCxnSpPr>
            <a:cxnSpLocks/>
          </p:cNvCxnSpPr>
          <p:nvPr/>
        </p:nvCxnSpPr>
        <p:spPr>
          <a:xfrm>
            <a:off x="3812810" y="2029843"/>
            <a:ext cx="377716" cy="76576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4DD26EB-B8AD-BA45-85A2-87B8295ADA86}"/>
              </a:ext>
            </a:extLst>
          </p:cNvPr>
          <p:cNvGrpSpPr/>
          <p:nvPr/>
        </p:nvGrpSpPr>
        <p:grpSpPr>
          <a:xfrm>
            <a:off x="5976484" y="2489301"/>
            <a:ext cx="768918" cy="188257"/>
            <a:chOff x="6107695" y="2644585"/>
            <a:chExt cx="768918" cy="18825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8A365E4-A15C-7743-A1C4-982BD9887404}"/>
                </a:ext>
              </a:extLst>
            </p:cNvPr>
            <p:cNvSpPr/>
            <p:nvPr/>
          </p:nvSpPr>
          <p:spPr>
            <a:xfrm>
              <a:off x="6107695" y="2644585"/>
              <a:ext cx="536519" cy="1882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FD761F4-F1BD-BD45-90E8-A9F2C265FFB3}"/>
                </a:ext>
              </a:extLst>
            </p:cNvPr>
            <p:cNvSpPr/>
            <p:nvPr/>
          </p:nvSpPr>
          <p:spPr>
            <a:xfrm>
              <a:off x="6340094" y="2644585"/>
              <a:ext cx="536519" cy="1882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22979434-8742-1E40-8654-C4F8C0929DDB}"/>
              </a:ext>
            </a:extLst>
          </p:cNvPr>
          <p:cNvSpPr/>
          <p:nvPr/>
        </p:nvSpPr>
        <p:spPr>
          <a:xfrm>
            <a:off x="7945500" y="1777544"/>
            <a:ext cx="256276" cy="157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DFBF1D8-B471-7E4A-8890-6474B79E4945}"/>
              </a:ext>
            </a:extLst>
          </p:cNvPr>
          <p:cNvCxnSpPr>
            <a:cxnSpLocks/>
          </p:cNvCxnSpPr>
          <p:nvPr/>
        </p:nvCxnSpPr>
        <p:spPr>
          <a:xfrm>
            <a:off x="4398357" y="1905411"/>
            <a:ext cx="1451251" cy="721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484C42-369D-5640-ABE8-700B7F2421E9}"/>
              </a:ext>
            </a:extLst>
          </p:cNvPr>
          <p:cNvGrpSpPr/>
          <p:nvPr/>
        </p:nvGrpSpPr>
        <p:grpSpPr>
          <a:xfrm>
            <a:off x="3431084" y="1785952"/>
            <a:ext cx="768918" cy="188257"/>
            <a:chOff x="6107695" y="2644585"/>
            <a:chExt cx="768918" cy="18825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4E0F7DE-1BCC-1C4B-A990-C575E7FFADD2}"/>
                </a:ext>
              </a:extLst>
            </p:cNvPr>
            <p:cNvSpPr/>
            <p:nvPr/>
          </p:nvSpPr>
          <p:spPr>
            <a:xfrm>
              <a:off x="6107695" y="2644585"/>
              <a:ext cx="536519" cy="1882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63A6725-4183-8F44-8261-214B86E9B180}"/>
                </a:ext>
              </a:extLst>
            </p:cNvPr>
            <p:cNvSpPr/>
            <p:nvPr/>
          </p:nvSpPr>
          <p:spPr>
            <a:xfrm>
              <a:off x="6340094" y="2644585"/>
              <a:ext cx="536519" cy="1882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DFFFA49-1911-1B47-934D-DA89F2CA55A9}"/>
              </a:ext>
            </a:extLst>
          </p:cNvPr>
          <p:cNvSpPr txBox="1"/>
          <p:nvPr/>
        </p:nvSpPr>
        <p:spPr>
          <a:xfrm rot="1827072">
            <a:off x="4646749" y="2027734"/>
            <a:ext cx="1078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Extract to AGS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71FEE02-6EF6-7B45-B011-FD75F466794D}"/>
              </a:ext>
            </a:extLst>
          </p:cNvPr>
          <p:cNvCxnSpPr>
            <a:cxnSpLocks/>
          </p:cNvCxnSpPr>
          <p:nvPr/>
        </p:nvCxnSpPr>
        <p:spPr>
          <a:xfrm flipV="1">
            <a:off x="8932960" y="1840135"/>
            <a:ext cx="1383337" cy="3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B3EB7F4-29F3-4E45-9345-193B04F17F80}"/>
              </a:ext>
            </a:extLst>
          </p:cNvPr>
          <p:cNvSpPr txBox="1"/>
          <p:nvPr/>
        </p:nvSpPr>
        <p:spPr>
          <a:xfrm rot="21598813">
            <a:off x="9172486" y="1598083"/>
            <a:ext cx="1121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Extract to RHIC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A64200B-DDCA-D944-AC01-3AB3E8DDC896}"/>
              </a:ext>
            </a:extLst>
          </p:cNvPr>
          <p:cNvCxnSpPr>
            <a:cxnSpLocks/>
          </p:cNvCxnSpPr>
          <p:nvPr/>
        </p:nvCxnSpPr>
        <p:spPr>
          <a:xfrm>
            <a:off x="1616705" y="5419253"/>
            <a:ext cx="112263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DE0923A-7BAB-454D-95CE-913E16E21231}"/>
              </a:ext>
            </a:extLst>
          </p:cNvPr>
          <p:cNvGrpSpPr/>
          <p:nvPr/>
        </p:nvGrpSpPr>
        <p:grpSpPr>
          <a:xfrm>
            <a:off x="1793563" y="5109222"/>
            <a:ext cx="768918" cy="188257"/>
            <a:chOff x="6107695" y="2644585"/>
            <a:chExt cx="768918" cy="18825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E167518-98ED-CA44-B259-84F5F2D55E37}"/>
                </a:ext>
              </a:extLst>
            </p:cNvPr>
            <p:cNvSpPr/>
            <p:nvPr/>
          </p:nvSpPr>
          <p:spPr>
            <a:xfrm>
              <a:off x="6107695" y="2644585"/>
              <a:ext cx="536519" cy="1882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9658589-4BC2-D740-9D72-606A3E0E4E15}"/>
                </a:ext>
              </a:extLst>
            </p:cNvPr>
            <p:cNvSpPr/>
            <p:nvPr/>
          </p:nvSpPr>
          <p:spPr>
            <a:xfrm>
              <a:off x="6340094" y="2644585"/>
              <a:ext cx="536519" cy="1882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860AABC-BD16-9949-90BD-5017BCCC41E9}"/>
              </a:ext>
            </a:extLst>
          </p:cNvPr>
          <p:cNvCxnSpPr>
            <a:cxnSpLocks/>
          </p:cNvCxnSpPr>
          <p:nvPr/>
        </p:nvCxnSpPr>
        <p:spPr>
          <a:xfrm flipH="1">
            <a:off x="2721411" y="5063265"/>
            <a:ext cx="250328" cy="382883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46D410-F47A-4545-8B6F-B61B388EC081}"/>
              </a:ext>
            </a:extLst>
          </p:cNvPr>
          <p:cNvCxnSpPr>
            <a:cxnSpLocks/>
          </p:cNvCxnSpPr>
          <p:nvPr/>
        </p:nvCxnSpPr>
        <p:spPr>
          <a:xfrm>
            <a:off x="2971739" y="5063265"/>
            <a:ext cx="613187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DEA17CE4-4993-2247-99B4-3ACED07A48C3}"/>
              </a:ext>
            </a:extLst>
          </p:cNvPr>
          <p:cNvSpPr/>
          <p:nvPr/>
        </p:nvSpPr>
        <p:spPr>
          <a:xfrm>
            <a:off x="3318429" y="4772647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05B7036-B153-5845-A9F7-3FD83E4D6603}"/>
              </a:ext>
            </a:extLst>
          </p:cNvPr>
          <p:cNvCxnSpPr>
            <a:cxnSpLocks/>
          </p:cNvCxnSpPr>
          <p:nvPr/>
        </p:nvCxnSpPr>
        <p:spPr>
          <a:xfrm flipH="1">
            <a:off x="3584926" y="4660659"/>
            <a:ext cx="250328" cy="40260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6253345-7C1D-D34A-9414-E44B19326CC1}"/>
              </a:ext>
            </a:extLst>
          </p:cNvPr>
          <p:cNvCxnSpPr>
            <a:cxnSpLocks/>
          </p:cNvCxnSpPr>
          <p:nvPr/>
        </p:nvCxnSpPr>
        <p:spPr>
          <a:xfrm>
            <a:off x="3835254" y="4660658"/>
            <a:ext cx="395524" cy="69783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BC28DB31-DD91-344D-972C-5AA60098E456}"/>
              </a:ext>
            </a:extLst>
          </p:cNvPr>
          <p:cNvSpPr/>
          <p:nvPr/>
        </p:nvSpPr>
        <p:spPr>
          <a:xfrm>
            <a:off x="2980675" y="4777183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CFBB62D-7B8C-4E41-B1C7-4833FFD1C573}"/>
              </a:ext>
            </a:extLst>
          </p:cNvPr>
          <p:cNvSpPr/>
          <p:nvPr/>
        </p:nvSpPr>
        <p:spPr>
          <a:xfrm>
            <a:off x="3873725" y="4411213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47FFF9E-2312-AC4B-AE2B-59DED26D2465}"/>
              </a:ext>
            </a:extLst>
          </p:cNvPr>
          <p:cNvSpPr/>
          <p:nvPr/>
        </p:nvSpPr>
        <p:spPr>
          <a:xfrm>
            <a:off x="3535971" y="4415749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11C7E5E-78E7-9B4D-89D5-BE0265EC96C4}"/>
              </a:ext>
            </a:extLst>
          </p:cNvPr>
          <p:cNvSpPr txBox="1"/>
          <p:nvPr/>
        </p:nvSpPr>
        <p:spPr>
          <a:xfrm>
            <a:off x="3587516" y="413143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F74C88E-A9EE-CC42-9870-8378C90E2377}"/>
              </a:ext>
            </a:extLst>
          </p:cNvPr>
          <p:cNvSpPr txBox="1"/>
          <p:nvPr/>
        </p:nvSpPr>
        <p:spPr>
          <a:xfrm>
            <a:off x="1479403" y="2920559"/>
            <a:ext cx="16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Dual harmonic RF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1A0006A-CD72-7545-8560-1911AD45ABAC}"/>
              </a:ext>
            </a:extLst>
          </p:cNvPr>
          <p:cNvSpPr txBox="1"/>
          <p:nvPr/>
        </p:nvSpPr>
        <p:spPr>
          <a:xfrm>
            <a:off x="5455760" y="2916332"/>
            <a:ext cx="16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Dual harmonic RF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2D32936-9176-E94B-95A6-0A586D97DC56}"/>
              </a:ext>
            </a:extLst>
          </p:cNvPr>
          <p:cNvSpPr txBox="1"/>
          <p:nvPr/>
        </p:nvSpPr>
        <p:spPr>
          <a:xfrm>
            <a:off x="2089294" y="1409810"/>
            <a:ext cx="96346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Booster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6100078-835A-B240-935D-E9CA075C69F3}"/>
              </a:ext>
            </a:extLst>
          </p:cNvPr>
          <p:cNvSpPr txBox="1"/>
          <p:nvPr/>
        </p:nvSpPr>
        <p:spPr>
          <a:xfrm>
            <a:off x="5800819" y="1415764"/>
            <a:ext cx="5677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AGS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7310163-2933-704E-A2CA-F6BC7FA23143}"/>
              </a:ext>
            </a:extLst>
          </p:cNvPr>
          <p:cNvCxnSpPr>
            <a:cxnSpLocks/>
          </p:cNvCxnSpPr>
          <p:nvPr/>
        </p:nvCxnSpPr>
        <p:spPr>
          <a:xfrm>
            <a:off x="4298705" y="4559438"/>
            <a:ext cx="1301047" cy="71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8C1EA342-5F51-4749-A72F-9CC1878EC15C}"/>
              </a:ext>
            </a:extLst>
          </p:cNvPr>
          <p:cNvSpPr txBox="1"/>
          <p:nvPr/>
        </p:nvSpPr>
        <p:spPr>
          <a:xfrm rot="1688218">
            <a:off x="4474942" y="4678038"/>
            <a:ext cx="1078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Extract to AGS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82FE581-064C-1743-83CD-98EDD6F27D34}"/>
              </a:ext>
            </a:extLst>
          </p:cNvPr>
          <p:cNvCxnSpPr>
            <a:cxnSpLocks/>
          </p:cNvCxnSpPr>
          <p:nvPr/>
        </p:nvCxnSpPr>
        <p:spPr>
          <a:xfrm>
            <a:off x="9063561" y="4662516"/>
            <a:ext cx="340659" cy="7620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412F0C5-B88B-524F-9818-71C9C3158D5E}"/>
              </a:ext>
            </a:extLst>
          </p:cNvPr>
          <p:cNvCxnSpPr>
            <a:cxnSpLocks/>
          </p:cNvCxnSpPr>
          <p:nvPr/>
        </p:nvCxnSpPr>
        <p:spPr>
          <a:xfrm>
            <a:off x="5701625" y="5406586"/>
            <a:ext cx="112263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F5219A5-1846-E643-8D63-060B61C12CAB}"/>
              </a:ext>
            </a:extLst>
          </p:cNvPr>
          <p:cNvCxnSpPr>
            <a:cxnSpLocks/>
          </p:cNvCxnSpPr>
          <p:nvPr/>
        </p:nvCxnSpPr>
        <p:spPr>
          <a:xfrm flipH="1">
            <a:off x="6806331" y="4675433"/>
            <a:ext cx="452032" cy="749083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359F571-6BA2-FB45-9CC4-B1920202221F}"/>
              </a:ext>
            </a:extLst>
          </p:cNvPr>
          <p:cNvCxnSpPr>
            <a:cxnSpLocks/>
          </p:cNvCxnSpPr>
          <p:nvPr/>
        </p:nvCxnSpPr>
        <p:spPr>
          <a:xfrm>
            <a:off x="7249398" y="4684398"/>
            <a:ext cx="181416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8ED1ECA-5A41-A640-B4CF-B6339F993037}"/>
              </a:ext>
            </a:extLst>
          </p:cNvPr>
          <p:cNvCxnSpPr>
            <a:cxnSpLocks/>
          </p:cNvCxnSpPr>
          <p:nvPr/>
        </p:nvCxnSpPr>
        <p:spPr>
          <a:xfrm flipV="1">
            <a:off x="8859879" y="4474574"/>
            <a:ext cx="1383337" cy="3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88974C4A-BE7F-A946-A0E1-B6CF2454DAD6}"/>
              </a:ext>
            </a:extLst>
          </p:cNvPr>
          <p:cNvSpPr txBox="1"/>
          <p:nvPr/>
        </p:nvSpPr>
        <p:spPr>
          <a:xfrm rot="21598813">
            <a:off x="9110556" y="4199069"/>
            <a:ext cx="1121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Extract to RHIC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CC71468-98C2-E442-9DFD-CEBFF5158947}"/>
              </a:ext>
            </a:extLst>
          </p:cNvPr>
          <p:cNvSpPr txBox="1"/>
          <p:nvPr/>
        </p:nvSpPr>
        <p:spPr>
          <a:xfrm>
            <a:off x="5797424" y="4038413"/>
            <a:ext cx="5677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AGS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952F013-BFA8-0A42-8E3D-0FEC86C97605}"/>
              </a:ext>
            </a:extLst>
          </p:cNvPr>
          <p:cNvCxnSpPr>
            <a:cxnSpLocks/>
          </p:cNvCxnSpPr>
          <p:nvPr/>
        </p:nvCxnSpPr>
        <p:spPr>
          <a:xfrm flipV="1">
            <a:off x="3306490" y="2107354"/>
            <a:ext cx="356993" cy="51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B5F4266-C4D0-7E47-9721-C6B8E1E1D11A}"/>
              </a:ext>
            </a:extLst>
          </p:cNvPr>
          <p:cNvCxnSpPr>
            <a:cxnSpLocks/>
          </p:cNvCxnSpPr>
          <p:nvPr/>
        </p:nvCxnSpPr>
        <p:spPr>
          <a:xfrm flipV="1">
            <a:off x="6835032" y="2015342"/>
            <a:ext cx="387896" cy="61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5D27CC29-9033-B64B-89A9-D214F8DF272C}"/>
              </a:ext>
            </a:extLst>
          </p:cNvPr>
          <p:cNvSpPr/>
          <p:nvPr/>
        </p:nvSpPr>
        <p:spPr>
          <a:xfrm>
            <a:off x="6247492" y="5111950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A201AAA-7D48-DF4A-9EE5-F53A485CC336}"/>
              </a:ext>
            </a:extLst>
          </p:cNvPr>
          <p:cNvSpPr/>
          <p:nvPr/>
        </p:nvSpPr>
        <p:spPr>
          <a:xfrm>
            <a:off x="5909738" y="5116486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B7818AF-67E8-A94F-B021-A282FD096C17}"/>
              </a:ext>
            </a:extLst>
          </p:cNvPr>
          <p:cNvSpPr/>
          <p:nvPr/>
        </p:nvSpPr>
        <p:spPr>
          <a:xfrm>
            <a:off x="5745858" y="5114678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BDBD6F3-891B-914D-B689-673CECF17EAF}"/>
              </a:ext>
            </a:extLst>
          </p:cNvPr>
          <p:cNvSpPr/>
          <p:nvPr/>
        </p:nvSpPr>
        <p:spPr>
          <a:xfrm>
            <a:off x="6435665" y="5111047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E4AF98C-21D2-584C-BA3D-274217DD5C5E}"/>
              </a:ext>
            </a:extLst>
          </p:cNvPr>
          <p:cNvSpPr/>
          <p:nvPr/>
        </p:nvSpPr>
        <p:spPr>
          <a:xfrm>
            <a:off x="7141422" y="4380445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1CF8E9D-2F5F-5344-A792-E60BCF260DB1}"/>
              </a:ext>
            </a:extLst>
          </p:cNvPr>
          <p:cNvSpPr/>
          <p:nvPr/>
        </p:nvSpPr>
        <p:spPr>
          <a:xfrm>
            <a:off x="7477511" y="4380542"/>
            <a:ext cx="299162" cy="1882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FD375863-FA2C-1442-A83B-EE722A8DA72B}"/>
              </a:ext>
            </a:extLst>
          </p:cNvPr>
          <p:cNvCxnSpPr>
            <a:cxnSpLocks/>
          </p:cNvCxnSpPr>
          <p:nvPr/>
        </p:nvCxnSpPr>
        <p:spPr>
          <a:xfrm>
            <a:off x="8011567" y="4466131"/>
            <a:ext cx="3018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683391B1-6953-2144-AC34-A2DD796502A8}"/>
              </a:ext>
            </a:extLst>
          </p:cNvPr>
          <p:cNvSpPr txBox="1"/>
          <p:nvPr/>
        </p:nvSpPr>
        <p:spPr>
          <a:xfrm>
            <a:off x="1178258" y="5618862"/>
            <a:ext cx="16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Dual harmonic RF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63A0336-B512-324E-B022-AEA69908057A}"/>
              </a:ext>
            </a:extLst>
          </p:cNvPr>
          <p:cNvSpPr txBox="1"/>
          <p:nvPr/>
        </p:nvSpPr>
        <p:spPr>
          <a:xfrm>
            <a:off x="2100446" y="4049034"/>
            <a:ext cx="96346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Booster 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94EE1E7-19B5-4E4F-8306-6BCCAA142ACD}"/>
              </a:ext>
            </a:extLst>
          </p:cNvPr>
          <p:cNvSpPr/>
          <p:nvPr/>
        </p:nvSpPr>
        <p:spPr>
          <a:xfrm>
            <a:off x="1192678" y="3533211"/>
            <a:ext cx="9736306" cy="2966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64462-DBB6-F64D-9EF7-AF4C76C49103}"/>
              </a:ext>
            </a:extLst>
          </p:cNvPr>
          <p:cNvSpPr txBox="1"/>
          <p:nvPr/>
        </p:nvSpPr>
        <p:spPr>
          <a:xfrm>
            <a:off x="1315339" y="3360497"/>
            <a:ext cx="79977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Proposed scheme: Add a longitudinal split in Booster and merge in AGS at 25.5 GeV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25D3F5A-716B-8349-BA7C-3A97FD71F716}"/>
              </a:ext>
            </a:extLst>
          </p:cNvPr>
          <p:cNvSpPr txBox="1"/>
          <p:nvPr/>
        </p:nvSpPr>
        <p:spPr>
          <a:xfrm>
            <a:off x="5416394" y="5636904"/>
            <a:ext cx="16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Dual harmonic RF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C264094-76C8-144C-96D1-4D1A55BD9646}"/>
              </a:ext>
            </a:extLst>
          </p:cNvPr>
          <p:cNvSpPr txBox="1"/>
          <p:nvPr/>
        </p:nvSpPr>
        <p:spPr>
          <a:xfrm>
            <a:off x="2832105" y="5623349"/>
            <a:ext cx="1116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Bunch Split</a:t>
            </a: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0E603FB-A19F-8C43-A8EA-B320EF3BD529}"/>
              </a:ext>
            </a:extLst>
          </p:cNvPr>
          <p:cNvCxnSpPr>
            <a:cxnSpLocks/>
          </p:cNvCxnSpPr>
          <p:nvPr/>
        </p:nvCxnSpPr>
        <p:spPr>
          <a:xfrm flipV="1">
            <a:off x="3259827" y="5161092"/>
            <a:ext cx="0" cy="4399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433B09AC-9F7D-4243-89D3-484C60D6BC78}"/>
              </a:ext>
            </a:extLst>
          </p:cNvPr>
          <p:cNvCxnSpPr>
            <a:cxnSpLocks/>
          </p:cNvCxnSpPr>
          <p:nvPr/>
        </p:nvCxnSpPr>
        <p:spPr>
          <a:xfrm flipV="1">
            <a:off x="2151368" y="5446148"/>
            <a:ext cx="0" cy="24851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17C935EE-7BE5-844C-9F4F-24B0C23AD681}"/>
              </a:ext>
            </a:extLst>
          </p:cNvPr>
          <p:cNvCxnSpPr>
            <a:cxnSpLocks/>
          </p:cNvCxnSpPr>
          <p:nvPr/>
        </p:nvCxnSpPr>
        <p:spPr>
          <a:xfrm flipV="1">
            <a:off x="2222265" y="2784619"/>
            <a:ext cx="0" cy="22469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ECD53C71-13BF-1641-9896-9A396A3AD43F}"/>
              </a:ext>
            </a:extLst>
          </p:cNvPr>
          <p:cNvCxnSpPr>
            <a:cxnSpLocks/>
          </p:cNvCxnSpPr>
          <p:nvPr/>
        </p:nvCxnSpPr>
        <p:spPr>
          <a:xfrm flipV="1">
            <a:off x="6328626" y="2810810"/>
            <a:ext cx="0" cy="22469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7B34830-4287-1646-95EA-8CC5EB700377}"/>
              </a:ext>
            </a:extLst>
          </p:cNvPr>
          <p:cNvCxnSpPr>
            <a:cxnSpLocks/>
          </p:cNvCxnSpPr>
          <p:nvPr/>
        </p:nvCxnSpPr>
        <p:spPr>
          <a:xfrm flipV="1">
            <a:off x="6197396" y="5379164"/>
            <a:ext cx="0" cy="22469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7225C446-38DE-B44B-B5BE-45DD1F410276}"/>
              </a:ext>
            </a:extLst>
          </p:cNvPr>
          <p:cNvCxnSpPr>
            <a:cxnSpLocks/>
          </p:cNvCxnSpPr>
          <p:nvPr/>
        </p:nvCxnSpPr>
        <p:spPr>
          <a:xfrm>
            <a:off x="7839464" y="4678784"/>
            <a:ext cx="613187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5A957CE1-05D8-8240-8D3B-376F0FFB8001}"/>
              </a:ext>
            </a:extLst>
          </p:cNvPr>
          <p:cNvSpPr txBox="1"/>
          <p:nvPr/>
        </p:nvSpPr>
        <p:spPr>
          <a:xfrm>
            <a:off x="7699830" y="5238868"/>
            <a:ext cx="1295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Bunch Merge</a:t>
            </a: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2DE0C79-5BBE-3E48-A311-9956144A9889}"/>
              </a:ext>
            </a:extLst>
          </p:cNvPr>
          <p:cNvCxnSpPr>
            <a:cxnSpLocks/>
          </p:cNvCxnSpPr>
          <p:nvPr/>
        </p:nvCxnSpPr>
        <p:spPr>
          <a:xfrm flipV="1">
            <a:off x="8127552" y="4776611"/>
            <a:ext cx="0" cy="4399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A0F05475-9722-0546-8B73-A96D032E4EAF}"/>
              </a:ext>
            </a:extLst>
          </p:cNvPr>
          <p:cNvSpPr/>
          <p:nvPr/>
        </p:nvSpPr>
        <p:spPr>
          <a:xfrm>
            <a:off x="8499494" y="4382755"/>
            <a:ext cx="256276" cy="157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391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" y="993913"/>
            <a:ext cx="11340548" cy="4351338"/>
          </a:xfrm>
        </p:spPr>
        <p:txBody>
          <a:bodyPr>
            <a:normAutofit/>
          </a:bodyPr>
          <a:lstStyle/>
          <a:p>
            <a:r>
              <a:rPr lang="en-US" dirty="0"/>
              <a:t>Requirements for protons for EIC</a:t>
            </a:r>
          </a:p>
          <a:p>
            <a:r>
              <a:rPr lang="en-US" dirty="0"/>
              <a:t>Present proton polarization at RHIC</a:t>
            </a:r>
          </a:p>
          <a:p>
            <a:r>
              <a:rPr lang="en-US" dirty="0"/>
              <a:t>Improvements for the collider</a:t>
            </a:r>
          </a:p>
          <a:p>
            <a:r>
              <a:rPr lang="en-US" dirty="0"/>
              <a:t>Improvements for the ion injectors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talk entirely about protons.  </a:t>
            </a:r>
          </a:p>
          <a:p>
            <a:pPr lvl="1"/>
            <a:r>
              <a:rPr lang="en-US" dirty="0"/>
              <a:t>For helium-3, see F. </a:t>
            </a:r>
            <a:r>
              <a:rPr lang="en-US" dirty="0" err="1"/>
              <a:t>Meot’s</a:t>
            </a:r>
            <a:r>
              <a:rPr lang="en-US" dirty="0"/>
              <a:t> talk</a:t>
            </a:r>
          </a:p>
          <a:p>
            <a:pPr lvl="1"/>
            <a:r>
              <a:rPr lang="en-US" dirty="0"/>
              <a:t>For electrons, see V. </a:t>
            </a:r>
            <a:r>
              <a:rPr lang="en-US" dirty="0" err="1"/>
              <a:t>Ranjbar’s</a:t>
            </a:r>
            <a:r>
              <a:rPr lang="en-US" dirty="0"/>
              <a:t> talk</a:t>
            </a:r>
          </a:p>
          <a:p>
            <a:pPr lvl="1"/>
            <a:r>
              <a:rPr lang="en-US" dirty="0"/>
              <a:t>For deuterons, see H. Huang’s talk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1444-B9D8-4E0A-9CCF-76043825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07ED6-8F6C-B749-B197-C70772C2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5A5613-7AD4-3448-A02F-DC543004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and merging polarized protons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B6EB3-EC5F-4F41-B58A-B3A213F6DC9C}"/>
              </a:ext>
            </a:extLst>
          </p:cNvPr>
          <p:cNvSpPr txBox="1"/>
          <p:nvPr/>
        </p:nvSpPr>
        <p:spPr>
          <a:xfrm>
            <a:off x="694090" y="1107339"/>
            <a:ext cx="5773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Split bunches at AGS injection have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½ intensity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½ longitudinal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30% reduced peak current (and peak space charge)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 bunch merges are common in Booster and AGS for heavy ions 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challenges: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are the spin and beam dynamics constraints to the energy of the ‘split porch’ in the Booster?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Synchrotron period at AGS extraction energy is </a:t>
            </a:r>
          </a:p>
          <a:p>
            <a:pPr lvl="1"/>
            <a:r>
              <a:rPr lang="en-US" dirty="0"/>
              <a:t>	~12 </a:t>
            </a:r>
            <a:r>
              <a:rPr lang="en-US" dirty="0" err="1"/>
              <a:t>ms</a:t>
            </a:r>
            <a:r>
              <a:rPr lang="en-US" dirty="0"/>
              <a:t>, a reasonable merge takes ~500 </a:t>
            </a:r>
            <a:r>
              <a:rPr lang="en-US" dirty="0" err="1"/>
              <a:t>ms</a:t>
            </a:r>
            <a:r>
              <a:rPr lang="en-US" dirty="0"/>
              <a:t> in 	simulation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Longitudinal emittance growth, dipole noise over a long period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F3053-28FD-0743-841C-A78148C6051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78232" y="4354414"/>
            <a:ext cx="2609540" cy="2016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D499A-EBCC-1043-A22C-1F36645A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00534" y="2616606"/>
            <a:ext cx="2609541" cy="2016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F0378-9B0D-4740-BAEF-C7380BFD21B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22837" y="895535"/>
            <a:ext cx="2609540" cy="2016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17CCD8-C63E-8F45-BCE0-7D7A77057064}"/>
              </a:ext>
            </a:extLst>
          </p:cNvPr>
          <p:cNvSpPr txBox="1"/>
          <p:nvPr/>
        </p:nvSpPr>
        <p:spPr>
          <a:xfrm>
            <a:off x="9157244" y="6142451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Phase [deg]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AEEDD-442F-014E-81E4-C253A28417BD}"/>
              </a:ext>
            </a:extLst>
          </p:cNvPr>
          <p:cNvSpPr txBox="1"/>
          <p:nvPr/>
        </p:nvSpPr>
        <p:spPr>
          <a:xfrm rot="16200000">
            <a:off x="7617586" y="1630038"/>
            <a:ext cx="6495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60D7E3-FE78-554A-87B3-E74D7BF03059}"/>
              </a:ext>
            </a:extLst>
          </p:cNvPr>
          <p:cNvCxnSpPr/>
          <p:nvPr/>
        </p:nvCxnSpPr>
        <p:spPr>
          <a:xfrm>
            <a:off x="7954329" y="2139473"/>
            <a:ext cx="0" cy="41289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10FDBA-A287-7E47-BD4C-AFCD3B57AC82}"/>
              </a:ext>
            </a:extLst>
          </p:cNvPr>
          <p:cNvSpPr txBox="1"/>
          <p:nvPr/>
        </p:nvSpPr>
        <p:spPr>
          <a:xfrm>
            <a:off x="8557602" y="738007"/>
            <a:ext cx="22025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Merge: 25.5 GeV</a:t>
            </a:r>
          </a:p>
        </p:txBody>
      </p:sp>
    </p:spTree>
    <p:extLst>
      <p:ext uri="{BB962C8B-B14F-4D97-AF65-F5344CB8AC3E}">
        <p14:creationId xmlns:p14="http://schemas.microsoft.com/office/powerpoint/2010/main" val="261717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4F4F-6CA7-CC4B-AE25-6534BFD7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03249"/>
          </a:xfrm>
        </p:spPr>
        <p:txBody>
          <a:bodyPr/>
          <a:lstStyle/>
          <a:p>
            <a:r>
              <a:rPr lang="en-US" dirty="0"/>
              <a:t>The Road to 80%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5D2E-816E-9640-8390-04BD01FB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32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plausible expectations about the combined effects of the above (non-exhaustive) list of efforts, high proton polarization is achievable in the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B6D45-011C-5647-B776-5999C1F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015006-CF55-E245-A467-58403C97A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43992"/>
              </p:ext>
            </p:extLst>
          </p:nvPr>
        </p:nvGraphicFramePr>
        <p:xfrm>
          <a:off x="976488" y="2328778"/>
          <a:ext cx="10515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680">
                  <a:extLst>
                    <a:ext uri="{9D8B030D-6E8A-4147-A177-3AD203B41FA5}">
                      <a16:colId xmlns:a16="http://schemas.microsoft.com/office/drawing/2014/main" val="3300208068"/>
                    </a:ext>
                  </a:extLst>
                </a:gridCol>
                <a:gridCol w="2548011">
                  <a:extLst>
                    <a:ext uri="{9D8B030D-6E8A-4147-A177-3AD203B41FA5}">
                      <a16:colId xmlns:a16="http://schemas.microsoft.com/office/drawing/2014/main" val="1965202907"/>
                    </a:ext>
                  </a:extLst>
                </a:gridCol>
                <a:gridCol w="1454813">
                  <a:extLst>
                    <a:ext uri="{9D8B030D-6E8A-4147-A177-3AD203B41FA5}">
                      <a16:colId xmlns:a16="http://schemas.microsoft.com/office/drawing/2014/main" val="609869584"/>
                    </a:ext>
                  </a:extLst>
                </a:gridCol>
                <a:gridCol w="3001095">
                  <a:extLst>
                    <a:ext uri="{9D8B030D-6E8A-4147-A177-3AD203B41FA5}">
                      <a16:colId xmlns:a16="http://schemas.microsoft.com/office/drawing/2014/main" val="293502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Gain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0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 fix AGS horizontal resonances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tune jump/correction/snakes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 RHIC transmission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Six snakes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4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 emittance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 current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8019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0DD7DD-5A4E-0B43-B69C-71C4338E6AEE}"/>
              </a:ext>
            </a:extLst>
          </p:cNvPr>
          <p:cNvSpPr txBox="1"/>
          <p:nvPr/>
        </p:nvSpPr>
        <p:spPr>
          <a:xfrm>
            <a:off x="5520267" y="4285857"/>
            <a:ext cx="620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Hard to predict, impact of emittance on polarization depends 	on how well the resonance corrections work!</a:t>
            </a:r>
          </a:p>
        </p:txBody>
      </p:sp>
    </p:spTree>
    <p:extLst>
      <p:ext uri="{BB962C8B-B14F-4D97-AF65-F5344CB8AC3E}">
        <p14:creationId xmlns:p14="http://schemas.microsoft.com/office/powerpoint/2010/main" val="301262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5AB159-663D-E84C-9FDF-C13704823FA1}"/>
              </a:ext>
            </a:extLst>
          </p:cNvPr>
          <p:cNvSpPr/>
          <p:nvPr/>
        </p:nvSpPr>
        <p:spPr>
          <a:xfrm>
            <a:off x="7762073" y="122663"/>
            <a:ext cx="4203186" cy="6371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B3824-8CCF-4E46-95B9-2AF5063E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C134-D8EB-E744-BE5A-1B908056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54" y="890041"/>
            <a:ext cx="7403163" cy="3247495"/>
          </a:xfrm>
        </p:spPr>
        <p:txBody>
          <a:bodyPr>
            <a:normAutofit/>
          </a:bodyPr>
          <a:lstStyle/>
          <a:p>
            <a:r>
              <a:rPr lang="en-US" sz="2200" dirty="0"/>
              <a:t>The main sources of polarization loss are identifiable from the RHIC experience</a:t>
            </a:r>
          </a:p>
          <a:p>
            <a:r>
              <a:rPr lang="en-US" sz="2200" dirty="0"/>
              <a:t>Six snakes in EIC is sufficient for proton polarization preservation to full energy</a:t>
            </a:r>
          </a:p>
          <a:p>
            <a:r>
              <a:rPr lang="en-US" sz="2200" dirty="0"/>
              <a:t>A combination of horizontal resonance suppression strategies and emittance preservation in the AGS should yield high polarization input for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42A0-0194-2248-B155-27F9D00E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FF87203-11DC-484F-97A0-E545398B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11"/>
          <a:stretch/>
        </p:blipFill>
        <p:spPr>
          <a:xfrm>
            <a:off x="7962240" y="471009"/>
            <a:ext cx="3818389" cy="3168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6D5F38-29F4-4545-BEEB-C4FC7975F68E}"/>
              </a:ext>
            </a:extLst>
          </p:cNvPr>
          <p:cNvSpPr txBox="1"/>
          <p:nvPr/>
        </p:nvSpPr>
        <p:spPr>
          <a:xfrm>
            <a:off x="2902363" y="4346539"/>
            <a:ext cx="17483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Thanks!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29980-8A54-C24B-9F0D-65C40F2C8403}"/>
              </a:ext>
            </a:extLst>
          </p:cNvPr>
          <p:cNvSpPr txBox="1"/>
          <p:nvPr/>
        </p:nvSpPr>
        <p:spPr>
          <a:xfrm>
            <a:off x="8365611" y="3657321"/>
            <a:ext cx="3021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Big job?</a:t>
            </a:r>
          </a:p>
          <a:p>
            <a:pPr algn="ctr"/>
            <a:r>
              <a:rPr lang="en-US" dirty="0"/>
              <a:t>Many snakes?</a:t>
            </a:r>
            <a:br>
              <a:rPr lang="en-US" dirty="0"/>
            </a:br>
            <a:r>
              <a:rPr lang="en-US" dirty="0"/>
              <a:t>You might need 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D073-9A76-A34D-BEF0-79EE0415A435}"/>
              </a:ext>
            </a:extLst>
          </p:cNvPr>
          <p:cNvSpPr txBox="1"/>
          <p:nvPr/>
        </p:nvSpPr>
        <p:spPr>
          <a:xfrm>
            <a:off x="9344572" y="4496016"/>
            <a:ext cx="2342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dirty="0"/>
              <a:t>adron</a:t>
            </a:r>
          </a:p>
          <a:p>
            <a:r>
              <a:rPr lang="en-US" sz="2800" dirty="0"/>
              <a:t>E</a:t>
            </a:r>
            <a:r>
              <a:rPr lang="en-US" dirty="0"/>
              <a:t>lectron</a:t>
            </a:r>
            <a:br>
              <a:rPr lang="en-US" dirty="0"/>
            </a:br>
            <a:r>
              <a:rPr lang="en-US" sz="2800" dirty="0"/>
              <a:t>R</a:t>
            </a:r>
            <a:r>
              <a:rPr lang="en-US" dirty="0"/>
              <a:t>elativistic</a:t>
            </a:r>
          </a:p>
          <a:p>
            <a:r>
              <a:rPr lang="en-US" sz="2800" dirty="0"/>
              <a:t>C</a:t>
            </a:r>
            <a:r>
              <a:rPr lang="en-US" dirty="0"/>
              <a:t>ollider</a:t>
            </a:r>
          </a:p>
        </p:txBody>
      </p:sp>
    </p:spTree>
    <p:extLst>
      <p:ext uri="{BB962C8B-B14F-4D97-AF65-F5344CB8AC3E}">
        <p14:creationId xmlns:p14="http://schemas.microsoft.com/office/powerpoint/2010/main" val="2450342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5B64-132D-164C-A814-E0988012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100" y="2453572"/>
            <a:ext cx="2717800" cy="1325563"/>
          </a:xfrm>
        </p:spPr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36D99-2DFF-E24C-936F-254E048C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E860-9E4B-3242-8BAB-8DDE7F3C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62000"/>
          </a:xfrm>
        </p:spPr>
        <p:txBody>
          <a:bodyPr/>
          <a:lstStyle/>
          <a:p>
            <a:r>
              <a:rPr lang="en-US" dirty="0"/>
              <a:t>Polarization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A18E-8610-F64A-AA55-E81ED83FC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44" y="2374880"/>
            <a:ext cx="11587480" cy="3838317"/>
          </a:xfrm>
        </p:spPr>
        <p:txBody>
          <a:bodyPr>
            <a:normAutofit/>
          </a:bodyPr>
          <a:lstStyle/>
          <a:p>
            <a:r>
              <a:rPr lang="en-US" sz="2400" dirty="0"/>
              <a:t>To lowest order, the polarization lifetime is proportional to emittance</a:t>
            </a:r>
          </a:p>
          <a:p>
            <a:r>
              <a:rPr lang="en-US" sz="2400" dirty="0"/>
              <a:t>In both EIC scenarios, the vertical emittance is ~5 times smaller than the RHIC emittance: back of the envelope: </a:t>
            </a:r>
            <a:r>
              <a:rPr lang="en-US" sz="2400" dirty="0">
                <a:solidFill>
                  <a:srgbClr val="FF0000"/>
                </a:solidFill>
              </a:rPr>
              <a:t>0.2%/</a:t>
            </a:r>
            <a:r>
              <a:rPr lang="en-US" sz="2400" dirty="0" err="1">
                <a:solidFill>
                  <a:srgbClr val="FF0000"/>
                </a:solidFill>
              </a:rPr>
              <a:t>hr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Scenario 1: Strong cooling, long (20 </a:t>
            </a:r>
            <a:r>
              <a:rPr lang="en-US" sz="2400" dirty="0" err="1"/>
              <a:t>hr</a:t>
            </a:r>
            <a:r>
              <a:rPr lang="en-US" sz="2400" dirty="0"/>
              <a:t>) stores</a:t>
            </a:r>
          </a:p>
          <a:p>
            <a:pPr lvl="1"/>
            <a:r>
              <a:rPr lang="en-US" dirty="0"/>
              <a:t>Small emittance, six snakes and careful control of neighboring resonances </a:t>
            </a:r>
          </a:p>
          <a:p>
            <a:r>
              <a:rPr lang="en-US" sz="2400" dirty="0"/>
              <a:t>Scenario 2: No cooling, frequent (1-2 hour) proton stores</a:t>
            </a:r>
          </a:p>
          <a:p>
            <a:pPr lvl="1"/>
            <a:r>
              <a:rPr lang="en-US" dirty="0"/>
              <a:t>Short stores and small emittance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39C11-1F58-4A4A-AFFD-54D130C0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D015E-FC4B-814D-A62F-59FE902E2BEA}"/>
              </a:ext>
            </a:extLst>
          </p:cNvPr>
          <p:cNvSpPr txBox="1"/>
          <p:nvPr/>
        </p:nvSpPr>
        <p:spPr>
          <a:xfrm>
            <a:off x="132644" y="644803"/>
            <a:ext cx="7036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Proton polarization decay in RHIC is currently ~ 0.5-1%/hour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10579-0095-5C46-86F4-60DD2B784ABF}"/>
              </a:ext>
            </a:extLst>
          </p:cNvPr>
          <p:cNvSpPr txBox="1"/>
          <p:nvPr/>
        </p:nvSpPr>
        <p:spPr>
          <a:xfrm>
            <a:off x="132644" y="1083637"/>
            <a:ext cx="11277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EIC polarization lifetimes studies are a work in progress since polarization lifetime “rides on” the beam dynamics, which are also being worked out.</a:t>
            </a:r>
          </a:p>
        </p:txBody>
      </p:sp>
    </p:spTree>
    <p:extLst>
      <p:ext uri="{BB962C8B-B14F-4D97-AF65-F5344CB8AC3E}">
        <p14:creationId xmlns:p14="http://schemas.microsoft.com/office/powerpoint/2010/main" val="2478250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1A5600E-44A5-3A44-9B4F-5D602338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294"/>
            <a:ext cx="11465169" cy="571186"/>
          </a:xfrm>
        </p:spPr>
        <p:txBody>
          <a:bodyPr>
            <a:normAutofit fontScale="90000"/>
          </a:bodyPr>
          <a:lstStyle/>
          <a:p>
            <a:r>
              <a:rPr lang="en-US" dirty="0"/>
              <a:t>Partial snakes drive horizontal resonances</a:t>
            </a:r>
            <a:br>
              <a:rPr lang="en-US" dirty="0"/>
            </a:br>
            <a:r>
              <a:rPr lang="en-US" sz="3100" dirty="0"/>
              <a:t>Simple case (one partial snake)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ED08D8-3A00-1B40-8235-D6779F306669}"/>
              </a:ext>
            </a:extLst>
          </p:cNvPr>
          <p:cNvSpPr txBox="1">
            <a:spLocks/>
          </p:cNvSpPr>
          <p:nvPr/>
        </p:nvSpPr>
        <p:spPr>
          <a:xfrm>
            <a:off x="153521" y="266234"/>
            <a:ext cx="7886700" cy="50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23A50B9-FD46-8946-B4BC-99BD6C769A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287" y="1275695"/>
                <a:ext cx="4337796" cy="405266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Spin motion consists of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Spin rotation about longitudinal by angle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US" sz="2000" b="0" i="1" baseline="-250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baseline="-25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Design particle </a:t>
                </a:r>
                <a:r>
                  <a:rPr lang="en-US" sz="2000" dirty="0" err="1"/>
                  <a:t>precesses</a:t>
                </a:r>
                <a:r>
                  <a:rPr lang="en-US" sz="2000" dirty="0"/>
                  <a:t> about vertical by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from main bend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From horizontal </a:t>
                </a:r>
                <a:r>
                  <a:rPr lang="en-US" sz="2000" dirty="0" err="1"/>
                  <a:t>betatron</a:t>
                </a:r>
                <a:r>
                  <a:rPr lang="en-US" sz="2000" dirty="0"/>
                  <a:t> motion, extra precession angle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horizontal </a:t>
                </a:r>
                <a:r>
                  <a:rPr lang="en-US" sz="2000" dirty="0" err="1"/>
                  <a:t>betatron</a:t>
                </a:r>
                <a:r>
                  <a:rPr lang="en-US" sz="2000" dirty="0"/>
                  <a:t> motion modulates the spin precession phase at every snake transit at Q</a:t>
                </a:r>
                <a:r>
                  <a:rPr lang="en-US" sz="2000" baseline="-25000" dirty="0"/>
                  <a:t>x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23A50B9-FD46-8946-B4BC-99BD6C769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287" y="1275695"/>
                <a:ext cx="4337796" cy="4052661"/>
              </a:xfrm>
              <a:blipFill>
                <a:blip r:embed="rId2"/>
                <a:stretch>
                  <a:fillRect l="-1170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ircular 5">
            <a:extLst>
              <a:ext uri="{FF2B5EF4-FFF2-40B4-BE49-F238E27FC236}">
                <a16:creationId xmlns:a16="http://schemas.microsoft.com/office/drawing/2014/main" id="{F0519176-D500-DF4D-A5F0-1F4946AFC65D}"/>
              </a:ext>
            </a:extLst>
          </p:cNvPr>
          <p:cNvSpPr/>
          <p:nvPr/>
        </p:nvSpPr>
        <p:spPr>
          <a:xfrm flipH="1">
            <a:off x="7823628" y="1583044"/>
            <a:ext cx="2549620" cy="2554608"/>
          </a:xfrm>
          <a:prstGeom prst="circularArrow">
            <a:avLst>
              <a:gd name="adj1" fmla="val 3658"/>
              <a:gd name="adj2" fmla="val 1086341"/>
              <a:gd name="adj3" fmla="val 20157718"/>
              <a:gd name="adj4" fmla="val 406774"/>
              <a:gd name="adj5" fmla="val 3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B9444-C36B-E844-848E-105F77F4DF2D}"/>
              </a:ext>
            </a:extLst>
          </p:cNvPr>
          <p:cNvSpPr/>
          <p:nvPr/>
        </p:nvSpPr>
        <p:spPr>
          <a:xfrm>
            <a:off x="7397802" y="2693774"/>
            <a:ext cx="582706" cy="224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C72D57-19AC-814F-A4D4-5D0B084E2E33}"/>
                  </a:ext>
                </a:extLst>
              </p:cNvPr>
              <p:cNvSpPr txBox="1"/>
              <p:nvPr/>
            </p:nvSpPr>
            <p:spPr>
              <a:xfrm>
                <a:off x="7397802" y="4492467"/>
                <a:ext cx="3298082" cy="640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−(1+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C72D57-19AC-814F-A4D4-5D0B084E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802" y="4492467"/>
                <a:ext cx="3298082" cy="640112"/>
              </a:xfrm>
              <a:prstGeom prst="rect">
                <a:avLst/>
              </a:prstGeom>
              <a:blipFill>
                <a:blip r:embed="rId3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77345C-DCD1-8C4A-98EF-D21D93BFC069}"/>
                  </a:ext>
                </a:extLst>
              </p:cNvPr>
              <p:cNvSpPr txBox="1"/>
              <p:nvPr/>
            </p:nvSpPr>
            <p:spPr>
              <a:xfrm>
                <a:off x="6483671" y="2053662"/>
                <a:ext cx="1234697" cy="640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  <m:r>
                            <a:rPr lang="en-US" sz="2800" b="0" i="1" baseline="-250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77345C-DCD1-8C4A-98EF-D21D93BF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671" y="2053662"/>
                <a:ext cx="1234697" cy="640112"/>
              </a:xfrm>
              <a:prstGeom prst="rect">
                <a:avLst/>
              </a:prstGeom>
              <a:blipFill>
                <a:blip r:embed="rId4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3386EB8-B4AB-E249-BB47-4AA7BCA92EC9}"/>
              </a:ext>
            </a:extLst>
          </p:cNvPr>
          <p:cNvSpPr/>
          <p:nvPr/>
        </p:nvSpPr>
        <p:spPr>
          <a:xfrm>
            <a:off x="7720813" y="1488630"/>
            <a:ext cx="2786903" cy="2786903"/>
          </a:xfrm>
          <a:prstGeom prst="ellipse">
            <a:avLst/>
          </a:prstGeom>
          <a:noFill/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Curved Left 7">
            <a:extLst>
              <a:ext uri="{FF2B5EF4-FFF2-40B4-BE49-F238E27FC236}">
                <a16:creationId xmlns:a16="http://schemas.microsoft.com/office/drawing/2014/main" id="{C086AEB4-F12E-B54E-AE09-858D0C5ACB74}"/>
              </a:ext>
            </a:extLst>
          </p:cNvPr>
          <p:cNvSpPr/>
          <p:nvPr/>
        </p:nvSpPr>
        <p:spPr>
          <a:xfrm>
            <a:off x="7559444" y="2653433"/>
            <a:ext cx="224954" cy="412376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2F16AB-AD18-3B4C-96C8-30CBBE3524C5}"/>
                  </a:ext>
                </a:extLst>
              </p:cNvPr>
              <p:cNvSpPr txBox="1"/>
              <p:nvPr/>
            </p:nvSpPr>
            <p:spPr>
              <a:xfrm>
                <a:off x="1474562" y="5328356"/>
                <a:ext cx="2257477" cy="553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+/-</a:t>
                </a:r>
                <a:r>
                  <a:rPr lang="el-GR" sz="3000" dirty="0"/>
                  <a:t> </a:t>
                </a:r>
                <a:r>
                  <a:rPr lang="en-US" sz="3000" dirty="0"/>
                  <a:t>Q</a:t>
                </a:r>
                <a:r>
                  <a:rPr lang="en-US" sz="3000" baseline="-25000" dirty="0"/>
                  <a:t>x</a:t>
                </a:r>
                <a:r>
                  <a:rPr lang="en-US" sz="3000" dirty="0"/>
                  <a:t> = 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2F16AB-AD18-3B4C-96C8-30CBBE352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62" y="5328356"/>
                <a:ext cx="2257477" cy="553998"/>
              </a:xfrm>
              <a:prstGeom prst="rect">
                <a:avLst/>
              </a:prstGeom>
              <a:blipFill>
                <a:blip r:embed="rId5"/>
                <a:stretch>
                  <a:fillRect l="-1111" t="-15909" r="-4444" b="-295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6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970266-B870-3549-AB9D-8D89A5FD3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5" r="5637"/>
          <a:stretch/>
        </p:blipFill>
        <p:spPr>
          <a:xfrm>
            <a:off x="5801711" y="1348637"/>
            <a:ext cx="6379779" cy="38378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81A91D-9FAF-9E4A-B6A9-EFF4543B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3913"/>
          </a:xfrm>
        </p:spPr>
        <p:txBody>
          <a:bodyPr/>
          <a:lstStyle/>
          <a:p>
            <a:r>
              <a:rPr lang="en-US" dirty="0"/>
              <a:t>EIC Polarized Beam Complex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5C017-EC8E-4E46-9A74-6C878226EA89}"/>
              </a:ext>
            </a:extLst>
          </p:cNvPr>
          <p:cNvSpPr txBox="1"/>
          <p:nvPr/>
        </p:nvSpPr>
        <p:spPr>
          <a:xfrm>
            <a:off x="304799" y="1145627"/>
            <a:ext cx="5150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Proton beam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70%+ store average polarization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2.7 x 10</a:t>
            </a:r>
            <a:r>
              <a:rPr lang="en-US" baseline="30000" dirty="0"/>
              <a:t>11</a:t>
            </a:r>
            <a:r>
              <a:rPr lang="en-US" dirty="0"/>
              <a:t> /bunch in 290 bunches for injection and ramp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(Split longitudinally in various ways at top energy)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~3.0 x 10</a:t>
            </a:r>
            <a:r>
              <a:rPr lang="en-US" baseline="30000" dirty="0"/>
              <a:t>11 </a:t>
            </a:r>
            <a:r>
              <a:rPr lang="en-US" dirty="0"/>
              <a:t>/ bunch from injectors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Efforts to improve proton polarization largely the same in both EIC scenarios (with different emphasis)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9FE605-B857-BA45-9FDC-ACD356F7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8873" y="6311898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8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902C9-8FAB-4147-86DB-DE6719FE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B5F776-D3FB-D641-A4F7-9D7289FE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3913"/>
          </a:xfrm>
        </p:spPr>
        <p:txBody>
          <a:bodyPr/>
          <a:lstStyle/>
          <a:p>
            <a:r>
              <a:rPr lang="en-US" dirty="0"/>
              <a:t>RHIC Polarized Beam Complex</a:t>
            </a:r>
          </a:p>
        </p:txBody>
      </p:sp>
      <p:grpSp>
        <p:nvGrpSpPr>
          <p:cNvPr id="6" name="Group 344">
            <a:extLst>
              <a:ext uri="{FF2B5EF4-FFF2-40B4-BE49-F238E27FC236}">
                <a16:creationId xmlns:a16="http://schemas.microsoft.com/office/drawing/2014/main" id="{6B5B0099-083F-EF49-868E-280F184846F5}"/>
              </a:ext>
            </a:extLst>
          </p:cNvPr>
          <p:cNvGrpSpPr>
            <a:grpSpLocks/>
          </p:cNvGrpSpPr>
          <p:nvPr/>
        </p:nvGrpSpPr>
        <p:grpSpPr bwMode="auto">
          <a:xfrm>
            <a:off x="5476462" y="1129882"/>
            <a:ext cx="7361238" cy="4330700"/>
            <a:chOff x="528" y="632"/>
            <a:chExt cx="4637" cy="2728"/>
          </a:xfrm>
        </p:grpSpPr>
        <p:sp>
          <p:nvSpPr>
            <p:cNvPr id="11" name="Oval 349">
              <a:extLst>
                <a:ext uri="{FF2B5EF4-FFF2-40B4-BE49-F238E27FC236}">
                  <a16:creationId xmlns:a16="http://schemas.microsoft.com/office/drawing/2014/main" id="{3442C78D-8E2C-ED4F-813F-5C5700C128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2010">
              <a:off x="4446" y="156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" name="Line 350">
              <a:extLst>
                <a:ext uri="{FF2B5EF4-FFF2-40B4-BE49-F238E27FC236}">
                  <a16:creationId xmlns:a16="http://schemas.microsoft.com/office/drawing/2014/main" id="{D57D4384-12D3-E442-8113-660559489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2724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51">
              <a:extLst>
                <a:ext uri="{FF2B5EF4-FFF2-40B4-BE49-F238E27FC236}">
                  <a16:creationId xmlns:a16="http://schemas.microsoft.com/office/drawing/2014/main" id="{5542724B-0E43-564A-8CC8-B10C15459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1643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4" name="Rectangle 352">
              <a:extLst>
                <a:ext uri="{FF2B5EF4-FFF2-40B4-BE49-F238E27FC236}">
                  <a16:creationId xmlns:a16="http://schemas.microsoft.com/office/drawing/2014/main" id="{8687D78E-4FBD-DF42-A4F5-39B52DDB2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788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5" name="Rectangle 353">
              <a:extLst>
                <a:ext uri="{FF2B5EF4-FFF2-40B4-BE49-F238E27FC236}">
                  <a16:creationId xmlns:a16="http://schemas.microsoft.com/office/drawing/2014/main" id="{BB23D635-B1B4-DF47-83F1-C5023A96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1780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" name="Rectangle 354">
              <a:extLst>
                <a:ext uri="{FF2B5EF4-FFF2-40B4-BE49-F238E27FC236}">
                  <a16:creationId xmlns:a16="http://schemas.microsoft.com/office/drawing/2014/main" id="{BCAA1828-30FB-F044-AFD7-AF7F74816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041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" name="Rectangle 355">
              <a:extLst>
                <a:ext uri="{FF2B5EF4-FFF2-40B4-BE49-F238E27FC236}">
                  <a16:creationId xmlns:a16="http://schemas.microsoft.com/office/drawing/2014/main" id="{14558D23-A811-484B-A7A4-71F66E50F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1926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0" name="Rectangle 357">
              <a:extLst>
                <a:ext uri="{FF2B5EF4-FFF2-40B4-BE49-F238E27FC236}">
                  <a16:creationId xmlns:a16="http://schemas.microsoft.com/office/drawing/2014/main" id="{9C13B561-CC72-8642-AF49-221116FCD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" y="900"/>
              <a:ext cx="21" cy="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9" name="Group 359">
              <a:extLst>
                <a:ext uri="{FF2B5EF4-FFF2-40B4-BE49-F238E27FC236}">
                  <a16:creationId xmlns:a16="http://schemas.microsoft.com/office/drawing/2014/main" id="{5B8F2D3F-E970-6F47-83ED-9DF3E928E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1760"/>
              <a:ext cx="56" cy="36"/>
              <a:chOff x="3140" y="2171"/>
              <a:chExt cx="56" cy="36"/>
            </a:xfrm>
          </p:grpSpPr>
          <p:sp>
            <p:nvSpPr>
              <p:cNvPr id="168" name="Rectangle 360">
                <a:extLst>
                  <a:ext uri="{FF2B5EF4-FFF2-40B4-BE49-F238E27FC236}">
                    <a16:creationId xmlns:a16="http://schemas.microsoft.com/office/drawing/2014/main" id="{970FD642-C064-0049-8416-9408BB4B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9" name="Freeform 361">
                <a:extLst>
                  <a:ext uri="{FF2B5EF4-FFF2-40B4-BE49-F238E27FC236}">
                    <a16:creationId xmlns:a16="http://schemas.microsoft.com/office/drawing/2014/main" id="{2F2CB9DC-DC7B-B344-BB3A-1AF914CA2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0 h 74"/>
                  <a:gd name="T2" fmla="*/ 1 w 73"/>
                  <a:gd name="T3" fmla="*/ 0 h 74"/>
                  <a:gd name="T4" fmla="*/ 0 w 73"/>
                  <a:gd name="T5" fmla="*/ 0 h 74"/>
                  <a:gd name="T6" fmla="*/ 0 w 73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20" name="Rectangle 362">
              <a:extLst>
                <a:ext uri="{FF2B5EF4-FFF2-40B4-BE49-F238E27FC236}">
                  <a16:creationId xmlns:a16="http://schemas.microsoft.com/office/drawing/2014/main" id="{B9EAFE48-8DF0-2C45-998E-167662BE8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559"/>
              <a:ext cx="4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 dirty="0">
                  <a:latin typeface="Times New Roman" charset="0"/>
                </a:rPr>
                <a:t>PHENIX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21" name="Group 363">
              <a:extLst>
                <a:ext uri="{FF2B5EF4-FFF2-40B4-BE49-F238E27FC236}">
                  <a16:creationId xmlns:a16="http://schemas.microsoft.com/office/drawing/2014/main" id="{6C5A27A5-EA30-8D4A-92FC-B27DF3009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7" y="1584"/>
              <a:ext cx="57" cy="37"/>
              <a:chOff x="1391" y="2056"/>
              <a:chExt cx="57" cy="37"/>
            </a:xfrm>
          </p:grpSpPr>
          <p:sp>
            <p:nvSpPr>
              <p:cNvPr id="166" name="Rectangle 364">
                <a:extLst>
                  <a:ext uri="{FF2B5EF4-FFF2-40B4-BE49-F238E27FC236}">
                    <a16:creationId xmlns:a16="http://schemas.microsoft.com/office/drawing/2014/main" id="{9D915F64-3AED-364D-B0FA-D985D79C5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7" name="Freeform 365">
                <a:extLst>
                  <a:ext uri="{FF2B5EF4-FFF2-40B4-BE49-F238E27FC236}">
                    <a16:creationId xmlns:a16="http://schemas.microsoft.com/office/drawing/2014/main" id="{6136DF2C-0E85-804A-8525-6C48A016A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1 h 73"/>
                  <a:gd name="T2" fmla="*/ 1 w 73"/>
                  <a:gd name="T3" fmla="*/ 1 h 73"/>
                  <a:gd name="T4" fmla="*/ 0 w 73"/>
                  <a:gd name="T5" fmla="*/ 0 h 73"/>
                  <a:gd name="T6" fmla="*/ 0 w 73"/>
                  <a:gd name="T7" fmla="*/ 1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22" name="Rectangle 366">
              <a:extLst>
                <a:ext uri="{FF2B5EF4-FFF2-40B4-BE49-F238E27FC236}">
                  <a16:creationId xmlns:a16="http://schemas.microsoft.com/office/drawing/2014/main" id="{EF7B12DB-CFEF-B34E-8F66-D622DB2FE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1312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3" name="Rectangle 367">
              <a:extLst>
                <a:ext uri="{FF2B5EF4-FFF2-40B4-BE49-F238E27FC236}">
                  <a16:creationId xmlns:a16="http://schemas.microsoft.com/office/drawing/2014/main" id="{CB3EC97F-E73A-1740-B46B-773DECB3C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62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4" name="Rectangle 368">
              <a:extLst>
                <a:ext uri="{FF2B5EF4-FFF2-40B4-BE49-F238E27FC236}">
                  <a16:creationId xmlns:a16="http://schemas.microsoft.com/office/drawing/2014/main" id="{759F89DD-BD21-A349-BB16-B6D085EAA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725"/>
              <a:ext cx="2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b="1">
                  <a:latin typeface="Times New Roman" charset="0"/>
                </a:rPr>
                <a:t>AGS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25" name="Rectangle 369">
              <a:extLst>
                <a:ext uri="{FF2B5EF4-FFF2-40B4-BE49-F238E27FC236}">
                  <a16:creationId xmlns:a16="http://schemas.microsoft.com/office/drawing/2014/main" id="{2274AFCF-1FCE-274D-BFCD-BCF7B8F5A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2596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" name="Rectangle 370">
              <a:extLst>
                <a:ext uri="{FF2B5EF4-FFF2-40B4-BE49-F238E27FC236}">
                  <a16:creationId xmlns:a16="http://schemas.microsoft.com/office/drawing/2014/main" id="{B3960D20-DD71-D946-96E8-7D709A368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447"/>
              <a:ext cx="2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latin typeface="Times New Roman" charset="0"/>
                </a:rPr>
                <a:t>LINAC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7" name="Rectangle 371">
              <a:extLst>
                <a:ext uri="{FF2B5EF4-FFF2-40B4-BE49-F238E27FC236}">
                  <a16:creationId xmlns:a16="http://schemas.microsoft.com/office/drawing/2014/main" id="{3548F2EE-9047-9B42-A32C-104B1DBFE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504"/>
              <a:ext cx="3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charset="0"/>
                </a:rPr>
                <a:t>BOOSTER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8" name="Rectangle 372">
              <a:extLst>
                <a:ext uri="{FF2B5EF4-FFF2-40B4-BE49-F238E27FC236}">
                  <a16:creationId xmlns:a16="http://schemas.microsoft.com/office/drawing/2014/main" id="{A5DC1BC9-0913-694C-9638-AFC88EB84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2247"/>
              <a:ext cx="6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9" name="Oval 373">
              <a:extLst>
                <a:ext uri="{FF2B5EF4-FFF2-40B4-BE49-F238E27FC236}">
                  <a16:creationId xmlns:a16="http://schemas.microsoft.com/office/drawing/2014/main" id="{7AD06CE4-F716-5B45-B418-C8F7F6E10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575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" name="Arc 374">
              <a:extLst>
                <a:ext uri="{FF2B5EF4-FFF2-40B4-BE49-F238E27FC236}">
                  <a16:creationId xmlns:a16="http://schemas.microsoft.com/office/drawing/2014/main" id="{A46B07D5-42C1-6C45-BAB0-8E6341E6CC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62" y="1043"/>
              <a:ext cx="1195" cy="448"/>
            </a:xfrm>
            <a:custGeom>
              <a:avLst/>
              <a:gdLst>
                <a:gd name="T0" fmla="*/ 0 w 15493"/>
                <a:gd name="T1" fmla="*/ 0 h 21120"/>
                <a:gd name="T2" fmla="*/ 0 w 15493"/>
                <a:gd name="T3" fmla="*/ 0 h 21120"/>
                <a:gd name="T4" fmla="*/ 0 w 15493"/>
                <a:gd name="T5" fmla="*/ 0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1" name="Arc 375">
              <a:extLst>
                <a:ext uri="{FF2B5EF4-FFF2-40B4-BE49-F238E27FC236}">
                  <a16:creationId xmlns:a16="http://schemas.microsoft.com/office/drawing/2014/main" id="{4909C42D-C17F-1C49-BEF0-F915A0D55A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2" y="1308"/>
              <a:ext cx="1667" cy="343"/>
            </a:xfrm>
            <a:custGeom>
              <a:avLst/>
              <a:gdLst>
                <a:gd name="T0" fmla="*/ 0 w 21600"/>
                <a:gd name="T1" fmla="*/ 0 h 16156"/>
                <a:gd name="T2" fmla="*/ 0 w 21600"/>
                <a:gd name="T3" fmla="*/ 0 h 16156"/>
                <a:gd name="T4" fmla="*/ 0 w 21600"/>
                <a:gd name="T5" fmla="*/ 0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Arc 376">
              <a:extLst>
                <a:ext uri="{FF2B5EF4-FFF2-40B4-BE49-F238E27FC236}">
                  <a16:creationId xmlns:a16="http://schemas.microsoft.com/office/drawing/2014/main" id="{24B6D03B-0BD8-554E-8126-2F1B55E116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7" y="1304"/>
              <a:ext cx="1667" cy="339"/>
            </a:xfrm>
            <a:custGeom>
              <a:avLst/>
              <a:gdLst>
                <a:gd name="T0" fmla="*/ 0 w 21600"/>
                <a:gd name="T1" fmla="*/ 0 h 15969"/>
                <a:gd name="T2" fmla="*/ 0 w 21600"/>
                <a:gd name="T3" fmla="*/ 0 h 15969"/>
                <a:gd name="T4" fmla="*/ 0 w 21600"/>
                <a:gd name="T5" fmla="*/ 0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3" name="Arc 377">
              <a:extLst>
                <a:ext uri="{FF2B5EF4-FFF2-40B4-BE49-F238E27FC236}">
                  <a16:creationId xmlns:a16="http://schemas.microsoft.com/office/drawing/2014/main" id="{A5743D6A-B001-1348-92FC-4EBE3C4684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04" y="1420"/>
              <a:ext cx="1121" cy="522"/>
            </a:xfrm>
            <a:custGeom>
              <a:avLst/>
              <a:gdLst>
                <a:gd name="T0" fmla="*/ 0 w 14614"/>
                <a:gd name="T1" fmla="*/ 0 h 21395"/>
                <a:gd name="T2" fmla="*/ 0 w 14614"/>
                <a:gd name="T3" fmla="*/ 0 h 21395"/>
                <a:gd name="T4" fmla="*/ 0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" name="Arc 378">
              <a:extLst>
                <a:ext uri="{FF2B5EF4-FFF2-40B4-BE49-F238E27FC236}">
                  <a16:creationId xmlns:a16="http://schemas.microsoft.com/office/drawing/2014/main" id="{3B992325-C327-684E-AAD4-4780F2B269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48" y="1540"/>
              <a:ext cx="1241" cy="398"/>
            </a:xfrm>
            <a:custGeom>
              <a:avLst/>
              <a:gdLst>
                <a:gd name="T0" fmla="*/ 0 w 16143"/>
                <a:gd name="T1" fmla="*/ 0 h 21035"/>
                <a:gd name="T2" fmla="*/ 0 w 16143"/>
                <a:gd name="T3" fmla="*/ 0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5" name="Arc 379">
              <a:extLst>
                <a:ext uri="{FF2B5EF4-FFF2-40B4-BE49-F238E27FC236}">
                  <a16:creationId xmlns:a16="http://schemas.microsoft.com/office/drawing/2014/main" id="{29039D9C-CC0E-5244-A13E-F49B5F9D30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3" y="1047"/>
              <a:ext cx="1167" cy="441"/>
            </a:xfrm>
            <a:custGeom>
              <a:avLst/>
              <a:gdLst>
                <a:gd name="T0" fmla="*/ 0 w 15115"/>
                <a:gd name="T1" fmla="*/ 0 h 21197"/>
                <a:gd name="T2" fmla="*/ 0 w 15115"/>
                <a:gd name="T3" fmla="*/ 0 h 21197"/>
                <a:gd name="T4" fmla="*/ 0 w 15115"/>
                <a:gd name="T5" fmla="*/ 0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6" name="Arc 380">
              <a:extLst>
                <a:ext uri="{FF2B5EF4-FFF2-40B4-BE49-F238E27FC236}">
                  <a16:creationId xmlns:a16="http://schemas.microsoft.com/office/drawing/2014/main" id="{8CAFE504-1578-C246-9C93-6713F1A94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505"/>
              <a:ext cx="1272" cy="534"/>
            </a:xfrm>
            <a:custGeom>
              <a:avLst/>
              <a:gdLst>
                <a:gd name="T0" fmla="*/ 0 w 15361"/>
                <a:gd name="T1" fmla="*/ 0 h 21244"/>
                <a:gd name="T2" fmla="*/ 0 w 15361"/>
                <a:gd name="T3" fmla="*/ 0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7" name="Arc 381">
              <a:extLst>
                <a:ext uri="{FF2B5EF4-FFF2-40B4-BE49-F238E27FC236}">
                  <a16:creationId xmlns:a16="http://schemas.microsoft.com/office/drawing/2014/main" id="{B7E5B8F0-3879-7C42-A30E-DAFC9EDB6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1505"/>
              <a:ext cx="1243" cy="534"/>
            </a:xfrm>
            <a:custGeom>
              <a:avLst/>
              <a:gdLst>
                <a:gd name="T0" fmla="*/ 0 w 15013"/>
                <a:gd name="T1" fmla="*/ 0 h 21246"/>
                <a:gd name="T2" fmla="*/ 0 w 15013"/>
                <a:gd name="T3" fmla="*/ 0 h 21246"/>
                <a:gd name="T4" fmla="*/ 0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8" name="Arc 382">
              <a:extLst>
                <a:ext uri="{FF2B5EF4-FFF2-40B4-BE49-F238E27FC236}">
                  <a16:creationId xmlns:a16="http://schemas.microsoft.com/office/drawing/2014/main" id="{A6643F14-EB8D-064F-B1E8-E9DA5A75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273"/>
              <a:ext cx="1788" cy="444"/>
            </a:xfrm>
            <a:custGeom>
              <a:avLst/>
              <a:gdLst>
                <a:gd name="T0" fmla="*/ 0 w 21600"/>
                <a:gd name="T1" fmla="*/ 0 h 17626"/>
                <a:gd name="T2" fmla="*/ 0 w 21600"/>
                <a:gd name="T3" fmla="*/ 0 h 17626"/>
                <a:gd name="T4" fmla="*/ 0 w 21600"/>
                <a:gd name="T5" fmla="*/ 0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9" name="Arc 383">
              <a:extLst>
                <a:ext uri="{FF2B5EF4-FFF2-40B4-BE49-F238E27FC236}">
                  <a16:creationId xmlns:a16="http://schemas.microsoft.com/office/drawing/2014/main" id="{CADC02B5-218D-EC43-8A27-4AC7D8073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68"/>
              <a:ext cx="1222" cy="542"/>
            </a:xfrm>
            <a:custGeom>
              <a:avLst/>
              <a:gdLst>
                <a:gd name="T0" fmla="*/ 0 w 14768"/>
                <a:gd name="T1" fmla="*/ 0 h 21256"/>
                <a:gd name="T2" fmla="*/ 0 w 14768"/>
                <a:gd name="T3" fmla="*/ 0 h 21256"/>
                <a:gd name="T4" fmla="*/ 0 w 14768"/>
                <a:gd name="T5" fmla="*/ 0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0" name="Arc 384">
              <a:extLst>
                <a:ext uri="{FF2B5EF4-FFF2-40B4-BE49-F238E27FC236}">
                  <a16:creationId xmlns:a16="http://schemas.microsoft.com/office/drawing/2014/main" id="{8E82C5C2-B7CC-464A-BD4C-B35C90CDE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971"/>
              <a:ext cx="1212" cy="538"/>
            </a:xfrm>
            <a:custGeom>
              <a:avLst/>
              <a:gdLst>
                <a:gd name="T0" fmla="*/ 0 w 14647"/>
                <a:gd name="T1" fmla="*/ 0 h 21263"/>
                <a:gd name="T2" fmla="*/ 0 w 14647"/>
                <a:gd name="T3" fmla="*/ 0 h 21263"/>
                <a:gd name="T4" fmla="*/ 0 w 14647"/>
                <a:gd name="T5" fmla="*/ 0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" name="Arc 385">
              <a:extLst>
                <a:ext uri="{FF2B5EF4-FFF2-40B4-BE49-F238E27FC236}">
                  <a16:creationId xmlns:a16="http://schemas.microsoft.com/office/drawing/2014/main" id="{98CC0BB0-E9B2-274F-950F-63C6ACB2C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264"/>
              <a:ext cx="1788" cy="451"/>
            </a:xfrm>
            <a:custGeom>
              <a:avLst/>
              <a:gdLst>
                <a:gd name="T0" fmla="*/ 0 w 21600"/>
                <a:gd name="T1" fmla="*/ 0 h 17979"/>
                <a:gd name="T2" fmla="*/ 0 w 21600"/>
                <a:gd name="T3" fmla="*/ 0 h 17979"/>
                <a:gd name="T4" fmla="*/ 0 w 21600"/>
                <a:gd name="T5" fmla="*/ 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2" name="Freeform 386">
              <a:extLst>
                <a:ext uri="{FF2B5EF4-FFF2-40B4-BE49-F238E27FC236}">
                  <a16:creationId xmlns:a16="http://schemas.microsoft.com/office/drawing/2014/main" id="{70183944-FB36-4440-84A8-70F45FCB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938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" name="Freeform 387">
              <a:extLst>
                <a:ext uri="{FF2B5EF4-FFF2-40B4-BE49-F238E27FC236}">
                  <a16:creationId xmlns:a16="http://schemas.microsoft.com/office/drawing/2014/main" id="{AC643E86-2EEA-1B40-A182-3628F917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941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4" name="Rectangle 388">
              <a:extLst>
                <a:ext uri="{FF2B5EF4-FFF2-40B4-BE49-F238E27FC236}">
                  <a16:creationId xmlns:a16="http://schemas.microsoft.com/office/drawing/2014/main" id="{408A13DC-C9EB-2D43-87F5-BB8A58DFF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967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" name="Arc 389">
              <a:extLst>
                <a:ext uri="{FF2B5EF4-FFF2-40B4-BE49-F238E27FC236}">
                  <a16:creationId xmlns:a16="http://schemas.microsoft.com/office/drawing/2014/main" id="{9CA944AA-F589-6A49-90D0-BAE8EAC0A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6" name="Arc 390">
              <a:extLst>
                <a:ext uri="{FF2B5EF4-FFF2-40B4-BE49-F238E27FC236}">
                  <a16:creationId xmlns:a16="http://schemas.microsoft.com/office/drawing/2014/main" id="{EF5DACBB-4A97-124F-8E0E-2F40D24797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5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" name="Freeform 391">
              <a:extLst>
                <a:ext uri="{FF2B5EF4-FFF2-40B4-BE49-F238E27FC236}">
                  <a16:creationId xmlns:a16="http://schemas.microsoft.com/office/drawing/2014/main" id="{5CA7EEFF-8DC2-2647-85AD-D75BF004E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968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8" name="Freeform 392">
              <a:extLst>
                <a:ext uri="{FF2B5EF4-FFF2-40B4-BE49-F238E27FC236}">
                  <a16:creationId xmlns:a16="http://schemas.microsoft.com/office/drawing/2014/main" id="{DC21B42C-2DF2-394F-A3D6-2604FF94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966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9" name="Freeform 393">
              <a:extLst>
                <a:ext uri="{FF2B5EF4-FFF2-40B4-BE49-F238E27FC236}">
                  <a16:creationId xmlns:a16="http://schemas.microsoft.com/office/drawing/2014/main" id="{B6E19047-BDB4-4946-845F-B6AF5369C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1718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" name="Freeform 394">
              <a:extLst>
                <a:ext uri="{FF2B5EF4-FFF2-40B4-BE49-F238E27FC236}">
                  <a16:creationId xmlns:a16="http://schemas.microsoft.com/office/drawing/2014/main" id="{CA645FB4-21C3-7E44-930E-297AA58A5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650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" name="Rectangle 395">
              <a:extLst>
                <a:ext uri="{FF2B5EF4-FFF2-40B4-BE49-F238E27FC236}">
                  <a16:creationId xmlns:a16="http://schemas.microsoft.com/office/drawing/2014/main" id="{6ED8A272-617A-5440-9F54-1318D2384B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1448" y="1748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2" name="Freeform 396">
              <a:extLst>
                <a:ext uri="{FF2B5EF4-FFF2-40B4-BE49-F238E27FC236}">
                  <a16:creationId xmlns:a16="http://schemas.microsoft.com/office/drawing/2014/main" id="{84EE9277-6CD6-EF4D-B498-A76D22F1B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68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" name="Freeform 397">
              <a:extLst>
                <a:ext uri="{FF2B5EF4-FFF2-40B4-BE49-F238E27FC236}">
                  <a16:creationId xmlns:a16="http://schemas.microsoft.com/office/drawing/2014/main" id="{A2376AFA-C2A5-E84D-B078-4A919160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106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Rectangle 398">
              <a:extLst>
                <a:ext uri="{FF2B5EF4-FFF2-40B4-BE49-F238E27FC236}">
                  <a16:creationId xmlns:a16="http://schemas.microsoft.com/office/drawing/2014/main" id="{132FE0DE-F769-2242-BBFF-3D0DE0BBCF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7282">
              <a:off x="1486" y="1170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5" name="Freeform 399">
              <a:extLst>
                <a:ext uri="{FF2B5EF4-FFF2-40B4-BE49-F238E27FC236}">
                  <a16:creationId xmlns:a16="http://schemas.microsoft.com/office/drawing/2014/main" id="{A877AF7B-4A03-234E-83F2-6951F02F4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107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" name="Freeform 400">
              <a:extLst>
                <a:ext uri="{FF2B5EF4-FFF2-40B4-BE49-F238E27FC236}">
                  <a16:creationId xmlns:a16="http://schemas.microsoft.com/office/drawing/2014/main" id="{A7A2B557-C0A2-B54A-86A4-B20883D1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715"/>
              <a:ext cx="448" cy="100"/>
            </a:xfrm>
            <a:custGeom>
              <a:avLst/>
              <a:gdLst>
                <a:gd name="T0" fmla="*/ 0 w 448"/>
                <a:gd name="T1" fmla="*/ 110 h 99"/>
                <a:gd name="T2" fmla="*/ 93 w 448"/>
                <a:gd name="T3" fmla="*/ 91 h 99"/>
                <a:gd name="T4" fmla="*/ 141 w 448"/>
                <a:gd name="T5" fmla="*/ 118 h 99"/>
                <a:gd name="T6" fmla="*/ 304 w 448"/>
                <a:gd name="T7" fmla="*/ 33 h 99"/>
                <a:gd name="T8" fmla="*/ 354 w 448"/>
                <a:gd name="T9" fmla="*/ 70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Freeform 401">
              <a:extLst>
                <a:ext uri="{FF2B5EF4-FFF2-40B4-BE49-F238E27FC236}">
                  <a16:creationId xmlns:a16="http://schemas.microsoft.com/office/drawing/2014/main" id="{0732252D-2C6B-C74C-BFCF-37AEE2791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166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47 h 96"/>
                <a:gd name="T4" fmla="*/ 147 w 450"/>
                <a:gd name="T5" fmla="*/ 0 h 96"/>
                <a:gd name="T6" fmla="*/ 300 w 450"/>
                <a:gd name="T7" fmla="*/ 173 h 96"/>
                <a:gd name="T8" fmla="*/ 360 w 450"/>
                <a:gd name="T9" fmla="*/ 148 h 96"/>
                <a:gd name="T10" fmla="*/ 431 w 450"/>
                <a:gd name="T11" fmla="*/ 25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" name="Rectangle 402">
              <a:extLst>
                <a:ext uri="{FF2B5EF4-FFF2-40B4-BE49-F238E27FC236}">
                  <a16:creationId xmlns:a16="http://schemas.microsoft.com/office/drawing/2014/main" id="{4C640790-49B0-9B45-99C8-385236D4C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4265" y="1169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Oval 403">
              <a:extLst>
                <a:ext uri="{FF2B5EF4-FFF2-40B4-BE49-F238E27FC236}">
                  <a16:creationId xmlns:a16="http://schemas.microsoft.com/office/drawing/2014/main" id="{FC28771F-5C8F-EB4E-BA6C-B64715ED13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3053" y="1994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" name="AutoShape 404">
              <a:extLst>
                <a:ext uri="{FF2B5EF4-FFF2-40B4-BE49-F238E27FC236}">
                  <a16:creationId xmlns:a16="http://schemas.microsoft.com/office/drawing/2014/main" id="{E80F4637-BE63-F143-B4D1-8423CC5604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3089" y="20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1" name="Oval 405">
              <a:extLst>
                <a:ext uri="{FF2B5EF4-FFF2-40B4-BE49-F238E27FC236}">
                  <a16:creationId xmlns:a16="http://schemas.microsoft.com/office/drawing/2014/main" id="{442E93AD-EE63-AC42-9800-BB98224C6E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518">
              <a:off x="3048" y="1905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" name="AutoShape 406">
              <a:extLst>
                <a:ext uri="{FF2B5EF4-FFF2-40B4-BE49-F238E27FC236}">
                  <a16:creationId xmlns:a16="http://schemas.microsoft.com/office/drawing/2014/main" id="{A8F404E4-30CA-124B-8223-6CBA34319A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4">
              <a:off x="3084" y="191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3" name="Oval 407">
              <a:extLst>
                <a:ext uri="{FF2B5EF4-FFF2-40B4-BE49-F238E27FC236}">
                  <a16:creationId xmlns:a16="http://schemas.microsoft.com/office/drawing/2014/main" id="{82D51812-DCB1-E146-B77E-3592B2B28E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518">
              <a:off x="2639" y="199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" name="AutoShape 408">
              <a:extLst>
                <a:ext uri="{FF2B5EF4-FFF2-40B4-BE49-F238E27FC236}">
                  <a16:creationId xmlns:a16="http://schemas.microsoft.com/office/drawing/2014/main" id="{DDACF864-47AA-D74C-B5A4-4F7568E4F9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4">
              <a:off x="2675" y="199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5" name="Oval 409">
              <a:extLst>
                <a:ext uri="{FF2B5EF4-FFF2-40B4-BE49-F238E27FC236}">
                  <a16:creationId xmlns:a16="http://schemas.microsoft.com/office/drawing/2014/main" id="{94878118-70A4-D541-AD5C-E26575688B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2635" y="1903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" name="AutoShape 410">
              <a:extLst>
                <a:ext uri="{FF2B5EF4-FFF2-40B4-BE49-F238E27FC236}">
                  <a16:creationId xmlns:a16="http://schemas.microsoft.com/office/drawing/2014/main" id="{D9918365-10C9-D24C-B749-56A8EA2593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2671" y="191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7" name="Oval 411">
              <a:extLst>
                <a:ext uri="{FF2B5EF4-FFF2-40B4-BE49-F238E27FC236}">
                  <a16:creationId xmlns:a16="http://schemas.microsoft.com/office/drawing/2014/main" id="{1D7A8D5C-233A-3641-86A3-C347EAE606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4006">
              <a:off x="1642" y="176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8" name="AutoShape 412">
              <a:extLst>
                <a:ext uri="{FF2B5EF4-FFF2-40B4-BE49-F238E27FC236}">
                  <a16:creationId xmlns:a16="http://schemas.microsoft.com/office/drawing/2014/main" id="{16048CDD-008E-A040-862B-68A068199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6021">
              <a:off x="1677" y="1780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9" name="Oval 413">
              <a:extLst>
                <a:ext uri="{FF2B5EF4-FFF2-40B4-BE49-F238E27FC236}">
                  <a16:creationId xmlns:a16="http://schemas.microsoft.com/office/drawing/2014/main" id="{C2CF5218-CE62-4A41-B549-6F94867682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0912">
              <a:off x="1570" y="184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0" name="AutoShape 414">
              <a:extLst>
                <a:ext uri="{FF2B5EF4-FFF2-40B4-BE49-F238E27FC236}">
                  <a16:creationId xmlns:a16="http://schemas.microsoft.com/office/drawing/2014/main" id="{B77DACB5-CFFD-3349-8AD8-4E06FBCA9F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2926">
              <a:off x="1607" y="185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1" name="Oval 415">
              <a:extLst>
                <a:ext uri="{FF2B5EF4-FFF2-40B4-BE49-F238E27FC236}">
                  <a16:creationId xmlns:a16="http://schemas.microsoft.com/office/drawing/2014/main" id="{B1EBE449-9D5B-7140-B172-04165B8716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1330">
              <a:off x="1287" y="1606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2" name="AutoShape 416">
              <a:extLst>
                <a:ext uri="{FF2B5EF4-FFF2-40B4-BE49-F238E27FC236}">
                  <a16:creationId xmlns:a16="http://schemas.microsoft.com/office/drawing/2014/main" id="{FCAD85E0-BA52-EC4D-A357-07B7559C3F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3342">
              <a:off x="1324" y="161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3" name="Oval 417">
              <a:extLst>
                <a:ext uri="{FF2B5EF4-FFF2-40B4-BE49-F238E27FC236}">
                  <a16:creationId xmlns:a16="http://schemas.microsoft.com/office/drawing/2014/main" id="{19AA3C9F-A393-044C-A8E3-D8AEEB22C9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4986">
              <a:off x="1224" y="167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4" name="AutoShape 418">
              <a:extLst>
                <a:ext uri="{FF2B5EF4-FFF2-40B4-BE49-F238E27FC236}">
                  <a16:creationId xmlns:a16="http://schemas.microsoft.com/office/drawing/2014/main" id="{23B84751-B7B8-B348-96B3-BD1B3329FB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998">
              <a:off x="1259" y="168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5" name="Oval 419">
              <a:extLst>
                <a:ext uri="{FF2B5EF4-FFF2-40B4-BE49-F238E27FC236}">
                  <a16:creationId xmlns:a16="http://schemas.microsoft.com/office/drawing/2014/main" id="{70F8D815-FA21-224A-B268-079728804D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50724">
              <a:off x="1152" y="1299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6" name="AutoShape 420">
              <a:extLst>
                <a:ext uri="{FF2B5EF4-FFF2-40B4-BE49-F238E27FC236}">
                  <a16:creationId xmlns:a16="http://schemas.microsoft.com/office/drawing/2014/main" id="{072DDF56-0177-E241-83EF-A49EAAE4B2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712">
              <a:off x="1186" y="13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7" name="Oval 421">
              <a:extLst>
                <a:ext uri="{FF2B5EF4-FFF2-40B4-BE49-F238E27FC236}">
                  <a16:creationId xmlns:a16="http://schemas.microsoft.com/office/drawing/2014/main" id="{4CBF532C-10FE-1048-AA66-5076A6B033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19334">
              <a:off x="1248" y="1329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8" name="AutoShape 422">
              <a:extLst>
                <a:ext uri="{FF2B5EF4-FFF2-40B4-BE49-F238E27FC236}">
                  <a16:creationId xmlns:a16="http://schemas.microsoft.com/office/drawing/2014/main" id="{3FB9A266-C948-FD4A-AB4F-A2644D2FC3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67322">
              <a:off x="1279" y="1333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9" name="Oval 423">
              <a:extLst>
                <a:ext uri="{FF2B5EF4-FFF2-40B4-BE49-F238E27FC236}">
                  <a16:creationId xmlns:a16="http://schemas.microsoft.com/office/drawing/2014/main" id="{AC0A13DA-1149-2C4A-8CB2-0F89387D2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75454">
              <a:off x="4569" y="1603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0" name="AutoShape 424">
              <a:extLst>
                <a:ext uri="{FF2B5EF4-FFF2-40B4-BE49-F238E27FC236}">
                  <a16:creationId xmlns:a16="http://schemas.microsoft.com/office/drawing/2014/main" id="{03680CB7-B1AE-E841-A71A-888B97D5BE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23441">
              <a:off x="4600" y="160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1" name="Freeform 425">
              <a:extLst>
                <a:ext uri="{FF2B5EF4-FFF2-40B4-BE49-F238E27FC236}">
                  <a16:creationId xmlns:a16="http://schemas.microsoft.com/office/drawing/2014/main" id="{13FD4A79-F4E2-A748-BD2D-8B769D1EA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637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" name="Line 426">
              <a:extLst>
                <a:ext uri="{FF2B5EF4-FFF2-40B4-BE49-F238E27FC236}">
                  <a16:creationId xmlns:a16="http://schemas.microsoft.com/office/drawing/2014/main" id="{F0DEF474-2E4D-AF44-BE28-56F241689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2496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27">
              <a:extLst>
                <a:ext uri="{FF2B5EF4-FFF2-40B4-BE49-F238E27FC236}">
                  <a16:creationId xmlns:a16="http://schemas.microsoft.com/office/drawing/2014/main" id="{08BEB21D-AF31-DB40-A30E-386C7C9A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522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4" name="Freeform 428">
              <a:extLst>
                <a:ext uri="{FF2B5EF4-FFF2-40B4-BE49-F238E27FC236}">
                  <a16:creationId xmlns:a16="http://schemas.microsoft.com/office/drawing/2014/main" id="{EC17C4E6-94FB-1444-93E8-6721E3708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610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20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" name="Oval 429">
              <a:extLst>
                <a:ext uri="{FF2B5EF4-FFF2-40B4-BE49-F238E27FC236}">
                  <a16:creationId xmlns:a16="http://schemas.microsoft.com/office/drawing/2014/main" id="{42236682-C442-484F-9E1C-DE103E571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595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6" name="Freeform 430">
              <a:extLst>
                <a:ext uri="{FF2B5EF4-FFF2-40B4-BE49-F238E27FC236}">
                  <a16:creationId xmlns:a16="http://schemas.microsoft.com/office/drawing/2014/main" id="{1FCFF77B-303B-0A4F-BC28-AA5B74429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25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" name="Rectangle 431">
              <a:extLst>
                <a:ext uri="{FF2B5EF4-FFF2-40B4-BE49-F238E27FC236}">
                  <a16:creationId xmlns:a16="http://schemas.microsoft.com/office/drawing/2014/main" id="{A64F6C7C-C613-BD45-AE6E-F034C7CABC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170" y="253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8" name="Rectangle 432">
              <a:extLst>
                <a:ext uri="{FF2B5EF4-FFF2-40B4-BE49-F238E27FC236}">
                  <a16:creationId xmlns:a16="http://schemas.microsoft.com/office/drawing/2014/main" id="{488FF6A2-5E56-F84A-A63B-AE767F24E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204" y="2443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" name="Rectangle 433">
              <a:extLst>
                <a:ext uri="{FF2B5EF4-FFF2-40B4-BE49-F238E27FC236}">
                  <a16:creationId xmlns:a16="http://schemas.microsoft.com/office/drawing/2014/main" id="{1F8BB5CA-C87F-F140-86B7-602171B35D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429" y="2574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0" name="Rectangle 434">
              <a:extLst>
                <a:ext uri="{FF2B5EF4-FFF2-40B4-BE49-F238E27FC236}">
                  <a16:creationId xmlns:a16="http://schemas.microsoft.com/office/drawing/2014/main" id="{7F73BF33-86F1-1D4A-A505-6D4CF546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92"/>
              <a:ext cx="6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Pol. H</a:t>
              </a:r>
              <a:r>
                <a:rPr lang="en-US" sz="2400" baseline="30000">
                  <a:latin typeface="Times New Roman" charset="0"/>
                </a:rPr>
                <a:t>-</a:t>
              </a:r>
              <a:r>
                <a:rPr lang="en-US" sz="1400">
                  <a:latin typeface="Times New Roman" charset="0"/>
                </a:rPr>
                <a:t> Source</a:t>
              </a:r>
            </a:p>
          </p:txBody>
        </p:sp>
        <p:sp>
          <p:nvSpPr>
            <p:cNvPr id="91" name="Oval 439">
              <a:extLst>
                <a:ext uri="{FF2B5EF4-FFF2-40B4-BE49-F238E27FC236}">
                  <a16:creationId xmlns:a16="http://schemas.microsoft.com/office/drawing/2014/main" id="{CCC6C370-C197-9449-9844-F11E1C2D7B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6702">
              <a:off x="3109" y="291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2" name="Line 440">
              <a:extLst>
                <a:ext uri="{FF2B5EF4-FFF2-40B4-BE49-F238E27FC236}">
                  <a16:creationId xmlns:a16="http://schemas.microsoft.com/office/drawing/2014/main" id="{4620260E-8E18-EA49-99E2-FBE742AF835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3170" y="2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41">
              <a:extLst>
                <a:ext uri="{FF2B5EF4-FFF2-40B4-BE49-F238E27FC236}">
                  <a16:creationId xmlns:a16="http://schemas.microsoft.com/office/drawing/2014/main" id="{3A6AE637-98CD-D346-87AA-0A74FCDC2EF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3195" y="292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442">
              <a:extLst>
                <a:ext uri="{FF2B5EF4-FFF2-40B4-BE49-F238E27FC236}">
                  <a16:creationId xmlns:a16="http://schemas.microsoft.com/office/drawing/2014/main" id="{4EDEB7A4-E45C-3941-B0AF-C4DE5C3201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2723298">
              <a:off x="3129" y="28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443">
              <a:extLst>
                <a:ext uri="{FF2B5EF4-FFF2-40B4-BE49-F238E27FC236}">
                  <a16:creationId xmlns:a16="http://schemas.microsoft.com/office/drawing/2014/main" id="{DBD1652F-898A-9F43-B3A6-082644C49B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2723298">
              <a:off x="3129" y="285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444">
              <a:extLst>
                <a:ext uri="{FF2B5EF4-FFF2-40B4-BE49-F238E27FC236}">
                  <a16:creationId xmlns:a16="http://schemas.microsoft.com/office/drawing/2014/main" id="{3892476D-E4F5-AC4E-A966-562771B6F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99683">
              <a:off x="2045" y="273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7" name="Line 445">
              <a:extLst>
                <a:ext uri="{FF2B5EF4-FFF2-40B4-BE49-F238E27FC236}">
                  <a16:creationId xmlns:a16="http://schemas.microsoft.com/office/drawing/2014/main" id="{FCD48A46-AA94-CF40-A30B-D5F030BAA8B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2080" y="278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46">
              <a:extLst>
                <a:ext uri="{FF2B5EF4-FFF2-40B4-BE49-F238E27FC236}">
                  <a16:creationId xmlns:a16="http://schemas.microsoft.com/office/drawing/2014/main" id="{5C67575E-5FE4-E14A-89FC-A1ECB1441FF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2092" y="281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447">
              <a:extLst>
                <a:ext uri="{FF2B5EF4-FFF2-40B4-BE49-F238E27FC236}">
                  <a16:creationId xmlns:a16="http://schemas.microsoft.com/office/drawing/2014/main" id="{5B5C5176-CC0E-6E43-83DE-F6AAB506A59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2102" y="27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48">
              <a:extLst>
                <a:ext uri="{FF2B5EF4-FFF2-40B4-BE49-F238E27FC236}">
                  <a16:creationId xmlns:a16="http://schemas.microsoft.com/office/drawing/2014/main" id="{C42A9EB8-A287-CC42-B3FF-2FD501F358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2125" y="272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449">
              <a:extLst>
                <a:ext uri="{FF2B5EF4-FFF2-40B4-BE49-F238E27FC236}">
                  <a16:creationId xmlns:a16="http://schemas.microsoft.com/office/drawing/2014/main" id="{E5012BE5-56D0-FB42-BDE3-884347D996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07" y="1015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2" name="Line 450">
              <a:extLst>
                <a:ext uri="{FF2B5EF4-FFF2-40B4-BE49-F238E27FC236}">
                  <a16:creationId xmlns:a16="http://schemas.microsoft.com/office/drawing/2014/main" id="{6F9B5B9D-2CC8-B644-9CD3-99CB502A37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155" y="106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451">
              <a:extLst>
                <a:ext uri="{FF2B5EF4-FFF2-40B4-BE49-F238E27FC236}">
                  <a16:creationId xmlns:a16="http://schemas.microsoft.com/office/drawing/2014/main" id="{DBDEF895-7DE8-344B-BC6C-7699CC6B8A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173" y="1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52">
              <a:extLst>
                <a:ext uri="{FF2B5EF4-FFF2-40B4-BE49-F238E27FC236}">
                  <a16:creationId xmlns:a16="http://schemas.microsoft.com/office/drawing/2014/main" id="{8A1B99A1-7220-C544-A94E-7FDB0DE106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58" y="100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53">
              <a:extLst>
                <a:ext uri="{FF2B5EF4-FFF2-40B4-BE49-F238E27FC236}">
                  <a16:creationId xmlns:a16="http://schemas.microsoft.com/office/drawing/2014/main" id="{8F6529AC-BF49-674D-BAA9-79F0B2AF995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76" y="98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454">
              <a:extLst>
                <a:ext uri="{FF2B5EF4-FFF2-40B4-BE49-F238E27FC236}">
                  <a16:creationId xmlns:a16="http://schemas.microsoft.com/office/drawing/2014/main" id="{6F444830-82C7-5C49-ADBF-CB7CC62974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093" y="94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7" name="Line 455">
              <a:extLst>
                <a:ext uri="{FF2B5EF4-FFF2-40B4-BE49-F238E27FC236}">
                  <a16:creationId xmlns:a16="http://schemas.microsoft.com/office/drawing/2014/main" id="{3E1D21B3-1B52-4343-A744-00298706C2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3069" y="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56">
              <a:extLst>
                <a:ext uri="{FF2B5EF4-FFF2-40B4-BE49-F238E27FC236}">
                  <a16:creationId xmlns:a16="http://schemas.microsoft.com/office/drawing/2014/main" id="{FD4D2DC5-7B88-7846-9B4E-CABBA1F05F9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66" y="98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57">
              <a:extLst>
                <a:ext uri="{FF2B5EF4-FFF2-40B4-BE49-F238E27FC236}">
                  <a16:creationId xmlns:a16="http://schemas.microsoft.com/office/drawing/2014/main" id="{A7500E24-9825-AD48-8BCC-27D95333A2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48" y="10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458">
              <a:extLst>
                <a:ext uri="{FF2B5EF4-FFF2-40B4-BE49-F238E27FC236}">
                  <a16:creationId xmlns:a16="http://schemas.microsoft.com/office/drawing/2014/main" id="{34A0A946-BED4-E849-84E4-81D8223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2784"/>
              <a:ext cx="9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200 MeV Polarimeter</a:t>
              </a:r>
            </a:p>
          </p:txBody>
        </p:sp>
        <p:sp>
          <p:nvSpPr>
            <p:cNvPr id="111" name="Rectangle 459">
              <a:extLst>
                <a:ext uri="{FF2B5EF4-FFF2-40B4-BE49-F238E27FC236}">
                  <a16:creationId xmlns:a16="http://schemas.microsoft.com/office/drawing/2014/main" id="{256F9EDC-7BBB-CF43-BCA9-9BFC06934E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32973">
              <a:off x="2188" y="2889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2" name="Line 460">
              <a:extLst>
                <a:ext uri="{FF2B5EF4-FFF2-40B4-BE49-F238E27FC236}">
                  <a16:creationId xmlns:a16="http://schemas.microsoft.com/office/drawing/2014/main" id="{937A2B9F-3197-F24E-BF01-EBDFCC2EBA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784"/>
              <a:ext cx="192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461">
              <a:extLst>
                <a:ext uri="{FF2B5EF4-FFF2-40B4-BE49-F238E27FC236}">
                  <a16:creationId xmlns:a16="http://schemas.microsoft.com/office/drawing/2014/main" id="{239525F0-D2DC-3340-B425-E2498D3BA9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306">
              <a:off x="2888" y="97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4" name="Group 462">
              <a:extLst>
                <a:ext uri="{FF2B5EF4-FFF2-40B4-BE49-F238E27FC236}">
                  <a16:creationId xmlns:a16="http://schemas.microsoft.com/office/drawing/2014/main" id="{A62797C4-B5B2-934F-8C63-CE41E181006C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2893" y="1037"/>
              <a:ext cx="41" cy="41"/>
              <a:chOff x="3936" y="1517"/>
              <a:chExt cx="41" cy="41"/>
            </a:xfrm>
          </p:grpSpPr>
          <p:sp>
            <p:nvSpPr>
              <p:cNvPr id="164" name="Line 463">
                <a:extLst>
                  <a:ext uri="{FF2B5EF4-FFF2-40B4-BE49-F238E27FC236}">
                    <a16:creationId xmlns:a16="http://schemas.microsoft.com/office/drawing/2014/main" id="{475AB267-0682-104C-8585-C23614CA577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464">
                <a:extLst>
                  <a:ext uri="{FF2B5EF4-FFF2-40B4-BE49-F238E27FC236}">
                    <a16:creationId xmlns:a16="http://schemas.microsoft.com/office/drawing/2014/main" id="{4504C8F4-2ED0-3A4A-990E-667A4A21DBD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5" name="Group 465">
              <a:extLst>
                <a:ext uri="{FF2B5EF4-FFF2-40B4-BE49-F238E27FC236}">
                  <a16:creationId xmlns:a16="http://schemas.microsoft.com/office/drawing/2014/main" id="{E3F7213B-4536-9C47-9528-7BF7A6778ADA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2894" y="922"/>
              <a:ext cx="41" cy="41"/>
              <a:chOff x="3936" y="1517"/>
              <a:chExt cx="41" cy="41"/>
            </a:xfrm>
          </p:grpSpPr>
          <p:sp>
            <p:nvSpPr>
              <p:cNvPr id="162" name="Line 466">
                <a:extLst>
                  <a:ext uri="{FF2B5EF4-FFF2-40B4-BE49-F238E27FC236}">
                    <a16:creationId xmlns:a16="http://schemas.microsoft.com/office/drawing/2014/main" id="{5DB08AA3-8258-EE4C-B516-778867BA21F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467">
                <a:extLst>
                  <a:ext uri="{FF2B5EF4-FFF2-40B4-BE49-F238E27FC236}">
                    <a16:creationId xmlns:a16="http://schemas.microsoft.com/office/drawing/2014/main" id="{2BD172AE-3D4C-0B44-A2B9-A9AE5F6B746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8" name="Oval 470">
              <a:extLst>
                <a:ext uri="{FF2B5EF4-FFF2-40B4-BE49-F238E27FC236}">
                  <a16:creationId xmlns:a16="http://schemas.microsoft.com/office/drawing/2014/main" id="{893739F8-A211-BF46-B67E-2327169128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5359">
              <a:off x="2973" y="2978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9" name="Line 471">
              <a:extLst>
                <a:ext uri="{FF2B5EF4-FFF2-40B4-BE49-F238E27FC236}">
                  <a16:creationId xmlns:a16="http://schemas.microsoft.com/office/drawing/2014/main" id="{2328FE19-2E7C-BC4D-AA22-BCE4B0AAD5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3032" y="300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472">
              <a:extLst>
                <a:ext uri="{FF2B5EF4-FFF2-40B4-BE49-F238E27FC236}">
                  <a16:creationId xmlns:a16="http://schemas.microsoft.com/office/drawing/2014/main" id="{CF35C8D7-4627-5947-9295-C3ED5B177D9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3056" y="301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473">
              <a:extLst>
                <a:ext uri="{FF2B5EF4-FFF2-40B4-BE49-F238E27FC236}">
                  <a16:creationId xmlns:a16="http://schemas.microsoft.com/office/drawing/2014/main" id="{E8588AB9-D3BA-FA43-A3E2-AF27323576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554641">
              <a:off x="3009" y="2949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474">
              <a:extLst>
                <a:ext uri="{FF2B5EF4-FFF2-40B4-BE49-F238E27FC236}">
                  <a16:creationId xmlns:a16="http://schemas.microsoft.com/office/drawing/2014/main" id="{4F782DF7-F370-F248-9C1F-437E077E6F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554641">
              <a:off x="3017" y="292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475">
              <a:extLst>
                <a:ext uri="{FF2B5EF4-FFF2-40B4-BE49-F238E27FC236}">
                  <a16:creationId xmlns:a16="http://schemas.microsoft.com/office/drawing/2014/main" id="{4924195E-4779-F344-8DAA-0C2EC2E694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3776">
              <a:off x="2299" y="2949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4" name="AutoShape 476">
              <a:extLst>
                <a:ext uri="{FF2B5EF4-FFF2-40B4-BE49-F238E27FC236}">
                  <a16:creationId xmlns:a16="http://schemas.microsoft.com/office/drawing/2014/main" id="{2B5BA4CB-6BA4-964A-9DD2-467D475C8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525">
              <a:off x="2326" y="2947"/>
              <a:ext cx="83" cy="58"/>
            </a:xfrm>
            <a:prstGeom prst="curvedDownArrow">
              <a:avLst>
                <a:gd name="adj1" fmla="val 39035"/>
                <a:gd name="adj2" fmla="val 6765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5" name="Oval 477">
              <a:extLst>
                <a:ext uri="{FF2B5EF4-FFF2-40B4-BE49-F238E27FC236}">
                  <a16:creationId xmlns:a16="http://schemas.microsoft.com/office/drawing/2014/main" id="{5AB95E3E-56F8-C547-8CBB-8FF5A0541D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3108" y="2700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6" name="AutoShape 478">
              <a:extLst>
                <a:ext uri="{FF2B5EF4-FFF2-40B4-BE49-F238E27FC236}">
                  <a16:creationId xmlns:a16="http://schemas.microsoft.com/office/drawing/2014/main" id="{25E99839-1A81-0A4E-8C98-459EFE8BAA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3143" y="271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7" name="Text Box 479">
              <a:extLst>
                <a:ext uri="{FF2B5EF4-FFF2-40B4-BE49-F238E27FC236}">
                  <a16:creationId xmlns:a16="http://schemas.microsoft.com/office/drawing/2014/main" id="{4CF3C423-993F-F04F-A792-3B356C865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562"/>
              <a:ext cx="8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Helical Partial </a:t>
              </a:r>
            </a:p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Siberian Snake</a:t>
              </a:r>
            </a:p>
          </p:txBody>
        </p:sp>
        <p:sp>
          <p:nvSpPr>
            <p:cNvPr id="128" name="Line 480">
              <a:extLst>
                <a:ext uri="{FF2B5EF4-FFF2-40B4-BE49-F238E27FC236}">
                  <a16:creationId xmlns:a16="http://schemas.microsoft.com/office/drawing/2014/main" id="{4AB663CA-61DF-4147-8201-4DF408313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9" y="2679"/>
              <a:ext cx="1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Text Box 481">
              <a:extLst>
                <a:ext uri="{FF2B5EF4-FFF2-40B4-BE49-F238E27FC236}">
                  <a16:creationId xmlns:a16="http://schemas.microsoft.com/office/drawing/2014/main" id="{D2B90D20-177A-B446-9B3B-224DFBCED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064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30" name="Rectangle 482">
              <a:extLst>
                <a:ext uri="{FF2B5EF4-FFF2-40B4-BE49-F238E27FC236}">
                  <a16:creationId xmlns:a16="http://schemas.microsoft.com/office/drawing/2014/main" id="{2FDB54B6-8A2E-BB47-8E46-11A37C5A39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13039">
              <a:off x="4296" y="1755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1" name="Text Box 483">
              <a:extLst>
                <a:ext uri="{FF2B5EF4-FFF2-40B4-BE49-F238E27FC236}">
                  <a16:creationId xmlns:a16="http://schemas.microsoft.com/office/drawing/2014/main" id="{4468D9F8-698F-FD40-9529-8464C3BC3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" y="632"/>
              <a:ext cx="11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2 Siberian Snakes/ring</a:t>
              </a:r>
            </a:p>
          </p:txBody>
        </p:sp>
        <p:sp>
          <p:nvSpPr>
            <p:cNvPr id="137" name="AutoShape 489">
              <a:extLst>
                <a:ext uri="{FF2B5EF4-FFF2-40B4-BE49-F238E27FC236}">
                  <a16:creationId xmlns:a16="http://schemas.microsoft.com/office/drawing/2014/main" id="{20EF38DB-540D-2940-973F-53C8BA4043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29997">
              <a:off x="4480" y="157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45" name="Text Box 497">
              <a:extLst>
                <a:ext uri="{FF2B5EF4-FFF2-40B4-BE49-F238E27FC236}">
                  <a16:creationId xmlns:a16="http://schemas.microsoft.com/office/drawing/2014/main" id="{98350116-DCE8-FB4E-95E9-88EE5ECDA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72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 dirty="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46" name="Line 498">
              <a:extLst>
                <a:ext uri="{FF2B5EF4-FFF2-40B4-BE49-F238E27FC236}">
                  <a16:creationId xmlns:a16="http://schemas.microsoft.com/office/drawing/2014/main" id="{FBCECE5C-A131-C942-B206-7BF2E4EA3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1728"/>
              <a:ext cx="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499">
              <a:extLst>
                <a:ext uri="{FF2B5EF4-FFF2-40B4-BE49-F238E27FC236}">
                  <a16:creationId xmlns:a16="http://schemas.microsoft.com/office/drawing/2014/main" id="{A93086BA-6BE1-3843-8AAE-89E614FCA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87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Text Box 500">
              <a:extLst>
                <a:ext uri="{FF2B5EF4-FFF2-40B4-BE49-F238E27FC236}">
                  <a16:creationId xmlns:a16="http://schemas.microsoft.com/office/drawing/2014/main" id="{D921726B-E897-5742-86F4-BC9505ACC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68"/>
              <a:ext cx="10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charset="0"/>
                </a:rPr>
                <a:t>Strong AGS Snake</a:t>
              </a:r>
            </a:p>
          </p:txBody>
        </p:sp>
        <p:sp>
          <p:nvSpPr>
            <p:cNvPr id="149" name="Rectangle 501">
              <a:extLst>
                <a:ext uri="{FF2B5EF4-FFF2-40B4-BE49-F238E27FC236}">
                  <a16:creationId xmlns:a16="http://schemas.microsoft.com/office/drawing/2014/main" id="{AF5517DC-933D-4946-8387-C4E3BABD1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102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RHIC pC Polarimeters</a:t>
              </a:r>
            </a:p>
          </p:txBody>
        </p:sp>
        <p:sp>
          <p:nvSpPr>
            <p:cNvPr id="150" name="Rectangle 502">
              <a:extLst>
                <a:ext uri="{FF2B5EF4-FFF2-40B4-BE49-F238E27FC236}">
                  <a16:creationId xmlns:a16="http://schemas.microsoft.com/office/drawing/2014/main" id="{3EEA0D16-4130-2145-AAD0-3B0FEE250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13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Absolute Polarimeter (H jet)</a:t>
              </a:r>
            </a:p>
          </p:txBody>
        </p:sp>
        <p:sp>
          <p:nvSpPr>
            <p:cNvPr id="152" name="Line 504">
              <a:extLst>
                <a:ext uri="{FF2B5EF4-FFF2-40B4-BE49-F238E27FC236}">
                  <a16:creationId xmlns:a16="http://schemas.microsoft.com/office/drawing/2014/main" id="{4F3D107B-2B10-8B42-96AB-63BFD7507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0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505">
              <a:extLst>
                <a:ext uri="{FF2B5EF4-FFF2-40B4-BE49-F238E27FC236}">
                  <a16:creationId xmlns:a16="http://schemas.microsoft.com/office/drawing/2014/main" id="{4A2E741E-E6B8-7D4E-B152-9474E262D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11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506">
              <a:extLst>
                <a:ext uri="{FF2B5EF4-FFF2-40B4-BE49-F238E27FC236}">
                  <a16:creationId xmlns:a16="http://schemas.microsoft.com/office/drawing/2014/main" id="{95E10239-9351-154E-ACBC-5210DFC32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1760"/>
              <a:ext cx="2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 dirty="0">
                  <a:latin typeface="Times New Roman" charset="0"/>
                </a:rPr>
                <a:t>STAR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57" name="Rectangle 509">
              <a:extLst>
                <a:ext uri="{FF2B5EF4-FFF2-40B4-BE49-F238E27FC236}">
                  <a16:creationId xmlns:a16="http://schemas.microsoft.com/office/drawing/2014/main" id="{89DAFFBE-4DFF-3040-8B61-E978E7CCA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976"/>
              <a:ext cx="7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AGS Polarimeter</a:t>
              </a:r>
            </a:p>
          </p:txBody>
        </p:sp>
        <p:sp>
          <p:nvSpPr>
            <p:cNvPr id="158" name="Text Box 510">
              <a:extLst>
                <a:ext uri="{FF2B5EF4-FFF2-40B4-BE49-F238E27FC236}">
                  <a16:creationId xmlns:a16="http://schemas.microsoft.com/office/drawing/2014/main" id="{140A24EA-8D59-A844-B989-21EDA6387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816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663300"/>
                  </a:solidFill>
                  <a:latin typeface="Times New Roman" charset="0"/>
                </a:rPr>
                <a:t>Spin flipper</a:t>
              </a:r>
            </a:p>
          </p:txBody>
        </p:sp>
        <p:sp>
          <p:nvSpPr>
            <p:cNvPr id="159" name="Line 511">
              <a:extLst>
                <a:ext uri="{FF2B5EF4-FFF2-40B4-BE49-F238E27FC236}">
                  <a16:creationId xmlns:a16="http://schemas.microsoft.com/office/drawing/2014/main" id="{3C4960C8-5B19-7B40-B975-98534B58A4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00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512">
              <a:extLst>
                <a:ext uri="{FF2B5EF4-FFF2-40B4-BE49-F238E27FC236}">
                  <a16:creationId xmlns:a16="http://schemas.microsoft.com/office/drawing/2014/main" id="{053E4438-A395-784E-AE57-293B118E8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6" y="206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513">
              <a:extLst>
                <a:ext uri="{FF2B5EF4-FFF2-40B4-BE49-F238E27FC236}">
                  <a16:creationId xmlns:a16="http://schemas.microsoft.com/office/drawing/2014/main" id="{2F3BF8D6-CB72-C147-B390-6D421F8CF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06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3" name="Table 172">
            <a:extLst>
              <a:ext uri="{FF2B5EF4-FFF2-40B4-BE49-F238E27FC236}">
                <a16:creationId xmlns:a16="http://schemas.microsoft.com/office/drawing/2014/main" id="{BB361046-D58D-E444-86A3-B658DCB89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8206"/>
              </p:ext>
            </p:extLst>
          </p:nvPr>
        </p:nvGraphicFramePr>
        <p:xfrm>
          <a:off x="49695" y="993913"/>
          <a:ext cx="600875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70908918"/>
                    </a:ext>
                  </a:extLst>
                </a:gridCol>
                <a:gridCol w="1944755">
                  <a:extLst>
                    <a:ext uri="{9D8B030D-6E8A-4147-A177-3AD203B41FA5}">
                      <a16:colId xmlns:a16="http://schemas.microsoft.com/office/drawing/2014/main" val="1438622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Energy</a:t>
                      </a:r>
                    </a:p>
                    <a:p>
                      <a:r>
                        <a:rPr lang="en-US" dirty="0"/>
                        <a:t>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Pol. At Max Energy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aseline="0" dirty="0"/>
                        <a:t>Source+Linac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Lamb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3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~80-84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p-Carbon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Jet, full store avg*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graphicFrame>
        <p:nvGraphicFramePr>
          <p:cNvPr id="174" name="Table 173">
            <a:extLst>
              <a:ext uri="{FF2B5EF4-FFF2-40B4-BE49-F238E27FC236}">
                <a16:creationId xmlns:a16="http://schemas.microsoft.com/office/drawing/2014/main" id="{27071890-9267-5D4C-986C-36F96BDC1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8618"/>
              </p:ext>
            </p:extLst>
          </p:nvPr>
        </p:nvGraphicFramePr>
        <p:xfrm>
          <a:off x="902253" y="4023745"/>
          <a:ext cx="359168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2237021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Ramp Polarization Loss (Run 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sp>
        <p:nvSpPr>
          <p:cNvPr id="175" name="TextBox 174">
            <a:extLst>
              <a:ext uri="{FF2B5EF4-FFF2-40B4-BE49-F238E27FC236}">
                <a16:creationId xmlns:a16="http://schemas.microsoft.com/office/drawing/2014/main" id="{7A662BA3-D059-444F-8CAD-83485F3C575B}"/>
              </a:ext>
            </a:extLst>
          </p:cNvPr>
          <p:cNvSpPr txBox="1"/>
          <p:nvPr/>
        </p:nvSpPr>
        <p:spPr>
          <a:xfrm>
            <a:off x="2277054" y="3117353"/>
            <a:ext cx="370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Includes both ramp and store decay</a:t>
            </a:r>
          </a:p>
        </p:txBody>
      </p:sp>
    </p:spTree>
    <p:extLst>
      <p:ext uri="{BB962C8B-B14F-4D97-AF65-F5344CB8AC3E}">
        <p14:creationId xmlns:p14="http://schemas.microsoft.com/office/powerpoint/2010/main" val="37812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0ADB3-9224-6048-9C97-62AFC1FC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CD3842-F37B-6940-9B14-3AEC7A34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94080"/>
          </a:xfrm>
        </p:spPr>
        <p:txBody>
          <a:bodyPr/>
          <a:lstStyle/>
          <a:p>
            <a:r>
              <a:rPr lang="en-US" dirty="0"/>
              <a:t>Helical Dipole Snakes in RHIC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E108F-D224-1641-98BE-4349D646A6FA}"/>
              </a:ext>
            </a:extLst>
          </p:cNvPr>
          <p:cNvSpPr txBox="1"/>
          <p:nvPr/>
        </p:nvSpPr>
        <p:spPr>
          <a:xfrm>
            <a:off x="103235" y="1159360"/>
            <a:ext cx="5669280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RHIC lattice has two full-flip helical dipole snakes</a:t>
            </a:r>
          </a:p>
          <a:p>
            <a:endParaRPr lang="en-US" i="1" dirty="0"/>
          </a:p>
          <a:p>
            <a:r>
              <a:rPr lang="en-US" i="1" dirty="0"/>
              <a:t>RHIC Design Expectation</a:t>
            </a:r>
            <a:r>
              <a:rPr lang="en-US" dirty="0"/>
              <a:t>: The two full RHIC snakes would be enough to give near full polarization transmission to 255 GeV.</a:t>
            </a:r>
          </a:p>
          <a:p>
            <a:r>
              <a:rPr lang="en-US" i="1" dirty="0"/>
              <a:t>	</a:t>
            </a:r>
            <a:r>
              <a:rPr lang="en-US" i="1" dirty="0">
                <a:solidFill>
                  <a:srgbClr val="FF0000"/>
                </a:solidFill>
              </a:rPr>
              <a:t>So why do we have polarization loss?</a:t>
            </a:r>
          </a:p>
          <a:p>
            <a:endParaRPr lang="en-US" dirty="0"/>
          </a:p>
          <a:p>
            <a:r>
              <a:rPr lang="en-US" dirty="0"/>
              <a:t>RHIC Polarization transmission lessons: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Run12: </a:t>
            </a:r>
            <a:r>
              <a:rPr lang="en-US" i="1" dirty="0"/>
              <a:t>not </a:t>
            </a:r>
            <a:r>
              <a:rPr lang="en-US" dirty="0"/>
              <a:t>very sensitive to snake parameter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Robust vs. tune shift and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Run17: stronger sensitivity to orbit distortions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RHIC proton polarization loss driven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intrinsic resonances amplitudes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Coupled with underlying (unknown) orbit-driven imperfection resonances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 descr="CNIRampWithBump.png">
            <a:extLst>
              <a:ext uri="{FF2B5EF4-FFF2-40B4-BE49-F238E27FC236}">
                <a16:creationId xmlns:a16="http://schemas.microsoft.com/office/drawing/2014/main" id="{8873AA3D-0EC6-E841-AB94-BB80630C7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9" y="1605279"/>
            <a:ext cx="6407995" cy="3586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CD07B-687B-5444-B20D-E842D17B4B96}"/>
              </a:ext>
            </a:extLst>
          </p:cNvPr>
          <p:cNvSpPr txBox="1"/>
          <p:nvPr/>
        </p:nvSpPr>
        <p:spPr>
          <a:xfrm>
            <a:off x="6615520" y="1151296"/>
            <a:ext cx="507350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Run 17: p-Carbon Measurements During RHIC Ramp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6783E-D752-7049-8E16-9207BA52F820}"/>
              </a:ext>
            </a:extLst>
          </p:cNvPr>
          <p:cNvSpPr txBox="1"/>
          <p:nvPr/>
        </p:nvSpPr>
        <p:spPr>
          <a:xfrm>
            <a:off x="10346300" y="1860710"/>
            <a:ext cx="17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orbit change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E86FAF-E334-284D-BD14-66154DA7AABC}"/>
              </a:ext>
            </a:extLst>
          </p:cNvPr>
          <p:cNvCxnSpPr>
            <a:cxnSpLocks/>
          </p:cNvCxnSpPr>
          <p:nvPr/>
        </p:nvCxnSpPr>
        <p:spPr>
          <a:xfrm flipH="1">
            <a:off x="10718800" y="2230042"/>
            <a:ext cx="498732" cy="79763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B30E15-7F27-C14D-BDCB-400581DE87AF}"/>
              </a:ext>
            </a:extLst>
          </p:cNvPr>
          <p:cNvSpPr txBox="1"/>
          <p:nvPr/>
        </p:nvSpPr>
        <p:spPr>
          <a:xfrm>
            <a:off x="10369990" y="4158239"/>
            <a:ext cx="198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00695"/>
                </a:solidFill>
              </a:rPr>
              <a:t>With orbit change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C16563-B897-C145-833C-990CB138FF12}"/>
              </a:ext>
            </a:extLst>
          </p:cNvPr>
          <p:cNvCxnSpPr>
            <a:cxnSpLocks/>
          </p:cNvCxnSpPr>
          <p:nvPr/>
        </p:nvCxnSpPr>
        <p:spPr>
          <a:xfrm flipV="1">
            <a:off x="10718800" y="3901440"/>
            <a:ext cx="0" cy="256799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6BFD7F-C608-4F43-97E8-39F2B267C569}"/>
              </a:ext>
            </a:extLst>
          </p:cNvPr>
          <p:cNvSpPr txBox="1"/>
          <p:nvPr/>
        </p:nvSpPr>
        <p:spPr>
          <a:xfrm>
            <a:off x="7304122" y="5339188"/>
            <a:ext cx="478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(slow ramp, larger than normal polarization loss) </a:t>
            </a:r>
          </a:p>
        </p:txBody>
      </p:sp>
    </p:spTree>
    <p:extLst>
      <p:ext uri="{BB962C8B-B14F-4D97-AF65-F5344CB8AC3E}">
        <p14:creationId xmlns:p14="http://schemas.microsoft.com/office/powerpoint/2010/main" val="341113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AA6A3-A254-E648-8A89-12B39EC0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picture containing man, table, red, black&#10;&#10;Description automatically generated">
            <a:extLst>
              <a:ext uri="{FF2B5EF4-FFF2-40B4-BE49-F238E27FC236}">
                <a16:creationId xmlns:a16="http://schemas.microsoft.com/office/drawing/2014/main" id="{C0D048D3-8B5D-FF45-8086-B1C121E4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80" y="897041"/>
            <a:ext cx="5140960" cy="514096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F5DBE-F257-BA44-B47B-91A9CE3D4B71}"/>
              </a:ext>
            </a:extLst>
          </p:cNvPr>
          <p:cNvSpPr txBox="1"/>
          <p:nvPr/>
        </p:nvSpPr>
        <p:spPr>
          <a:xfrm>
            <a:off x="6696800" y="758612"/>
            <a:ext cx="53719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RHIC Intrinsic Resonance Strength (DEPOL, RHIC lattice)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581BB7-222B-D647-83F4-7D10C808385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89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Helical Dipole Snakes in RHIC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94D8F-E875-E349-880A-6BDA3621AD74}"/>
              </a:ext>
            </a:extLst>
          </p:cNvPr>
          <p:cNvSpPr txBox="1"/>
          <p:nvPr/>
        </p:nvSpPr>
        <p:spPr>
          <a:xfrm>
            <a:off x="238761" y="1078746"/>
            <a:ext cx="6131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Protons have larger than expected depolarization with 2 snakes</a:t>
            </a:r>
          </a:p>
          <a:p>
            <a:endParaRPr lang="en-US" dirty="0"/>
          </a:p>
          <a:p>
            <a:r>
              <a:rPr lang="en-US" dirty="0"/>
              <a:t>Orbit-based compensation have met with some success</a:t>
            </a:r>
          </a:p>
          <a:p>
            <a:r>
              <a:rPr lang="en-US" dirty="0"/>
              <a:t>	(but no silver bullets)</a:t>
            </a:r>
          </a:p>
          <a:p>
            <a:endParaRPr lang="en-US" dirty="0"/>
          </a:p>
          <a:p>
            <a:r>
              <a:rPr lang="en-US" dirty="0"/>
              <a:t>Helium3 resonances are 2-3 times </a:t>
            </a:r>
            <a:r>
              <a:rPr lang="en-US" i="1" dirty="0"/>
              <a:t>stronger </a:t>
            </a:r>
            <a:r>
              <a:rPr lang="en-US" dirty="0"/>
              <a:t>than for protons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Motivates introduction of additional snakes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20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AA6A3-A254-E648-8A89-12B39EC0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581BB7-222B-D647-83F4-7D10C808385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89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Helical Dipole Snakes in RHIC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DDF7F-C105-2E46-AD25-79D7B37354D1}"/>
              </a:ext>
            </a:extLst>
          </p:cNvPr>
          <p:cNvSpPr txBox="1"/>
          <p:nvPr/>
        </p:nvSpPr>
        <p:spPr>
          <a:xfrm>
            <a:off x="238761" y="1078746"/>
            <a:ext cx="6507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Protons have larger than expected depolarization with 2 snakes</a:t>
            </a:r>
          </a:p>
          <a:p>
            <a:endParaRPr lang="en-US" dirty="0"/>
          </a:p>
          <a:p>
            <a:r>
              <a:rPr lang="en-US" dirty="0"/>
              <a:t>Helium3 resonances are 2-3 times </a:t>
            </a:r>
            <a:r>
              <a:rPr lang="en-US" i="1" dirty="0"/>
              <a:t>stronger </a:t>
            </a:r>
            <a:r>
              <a:rPr lang="en-US" dirty="0"/>
              <a:t>than for protons</a:t>
            </a:r>
          </a:p>
          <a:p>
            <a:endParaRPr lang="en-US" dirty="0"/>
          </a:p>
          <a:p>
            <a:r>
              <a:rPr lang="en-US" dirty="0"/>
              <a:t>Motivates introduction of additional snakes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only one EIC ion ring need 6 snakes, then all magnets are available (by reconfiguring magnets from Blue to Yellow)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Constrains optics: spin tune shift and spread requires matching of orbit angles and dispersion functions at snakes. Now has six points of constraint rather than two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63416-323B-6240-BA4C-003F6C7468D6}"/>
              </a:ext>
            </a:extLst>
          </p:cNvPr>
          <p:cNvSpPr txBox="1"/>
          <p:nvPr/>
        </p:nvSpPr>
        <p:spPr>
          <a:xfrm>
            <a:off x="7609359" y="1088907"/>
            <a:ext cx="43438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Snake rotation axis for 6-snake configuration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98E5BF60-845E-4544-8875-7B7D78374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4" r="3855"/>
          <a:stretch/>
        </p:blipFill>
        <p:spPr>
          <a:xfrm>
            <a:off x="7762073" y="1653065"/>
            <a:ext cx="4013368" cy="36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9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2530-276E-444B-AC0E-BE58E320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2523" y="6491710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1FD0E9A0-965F-364F-8066-72035F8F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" t="9256" r="6917" b="7345"/>
          <a:stretch/>
        </p:blipFill>
        <p:spPr>
          <a:xfrm>
            <a:off x="174080" y="1629524"/>
            <a:ext cx="5358554" cy="2438015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5F59AC7B-3319-4F42-89B4-29D6736E7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" t="4207" r="3417" b="5978"/>
          <a:stretch/>
        </p:blipFill>
        <p:spPr>
          <a:xfrm>
            <a:off x="6096000" y="1680325"/>
            <a:ext cx="5517562" cy="2387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5AF981-4D69-5644-81C9-CEBC5E22829E}"/>
              </a:ext>
            </a:extLst>
          </p:cNvPr>
          <p:cNvSpPr txBox="1"/>
          <p:nvPr/>
        </p:nvSpPr>
        <p:spPr>
          <a:xfrm>
            <a:off x="161878" y="1386042"/>
            <a:ext cx="9963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2-snakes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E6CB9-0E8D-FA46-8FD4-D7B4CD114EFE}"/>
              </a:ext>
            </a:extLst>
          </p:cNvPr>
          <p:cNvSpPr txBox="1"/>
          <p:nvPr/>
        </p:nvSpPr>
        <p:spPr>
          <a:xfrm>
            <a:off x="6096000" y="1444858"/>
            <a:ext cx="9963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6-snakes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A5ACB43-2330-B047-A3E2-183A79A8F7D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89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380427-84DD-2249-BD9E-05C3940D276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515600" cy="1076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Helical Dipole Snakes in RHIC</a:t>
            </a:r>
          </a:p>
          <a:p>
            <a:r>
              <a:rPr lang="en-US" sz="3000" dirty="0"/>
              <a:t>Spin tracking, few large amplitude particles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8C5B83-CDFB-DA41-91BE-760A94D44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954" y="4390176"/>
            <a:ext cx="3058932" cy="23319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99E7A93-EF3E-5A46-ACEF-3A5C0FE8ACB1}"/>
              </a:ext>
            </a:extLst>
          </p:cNvPr>
          <p:cNvSpPr/>
          <p:nvPr/>
        </p:nvSpPr>
        <p:spPr>
          <a:xfrm>
            <a:off x="111078" y="1292108"/>
            <a:ext cx="11906842" cy="277543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04E607-2087-6943-951F-9228E4CE5338}"/>
              </a:ext>
            </a:extLst>
          </p:cNvPr>
          <p:cNvSpPr txBox="1"/>
          <p:nvPr/>
        </p:nvSpPr>
        <p:spPr>
          <a:xfrm>
            <a:off x="1402080" y="1116886"/>
            <a:ext cx="101181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Gɣ</a:t>
            </a:r>
            <a:r>
              <a:rPr lang="en-US" dirty="0"/>
              <a:t> = 382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F5D606-BF83-1D4B-9219-1D670B0AC35A}"/>
              </a:ext>
            </a:extLst>
          </p:cNvPr>
          <p:cNvSpPr txBox="1"/>
          <p:nvPr/>
        </p:nvSpPr>
        <p:spPr>
          <a:xfrm>
            <a:off x="6088191" y="4708830"/>
            <a:ext cx="9963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6-snakes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852689-EB27-F941-8488-DF1CC0D07F96}"/>
              </a:ext>
            </a:extLst>
          </p:cNvPr>
          <p:cNvSpPr/>
          <p:nvPr/>
        </p:nvSpPr>
        <p:spPr>
          <a:xfrm flipV="1">
            <a:off x="6049939" y="4372284"/>
            <a:ext cx="4465661" cy="238721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F91384-50B6-3E41-BB7C-F3DD19C3DBBB}"/>
              </a:ext>
            </a:extLst>
          </p:cNvPr>
          <p:cNvSpPr txBox="1"/>
          <p:nvPr/>
        </p:nvSpPr>
        <p:spPr>
          <a:xfrm>
            <a:off x="6088191" y="4187127"/>
            <a:ext cx="101181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Gɣ</a:t>
            </a:r>
            <a:r>
              <a:rPr lang="en-US" dirty="0"/>
              <a:t> = 420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E09FFE-0266-3C4D-A1FF-AAE08F15431A}"/>
              </a:ext>
            </a:extLst>
          </p:cNvPr>
          <p:cNvSpPr txBox="1"/>
          <p:nvPr/>
        </p:nvSpPr>
        <p:spPr>
          <a:xfrm>
            <a:off x="409963" y="4325210"/>
            <a:ext cx="4886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Substantial improvement in tracking with 6 snakes</a:t>
            </a:r>
          </a:p>
          <a:p>
            <a:r>
              <a:rPr lang="en-US" dirty="0"/>
              <a:t>through strong intrinsic resonances</a:t>
            </a:r>
          </a:p>
          <a:p>
            <a:endParaRPr lang="en-US" dirty="0"/>
          </a:p>
          <a:p>
            <a:r>
              <a:rPr lang="en-US" dirty="0"/>
              <a:t>[Note differences in vertical scales]</a:t>
            </a:r>
          </a:p>
        </p:txBody>
      </p:sp>
    </p:spTree>
    <p:extLst>
      <p:ext uri="{BB962C8B-B14F-4D97-AF65-F5344CB8AC3E}">
        <p14:creationId xmlns:p14="http://schemas.microsoft.com/office/powerpoint/2010/main" val="208987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2F52-5F0B-1C42-AF72-2AB74B17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Snake Resonances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ACE4-E760-EA4B-ABAB-1BA9D827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" y="1077278"/>
            <a:ext cx="533908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Snake resonances constrain the working point</a:t>
            </a:r>
          </a:p>
          <a:p>
            <a:pPr lvl="1"/>
            <a:r>
              <a:rPr lang="en-US" dirty="0"/>
              <a:t>Depolarization at certain vertical </a:t>
            </a:r>
            <a:r>
              <a:rPr lang="en-US" dirty="0" err="1"/>
              <a:t>betatron</a:t>
            </a:r>
            <a:r>
              <a:rPr lang="en-US" dirty="0"/>
              <a:t> tunes</a:t>
            </a:r>
          </a:p>
          <a:p>
            <a:endParaRPr lang="en-US" dirty="0"/>
          </a:p>
          <a:p>
            <a:r>
              <a:rPr lang="en-US" dirty="0"/>
              <a:t>Far more tune space available in six snake configuration</a:t>
            </a:r>
          </a:p>
          <a:p>
            <a:pPr lvl="1"/>
            <a:r>
              <a:rPr lang="en-US" dirty="0"/>
              <a:t>Important for flexibility in the face of complicated beam dynamics (high peak currents, interaction with coolers,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9D698-0676-3B48-80AC-762097B0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7CB4EE-A4AC-7845-9145-730AB1FF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59" y="624585"/>
            <a:ext cx="4537878" cy="294411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7213FC-6E7C-C140-990B-71A20383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59" y="3644327"/>
            <a:ext cx="4537877" cy="2900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BEFBCC-C489-8248-8693-69B06F57A632}"/>
              </a:ext>
            </a:extLst>
          </p:cNvPr>
          <p:cNvSpPr txBox="1"/>
          <p:nvPr/>
        </p:nvSpPr>
        <p:spPr>
          <a:xfrm>
            <a:off x="6914698" y="1701017"/>
            <a:ext cx="4149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7F4DD-8323-C44B-9AEF-0215918A4F41}"/>
              </a:ext>
            </a:extLst>
          </p:cNvPr>
          <p:cNvSpPr txBox="1"/>
          <p:nvPr/>
        </p:nvSpPr>
        <p:spPr>
          <a:xfrm>
            <a:off x="6985818" y="4709467"/>
            <a:ext cx="4149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AD492-C1DE-BB40-8177-BD12AE362565}"/>
              </a:ext>
            </a:extLst>
          </p:cNvPr>
          <p:cNvSpPr txBox="1"/>
          <p:nvPr/>
        </p:nvSpPr>
        <p:spPr>
          <a:xfrm>
            <a:off x="9296132" y="6233415"/>
            <a:ext cx="4844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A25FD1-D5DC-344A-A618-B9399FF169EB}"/>
              </a:ext>
            </a:extLst>
          </p:cNvPr>
          <p:cNvCxnSpPr/>
          <p:nvPr/>
        </p:nvCxnSpPr>
        <p:spPr>
          <a:xfrm>
            <a:off x="8859520" y="1439767"/>
            <a:ext cx="28448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A00CCF-1846-0149-AB26-CF779CC08910}"/>
              </a:ext>
            </a:extLst>
          </p:cNvPr>
          <p:cNvSpPr txBox="1"/>
          <p:nvPr/>
        </p:nvSpPr>
        <p:spPr>
          <a:xfrm>
            <a:off x="7671985" y="2434340"/>
            <a:ext cx="1289135" cy="292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dirty="0"/>
              <a:t>RHIC tune space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529EF3-2C2C-4E4F-AA60-6E6FCF3E42D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316553" y="1515395"/>
            <a:ext cx="679306" cy="91894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88D289-D4D0-3841-AE76-3571AB272DEF}"/>
              </a:ext>
            </a:extLst>
          </p:cNvPr>
          <p:cNvSpPr txBox="1"/>
          <p:nvPr/>
        </p:nvSpPr>
        <p:spPr>
          <a:xfrm>
            <a:off x="8788369" y="269412"/>
            <a:ext cx="270054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Snake resonance spectrum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24A96E-1483-AF4F-9F60-D06AF012AAC4}"/>
              </a:ext>
            </a:extLst>
          </p:cNvPr>
          <p:cNvSpPr txBox="1"/>
          <p:nvPr/>
        </p:nvSpPr>
        <p:spPr>
          <a:xfrm>
            <a:off x="10332210" y="2737206"/>
            <a:ext cx="9963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2-snakes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F092A-A025-B94C-A197-05DE2050F079}"/>
              </a:ext>
            </a:extLst>
          </p:cNvPr>
          <p:cNvSpPr txBox="1"/>
          <p:nvPr/>
        </p:nvSpPr>
        <p:spPr>
          <a:xfrm>
            <a:off x="10250929" y="5655348"/>
            <a:ext cx="9963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6-snakes</a:t>
            </a:r>
          </a:p>
        </p:txBody>
      </p:sp>
    </p:spTree>
    <p:extLst>
      <p:ext uri="{BB962C8B-B14F-4D97-AF65-F5344CB8AC3E}">
        <p14:creationId xmlns:p14="http://schemas.microsoft.com/office/powerpoint/2010/main" val="33784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420_Widescreen" id="{9E38B862-608B-A543-ACF9-09AE29A0433D}" vid="{C9BD760F-AF2A-1741-8180-A6B740950FD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4" ma:contentTypeDescription="Create a new document." ma:contentTypeScope="" ma:versionID="0a505f3872db3378c6f17715516d6a7a">
  <xsd:schema xmlns:xsd="http://www.w3.org/2001/XMLSchema" xmlns:xs="http://www.w3.org/2001/XMLSchema" xmlns:p="http://schemas.microsoft.com/office/2006/metadata/properties" xmlns:ns2="9e4a43c1-b2a9-408a-8cac-448eda25f0f3" xmlns:ns3="dd7425a4-fa23-406d-b478-3c2992d2d4ba" targetNamespace="http://schemas.microsoft.com/office/2006/metadata/properties" ma:root="true" ma:fieldsID="99bb50b59841c63bd5cf07e832f74f6d" ns2:_="" ns3:_="">
    <xsd:import namespace="9e4a43c1-b2a9-408a-8cac-448eda25f0f3"/>
    <xsd:import namespace="dd7425a4-fa23-406d-b478-3c2992d2d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D2D466-D80B-4962-B727-7D379033B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87D868-2FE5-4E6E-B6DE-0B31813BA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D16CF-CCAD-40C9-AEA4-6ECC95C36F8C}">
  <ds:schemaRefs>
    <ds:schemaRef ds:uri="http://schemas.microsoft.com/office/infopath/2007/PartnerControls"/>
    <ds:schemaRef ds:uri="dd7425a4-fa23-406d-b478-3c2992d2d4ba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9e4a43c1-b2a9-408a-8cac-448eda25f0f3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16561</TotalTime>
  <Words>1890</Words>
  <Application>Microsoft Macintosh PowerPoint</Application>
  <PresentationFormat>Widescreen</PresentationFormat>
  <Paragraphs>373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Proton Polarization Improvements for EIC</vt:lpstr>
      <vt:lpstr>Overview</vt:lpstr>
      <vt:lpstr>EIC Polarized Beam Complex</vt:lpstr>
      <vt:lpstr>RHIC Polarized Beam Complex</vt:lpstr>
      <vt:lpstr>Helical Dipole Snakes in RHIC</vt:lpstr>
      <vt:lpstr>PowerPoint Presentation</vt:lpstr>
      <vt:lpstr>PowerPoint Presentation</vt:lpstr>
      <vt:lpstr>PowerPoint Presentation</vt:lpstr>
      <vt:lpstr>Snake Resonances</vt:lpstr>
      <vt:lpstr>Injector improvements</vt:lpstr>
      <vt:lpstr>AGS Partial snakes</vt:lpstr>
      <vt:lpstr>Partial snakes drive horizontal resonances</vt:lpstr>
      <vt:lpstr>Still more (partial) snakes….</vt:lpstr>
      <vt:lpstr>Still more (partial) snakes….</vt:lpstr>
      <vt:lpstr>Partial snake resonance suppression with betatron coupling</vt:lpstr>
      <vt:lpstr>Partial snake resonance suppression with betatron coupling</vt:lpstr>
      <vt:lpstr>Emittance Preservation in AGS</vt:lpstr>
      <vt:lpstr>Raising AGS Injection Energy</vt:lpstr>
      <vt:lpstr>Splitting and merging polarized protons</vt:lpstr>
      <vt:lpstr>Splitting and merging polarized protons</vt:lpstr>
      <vt:lpstr>The Road to 80%</vt:lpstr>
      <vt:lpstr>Summary</vt:lpstr>
      <vt:lpstr>Backups</vt:lpstr>
      <vt:lpstr>Polarization lifetime</vt:lpstr>
      <vt:lpstr>Partial snakes drive horizontal resonances Simple case (one partial snake)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Tiffany</dc:creator>
  <cp:lastModifiedBy>Schoefer, Vincent</cp:lastModifiedBy>
  <cp:revision>199</cp:revision>
  <dcterms:created xsi:type="dcterms:W3CDTF">2020-04-17T19:09:02Z</dcterms:created>
  <dcterms:modified xsi:type="dcterms:W3CDTF">2020-06-29T17:13:13Z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