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9" r:id="rId5"/>
    <p:sldMasterId id="2147483722" r:id="rId6"/>
    <p:sldMasterId id="2147483734" r:id="rId7"/>
    <p:sldMasterId id="2147483771" r:id="rId8"/>
  </p:sldMasterIdLst>
  <p:notesMasterIdLst>
    <p:notesMasterId r:id="rId26"/>
  </p:notesMasterIdLst>
  <p:sldIdLst>
    <p:sldId id="278" r:id="rId9"/>
    <p:sldId id="282" r:id="rId10"/>
    <p:sldId id="280" r:id="rId11"/>
    <p:sldId id="279" r:id="rId12"/>
    <p:sldId id="283" r:id="rId13"/>
    <p:sldId id="284" r:id="rId14"/>
    <p:sldId id="302" r:id="rId15"/>
    <p:sldId id="298" r:id="rId16"/>
    <p:sldId id="261" r:id="rId17"/>
    <p:sldId id="287" r:id="rId18"/>
    <p:sldId id="275" r:id="rId19"/>
    <p:sldId id="292" r:id="rId20"/>
    <p:sldId id="294" r:id="rId21"/>
    <p:sldId id="270" r:id="rId22"/>
    <p:sldId id="269" r:id="rId23"/>
    <p:sldId id="274"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AD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7" autoAdjust="0"/>
    <p:restoredTop sz="94660"/>
  </p:normalViewPr>
  <p:slideViewPr>
    <p:cSldViewPr snapToGrid="0" showGuides="1">
      <p:cViewPr varScale="1">
        <p:scale>
          <a:sx n="72" d="100"/>
          <a:sy n="72" d="100"/>
        </p:scale>
        <p:origin x="218"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A5418-3DF0-4BF3-8E6C-5633AFAFB39A}" type="datetimeFigureOut">
              <a:rPr lang="en-US" smtClean="0"/>
              <a:t>6/30/2020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05325-4164-4436-86FA-415CFFD6DA77}" type="slidenum">
              <a:rPr lang="en-US" smtClean="0"/>
              <a:t>‹#›</a:t>
            </a:fld>
            <a:endParaRPr lang="en-US"/>
          </a:p>
        </p:txBody>
      </p:sp>
    </p:spTree>
    <p:extLst>
      <p:ext uri="{BB962C8B-B14F-4D97-AF65-F5344CB8AC3E}">
        <p14:creationId xmlns:p14="http://schemas.microsoft.com/office/powerpoint/2010/main" val="4068452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43C31F-8A3C-4112-8E1E-CFC7EC3CAD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943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827356-1877-48F3-8A10-7004E0304A76}"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5F380-94E2-40CF-B390-1573FAFFCE66}" type="slidenum">
              <a:rPr lang="en-US" smtClean="0"/>
              <a:t>‹#›</a:t>
            </a:fld>
            <a:endParaRPr lang="en-US"/>
          </a:p>
        </p:txBody>
      </p:sp>
    </p:spTree>
    <p:extLst>
      <p:ext uri="{BB962C8B-B14F-4D97-AF65-F5344CB8AC3E}">
        <p14:creationId xmlns:p14="http://schemas.microsoft.com/office/powerpoint/2010/main" val="4122918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827356-1877-48F3-8A10-7004E0304A76}"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5F380-94E2-40CF-B390-1573FAFFCE66}" type="slidenum">
              <a:rPr lang="en-US" smtClean="0"/>
              <a:t>‹#›</a:t>
            </a:fld>
            <a:endParaRPr lang="en-US"/>
          </a:p>
        </p:txBody>
      </p:sp>
    </p:spTree>
    <p:extLst>
      <p:ext uri="{BB962C8B-B14F-4D97-AF65-F5344CB8AC3E}">
        <p14:creationId xmlns:p14="http://schemas.microsoft.com/office/powerpoint/2010/main" val="3846292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827356-1877-48F3-8A10-7004E0304A76}"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5F380-94E2-40CF-B390-1573FAFFCE66}" type="slidenum">
              <a:rPr lang="en-US" smtClean="0"/>
              <a:t>‹#›</a:t>
            </a:fld>
            <a:endParaRPr lang="en-US"/>
          </a:p>
        </p:txBody>
      </p:sp>
    </p:spTree>
    <p:extLst>
      <p:ext uri="{BB962C8B-B14F-4D97-AF65-F5344CB8AC3E}">
        <p14:creationId xmlns:p14="http://schemas.microsoft.com/office/powerpoint/2010/main" val="1025781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726872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635485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630249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292716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13203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02773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663966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480685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827356-1877-48F3-8A10-7004E0304A76}"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5F380-94E2-40CF-B390-1573FAFFCE66}" type="slidenum">
              <a:rPr lang="en-US" smtClean="0"/>
              <a:t>‹#›</a:t>
            </a:fld>
            <a:endParaRPr lang="en-US"/>
          </a:p>
        </p:txBody>
      </p:sp>
    </p:spTree>
    <p:extLst>
      <p:ext uri="{BB962C8B-B14F-4D97-AF65-F5344CB8AC3E}">
        <p14:creationId xmlns:p14="http://schemas.microsoft.com/office/powerpoint/2010/main" val="2775786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677435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34912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615024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535428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75776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730386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804711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168928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235821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012872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2827356-1877-48F3-8A10-7004E0304A76}"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5F380-94E2-40CF-B390-1573FAFFCE66}" type="slidenum">
              <a:rPr lang="en-US" smtClean="0"/>
              <a:t>‹#›</a:t>
            </a:fld>
            <a:endParaRPr lang="en-US"/>
          </a:p>
        </p:txBody>
      </p:sp>
    </p:spTree>
    <p:extLst>
      <p:ext uri="{BB962C8B-B14F-4D97-AF65-F5344CB8AC3E}">
        <p14:creationId xmlns:p14="http://schemas.microsoft.com/office/powerpoint/2010/main" val="186347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269839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773240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1037963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809018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067370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587056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748241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678933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888882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117225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827356-1877-48F3-8A10-7004E0304A76}"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5F380-94E2-40CF-B390-1573FAFFCE66}" type="slidenum">
              <a:rPr lang="en-US" smtClean="0"/>
              <a:t>‹#›</a:t>
            </a:fld>
            <a:endParaRPr lang="en-US"/>
          </a:p>
        </p:txBody>
      </p:sp>
    </p:spTree>
    <p:extLst>
      <p:ext uri="{BB962C8B-B14F-4D97-AF65-F5344CB8AC3E}">
        <p14:creationId xmlns:p14="http://schemas.microsoft.com/office/powerpoint/2010/main" val="11431327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674504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809316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462476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767159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227086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457200"/>
            <a:fld id="{99AFE4BD-99BB-42AF-ABB5-6C98C3064035}"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44CB1C65-3E0A-4549-BE8F-319E80010B8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725152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99AFE4BD-99BB-42AF-ABB5-6C98C3064035}"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44CB1C65-3E0A-4549-BE8F-319E80010B8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1050323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99AFE4BD-99BB-42AF-ABB5-6C98C3064035}"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44CB1C65-3E0A-4549-BE8F-319E80010B8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694349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457200"/>
            <a:fld id="{99AFE4BD-99BB-42AF-ABB5-6C98C3064035}"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44CB1C65-3E0A-4549-BE8F-319E80010B8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6854374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457200"/>
            <a:fld id="{99AFE4BD-99BB-42AF-ABB5-6C98C3064035}"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44CB1C65-3E0A-4549-BE8F-319E80010B8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689325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827356-1877-48F3-8A10-7004E0304A76}" type="datetimeFigureOut">
              <a:rPr lang="en-US" smtClean="0"/>
              <a:t>6/30/2020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C5F380-94E2-40CF-B390-1573FAFFCE66}" type="slidenum">
              <a:rPr lang="en-US" smtClean="0"/>
              <a:t>‹#›</a:t>
            </a:fld>
            <a:endParaRPr lang="en-US"/>
          </a:p>
        </p:txBody>
      </p:sp>
    </p:spTree>
    <p:extLst>
      <p:ext uri="{BB962C8B-B14F-4D97-AF65-F5344CB8AC3E}">
        <p14:creationId xmlns:p14="http://schemas.microsoft.com/office/powerpoint/2010/main" val="16146080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457200"/>
            <a:fld id="{99AFE4BD-99BB-42AF-ABB5-6C98C3064035}"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44CB1C65-3E0A-4549-BE8F-319E80010B8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830760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99AFE4BD-99BB-42AF-ABB5-6C98C3064035}"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44CB1C65-3E0A-4549-BE8F-319E80010B8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9413563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99AFE4BD-99BB-42AF-ABB5-6C98C3064035}"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44CB1C65-3E0A-4549-BE8F-319E80010B8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5447415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99AFE4BD-99BB-42AF-ABB5-6C98C3064035}"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44CB1C65-3E0A-4549-BE8F-319E80010B8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226692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99AFE4BD-99BB-42AF-ABB5-6C98C3064035}"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44CB1C65-3E0A-4549-BE8F-319E80010B8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736552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99AFE4BD-99BB-42AF-ABB5-6C98C3064035}"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44CB1C65-3E0A-4549-BE8F-319E80010B8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4147404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defTabSz="457200"/>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457200"/>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457200"/>
            <a:fld id="{54C6EE19-858F-4D61-81A6-515DC68CE709}" type="slidenum">
              <a:rPr lang="en-US" altLang="en-US" smtClean="0">
                <a:solidFill>
                  <a:srgbClr val="000000"/>
                </a:solidFill>
              </a:rPr>
              <a:pPr defTabSz="457200"/>
              <a:t>‹#›</a:t>
            </a:fld>
            <a:endParaRPr lang="en-US" altLang="en-US">
              <a:solidFill>
                <a:srgbClr val="000000"/>
              </a:solidFill>
            </a:endParaRPr>
          </a:p>
        </p:txBody>
      </p:sp>
    </p:spTree>
    <p:extLst>
      <p:ext uri="{BB962C8B-B14F-4D97-AF65-F5344CB8AC3E}">
        <p14:creationId xmlns:p14="http://schemas.microsoft.com/office/powerpoint/2010/main" val="38359137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730631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1467935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823231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827356-1877-48F3-8A10-7004E0304A76}" type="datetimeFigureOut">
              <a:rPr lang="en-US" smtClean="0"/>
              <a:t>6/30/2020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C5F380-94E2-40CF-B390-1573FAFFCE66}" type="slidenum">
              <a:rPr lang="en-US" smtClean="0"/>
              <a:t>‹#›</a:t>
            </a:fld>
            <a:endParaRPr lang="en-US"/>
          </a:p>
        </p:txBody>
      </p:sp>
    </p:spTree>
    <p:extLst>
      <p:ext uri="{BB962C8B-B14F-4D97-AF65-F5344CB8AC3E}">
        <p14:creationId xmlns:p14="http://schemas.microsoft.com/office/powerpoint/2010/main" val="6428299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3609255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3127386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9761282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488646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5630206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5433110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175983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269673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4990078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795625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827356-1877-48F3-8A10-7004E0304A76}" type="datetimeFigureOut">
              <a:rPr lang="en-US" smtClean="0"/>
              <a:t>6/30/2020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C5F380-94E2-40CF-B390-1573FAFFCE66}" type="slidenum">
              <a:rPr lang="en-US" smtClean="0"/>
              <a:t>‹#›</a:t>
            </a:fld>
            <a:endParaRPr lang="en-US"/>
          </a:p>
        </p:txBody>
      </p:sp>
    </p:spTree>
    <p:extLst>
      <p:ext uri="{BB962C8B-B14F-4D97-AF65-F5344CB8AC3E}">
        <p14:creationId xmlns:p14="http://schemas.microsoft.com/office/powerpoint/2010/main" val="14165317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6980773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3259324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200556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5781684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882028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2066830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1202602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2229332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5960841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AFE4BD-99BB-42AF-ABB5-6C98C3064035}" type="datetimeFigureOut">
              <a:rPr lang="en-US" smtClean="0">
                <a:solidFill>
                  <a:prstClr val="black">
                    <a:tint val="75000"/>
                  </a:prstClr>
                </a:solidFill>
              </a:rPr>
              <a:pPr/>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CB1C65-3E0A-4549-BE8F-319E80010B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6568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2827356-1877-48F3-8A10-7004E0304A76}"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5F380-94E2-40CF-B390-1573FAFFCE66}" type="slidenum">
              <a:rPr lang="en-US" smtClean="0"/>
              <a:t>‹#›</a:t>
            </a:fld>
            <a:endParaRPr lang="en-US"/>
          </a:p>
        </p:txBody>
      </p:sp>
    </p:spTree>
    <p:extLst>
      <p:ext uri="{BB962C8B-B14F-4D97-AF65-F5344CB8AC3E}">
        <p14:creationId xmlns:p14="http://schemas.microsoft.com/office/powerpoint/2010/main" val="39658258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FE4BD-99BB-42AF-ABB5-6C98C3064035}" type="datetimeFigureOut">
              <a:rPr lang="en-US" smtClean="0">
                <a:solidFill>
                  <a:prstClr val="black">
                    <a:tint val="75000"/>
                  </a:prstClr>
                </a:solidFill>
              </a:rPr>
              <a:pPr/>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CB1C65-3E0A-4549-BE8F-319E80010B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1188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AFE4BD-99BB-42AF-ABB5-6C98C3064035}" type="datetimeFigureOut">
              <a:rPr lang="en-US" smtClean="0">
                <a:solidFill>
                  <a:prstClr val="black">
                    <a:tint val="75000"/>
                  </a:prstClr>
                </a:solidFill>
              </a:rPr>
              <a:pPr/>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CB1C65-3E0A-4549-BE8F-319E80010B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8468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AFE4BD-99BB-42AF-ABB5-6C98C3064035}" type="datetimeFigureOut">
              <a:rPr lang="en-US" smtClean="0">
                <a:solidFill>
                  <a:prstClr val="black">
                    <a:tint val="75000"/>
                  </a:prstClr>
                </a:solidFill>
              </a:rPr>
              <a:pPr/>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CB1C65-3E0A-4549-BE8F-319E80010B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0273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AFE4BD-99BB-42AF-ABB5-6C98C3064035}" type="datetimeFigureOut">
              <a:rPr lang="en-US" smtClean="0">
                <a:solidFill>
                  <a:prstClr val="black">
                    <a:tint val="75000"/>
                  </a:prstClr>
                </a:solidFill>
              </a:rPr>
              <a:pPr/>
              <a:t>6/30/2020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CB1C65-3E0A-4549-BE8F-319E80010B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5026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AFE4BD-99BB-42AF-ABB5-6C98C3064035}" type="datetimeFigureOut">
              <a:rPr lang="en-US" smtClean="0">
                <a:solidFill>
                  <a:prstClr val="black">
                    <a:tint val="75000"/>
                  </a:prstClr>
                </a:solidFill>
              </a:rPr>
              <a:pPr/>
              <a:t>6/30/2020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CB1C65-3E0A-4549-BE8F-319E80010B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5172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AFE4BD-99BB-42AF-ABB5-6C98C3064035}" type="datetimeFigureOut">
              <a:rPr lang="en-US" smtClean="0">
                <a:solidFill>
                  <a:prstClr val="black">
                    <a:tint val="75000"/>
                  </a:prstClr>
                </a:solidFill>
              </a:rPr>
              <a:pPr/>
              <a:t>6/30/2020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CB1C65-3E0A-4549-BE8F-319E80010B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3254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AFE4BD-99BB-42AF-ABB5-6C98C3064035}" type="datetimeFigureOut">
              <a:rPr lang="en-US" smtClean="0">
                <a:solidFill>
                  <a:prstClr val="black">
                    <a:tint val="75000"/>
                  </a:prstClr>
                </a:solidFill>
              </a:rPr>
              <a:pPr/>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CB1C65-3E0A-4549-BE8F-319E80010B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0355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AFE4BD-99BB-42AF-ABB5-6C98C3064035}" type="datetimeFigureOut">
              <a:rPr lang="en-US" smtClean="0">
                <a:solidFill>
                  <a:prstClr val="black">
                    <a:tint val="75000"/>
                  </a:prstClr>
                </a:solidFill>
              </a:rPr>
              <a:pPr/>
              <a:t>6/30/2020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CB1C65-3E0A-4549-BE8F-319E80010B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2618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FE4BD-99BB-42AF-ABB5-6C98C3064035}" type="datetimeFigureOut">
              <a:rPr lang="en-US" smtClean="0">
                <a:solidFill>
                  <a:prstClr val="black">
                    <a:tint val="75000"/>
                  </a:prstClr>
                </a:solidFill>
              </a:rPr>
              <a:pPr/>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CB1C65-3E0A-4549-BE8F-319E80010B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8310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FE4BD-99BB-42AF-ABB5-6C98C3064035}" type="datetimeFigureOut">
              <a:rPr lang="en-US" smtClean="0">
                <a:solidFill>
                  <a:prstClr val="black">
                    <a:tint val="75000"/>
                  </a:prstClr>
                </a:solidFill>
              </a:rPr>
              <a:pPr/>
              <a:t>6/30/2020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CB1C65-3E0A-4549-BE8F-319E80010B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894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2827356-1877-48F3-8A10-7004E0304A76}"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5F380-94E2-40CF-B390-1573FAFFCE66}" type="slidenum">
              <a:rPr lang="en-US" smtClean="0"/>
              <a:t>‹#›</a:t>
            </a:fld>
            <a:endParaRPr lang="en-US"/>
          </a:p>
        </p:txBody>
      </p:sp>
    </p:spTree>
    <p:extLst>
      <p:ext uri="{BB962C8B-B14F-4D97-AF65-F5344CB8AC3E}">
        <p14:creationId xmlns:p14="http://schemas.microsoft.com/office/powerpoint/2010/main" val="5491115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4C6EE19-858F-4D61-81A6-515DC68CE7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0806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827356-1877-48F3-8A10-7004E0304A76}" type="datetimeFigureOut">
              <a:rPr lang="en-US" smtClean="0"/>
              <a:t>6/30/2020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5F380-94E2-40CF-B390-1573FAFFCE66}" type="slidenum">
              <a:rPr lang="en-US" smtClean="0"/>
              <a:t>‹#›</a:t>
            </a:fld>
            <a:endParaRPr lang="en-US"/>
          </a:p>
        </p:txBody>
      </p:sp>
    </p:spTree>
    <p:extLst>
      <p:ext uri="{BB962C8B-B14F-4D97-AF65-F5344CB8AC3E}">
        <p14:creationId xmlns:p14="http://schemas.microsoft.com/office/powerpoint/2010/main" val="4090894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1572238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3524616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6972100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FE4BD-99BB-42AF-ABB5-6C98C3064035}" type="datetimeFigureOut">
              <a:rPr lang="en-US" smtClean="0">
                <a:solidFill>
                  <a:prstClr val="black">
                    <a:tint val="75000"/>
                  </a:prstClr>
                </a:solidFill>
              </a:rPr>
              <a:pPr/>
              <a:t>6/30/2020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CB1C65-3E0A-4549-BE8F-319E80010B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0488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45230105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BD432FC-EBE6-BF47-A6C5-12ED039C1DB7}" type="datetimeFigureOut">
              <a:rPr lang="en-US" smtClean="0">
                <a:solidFill>
                  <a:prstClr val="black">
                    <a:tint val="75000"/>
                  </a:prstClr>
                </a:solidFill>
              </a:rPr>
              <a:pPr defTabSz="457200"/>
              <a:t>6/30/2020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E81E0F8-0495-5845-99F8-9939CD797C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40004656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FE4BD-99BB-42AF-ABB5-6C98C3064035}" type="datetimeFigureOut">
              <a:rPr lang="en-US" smtClean="0">
                <a:solidFill>
                  <a:prstClr val="black">
                    <a:tint val="75000"/>
                  </a:prstClr>
                </a:solidFill>
              </a:rPr>
              <a:pPr/>
              <a:t>6/30/2020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CB1C65-3E0A-4549-BE8F-319E80010B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13362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4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46.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2477" y="62180"/>
            <a:ext cx="7772400" cy="1470025"/>
          </a:xfrm>
        </p:spPr>
        <p:txBody>
          <a:bodyPr>
            <a:normAutofit/>
          </a:bodyPr>
          <a:lstStyle/>
          <a:p>
            <a:r>
              <a:rPr lang="en-US" sz="3600" u="sng" dirty="0" smtClean="0">
                <a:solidFill>
                  <a:srgbClr val="FF0000"/>
                </a:solidFill>
              </a:rPr>
              <a:t>High-Accuracy </a:t>
            </a:r>
            <a:r>
              <a:rPr lang="en-US" sz="3600" u="sng" dirty="0">
                <a:solidFill>
                  <a:srgbClr val="FF0000"/>
                </a:solidFill>
              </a:rPr>
              <a:t>5-MeV Mott Polarimetry at the </a:t>
            </a:r>
            <a:r>
              <a:rPr lang="en-US" sz="3600" u="sng" dirty="0" smtClean="0">
                <a:solidFill>
                  <a:srgbClr val="FF0000"/>
                </a:solidFill>
              </a:rPr>
              <a:t>CEBAF </a:t>
            </a:r>
            <a:r>
              <a:rPr lang="en-US" sz="3600" u="sng" dirty="0">
                <a:solidFill>
                  <a:srgbClr val="FF0000"/>
                </a:solidFill>
              </a:rPr>
              <a:t>Injector</a:t>
            </a:r>
          </a:p>
        </p:txBody>
      </p:sp>
      <p:sp>
        <p:nvSpPr>
          <p:cNvPr id="3" name="Subtitle 2"/>
          <p:cNvSpPr>
            <a:spLocks noGrp="1"/>
          </p:cNvSpPr>
          <p:nvPr>
            <p:ph type="subTitle" idx="1"/>
          </p:nvPr>
        </p:nvSpPr>
        <p:spPr>
          <a:xfrm>
            <a:off x="2941984" y="1507353"/>
            <a:ext cx="6400800" cy="1752600"/>
          </a:xfrm>
        </p:spPr>
        <p:txBody>
          <a:bodyPr>
            <a:normAutofit/>
          </a:bodyPr>
          <a:lstStyle/>
          <a:p>
            <a:r>
              <a:rPr lang="en-US" i="1" dirty="0">
                <a:solidFill>
                  <a:schemeClr val="tx1"/>
                </a:solidFill>
                <a:latin typeface="+mj-lt"/>
              </a:rPr>
              <a:t> </a:t>
            </a:r>
            <a:r>
              <a:rPr lang="en-US" sz="2400" i="1" dirty="0">
                <a:solidFill>
                  <a:schemeClr val="tx1"/>
                </a:solidFill>
                <a:latin typeface="+mj-lt"/>
              </a:rPr>
              <a:t>J. M. Grames</a:t>
            </a:r>
            <a:r>
              <a:rPr lang="en-US" sz="2400" i="1" baseline="30000" dirty="0">
                <a:solidFill>
                  <a:schemeClr val="tx1"/>
                </a:solidFill>
                <a:latin typeface="+mj-lt"/>
              </a:rPr>
              <a:t>1</a:t>
            </a:r>
            <a:r>
              <a:rPr lang="en-US" sz="2400" i="1" dirty="0">
                <a:solidFill>
                  <a:schemeClr val="tx1"/>
                </a:solidFill>
                <a:latin typeface="+mj-lt"/>
              </a:rPr>
              <a:t>, C. K. Sinclair</a:t>
            </a:r>
            <a:r>
              <a:rPr lang="en-US" sz="2400" i="1" baseline="30000" dirty="0">
                <a:solidFill>
                  <a:schemeClr val="tx1"/>
                </a:solidFill>
                <a:latin typeface="+mj-lt"/>
              </a:rPr>
              <a:t>2</a:t>
            </a:r>
            <a:r>
              <a:rPr lang="en-US" sz="2400" i="1" dirty="0">
                <a:solidFill>
                  <a:schemeClr val="tx1"/>
                </a:solidFill>
                <a:latin typeface="+mj-lt"/>
              </a:rPr>
              <a:t>, R. Suleiman</a:t>
            </a:r>
            <a:r>
              <a:rPr lang="en-US" sz="2400" i="1" baseline="30000" dirty="0">
                <a:solidFill>
                  <a:schemeClr val="tx1"/>
                </a:solidFill>
                <a:latin typeface="+mj-lt"/>
              </a:rPr>
              <a:t>1</a:t>
            </a:r>
            <a:r>
              <a:rPr lang="en-US" sz="2400" i="1" dirty="0">
                <a:solidFill>
                  <a:schemeClr val="tx1"/>
                </a:solidFill>
                <a:latin typeface="+mj-lt"/>
              </a:rPr>
              <a:t>, M. Poelker</a:t>
            </a:r>
            <a:r>
              <a:rPr lang="en-US" sz="2400" i="1" baseline="30000" dirty="0">
                <a:solidFill>
                  <a:schemeClr val="tx1"/>
                </a:solidFill>
                <a:latin typeface="+mj-lt"/>
              </a:rPr>
              <a:t>1</a:t>
            </a:r>
            <a:r>
              <a:rPr lang="en-US" sz="2400" i="1" dirty="0">
                <a:solidFill>
                  <a:schemeClr val="tx1"/>
                </a:solidFill>
                <a:latin typeface="+mj-lt"/>
              </a:rPr>
              <a:t>, X. Roca-Maza</a:t>
            </a:r>
            <a:r>
              <a:rPr lang="en-US" sz="2400" i="1" baseline="30000" dirty="0">
                <a:solidFill>
                  <a:schemeClr val="tx1"/>
                </a:solidFill>
                <a:latin typeface="+mj-lt"/>
              </a:rPr>
              <a:t>3</a:t>
            </a:r>
            <a:r>
              <a:rPr lang="en-US" sz="2400" i="1" dirty="0">
                <a:solidFill>
                  <a:schemeClr val="tx1"/>
                </a:solidFill>
                <a:latin typeface="+mj-lt"/>
              </a:rPr>
              <a:t>, M.L. Stutzman</a:t>
            </a:r>
            <a:r>
              <a:rPr lang="en-US" sz="2400" i="1" baseline="30000" dirty="0">
                <a:solidFill>
                  <a:schemeClr val="tx1"/>
                </a:solidFill>
                <a:latin typeface="+mj-lt"/>
              </a:rPr>
              <a:t>1</a:t>
            </a:r>
            <a:r>
              <a:rPr lang="en-US" sz="2400" i="1" dirty="0">
                <a:solidFill>
                  <a:schemeClr val="tx1"/>
                </a:solidFill>
                <a:latin typeface="+mj-lt"/>
              </a:rPr>
              <a:t>, </a:t>
            </a:r>
            <a:r>
              <a:rPr lang="en-US" sz="2400" i="1" dirty="0" err="1">
                <a:solidFill>
                  <a:schemeClr val="tx1"/>
                </a:solidFill>
                <a:latin typeface="+mj-lt"/>
              </a:rPr>
              <a:t>Md.A</a:t>
            </a:r>
            <a:r>
              <a:rPr lang="en-US" sz="2400" i="1" dirty="0">
                <a:solidFill>
                  <a:schemeClr val="tx1"/>
                </a:solidFill>
                <a:latin typeface="+mj-lt"/>
              </a:rPr>
              <a:t>. Mamun</a:t>
            </a:r>
            <a:r>
              <a:rPr lang="en-US" sz="2400" i="1" baseline="30000" dirty="0">
                <a:solidFill>
                  <a:schemeClr val="tx1"/>
                </a:solidFill>
                <a:latin typeface="+mj-lt"/>
              </a:rPr>
              <a:t>1,4</a:t>
            </a:r>
            <a:r>
              <a:rPr lang="en-US" sz="2400" i="1" dirty="0">
                <a:solidFill>
                  <a:schemeClr val="tx1"/>
                </a:solidFill>
                <a:latin typeface="+mj-lt"/>
              </a:rPr>
              <a:t>, M. McHugh</a:t>
            </a:r>
            <a:r>
              <a:rPr lang="en-US" sz="2400" i="1" baseline="30000" dirty="0">
                <a:solidFill>
                  <a:schemeClr val="tx1"/>
                </a:solidFill>
                <a:latin typeface="+mj-lt"/>
              </a:rPr>
              <a:t>1,5</a:t>
            </a:r>
            <a:r>
              <a:rPr lang="en-US" sz="2400" i="1" dirty="0">
                <a:solidFill>
                  <a:schemeClr val="tx1"/>
                </a:solidFill>
                <a:latin typeface="+mj-lt"/>
              </a:rPr>
              <a:t>, D. Moser</a:t>
            </a:r>
            <a:r>
              <a:rPr lang="en-US" sz="2400" i="1" baseline="30000" dirty="0">
                <a:solidFill>
                  <a:schemeClr val="tx1"/>
                </a:solidFill>
                <a:latin typeface="+mj-lt"/>
              </a:rPr>
              <a:t>1</a:t>
            </a:r>
            <a:r>
              <a:rPr lang="en-US" sz="2400" i="1" dirty="0">
                <a:solidFill>
                  <a:schemeClr val="tx1"/>
                </a:solidFill>
                <a:latin typeface="+mj-lt"/>
              </a:rPr>
              <a:t>, J. Hansknecht</a:t>
            </a:r>
            <a:r>
              <a:rPr lang="en-US" sz="2400" i="1" baseline="30000" dirty="0">
                <a:solidFill>
                  <a:schemeClr val="tx1"/>
                </a:solidFill>
                <a:latin typeface="+mj-lt"/>
              </a:rPr>
              <a:t>1</a:t>
            </a:r>
            <a:r>
              <a:rPr lang="en-US" sz="2400" i="1" dirty="0">
                <a:solidFill>
                  <a:schemeClr val="tx1"/>
                </a:solidFill>
                <a:latin typeface="+mj-lt"/>
              </a:rPr>
              <a:t>, B. Moffit</a:t>
            </a:r>
            <a:r>
              <a:rPr lang="en-US" sz="2400" i="1" baseline="30000" dirty="0">
                <a:solidFill>
                  <a:schemeClr val="tx1"/>
                </a:solidFill>
                <a:latin typeface="+mj-lt"/>
              </a:rPr>
              <a:t>1</a:t>
            </a:r>
            <a:r>
              <a:rPr lang="en-US" sz="2400" i="1" dirty="0">
                <a:solidFill>
                  <a:schemeClr val="tx1"/>
                </a:solidFill>
                <a:latin typeface="+mj-lt"/>
              </a:rPr>
              <a:t>, </a:t>
            </a:r>
            <a:r>
              <a:rPr lang="en-US" sz="2400" i="1" dirty="0" smtClean="0">
                <a:solidFill>
                  <a:schemeClr val="tx1"/>
                </a:solidFill>
                <a:latin typeface="+mj-lt"/>
              </a:rPr>
              <a:t>K. Foreman</a:t>
            </a:r>
            <a:r>
              <a:rPr lang="en-US" sz="2400" i="1" baseline="30000" dirty="0" smtClean="0">
                <a:solidFill>
                  <a:schemeClr val="tx1"/>
                </a:solidFill>
                <a:latin typeface="+mj-lt"/>
              </a:rPr>
              <a:t>6</a:t>
            </a:r>
            <a:r>
              <a:rPr lang="en-US" sz="2400" i="1" dirty="0" smtClean="0">
                <a:solidFill>
                  <a:schemeClr val="tx1"/>
                </a:solidFill>
                <a:latin typeface="+mj-lt"/>
              </a:rPr>
              <a:t>, and </a:t>
            </a:r>
            <a:r>
              <a:rPr lang="en-US" sz="2400" i="1" dirty="0">
                <a:solidFill>
                  <a:srgbClr val="FF0000"/>
                </a:solidFill>
                <a:latin typeface="+mj-lt"/>
              </a:rPr>
              <a:t>T.J.Gay</a:t>
            </a:r>
            <a:r>
              <a:rPr lang="en-US" sz="2400" i="1" baseline="30000" dirty="0">
                <a:solidFill>
                  <a:srgbClr val="FF0000"/>
                </a:solidFill>
                <a:latin typeface="+mj-lt"/>
              </a:rPr>
              <a:t>6</a:t>
            </a:r>
          </a:p>
          <a:p>
            <a:endParaRPr lang="en-US" dirty="0"/>
          </a:p>
        </p:txBody>
      </p:sp>
      <p:sp>
        <p:nvSpPr>
          <p:cNvPr id="4" name="Subtitle 2"/>
          <p:cNvSpPr txBox="1">
            <a:spLocks/>
          </p:cNvSpPr>
          <p:nvPr/>
        </p:nvSpPr>
        <p:spPr>
          <a:xfrm>
            <a:off x="2941984" y="3252029"/>
            <a:ext cx="6400800"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0000"/>
                </a:solidFill>
                <a:latin typeface="Calibri"/>
              </a:rPr>
              <a:t> </a:t>
            </a:r>
            <a:r>
              <a:rPr lang="en-US" sz="2400" baseline="30000" dirty="0">
                <a:solidFill>
                  <a:srgbClr val="FF0000"/>
                </a:solidFill>
                <a:latin typeface="Calibri"/>
              </a:rPr>
              <a:t>1</a:t>
            </a:r>
            <a:r>
              <a:rPr lang="en-US" sz="2400" dirty="0">
                <a:solidFill>
                  <a:srgbClr val="FF0000"/>
                </a:solidFill>
                <a:latin typeface="Calibri"/>
              </a:rPr>
              <a:t>JLab; </a:t>
            </a:r>
            <a:r>
              <a:rPr lang="en-US" sz="2400" baseline="30000" dirty="0" smtClean="0">
                <a:solidFill>
                  <a:srgbClr val="FF0000"/>
                </a:solidFill>
                <a:latin typeface="Calibri"/>
              </a:rPr>
              <a:t>2</a:t>
            </a:r>
            <a:r>
              <a:rPr lang="en-US" sz="2400" dirty="0" smtClean="0">
                <a:solidFill>
                  <a:srgbClr val="FF0000"/>
                </a:solidFill>
                <a:latin typeface="Calibri"/>
              </a:rPr>
              <a:t>TIAA-CREF; </a:t>
            </a:r>
            <a:r>
              <a:rPr lang="en-US" sz="2400" baseline="30000" dirty="0">
                <a:solidFill>
                  <a:srgbClr val="FF0000"/>
                </a:solidFill>
                <a:latin typeface="Calibri"/>
              </a:rPr>
              <a:t>3</a:t>
            </a:r>
            <a:r>
              <a:rPr lang="it-IT" sz="2400" dirty="0">
                <a:solidFill>
                  <a:srgbClr val="FF0000"/>
                </a:solidFill>
                <a:latin typeface="Calibri"/>
              </a:rPr>
              <a:t>Università degli Studi di Milano</a:t>
            </a:r>
            <a:r>
              <a:rPr lang="en-US" sz="2400" dirty="0">
                <a:solidFill>
                  <a:srgbClr val="FF0000"/>
                </a:solidFill>
                <a:latin typeface="Calibri"/>
              </a:rPr>
              <a:t>; </a:t>
            </a:r>
            <a:r>
              <a:rPr lang="en-US" sz="2400" baseline="30000" dirty="0">
                <a:solidFill>
                  <a:srgbClr val="FF0000"/>
                </a:solidFill>
                <a:latin typeface="Calibri"/>
              </a:rPr>
              <a:t>4</a:t>
            </a:r>
            <a:r>
              <a:rPr lang="en-US" sz="2400" dirty="0">
                <a:solidFill>
                  <a:srgbClr val="FF0000"/>
                </a:solidFill>
                <a:latin typeface="Calibri"/>
              </a:rPr>
              <a:t>Old Dominion U.;</a:t>
            </a:r>
            <a:r>
              <a:rPr lang="en-US" sz="2400" baseline="30000" dirty="0">
                <a:solidFill>
                  <a:srgbClr val="FF0000"/>
                </a:solidFill>
                <a:latin typeface="Calibri"/>
              </a:rPr>
              <a:t>5</a:t>
            </a:r>
            <a:r>
              <a:rPr lang="en-US" sz="2400" dirty="0">
                <a:solidFill>
                  <a:srgbClr val="FF0000"/>
                </a:solidFill>
                <a:latin typeface="Calibri"/>
              </a:rPr>
              <a:t>George Washington U.; </a:t>
            </a:r>
            <a:r>
              <a:rPr lang="en-US" sz="2400" baseline="30000" dirty="0">
                <a:solidFill>
                  <a:srgbClr val="FF0000"/>
                </a:solidFill>
                <a:latin typeface="Calibri"/>
              </a:rPr>
              <a:t>6</a:t>
            </a:r>
            <a:r>
              <a:rPr lang="en-US" sz="2400" dirty="0">
                <a:solidFill>
                  <a:srgbClr val="FF0000"/>
                </a:solidFill>
                <a:latin typeface="Calibri"/>
              </a:rPr>
              <a:t>U. of Nebraska-Lincoln</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7688" y="4403278"/>
            <a:ext cx="3855720" cy="12027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7580" y="5423850"/>
            <a:ext cx="1103435" cy="13154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7688" y="5765382"/>
            <a:ext cx="979914" cy="9738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3150" y="5645427"/>
            <a:ext cx="1000148" cy="1000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4376" y="5743484"/>
            <a:ext cx="1006013" cy="9957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901376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267" y="229667"/>
            <a:ext cx="6202017" cy="945120"/>
          </a:xfrm>
        </p:spPr>
        <p:txBody>
          <a:bodyPr>
            <a:noAutofit/>
          </a:bodyPr>
          <a:lstStyle/>
          <a:p>
            <a:r>
              <a:rPr lang="en-US" sz="3600" u="sng" dirty="0">
                <a:solidFill>
                  <a:srgbClr val="D20000"/>
                </a:solidFill>
                <a:latin typeface="Calibri"/>
              </a:rPr>
              <a:t>Q:How good is the theory for S?</a:t>
            </a:r>
            <a:br>
              <a:rPr lang="en-US" sz="3600" u="sng" dirty="0">
                <a:solidFill>
                  <a:srgbClr val="D20000"/>
                </a:solidFill>
                <a:latin typeface="Calibri"/>
              </a:rPr>
            </a:br>
            <a:r>
              <a:rPr lang="en-US" sz="3600" u="sng" dirty="0">
                <a:solidFill>
                  <a:srgbClr val="D20000"/>
                </a:solidFill>
                <a:latin typeface="Calibri"/>
              </a:rPr>
              <a:t>A: “Probably about 0.5%...”</a:t>
            </a:r>
            <a:endParaRPr lang="en-US" sz="3600" u="sng" dirty="0">
              <a:solidFill>
                <a:srgbClr val="D20000"/>
              </a:solidFill>
            </a:endParaRPr>
          </a:p>
        </p:txBody>
      </p:sp>
      <p:sp>
        <p:nvSpPr>
          <p:cNvPr id="16" name="TextBox 15"/>
          <p:cNvSpPr txBox="1"/>
          <p:nvPr/>
        </p:nvSpPr>
        <p:spPr>
          <a:xfrm>
            <a:off x="6414054" y="1413397"/>
            <a:ext cx="4128053" cy="5355313"/>
          </a:xfrm>
          <a:prstGeom prst="rect">
            <a:avLst/>
          </a:prstGeom>
          <a:noFill/>
        </p:spPr>
        <p:txBody>
          <a:bodyPr wrap="square" rtlCol="0">
            <a:spAutoFit/>
          </a:bodyPr>
          <a:lstStyle/>
          <a:p>
            <a:pPr marL="285750" indent="-285750" defTabSz="457200">
              <a:buFont typeface="Arial" panose="020B0604020202020204" pitchFamily="34" charset="0"/>
              <a:buChar char="•"/>
            </a:pPr>
            <a:r>
              <a:rPr lang="en-US" dirty="0">
                <a:solidFill>
                  <a:prstClr val="black"/>
                </a:solidFill>
                <a:latin typeface="Calibri"/>
              </a:rPr>
              <a:t>QED effects (vacuum polarization, self-energy) and bremsstrahlung, which are just starting to become important at 5 MeV, lead to some uncertainty in S, although the </a:t>
            </a:r>
            <a:r>
              <a:rPr lang="en-US" i="1" dirty="0">
                <a:solidFill>
                  <a:prstClr val="black"/>
                </a:solidFill>
                <a:latin typeface="Calibri"/>
              </a:rPr>
              <a:t>cognoscenti</a:t>
            </a:r>
            <a:r>
              <a:rPr lang="en-US" dirty="0">
                <a:solidFill>
                  <a:prstClr val="black"/>
                </a:solidFill>
                <a:latin typeface="Calibri"/>
              </a:rPr>
              <a:t> are “pretty sure” that the effects of vacuum polarization offset those of self energy. (There is some circumstantial experimental evidence to support this.)  The effect of bremsstrahlung has not yet been quantified.</a:t>
            </a:r>
          </a:p>
          <a:p>
            <a:pPr defTabSz="457200"/>
            <a:endParaRPr lang="en-US" dirty="0">
              <a:solidFill>
                <a:prstClr val="black"/>
              </a:solidFill>
              <a:latin typeface="Calibri"/>
            </a:endParaRPr>
          </a:p>
          <a:p>
            <a:pPr marL="285750" indent="-285750" defTabSz="457200">
              <a:buFont typeface="Arial" panose="020B0604020202020204" pitchFamily="34" charset="0"/>
              <a:buChar char="•"/>
            </a:pPr>
            <a:r>
              <a:rPr lang="en-US" dirty="0">
                <a:solidFill>
                  <a:prstClr val="black"/>
                </a:solidFill>
                <a:latin typeface="Calibri"/>
              </a:rPr>
              <a:t>With Mott precision of &lt; 0.5%, we can test theory indirectly by comparing experimental results with the predictions of theory for the Z- and E-dependence of S.</a:t>
            </a:r>
          </a:p>
          <a:p>
            <a:pPr algn="just" defTabSz="457200"/>
            <a:endParaRPr lang="en-US" dirty="0">
              <a:solidFill>
                <a:prstClr val="black"/>
              </a:solidFill>
              <a:latin typeface="Calibri"/>
            </a:endParaRPr>
          </a:p>
          <a:p>
            <a:pPr marL="285750" indent="-285750" algn="just" defTabSz="457200">
              <a:buFont typeface="Arial" panose="020B0604020202020204" pitchFamily="34" charset="0"/>
              <a:buChar char="•"/>
            </a:pPr>
            <a:r>
              <a:rPr lang="en-US" dirty="0">
                <a:solidFill>
                  <a:prstClr val="black"/>
                </a:solidFill>
                <a:latin typeface="Calibri"/>
              </a:rPr>
              <a:t>New regime for tests of QED</a:t>
            </a:r>
          </a:p>
        </p:txBody>
      </p:sp>
      <p:grpSp>
        <p:nvGrpSpPr>
          <p:cNvPr id="146" name="Group 145"/>
          <p:cNvGrpSpPr/>
          <p:nvPr/>
        </p:nvGrpSpPr>
        <p:grpSpPr>
          <a:xfrm>
            <a:off x="1312257" y="404647"/>
            <a:ext cx="4838723" cy="5962395"/>
            <a:chOff x="1270386" y="667031"/>
            <a:chExt cx="4838723" cy="5962395"/>
          </a:xfrm>
        </p:grpSpPr>
        <p:sp>
          <p:nvSpPr>
            <p:cNvPr id="147" name="Oval 146"/>
            <p:cNvSpPr/>
            <p:nvPr/>
          </p:nvSpPr>
          <p:spPr>
            <a:xfrm>
              <a:off x="2261289" y="2491914"/>
              <a:ext cx="556591" cy="566208"/>
            </a:xfrm>
            <a:prstGeom prst="ellipse">
              <a:avLst/>
            </a:prstGeom>
            <a:gradFill rotWithShape="1">
              <a:gsLst>
                <a:gs pos="0">
                  <a:srgbClr val="FFF200"/>
                </a:gs>
                <a:gs pos="45000">
                  <a:srgbClr val="FF7A00"/>
                </a:gs>
                <a:gs pos="70000">
                  <a:srgbClr val="FF0300"/>
                </a:gs>
                <a:gs pos="100000">
                  <a:srgbClr val="4D0808"/>
                </a:gs>
              </a:gsLst>
              <a:lin ang="13500000" scaled="0"/>
            </a:gradFill>
            <a:ln w="9525" cap="flat" cmpd="sng" algn="ctr">
              <a:solidFill>
                <a:srgbClr val="4F81BD">
                  <a:shade val="95000"/>
                  <a:satMod val="105000"/>
                </a:srgbClr>
              </a:solidFill>
              <a:prstDash val="solid"/>
            </a:ln>
            <a:effectLst/>
          </p:spPr>
          <p:txBody>
            <a:bodyPr rtlCol="0" anchor="ctr"/>
            <a:lstStyle/>
            <a:p>
              <a:pPr algn="ctr">
                <a:defRPr/>
              </a:pPr>
              <a:endParaRPr lang="en-US" kern="0">
                <a:solidFill>
                  <a:prstClr val="white"/>
                </a:solidFill>
                <a:latin typeface="Calibri"/>
              </a:endParaRPr>
            </a:p>
          </p:txBody>
        </p:sp>
        <p:grpSp>
          <p:nvGrpSpPr>
            <p:cNvPr id="148" name="Group 147"/>
            <p:cNvGrpSpPr/>
            <p:nvPr/>
          </p:nvGrpSpPr>
          <p:grpSpPr>
            <a:xfrm rot="16774526">
              <a:off x="1889326" y="1474101"/>
              <a:ext cx="1765642" cy="151502"/>
              <a:chOff x="2242933" y="4923180"/>
              <a:chExt cx="4913241" cy="341240"/>
            </a:xfrm>
          </p:grpSpPr>
          <p:grpSp>
            <p:nvGrpSpPr>
              <p:cNvPr id="495" name="Group 494"/>
              <p:cNvGrpSpPr/>
              <p:nvPr/>
            </p:nvGrpSpPr>
            <p:grpSpPr>
              <a:xfrm>
                <a:off x="2242933" y="4923180"/>
                <a:ext cx="3979794" cy="341240"/>
                <a:chOff x="2310850" y="3472067"/>
                <a:chExt cx="3979794" cy="341240"/>
              </a:xfrm>
            </p:grpSpPr>
            <p:grpSp>
              <p:nvGrpSpPr>
                <p:cNvPr id="498" name="Group 497"/>
                <p:cNvGrpSpPr/>
                <p:nvPr/>
              </p:nvGrpSpPr>
              <p:grpSpPr>
                <a:xfrm>
                  <a:off x="2765563" y="3472067"/>
                  <a:ext cx="3525081" cy="278296"/>
                  <a:chOff x="231910" y="3472068"/>
                  <a:chExt cx="3525081" cy="278296"/>
                </a:xfrm>
              </p:grpSpPr>
              <p:grpSp>
                <p:nvGrpSpPr>
                  <p:cNvPr id="501" name="Group 500"/>
                  <p:cNvGrpSpPr/>
                  <p:nvPr/>
                </p:nvGrpSpPr>
                <p:grpSpPr>
                  <a:xfrm>
                    <a:off x="231910" y="3472069"/>
                    <a:ext cx="1762540" cy="278295"/>
                    <a:chOff x="231910" y="2504661"/>
                    <a:chExt cx="7050160" cy="1245704"/>
                  </a:xfrm>
                </p:grpSpPr>
                <p:grpSp>
                  <p:nvGrpSpPr>
                    <p:cNvPr id="533" name="Group 532"/>
                    <p:cNvGrpSpPr/>
                    <p:nvPr/>
                  </p:nvGrpSpPr>
                  <p:grpSpPr>
                    <a:xfrm>
                      <a:off x="3756990" y="2504661"/>
                      <a:ext cx="3525080" cy="1245704"/>
                      <a:chOff x="3756990" y="2504661"/>
                      <a:chExt cx="3525080" cy="1245704"/>
                    </a:xfrm>
                  </p:grpSpPr>
                  <p:grpSp>
                    <p:nvGrpSpPr>
                      <p:cNvPr id="549" name="Group 548"/>
                      <p:cNvGrpSpPr/>
                      <p:nvPr/>
                    </p:nvGrpSpPr>
                    <p:grpSpPr>
                      <a:xfrm>
                        <a:off x="5519530" y="2504661"/>
                        <a:ext cx="1762540" cy="1245704"/>
                        <a:chOff x="5519530" y="2504661"/>
                        <a:chExt cx="1762540" cy="1245704"/>
                      </a:xfrm>
                    </p:grpSpPr>
                    <p:grpSp>
                      <p:nvGrpSpPr>
                        <p:cNvPr id="557" name="Group 556"/>
                        <p:cNvGrpSpPr/>
                        <p:nvPr/>
                      </p:nvGrpSpPr>
                      <p:grpSpPr>
                        <a:xfrm>
                          <a:off x="5519530" y="2504661"/>
                          <a:ext cx="881270" cy="1245704"/>
                          <a:chOff x="5519530" y="2504661"/>
                          <a:chExt cx="881270" cy="1245704"/>
                        </a:xfrm>
                        <a:effectLst/>
                      </p:grpSpPr>
                      <p:sp>
                        <p:nvSpPr>
                          <p:cNvPr id="561" name="Arc 560"/>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562" name="Arc 561"/>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558" name="Group 557"/>
                        <p:cNvGrpSpPr/>
                        <p:nvPr/>
                      </p:nvGrpSpPr>
                      <p:grpSpPr>
                        <a:xfrm flipV="1">
                          <a:off x="6400800" y="2504661"/>
                          <a:ext cx="881270" cy="1245704"/>
                          <a:chOff x="5519530" y="2504661"/>
                          <a:chExt cx="881270" cy="1245704"/>
                        </a:xfrm>
                        <a:effectLst/>
                      </p:grpSpPr>
                      <p:sp>
                        <p:nvSpPr>
                          <p:cNvPr id="559" name="Arc 558"/>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560" name="Arc 559"/>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550" name="Group 549"/>
                      <p:cNvGrpSpPr/>
                      <p:nvPr/>
                    </p:nvGrpSpPr>
                    <p:grpSpPr>
                      <a:xfrm>
                        <a:off x="3756990" y="2504661"/>
                        <a:ext cx="1762540" cy="1245704"/>
                        <a:chOff x="5519530" y="2504661"/>
                        <a:chExt cx="1762540" cy="1245704"/>
                      </a:xfrm>
                    </p:grpSpPr>
                    <p:grpSp>
                      <p:nvGrpSpPr>
                        <p:cNvPr id="551" name="Group 550"/>
                        <p:cNvGrpSpPr/>
                        <p:nvPr/>
                      </p:nvGrpSpPr>
                      <p:grpSpPr>
                        <a:xfrm>
                          <a:off x="5519530" y="2504661"/>
                          <a:ext cx="881270" cy="1245704"/>
                          <a:chOff x="5519530" y="2504661"/>
                          <a:chExt cx="881270" cy="1245704"/>
                        </a:xfrm>
                        <a:effectLst/>
                      </p:grpSpPr>
                      <p:sp>
                        <p:nvSpPr>
                          <p:cNvPr id="555" name="Arc 554"/>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556" name="Arc 555"/>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552" name="Group 551"/>
                        <p:cNvGrpSpPr/>
                        <p:nvPr/>
                      </p:nvGrpSpPr>
                      <p:grpSpPr>
                        <a:xfrm flipV="1">
                          <a:off x="6400800" y="2504661"/>
                          <a:ext cx="881270" cy="1245704"/>
                          <a:chOff x="5519530" y="2504661"/>
                          <a:chExt cx="881270" cy="1245704"/>
                        </a:xfrm>
                        <a:effectLst/>
                      </p:grpSpPr>
                      <p:sp>
                        <p:nvSpPr>
                          <p:cNvPr id="553" name="Arc 552"/>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554" name="Arc 553"/>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nvGrpSpPr>
                    <p:cNvPr id="534" name="Group 533"/>
                    <p:cNvGrpSpPr/>
                    <p:nvPr/>
                  </p:nvGrpSpPr>
                  <p:grpSpPr>
                    <a:xfrm>
                      <a:off x="231910" y="2504661"/>
                      <a:ext cx="3525080" cy="1245704"/>
                      <a:chOff x="3756990" y="2504661"/>
                      <a:chExt cx="3525080" cy="1245704"/>
                    </a:xfrm>
                  </p:grpSpPr>
                  <p:grpSp>
                    <p:nvGrpSpPr>
                      <p:cNvPr id="535" name="Group 534"/>
                      <p:cNvGrpSpPr/>
                      <p:nvPr/>
                    </p:nvGrpSpPr>
                    <p:grpSpPr>
                      <a:xfrm>
                        <a:off x="5519530" y="2504661"/>
                        <a:ext cx="1762540" cy="1245704"/>
                        <a:chOff x="5519530" y="2504661"/>
                        <a:chExt cx="1762540" cy="1245704"/>
                      </a:xfrm>
                    </p:grpSpPr>
                    <p:grpSp>
                      <p:nvGrpSpPr>
                        <p:cNvPr id="543" name="Group 542"/>
                        <p:cNvGrpSpPr/>
                        <p:nvPr/>
                      </p:nvGrpSpPr>
                      <p:grpSpPr>
                        <a:xfrm>
                          <a:off x="5519530" y="2504661"/>
                          <a:ext cx="881270" cy="1245704"/>
                          <a:chOff x="5519530" y="2504661"/>
                          <a:chExt cx="881270" cy="1245704"/>
                        </a:xfrm>
                        <a:effectLst/>
                      </p:grpSpPr>
                      <p:sp>
                        <p:nvSpPr>
                          <p:cNvPr id="547" name="Arc 546"/>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548" name="Arc 547"/>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544" name="Group 543"/>
                        <p:cNvGrpSpPr/>
                        <p:nvPr/>
                      </p:nvGrpSpPr>
                      <p:grpSpPr>
                        <a:xfrm flipV="1">
                          <a:off x="6400800" y="2504661"/>
                          <a:ext cx="881270" cy="1245704"/>
                          <a:chOff x="5519530" y="2504661"/>
                          <a:chExt cx="881270" cy="1245704"/>
                        </a:xfrm>
                        <a:effectLst/>
                      </p:grpSpPr>
                      <p:sp>
                        <p:nvSpPr>
                          <p:cNvPr id="545" name="Arc 544"/>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546" name="Arc 545"/>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536" name="Group 535"/>
                      <p:cNvGrpSpPr/>
                      <p:nvPr/>
                    </p:nvGrpSpPr>
                    <p:grpSpPr>
                      <a:xfrm>
                        <a:off x="3756990" y="2504661"/>
                        <a:ext cx="1762540" cy="1245704"/>
                        <a:chOff x="5519530" y="2504661"/>
                        <a:chExt cx="1762540" cy="1245704"/>
                      </a:xfrm>
                    </p:grpSpPr>
                    <p:grpSp>
                      <p:nvGrpSpPr>
                        <p:cNvPr id="537" name="Group 536"/>
                        <p:cNvGrpSpPr/>
                        <p:nvPr/>
                      </p:nvGrpSpPr>
                      <p:grpSpPr>
                        <a:xfrm>
                          <a:off x="5519530" y="2504661"/>
                          <a:ext cx="881270" cy="1245704"/>
                          <a:chOff x="5519530" y="2504661"/>
                          <a:chExt cx="881270" cy="1245704"/>
                        </a:xfrm>
                        <a:effectLst/>
                      </p:grpSpPr>
                      <p:sp>
                        <p:nvSpPr>
                          <p:cNvPr id="541" name="Arc 540"/>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542" name="Arc 541"/>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538" name="Group 537"/>
                        <p:cNvGrpSpPr/>
                        <p:nvPr/>
                      </p:nvGrpSpPr>
                      <p:grpSpPr>
                        <a:xfrm flipV="1">
                          <a:off x="6400800" y="2504661"/>
                          <a:ext cx="881270" cy="1245704"/>
                          <a:chOff x="5519530" y="2504661"/>
                          <a:chExt cx="881270" cy="1245704"/>
                        </a:xfrm>
                        <a:effectLst/>
                      </p:grpSpPr>
                      <p:sp>
                        <p:nvSpPr>
                          <p:cNvPr id="539" name="Arc 538"/>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540" name="Arc 539"/>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grpSp>
                <p:nvGrpSpPr>
                  <p:cNvPr id="502" name="Group 501"/>
                  <p:cNvGrpSpPr/>
                  <p:nvPr/>
                </p:nvGrpSpPr>
                <p:grpSpPr>
                  <a:xfrm>
                    <a:off x="1994451" y="3472068"/>
                    <a:ext cx="1762540" cy="278295"/>
                    <a:chOff x="231910" y="2504661"/>
                    <a:chExt cx="7050160" cy="1245704"/>
                  </a:xfrm>
                </p:grpSpPr>
                <p:grpSp>
                  <p:nvGrpSpPr>
                    <p:cNvPr id="503" name="Group 502"/>
                    <p:cNvGrpSpPr/>
                    <p:nvPr/>
                  </p:nvGrpSpPr>
                  <p:grpSpPr>
                    <a:xfrm>
                      <a:off x="3756990" y="2504661"/>
                      <a:ext cx="3525080" cy="1245704"/>
                      <a:chOff x="3756990" y="2504661"/>
                      <a:chExt cx="3525080" cy="1245704"/>
                    </a:xfrm>
                  </p:grpSpPr>
                  <p:grpSp>
                    <p:nvGrpSpPr>
                      <p:cNvPr id="519" name="Group 518"/>
                      <p:cNvGrpSpPr/>
                      <p:nvPr/>
                    </p:nvGrpSpPr>
                    <p:grpSpPr>
                      <a:xfrm>
                        <a:off x="5519530" y="2504661"/>
                        <a:ext cx="1762540" cy="1245704"/>
                        <a:chOff x="5519530" y="2504661"/>
                        <a:chExt cx="1762540" cy="1245704"/>
                      </a:xfrm>
                    </p:grpSpPr>
                    <p:grpSp>
                      <p:nvGrpSpPr>
                        <p:cNvPr id="527" name="Group 526"/>
                        <p:cNvGrpSpPr/>
                        <p:nvPr/>
                      </p:nvGrpSpPr>
                      <p:grpSpPr>
                        <a:xfrm>
                          <a:off x="5519530" y="2504661"/>
                          <a:ext cx="881270" cy="1245704"/>
                          <a:chOff x="5519530" y="2504661"/>
                          <a:chExt cx="881270" cy="1245704"/>
                        </a:xfrm>
                        <a:effectLst/>
                      </p:grpSpPr>
                      <p:sp>
                        <p:nvSpPr>
                          <p:cNvPr id="531" name="Arc 530"/>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532" name="Arc 531"/>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528" name="Group 527"/>
                        <p:cNvGrpSpPr/>
                        <p:nvPr/>
                      </p:nvGrpSpPr>
                      <p:grpSpPr>
                        <a:xfrm flipV="1">
                          <a:off x="6400800" y="2504661"/>
                          <a:ext cx="881270" cy="1245704"/>
                          <a:chOff x="5519530" y="2504661"/>
                          <a:chExt cx="881270" cy="1245704"/>
                        </a:xfrm>
                        <a:effectLst/>
                      </p:grpSpPr>
                      <p:sp>
                        <p:nvSpPr>
                          <p:cNvPr id="529" name="Arc 528"/>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530" name="Arc 529"/>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520" name="Group 519"/>
                      <p:cNvGrpSpPr/>
                      <p:nvPr/>
                    </p:nvGrpSpPr>
                    <p:grpSpPr>
                      <a:xfrm>
                        <a:off x="3756990" y="2504661"/>
                        <a:ext cx="1762540" cy="1245704"/>
                        <a:chOff x="5519530" y="2504661"/>
                        <a:chExt cx="1762540" cy="1245704"/>
                      </a:xfrm>
                    </p:grpSpPr>
                    <p:grpSp>
                      <p:nvGrpSpPr>
                        <p:cNvPr id="521" name="Group 520"/>
                        <p:cNvGrpSpPr/>
                        <p:nvPr/>
                      </p:nvGrpSpPr>
                      <p:grpSpPr>
                        <a:xfrm>
                          <a:off x="5519530" y="2504661"/>
                          <a:ext cx="881270" cy="1245704"/>
                          <a:chOff x="5519530" y="2504661"/>
                          <a:chExt cx="881270" cy="1245704"/>
                        </a:xfrm>
                        <a:effectLst/>
                      </p:grpSpPr>
                      <p:sp>
                        <p:nvSpPr>
                          <p:cNvPr id="525" name="Arc 524"/>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526" name="Arc 525"/>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522" name="Group 521"/>
                        <p:cNvGrpSpPr/>
                        <p:nvPr/>
                      </p:nvGrpSpPr>
                      <p:grpSpPr>
                        <a:xfrm flipV="1">
                          <a:off x="6400800" y="2504661"/>
                          <a:ext cx="881270" cy="1245704"/>
                          <a:chOff x="5519530" y="2504661"/>
                          <a:chExt cx="881270" cy="1245704"/>
                        </a:xfrm>
                        <a:effectLst/>
                      </p:grpSpPr>
                      <p:sp>
                        <p:nvSpPr>
                          <p:cNvPr id="523" name="Arc 522"/>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524" name="Arc 523"/>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nvGrpSpPr>
                    <p:cNvPr id="504" name="Group 503"/>
                    <p:cNvGrpSpPr/>
                    <p:nvPr/>
                  </p:nvGrpSpPr>
                  <p:grpSpPr>
                    <a:xfrm>
                      <a:off x="231910" y="2504661"/>
                      <a:ext cx="3525080" cy="1245704"/>
                      <a:chOff x="3756990" y="2504661"/>
                      <a:chExt cx="3525080" cy="1245704"/>
                    </a:xfrm>
                  </p:grpSpPr>
                  <p:grpSp>
                    <p:nvGrpSpPr>
                      <p:cNvPr id="505" name="Group 504"/>
                      <p:cNvGrpSpPr/>
                      <p:nvPr/>
                    </p:nvGrpSpPr>
                    <p:grpSpPr>
                      <a:xfrm>
                        <a:off x="5519530" y="2504661"/>
                        <a:ext cx="1762540" cy="1245704"/>
                        <a:chOff x="5519530" y="2504661"/>
                        <a:chExt cx="1762540" cy="1245704"/>
                      </a:xfrm>
                    </p:grpSpPr>
                    <p:grpSp>
                      <p:nvGrpSpPr>
                        <p:cNvPr id="513" name="Group 512"/>
                        <p:cNvGrpSpPr/>
                        <p:nvPr/>
                      </p:nvGrpSpPr>
                      <p:grpSpPr>
                        <a:xfrm>
                          <a:off x="5519530" y="2504661"/>
                          <a:ext cx="881270" cy="1245704"/>
                          <a:chOff x="5519530" y="2504661"/>
                          <a:chExt cx="881270" cy="1245704"/>
                        </a:xfrm>
                        <a:effectLst/>
                      </p:grpSpPr>
                      <p:sp>
                        <p:nvSpPr>
                          <p:cNvPr id="517" name="Arc 516"/>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518" name="Arc 517"/>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514" name="Group 513"/>
                        <p:cNvGrpSpPr/>
                        <p:nvPr/>
                      </p:nvGrpSpPr>
                      <p:grpSpPr>
                        <a:xfrm flipV="1">
                          <a:off x="6400800" y="2504661"/>
                          <a:ext cx="881270" cy="1245704"/>
                          <a:chOff x="5519530" y="2504661"/>
                          <a:chExt cx="881270" cy="1245704"/>
                        </a:xfrm>
                        <a:effectLst/>
                      </p:grpSpPr>
                      <p:sp>
                        <p:nvSpPr>
                          <p:cNvPr id="515" name="Arc 514"/>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516" name="Arc 515"/>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506" name="Group 505"/>
                      <p:cNvGrpSpPr/>
                      <p:nvPr/>
                    </p:nvGrpSpPr>
                    <p:grpSpPr>
                      <a:xfrm>
                        <a:off x="3756990" y="2504661"/>
                        <a:ext cx="1762540" cy="1245704"/>
                        <a:chOff x="5519530" y="2504661"/>
                        <a:chExt cx="1762540" cy="1245704"/>
                      </a:xfrm>
                    </p:grpSpPr>
                    <p:grpSp>
                      <p:nvGrpSpPr>
                        <p:cNvPr id="507" name="Group 506"/>
                        <p:cNvGrpSpPr/>
                        <p:nvPr/>
                      </p:nvGrpSpPr>
                      <p:grpSpPr>
                        <a:xfrm>
                          <a:off x="5519530" y="2504661"/>
                          <a:ext cx="881270" cy="1245704"/>
                          <a:chOff x="5519530" y="2504661"/>
                          <a:chExt cx="881270" cy="1245704"/>
                        </a:xfrm>
                        <a:effectLst/>
                      </p:grpSpPr>
                      <p:sp>
                        <p:nvSpPr>
                          <p:cNvPr id="511" name="Arc 510"/>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512" name="Arc 511"/>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508" name="Group 507"/>
                        <p:cNvGrpSpPr/>
                        <p:nvPr/>
                      </p:nvGrpSpPr>
                      <p:grpSpPr>
                        <a:xfrm flipV="1">
                          <a:off x="6400800" y="2504661"/>
                          <a:ext cx="881270" cy="1245704"/>
                          <a:chOff x="5519530" y="2504661"/>
                          <a:chExt cx="881270" cy="1245704"/>
                        </a:xfrm>
                        <a:effectLst/>
                      </p:grpSpPr>
                      <p:sp>
                        <p:nvSpPr>
                          <p:cNvPr id="509" name="Arc 508"/>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510" name="Arc 509"/>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grpSp>
            <p:sp>
              <p:nvSpPr>
                <p:cNvPr id="499" name="Arc 498"/>
                <p:cNvSpPr/>
                <p:nvPr/>
              </p:nvSpPr>
              <p:spPr>
                <a:xfrm flipV="1">
                  <a:off x="2310850" y="3485320"/>
                  <a:ext cx="454713" cy="251787"/>
                </a:xfrm>
                <a:prstGeom prst="arc">
                  <a:avLst/>
                </a:prstGeom>
                <a:noFill/>
                <a:ln w="25400" cap="flat" cmpd="sng" algn="ctr">
                  <a:solidFill>
                    <a:sysClr val="windowText" lastClr="000000"/>
                  </a:solidFill>
                  <a:prstDash val="solid"/>
                </a:ln>
                <a:effectLst/>
              </p:spPr>
              <p:txBody>
                <a:bodyPr rtlCol="0" anchor="ctr"/>
                <a:lstStyle/>
                <a:p>
                  <a:pPr algn="ctr">
                    <a:defRPr/>
                  </a:pPr>
                  <a:endParaRPr lang="en-US" kern="0">
                    <a:solidFill>
                      <a:prstClr val="black"/>
                    </a:solidFill>
                    <a:latin typeface="Calibri"/>
                  </a:endParaRPr>
                </a:p>
              </p:txBody>
            </p:sp>
            <p:sp>
              <p:nvSpPr>
                <p:cNvPr id="500" name="Oval 499"/>
                <p:cNvSpPr/>
                <p:nvPr/>
              </p:nvSpPr>
              <p:spPr>
                <a:xfrm>
                  <a:off x="2455380" y="3660907"/>
                  <a:ext cx="165652" cy="152400"/>
                </a:xfrm>
                <a:prstGeom prst="ellipse">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prstClr val="white"/>
                    </a:solidFill>
                    <a:latin typeface="Calibri"/>
                  </a:endParaRPr>
                </a:p>
              </p:txBody>
            </p:sp>
          </p:grpSp>
          <p:cxnSp>
            <p:nvCxnSpPr>
              <p:cNvPr id="496" name="Straight Arrow Connector 495"/>
              <p:cNvCxnSpPr/>
              <p:nvPr/>
            </p:nvCxnSpPr>
            <p:spPr>
              <a:xfrm flipV="1">
                <a:off x="6216929" y="5062326"/>
                <a:ext cx="695739" cy="2"/>
              </a:xfrm>
              <a:prstGeom prst="straightConnector1">
                <a:avLst/>
              </a:prstGeom>
              <a:noFill/>
              <a:ln w="25400" cap="flat" cmpd="sng" algn="ctr">
                <a:solidFill>
                  <a:sysClr val="windowText" lastClr="000000"/>
                </a:solidFill>
                <a:prstDash val="solid"/>
                <a:tailEnd type="triangle"/>
              </a:ln>
              <a:effectLst/>
            </p:spPr>
          </p:cxnSp>
          <p:sp>
            <p:nvSpPr>
              <p:cNvPr id="497" name="Isosceles Triangle 496"/>
              <p:cNvSpPr/>
              <p:nvPr/>
            </p:nvSpPr>
            <p:spPr>
              <a:xfrm rot="5400000">
                <a:off x="6834808" y="4866856"/>
                <a:ext cx="231913" cy="410818"/>
              </a:xfrm>
              <a:prstGeom prst="triangle">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prstClr val="white"/>
                  </a:solidFill>
                  <a:latin typeface="Calibri"/>
                </a:endParaRPr>
              </a:p>
            </p:txBody>
          </p:sp>
        </p:grpSp>
        <p:sp>
          <p:nvSpPr>
            <p:cNvPr id="149" name="Freeform 148"/>
            <p:cNvSpPr/>
            <p:nvPr/>
          </p:nvSpPr>
          <p:spPr>
            <a:xfrm rot="21082807" flipH="1">
              <a:off x="1270386" y="2195560"/>
              <a:ext cx="4838723" cy="4433866"/>
            </a:xfrm>
            <a:custGeom>
              <a:avLst/>
              <a:gdLst>
                <a:gd name="connsiteX0" fmla="*/ 3604591 w 3604591"/>
                <a:gd name="connsiteY0" fmla="*/ 4135966 h 4500400"/>
                <a:gd name="connsiteX1" fmla="*/ 2431774 w 3604591"/>
                <a:gd name="connsiteY1" fmla="*/ 1287 h 4500400"/>
                <a:gd name="connsiteX2" fmla="*/ 0 w 3604591"/>
                <a:gd name="connsiteY2" fmla="*/ 4500400 h 4500400"/>
              </a:gdLst>
              <a:ahLst/>
              <a:cxnLst>
                <a:cxn ang="0">
                  <a:pos x="connsiteX0" y="connsiteY0"/>
                </a:cxn>
                <a:cxn ang="0">
                  <a:pos x="connsiteX1" y="connsiteY1"/>
                </a:cxn>
                <a:cxn ang="0">
                  <a:pos x="connsiteX2" y="connsiteY2"/>
                </a:cxn>
              </a:cxnLst>
              <a:rect l="l" t="t" r="r" b="b"/>
              <a:pathLst>
                <a:path w="3604591" h="4500400">
                  <a:moveTo>
                    <a:pt x="3604591" y="4135966"/>
                  </a:moveTo>
                  <a:cubicBezTo>
                    <a:pt x="3318565" y="2038257"/>
                    <a:pt x="3032539" y="-59452"/>
                    <a:pt x="2431774" y="1287"/>
                  </a:cubicBezTo>
                  <a:cubicBezTo>
                    <a:pt x="1831009" y="62026"/>
                    <a:pt x="915504" y="2281213"/>
                    <a:pt x="0" y="4500400"/>
                  </a:cubicBezTo>
                </a:path>
              </a:pathLst>
            </a:custGeom>
            <a:noFill/>
            <a:ln w="127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prstClr val="white"/>
                </a:solidFill>
                <a:latin typeface="Calibri"/>
              </a:endParaRPr>
            </a:p>
          </p:txBody>
        </p:sp>
        <p:grpSp>
          <p:nvGrpSpPr>
            <p:cNvPr id="150" name="Group 149"/>
            <p:cNvGrpSpPr/>
            <p:nvPr/>
          </p:nvGrpSpPr>
          <p:grpSpPr>
            <a:xfrm rot="7889719">
              <a:off x="1582016" y="4030517"/>
              <a:ext cx="3031255" cy="881640"/>
              <a:chOff x="1597490" y="1167466"/>
              <a:chExt cx="4602207" cy="1297747"/>
            </a:xfrm>
          </p:grpSpPr>
          <p:grpSp>
            <p:nvGrpSpPr>
              <p:cNvPr id="360" name="Group 359"/>
              <p:cNvGrpSpPr/>
              <p:nvPr/>
            </p:nvGrpSpPr>
            <p:grpSpPr>
              <a:xfrm rot="2337348" flipV="1">
                <a:off x="3982443" y="2240138"/>
                <a:ext cx="2217254" cy="225075"/>
                <a:chOff x="2310850" y="3395868"/>
                <a:chExt cx="4434506" cy="354495"/>
              </a:xfrm>
            </p:grpSpPr>
            <p:grpSp>
              <p:nvGrpSpPr>
                <p:cNvPr id="429" name="Group 428"/>
                <p:cNvGrpSpPr/>
                <p:nvPr/>
              </p:nvGrpSpPr>
              <p:grpSpPr>
                <a:xfrm>
                  <a:off x="2765563" y="3472067"/>
                  <a:ext cx="3525081" cy="278296"/>
                  <a:chOff x="231910" y="3472068"/>
                  <a:chExt cx="3525081" cy="278296"/>
                </a:xfrm>
              </p:grpSpPr>
              <p:grpSp>
                <p:nvGrpSpPr>
                  <p:cNvPr id="433" name="Group 432"/>
                  <p:cNvGrpSpPr/>
                  <p:nvPr/>
                </p:nvGrpSpPr>
                <p:grpSpPr>
                  <a:xfrm>
                    <a:off x="231910" y="3472069"/>
                    <a:ext cx="1762540" cy="278295"/>
                    <a:chOff x="231910" y="2504661"/>
                    <a:chExt cx="7050160" cy="1245704"/>
                  </a:xfrm>
                </p:grpSpPr>
                <p:grpSp>
                  <p:nvGrpSpPr>
                    <p:cNvPr id="465" name="Group 464"/>
                    <p:cNvGrpSpPr/>
                    <p:nvPr/>
                  </p:nvGrpSpPr>
                  <p:grpSpPr>
                    <a:xfrm>
                      <a:off x="3756990" y="2504661"/>
                      <a:ext cx="3525080" cy="1245704"/>
                      <a:chOff x="3756990" y="2504661"/>
                      <a:chExt cx="3525080" cy="1245704"/>
                    </a:xfrm>
                  </p:grpSpPr>
                  <p:grpSp>
                    <p:nvGrpSpPr>
                      <p:cNvPr id="481" name="Group 480"/>
                      <p:cNvGrpSpPr/>
                      <p:nvPr/>
                    </p:nvGrpSpPr>
                    <p:grpSpPr>
                      <a:xfrm>
                        <a:off x="5519530" y="2504661"/>
                        <a:ext cx="1762540" cy="1245704"/>
                        <a:chOff x="5519530" y="2504661"/>
                        <a:chExt cx="1762540" cy="1245704"/>
                      </a:xfrm>
                    </p:grpSpPr>
                    <p:grpSp>
                      <p:nvGrpSpPr>
                        <p:cNvPr id="489" name="Group 488"/>
                        <p:cNvGrpSpPr/>
                        <p:nvPr/>
                      </p:nvGrpSpPr>
                      <p:grpSpPr>
                        <a:xfrm>
                          <a:off x="5519530" y="2504661"/>
                          <a:ext cx="881270" cy="1245704"/>
                          <a:chOff x="5519530" y="2504661"/>
                          <a:chExt cx="881270" cy="1245704"/>
                        </a:xfrm>
                        <a:effectLst/>
                      </p:grpSpPr>
                      <p:sp>
                        <p:nvSpPr>
                          <p:cNvPr id="493" name="Arc 492"/>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94" name="Arc 493"/>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490" name="Group 489"/>
                        <p:cNvGrpSpPr/>
                        <p:nvPr/>
                      </p:nvGrpSpPr>
                      <p:grpSpPr>
                        <a:xfrm flipV="1">
                          <a:off x="6400800" y="2504661"/>
                          <a:ext cx="881270" cy="1245704"/>
                          <a:chOff x="5519530" y="2504661"/>
                          <a:chExt cx="881270" cy="1245704"/>
                        </a:xfrm>
                        <a:effectLst/>
                      </p:grpSpPr>
                      <p:sp>
                        <p:nvSpPr>
                          <p:cNvPr id="491" name="Arc 490"/>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92" name="Arc 491"/>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482" name="Group 481"/>
                      <p:cNvGrpSpPr/>
                      <p:nvPr/>
                    </p:nvGrpSpPr>
                    <p:grpSpPr>
                      <a:xfrm>
                        <a:off x="3756990" y="2504661"/>
                        <a:ext cx="1762540" cy="1245704"/>
                        <a:chOff x="5519530" y="2504661"/>
                        <a:chExt cx="1762540" cy="1245704"/>
                      </a:xfrm>
                    </p:grpSpPr>
                    <p:grpSp>
                      <p:nvGrpSpPr>
                        <p:cNvPr id="483" name="Group 482"/>
                        <p:cNvGrpSpPr/>
                        <p:nvPr/>
                      </p:nvGrpSpPr>
                      <p:grpSpPr>
                        <a:xfrm>
                          <a:off x="5519530" y="2504661"/>
                          <a:ext cx="881270" cy="1245704"/>
                          <a:chOff x="5519530" y="2504661"/>
                          <a:chExt cx="881270" cy="1245704"/>
                        </a:xfrm>
                        <a:effectLst/>
                      </p:grpSpPr>
                      <p:sp>
                        <p:nvSpPr>
                          <p:cNvPr id="487" name="Arc 486"/>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88" name="Arc 487"/>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484" name="Group 483"/>
                        <p:cNvGrpSpPr/>
                        <p:nvPr/>
                      </p:nvGrpSpPr>
                      <p:grpSpPr>
                        <a:xfrm flipV="1">
                          <a:off x="6400800" y="2504661"/>
                          <a:ext cx="881270" cy="1245704"/>
                          <a:chOff x="5519530" y="2504661"/>
                          <a:chExt cx="881270" cy="1245704"/>
                        </a:xfrm>
                        <a:effectLst/>
                      </p:grpSpPr>
                      <p:sp>
                        <p:nvSpPr>
                          <p:cNvPr id="485" name="Arc 484"/>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86" name="Arc 485"/>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nvGrpSpPr>
                    <p:cNvPr id="466" name="Group 465"/>
                    <p:cNvGrpSpPr/>
                    <p:nvPr/>
                  </p:nvGrpSpPr>
                  <p:grpSpPr>
                    <a:xfrm>
                      <a:off x="231910" y="2504661"/>
                      <a:ext cx="3525080" cy="1245704"/>
                      <a:chOff x="3756990" y="2504661"/>
                      <a:chExt cx="3525080" cy="1245704"/>
                    </a:xfrm>
                  </p:grpSpPr>
                  <p:grpSp>
                    <p:nvGrpSpPr>
                      <p:cNvPr id="467" name="Group 466"/>
                      <p:cNvGrpSpPr/>
                      <p:nvPr/>
                    </p:nvGrpSpPr>
                    <p:grpSpPr>
                      <a:xfrm>
                        <a:off x="5519530" y="2504661"/>
                        <a:ext cx="1762540" cy="1245704"/>
                        <a:chOff x="5519530" y="2504661"/>
                        <a:chExt cx="1762540" cy="1245704"/>
                      </a:xfrm>
                    </p:grpSpPr>
                    <p:grpSp>
                      <p:nvGrpSpPr>
                        <p:cNvPr id="475" name="Group 474"/>
                        <p:cNvGrpSpPr/>
                        <p:nvPr/>
                      </p:nvGrpSpPr>
                      <p:grpSpPr>
                        <a:xfrm>
                          <a:off x="5519530" y="2504661"/>
                          <a:ext cx="881270" cy="1245704"/>
                          <a:chOff x="5519530" y="2504661"/>
                          <a:chExt cx="881270" cy="1245704"/>
                        </a:xfrm>
                        <a:effectLst/>
                      </p:grpSpPr>
                      <p:sp>
                        <p:nvSpPr>
                          <p:cNvPr id="479" name="Arc 478"/>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80" name="Arc 479"/>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476" name="Group 475"/>
                        <p:cNvGrpSpPr/>
                        <p:nvPr/>
                      </p:nvGrpSpPr>
                      <p:grpSpPr>
                        <a:xfrm flipV="1">
                          <a:off x="6400800" y="2504661"/>
                          <a:ext cx="881270" cy="1245704"/>
                          <a:chOff x="5519530" y="2504661"/>
                          <a:chExt cx="881270" cy="1245704"/>
                        </a:xfrm>
                        <a:effectLst/>
                      </p:grpSpPr>
                      <p:sp>
                        <p:nvSpPr>
                          <p:cNvPr id="477" name="Arc 476"/>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78" name="Arc 477"/>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468" name="Group 467"/>
                      <p:cNvGrpSpPr/>
                      <p:nvPr/>
                    </p:nvGrpSpPr>
                    <p:grpSpPr>
                      <a:xfrm>
                        <a:off x="3756990" y="2504661"/>
                        <a:ext cx="1762540" cy="1245704"/>
                        <a:chOff x="5519530" y="2504661"/>
                        <a:chExt cx="1762540" cy="1245704"/>
                      </a:xfrm>
                    </p:grpSpPr>
                    <p:grpSp>
                      <p:nvGrpSpPr>
                        <p:cNvPr id="469" name="Group 468"/>
                        <p:cNvGrpSpPr/>
                        <p:nvPr/>
                      </p:nvGrpSpPr>
                      <p:grpSpPr>
                        <a:xfrm>
                          <a:off x="5519530" y="2504661"/>
                          <a:ext cx="881270" cy="1245704"/>
                          <a:chOff x="5519530" y="2504661"/>
                          <a:chExt cx="881270" cy="1245704"/>
                        </a:xfrm>
                        <a:effectLst/>
                      </p:grpSpPr>
                      <p:sp>
                        <p:nvSpPr>
                          <p:cNvPr id="473" name="Arc 472"/>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74" name="Arc 473"/>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470" name="Group 469"/>
                        <p:cNvGrpSpPr/>
                        <p:nvPr/>
                      </p:nvGrpSpPr>
                      <p:grpSpPr>
                        <a:xfrm flipV="1">
                          <a:off x="6400800" y="2504661"/>
                          <a:ext cx="881270" cy="1245704"/>
                          <a:chOff x="5519530" y="2504661"/>
                          <a:chExt cx="881270" cy="1245704"/>
                        </a:xfrm>
                        <a:effectLst/>
                      </p:grpSpPr>
                      <p:sp>
                        <p:nvSpPr>
                          <p:cNvPr id="471" name="Arc 470"/>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72" name="Arc 471"/>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grpSp>
                <p:nvGrpSpPr>
                  <p:cNvPr id="434" name="Group 433"/>
                  <p:cNvGrpSpPr/>
                  <p:nvPr/>
                </p:nvGrpSpPr>
                <p:grpSpPr>
                  <a:xfrm>
                    <a:off x="1994451" y="3472068"/>
                    <a:ext cx="1762540" cy="278295"/>
                    <a:chOff x="231910" y="2504661"/>
                    <a:chExt cx="7050160" cy="1245704"/>
                  </a:xfrm>
                </p:grpSpPr>
                <p:grpSp>
                  <p:nvGrpSpPr>
                    <p:cNvPr id="435" name="Group 434"/>
                    <p:cNvGrpSpPr/>
                    <p:nvPr/>
                  </p:nvGrpSpPr>
                  <p:grpSpPr>
                    <a:xfrm>
                      <a:off x="3756990" y="2504661"/>
                      <a:ext cx="3525080" cy="1245704"/>
                      <a:chOff x="3756990" y="2504661"/>
                      <a:chExt cx="3525080" cy="1245704"/>
                    </a:xfrm>
                  </p:grpSpPr>
                  <p:grpSp>
                    <p:nvGrpSpPr>
                      <p:cNvPr id="451" name="Group 450"/>
                      <p:cNvGrpSpPr/>
                      <p:nvPr/>
                    </p:nvGrpSpPr>
                    <p:grpSpPr>
                      <a:xfrm>
                        <a:off x="5519530" y="2504661"/>
                        <a:ext cx="1762540" cy="1245704"/>
                        <a:chOff x="5519530" y="2504661"/>
                        <a:chExt cx="1762540" cy="1245704"/>
                      </a:xfrm>
                    </p:grpSpPr>
                    <p:grpSp>
                      <p:nvGrpSpPr>
                        <p:cNvPr id="459" name="Group 458"/>
                        <p:cNvGrpSpPr/>
                        <p:nvPr/>
                      </p:nvGrpSpPr>
                      <p:grpSpPr>
                        <a:xfrm>
                          <a:off x="5519530" y="2504661"/>
                          <a:ext cx="881270" cy="1245704"/>
                          <a:chOff x="5519530" y="2504661"/>
                          <a:chExt cx="881270" cy="1245704"/>
                        </a:xfrm>
                        <a:effectLst/>
                      </p:grpSpPr>
                      <p:sp>
                        <p:nvSpPr>
                          <p:cNvPr id="463" name="Arc 462"/>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64" name="Arc 463"/>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460" name="Group 459"/>
                        <p:cNvGrpSpPr/>
                        <p:nvPr/>
                      </p:nvGrpSpPr>
                      <p:grpSpPr>
                        <a:xfrm flipV="1">
                          <a:off x="6400800" y="2504661"/>
                          <a:ext cx="881270" cy="1245704"/>
                          <a:chOff x="5519530" y="2504661"/>
                          <a:chExt cx="881270" cy="1245704"/>
                        </a:xfrm>
                        <a:effectLst/>
                      </p:grpSpPr>
                      <p:sp>
                        <p:nvSpPr>
                          <p:cNvPr id="461" name="Arc 460"/>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62" name="Arc 461"/>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452" name="Group 451"/>
                      <p:cNvGrpSpPr/>
                      <p:nvPr/>
                    </p:nvGrpSpPr>
                    <p:grpSpPr>
                      <a:xfrm>
                        <a:off x="3756990" y="2504661"/>
                        <a:ext cx="1762540" cy="1245704"/>
                        <a:chOff x="5519530" y="2504661"/>
                        <a:chExt cx="1762540" cy="1245704"/>
                      </a:xfrm>
                    </p:grpSpPr>
                    <p:grpSp>
                      <p:nvGrpSpPr>
                        <p:cNvPr id="453" name="Group 452"/>
                        <p:cNvGrpSpPr/>
                        <p:nvPr/>
                      </p:nvGrpSpPr>
                      <p:grpSpPr>
                        <a:xfrm>
                          <a:off x="5519530" y="2504661"/>
                          <a:ext cx="881270" cy="1245704"/>
                          <a:chOff x="5519530" y="2504661"/>
                          <a:chExt cx="881270" cy="1245704"/>
                        </a:xfrm>
                        <a:effectLst/>
                      </p:grpSpPr>
                      <p:sp>
                        <p:nvSpPr>
                          <p:cNvPr id="457" name="Arc 456"/>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58" name="Arc 457"/>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454" name="Group 453"/>
                        <p:cNvGrpSpPr/>
                        <p:nvPr/>
                      </p:nvGrpSpPr>
                      <p:grpSpPr>
                        <a:xfrm flipV="1">
                          <a:off x="6400800" y="2504661"/>
                          <a:ext cx="881270" cy="1245704"/>
                          <a:chOff x="5519530" y="2504661"/>
                          <a:chExt cx="881270" cy="1245704"/>
                        </a:xfrm>
                        <a:effectLst/>
                      </p:grpSpPr>
                      <p:sp>
                        <p:nvSpPr>
                          <p:cNvPr id="455" name="Arc 454"/>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56" name="Arc 455"/>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nvGrpSpPr>
                    <p:cNvPr id="436" name="Group 435"/>
                    <p:cNvGrpSpPr/>
                    <p:nvPr/>
                  </p:nvGrpSpPr>
                  <p:grpSpPr>
                    <a:xfrm>
                      <a:off x="231910" y="2504661"/>
                      <a:ext cx="3525080" cy="1245704"/>
                      <a:chOff x="3756990" y="2504661"/>
                      <a:chExt cx="3525080" cy="1245704"/>
                    </a:xfrm>
                  </p:grpSpPr>
                  <p:grpSp>
                    <p:nvGrpSpPr>
                      <p:cNvPr id="437" name="Group 436"/>
                      <p:cNvGrpSpPr/>
                      <p:nvPr/>
                    </p:nvGrpSpPr>
                    <p:grpSpPr>
                      <a:xfrm>
                        <a:off x="5519530" y="2504661"/>
                        <a:ext cx="1762540" cy="1245704"/>
                        <a:chOff x="5519530" y="2504661"/>
                        <a:chExt cx="1762540" cy="1245704"/>
                      </a:xfrm>
                    </p:grpSpPr>
                    <p:grpSp>
                      <p:nvGrpSpPr>
                        <p:cNvPr id="445" name="Group 444"/>
                        <p:cNvGrpSpPr/>
                        <p:nvPr/>
                      </p:nvGrpSpPr>
                      <p:grpSpPr>
                        <a:xfrm>
                          <a:off x="5519530" y="2504661"/>
                          <a:ext cx="881270" cy="1245704"/>
                          <a:chOff x="5519530" y="2504661"/>
                          <a:chExt cx="881270" cy="1245704"/>
                        </a:xfrm>
                        <a:effectLst/>
                      </p:grpSpPr>
                      <p:sp>
                        <p:nvSpPr>
                          <p:cNvPr id="449" name="Arc 448"/>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50" name="Arc 449"/>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446" name="Group 445"/>
                        <p:cNvGrpSpPr/>
                        <p:nvPr/>
                      </p:nvGrpSpPr>
                      <p:grpSpPr>
                        <a:xfrm flipV="1">
                          <a:off x="6400800" y="2504661"/>
                          <a:ext cx="881270" cy="1245704"/>
                          <a:chOff x="5519530" y="2504661"/>
                          <a:chExt cx="881270" cy="1245704"/>
                        </a:xfrm>
                        <a:effectLst/>
                      </p:grpSpPr>
                      <p:sp>
                        <p:nvSpPr>
                          <p:cNvPr id="447" name="Arc 446"/>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48" name="Arc 447"/>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438" name="Group 437"/>
                      <p:cNvGrpSpPr/>
                      <p:nvPr/>
                    </p:nvGrpSpPr>
                    <p:grpSpPr>
                      <a:xfrm>
                        <a:off x="3756990" y="2504661"/>
                        <a:ext cx="1762540" cy="1245704"/>
                        <a:chOff x="5519530" y="2504661"/>
                        <a:chExt cx="1762540" cy="1245704"/>
                      </a:xfrm>
                    </p:grpSpPr>
                    <p:grpSp>
                      <p:nvGrpSpPr>
                        <p:cNvPr id="439" name="Group 438"/>
                        <p:cNvGrpSpPr/>
                        <p:nvPr/>
                      </p:nvGrpSpPr>
                      <p:grpSpPr>
                        <a:xfrm>
                          <a:off x="5519530" y="2504661"/>
                          <a:ext cx="881270" cy="1245704"/>
                          <a:chOff x="5519530" y="2504661"/>
                          <a:chExt cx="881270" cy="1245704"/>
                        </a:xfrm>
                        <a:effectLst/>
                      </p:grpSpPr>
                      <p:sp>
                        <p:nvSpPr>
                          <p:cNvPr id="443" name="Arc 442"/>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44" name="Arc 443"/>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440" name="Group 439"/>
                        <p:cNvGrpSpPr/>
                        <p:nvPr/>
                      </p:nvGrpSpPr>
                      <p:grpSpPr>
                        <a:xfrm flipV="1">
                          <a:off x="6400800" y="2504661"/>
                          <a:ext cx="881270" cy="1245704"/>
                          <a:chOff x="5519530" y="2504661"/>
                          <a:chExt cx="881270" cy="1245704"/>
                        </a:xfrm>
                        <a:effectLst/>
                      </p:grpSpPr>
                      <p:sp>
                        <p:nvSpPr>
                          <p:cNvPr id="441" name="Arc 440"/>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42" name="Arc 441"/>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grpSp>
            <p:sp>
              <p:nvSpPr>
                <p:cNvPr id="430" name="Arc 429"/>
                <p:cNvSpPr/>
                <p:nvPr/>
              </p:nvSpPr>
              <p:spPr>
                <a:xfrm flipH="1">
                  <a:off x="6290643" y="3485320"/>
                  <a:ext cx="454713" cy="251787"/>
                </a:xfrm>
                <a:prstGeom prst="arc">
                  <a:avLst/>
                </a:prstGeom>
                <a:noFill/>
                <a:ln w="25400" cap="flat" cmpd="sng" algn="ctr">
                  <a:solidFill>
                    <a:sysClr val="windowText" lastClr="000000"/>
                  </a:solidFill>
                  <a:prstDash val="solid"/>
                </a:ln>
                <a:effectLst/>
              </p:spPr>
              <p:txBody>
                <a:bodyPr rtlCol="0" anchor="ctr"/>
                <a:lstStyle/>
                <a:p>
                  <a:pPr algn="ctr">
                    <a:defRPr/>
                  </a:pPr>
                  <a:endParaRPr lang="en-US" kern="0">
                    <a:solidFill>
                      <a:prstClr val="black"/>
                    </a:solidFill>
                    <a:latin typeface="Calibri"/>
                  </a:endParaRPr>
                </a:p>
              </p:txBody>
            </p:sp>
            <p:sp>
              <p:nvSpPr>
                <p:cNvPr id="431" name="Arc 430"/>
                <p:cNvSpPr/>
                <p:nvPr/>
              </p:nvSpPr>
              <p:spPr>
                <a:xfrm flipV="1">
                  <a:off x="2310850" y="3485320"/>
                  <a:ext cx="454713" cy="251787"/>
                </a:xfrm>
                <a:prstGeom prst="arc">
                  <a:avLst/>
                </a:prstGeom>
                <a:noFill/>
                <a:ln w="25400" cap="flat" cmpd="sng" algn="ctr">
                  <a:solidFill>
                    <a:sysClr val="windowText" lastClr="000000"/>
                  </a:solidFill>
                  <a:prstDash val="solid"/>
                </a:ln>
                <a:effectLst/>
              </p:spPr>
              <p:txBody>
                <a:bodyPr rtlCol="0" anchor="ctr"/>
                <a:lstStyle/>
                <a:p>
                  <a:pPr algn="ctr">
                    <a:defRPr/>
                  </a:pPr>
                  <a:endParaRPr lang="en-US" kern="0">
                    <a:solidFill>
                      <a:prstClr val="black"/>
                    </a:solidFill>
                    <a:latin typeface="Calibri"/>
                  </a:endParaRPr>
                </a:p>
              </p:txBody>
            </p:sp>
            <p:sp>
              <p:nvSpPr>
                <p:cNvPr id="432" name="Oval 431"/>
                <p:cNvSpPr/>
                <p:nvPr/>
              </p:nvSpPr>
              <p:spPr>
                <a:xfrm>
                  <a:off x="6435173" y="3395868"/>
                  <a:ext cx="165652" cy="152400"/>
                </a:xfrm>
                <a:prstGeom prst="ellipse">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prstClr val="white"/>
                    </a:solidFill>
                    <a:latin typeface="Calibri"/>
                  </a:endParaRPr>
                </a:p>
              </p:txBody>
            </p:sp>
          </p:grpSp>
          <p:grpSp>
            <p:nvGrpSpPr>
              <p:cNvPr id="361" name="Group 360"/>
              <p:cNvGrpSpPr/>
              <p:nvPr/>
            </p:nvGrpSpPr>
            <p:grpSpPr>
              <a:xfrm>
                <a:off x="1597490" y="1413222"/>
                <a:ext cx="2217254" cy="216659"/>
                <a:chOff x="2310850" y="3472067"/>
                <a:chExt cx="4434506" cy="341240"/>
              </a:xfrm>
            </p:grpSpPr>
            <p:grpSp>
              <p:nvGrpSpPr>
                <p:cNvPr id="363" name="Group 362"/>
                <p:cNvGrpSpPr/>
                <p:nvPr/>
              </p:nvGrpSpPr>
              <p:grpSpPr>
                <a:xfrm>
                  <a:off x="2765563" y="3472067"/>
                  <a:ext cx="3525081" cy="278296"/>
                  <a:chOff x="231910" y="3472068"/>
                  <a:chExt cx="3525081" cy="278296"/>
                </a:xfrm>
              </p:grpSpPr>
              <p:grpSp>
                <p:nvGrpSpPr>
                  <p:cNvPr id="367" name="Group 366"/>
                  <p:cNvGrpSpPr/>
                  <p:nvPr/>
                </p:nvGrpSpPr>
                <p:grpSpPr>
                  <a:xfrm>
                    <a:off x="231910" y="3472069"/>
                    <a:ext cx="1762540" cy="278295"/>
                    <a:chOff x="231910" y="2504661"/>
                    <a:chExt cx="7050160" cy="1245704"/>
                  </a:xfrm>
                </p:grpSpPr>
                <p:grpSp>
                  <p:nvGrpSpPr>
                    <p:cNvPr id="399" name="Group 398"/>
                    <p:cNvGrpSpPr/>
                    <p:nvPr/>
                  </p:nvGrpSpPr>
                  <p:grpSpPr>
                    <a:xfrm>
                      <a:off x="3756990" y="2504661"/>
                      <a:ext cx="3525080" cy="1245704"/>
                      <a:chOff x="3756990" y="2504661"/>
                      <a:chExt cx="3525080" cy="1245704"/>
                    </a:xfrm>
                  </p:grpSpPr>
                  <p:grpSp>
                    <p:nvGrpSpPr>
                      <p:cNvPr id="415" name="Group 414"/>
                      <p:cNvGrpSpPr/>
                      <p:nvPr/>
                    </p:nvGrpSpPr>
                    <p:grpSpPr>
                      <a:xfrm>
                        <a:off x="5519530" y="2504661"/>
                        <a:ext cx="1762540" cy="1245704"/>
                        <a:chOff x="5519530" y="2504661"/>
                        <a:chExt cx="1762540" cy="1245704"/>
                      </a:xfrm>
                    </p:grpSpPr>
                    <p:grpSp>
                      <p:nvGrpSpPr>
                        <p:cNvPr id="423" name="Group 422"/>
                        <p:cNvGrpSpPr/>
                        <p:nvPr/>
                      </p:nvGrpSpPr>
                      <p:grpSpPr>
                        <a:xfrm>
                          <a:off x="5519530" y="2504661"/>
                          <a:ext cx="881270" cy="1245704"/>
                          <a:chOff x="5519530" y="2504661"/>
                          <a:chExt cx="881270" cy="1245704"/>
                        </a:xfrm>
                        <a:effectLst/>
                      </p:grpSpPr>
                      <p:sp>
                        <p:nvSpPr>
                          <p:cNvPr id="427" name="Arc 426"/>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28" name="Arc 427"/>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424" name="Group 423"/>
                        <p:cNvGrpSpPr/>
                        <p:nvPr/>
                      </p:nvGrpSpPr>
                      <p:grpSpPr>
                        <a:xfrm flipV="1">
                          <a:off x="6400800" y="2504661"/>
                          <a:ext cx="881270" cy="1245704"/>
                          <a:chOff x="5519530" y="2504661"/>
                          <a:chExt cx="881270" cy="1245704"/>
                        </a:xfrm>
                        <a:effectLst/>
                      </p:grpSpPr>
                      <p:sp>
                        <p:nvSpPr>
                          <p:cNvPr id="425" name="Arc 424"/>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26" name="Arc 425"/>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416" name="Group 415"/>
                      <p:cNvGrpSpPr/>
                      <p:nvPr/>
                    </p:nvGrpSpPr>
                    <p:grpSpPr>
                      <a:xfrm>
                        <a:off x="3756990" y="2504661"/>
                        <a:ext cx="1762540" cy="1245704"/>
                        <a:chOff x="5519530" y="2504661"/>
                        <a:chExt cx="1762540" cy="1245704"/>
                      </a:xfrm>
                    </p:grpSpPr>
                    <p:grpSp>
                      <p:nvGrpSpPr>
                        <p:cNvPr id="417" name="Group 416"/>
                        <p:cNvGrpSpPr/>
                        <p:nvPr/>
                      </p:nvGrpSpPr>
                      <p:grpSpPr>
                        <a:xfrm>
                          <a:off x="5519530" y="2504661"/>
                          <a:ext cx="881270" cy="1245704"/>
                          <a:chOff x="5519530" y="2504661"/>
                          <a:chExt cx="881270" cy="1245704"/>
                        </a:xfrm>
                        <a:effectLst/>
                      </p:grpSpPr>
                      <p:sp>
                        <p:nvSpPr>
                          <p:cNvPr id="421" name="Arc 420"/>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22" name="Arc 421"/>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418" name="Group 417"/>
                        <p:cNvGrpSpPr/>
                        <p:nvPr/>
                      </p:nvGrpSpPr>
                      <p:grpSpPr>
                        <a:xfrm flipV="1">
                          <a:off x="6400800" y="2504661"/>
                          <a:ext cx="881270" cy="1245704"/>
                          <a:chOff x="5519530" y="2504661"/>
                          <a:chExt cx="881270" cy="1245704"/>
                        </a:xfrm>
                        <a:effectLst/>
                      </p:grpSpPr>
                      <p:sp>
                        <p:nvSpPr>
                          <p:cNvPr id="419" name="Arc 418"/>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20" name="Arc 419"/>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nvGrpSpPr>
                    <p:cNvPr id="400" name="Group 399"/>
                    <p:cNvGrpSpPr/>
                    <p:nvPr/>
                  </p:nvGrpSpPr>
                  <p:grpSpPr>
                    <a:xfrm>
                      <a:off x="231910" y="2504661"/>
                      <a:ext cx="3525080" cy="1245704"/>
                      <a:chOff x="3756990" y="2504661"/>
                      <a:chExt cx="3525080" cy="1245704"/>
                    </a:xfrm>
                  </p:grpSpPr>
                  <p:grpSp>
                    <p:nvGrpSpPr>
                      <p:cNvPr id="401" name="Group 400"/>
                      <p:cNvGrpSpPr/>
                      <p:nvPr/>
                    </p:nvGrpSpPr>
                    <p:grpSpPr>
                      <a:xfrm>
                        <a:off x="5519530" y="2504661"/>
                        <a:ext cx="1762540" cy="1245704"/>
                        <a:chOff x="5519530" y="2504661"/>
                        <a:chExt cx="1762540" cy="1245704"/>
                      </a:xfrm>
                    </p:grpSpPr>
                    <p:grpSp>
                      <p:nvGrpSpPr>
                        <p:cNvPr id="409" name="Group 408"/>
                        <p:cNvGrpSpPr/>
                        <p:nvPr/>
                      </p:nvGrpSpPr>
                      <p:grpSpPr>
                        <a:xfrm>
                          <a:off x="5519530" y="2504661"/>
                          <a:ext cx="881270" cy="1245704"/>
                          <a:chOff x="5519530" y="2504661"/>
                          <a:chExt cx="881270" cy="1245704"/>
                        </a:xfrm>
                        <a:effectLst/>
                      </p:grpSpPr>
                      <p:sp>
                        <p:nvSpPr>
                          <p:cNvPr id="413" name="Arc 412"/>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14" name="Arc 413"/>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410" name="Group 409"/>
                        <p:cNvGrpSpPr/>
                        <p:nvPr/>
                      </p:nvGrpSpPr>
                      <p:grpSpPr>
                        <a:xfrm flipV="1">
                          <a:off x="6400800" y="2504661"/>
                          <a:ext cx="881270" cy="1245704"/>
                          <a:chOff x="5519530" y="2504661"/>
                          <a:chExt cx="881270" cy="1245704"/>
                        </a:xfrm>
                        <a:effectLst/>
                      </p:grpSpPr>
                      <p:sp>
                        <p:nvSpPr>
                          <p:cNvPr id="411" name="Arc 410"/>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12" name="Arc 411"/>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402" name="Group 401"/>
                      <p:cNvGrpSpPr/>
                      <p:nvPr/>
                    </p:nvGrpSpPr>
                    <p:grpSpPr>
                      <a:xfrm>
                        <a:off x="3756990" y="2504661"/>
                        <a:ext cx="1762540" cy="1245704"/>
                        <a:chOff x="5519530" y="2504661"/>
                        <a:chExt cx="1762540" cy="1245704"/>
                      </a:xfrm>
                    </p:grpSpPr>
                    <p:grpSp>
                      <p:nvGrpSpPr>
                        <p:cNvPr id="403" name="Group 402"/>
                        <p:cNvGrpSpPr/>
                        <p:nvPr/>
                      </p:nvGrpSpPr>
                      <p:grpSpPr>
                        <a:xfrm>
                          <a:off x="5519530" y="2504661"/>
                          <a:ext cx="881270" cy="1245704"/>
                          <a:chOff x="5519530" y="2504661"/>
                          <a:chExt cx="881270" cy="1245704"/>
                        </a:xfrm>
                        <a:effectLst/>
                      </p:grpSpPr>
                      <p:sp>
                        <p:nvSpPr>
                          <p:cNvPr id="407" name="Arc 406"/>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08" name="Arc 407"/>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404" name="Group 403"/>
                        <p:cNvGrpSpPr/>
                        <p:nvPr/>
                      </p:nvGrpSpPr>
                      <p:grpSpPr>
                        <a:xfrm flipV="1">
                          <a:off x="6400800" y="2504661"/>
                          <a:ext cx="881270" cy="1245704"/>
                          <a:chOff x="5519530" y="2504661"/>
                          <a:chExt cx="881270" cy="1245704"/>
                        </a:xfrm>
                        <a:effectLst/>
                      </p:grpSpPr>
                      <p:sp>
                        <p:nvSpPr>
                          <p:cNvPr id="405" name="Arc 404"/>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406" name="Arc 405"/>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grpSp>
                <p:nvGrpSpPr>
                  <p:cNvPr id="368" name="Group 367"/>
                  <p:cNvGrpSpPr/>
                  <p:nvPr/>
                </p:nvGrpSpPr>
                <p:grpSpPr>
                  <a:xfrm>
                    <a:off x="1994451" y="3472068"/>
                    <a:ext cx="1762540" cy="278295"/>
                    <a:chOff x="231910" y="2504661"/>
                    <a:chExt cx="7050160" cy="1245704"/>
                  </a:xfrm>
                </p:grpSpPr>
                <p:grpSp>
                  <p:nvGrpSpPr>
                    <p:cNvPr id="369" name="Group 368"/>
                    <p:cNvGrpSpPr/>
                    <p:nvPr/>
                  </p:nvGrpSpPr>
                  <p:grpSpPr>
                    <a:xfrm>
                      <a:off x="3756990" y="2504661"/>
                      <a:ext cx="3525080" cy="1245704"/>
                      <a:chOff x="3756990" y="2504661"/>
                      <a:chExt cx="3525080" cy="1245704"/>
                    </a:xfrm>
                  </p:grpSpPr>
                  <p:grpSp>
                    <p:nvGrpSpPr>
                      <p:cNvPr id="385" name="Group 384"/>
                      <p:cNvGrpSpPr/>
                      <p:nvPr/>
                    </p:nvGrpSpPr>
                    <p:grpSpPr>
                      <a:xfrm>
                        <a:off x="5519530" y="2504661"/>
                        <a:ext cx="1762540" cy="1245704"/>
                        <a:chOff x="5519530" y="2504661"/>
                        <a:chExt cx="1762540" cy="1245704"/>
                      </a:xfrm>
                    </p:grpSpPr>
                    <p:grpSp>
                      <p:nvGrpSpPr>
                        <p:cNvPr id="393" name="Group 392"/>
                        <p:cNvGrpSpPr/>
                        <p:nvPr/>
                      </p:nvGrpSpPr>
                      <p:grpSpPr>
                        <a:xfrm>
                          <a:off x="5519530" y="2504661"/>
                          <a:ext cx="881270" cy="1245704"/>
                          <a:chOff x="5519530" y="2504661"/>
                          <a:chExt cx="881270" cy="1245704"/>
                        </a:xfrm>
                        <a:effectLst/>
                      </p:grpSpPr>
                      <p:sp>
                        <p:nvSpPr>
                          <p:cNvPr id="397" name="Arc 396"/>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98" name="Arc 397"/>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394" name="Group 393"/>
                        <p:cNvGrpSpPr/>
                        <p:nvPr/>
                      </p:nvGrpSpPr>
                      <p:grpSpPr>
                        <a:xfrm flipV="1">
                          <a:off x="6400800" y="2504661"/>
                          <a:ext cx="881270" cy="1245704"/>
                          <a:chOff x="5519530" y="2504661"/>
                          <a:chExt cx="881270" cy="1245704"/>
                        </a:xfrm>
                        <a:effectLst/>
                      </p:grpSpPr>
                      <p:sp>
                        <p:nvSpPr>
                          <p:cNvPr id="395" name="Arc 394"/>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96" name="Arc 395"/>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386" name="Group 385"/>
                      <p:cNvGrpSpPr/>
                      <p:nvPr/>
                    </p:nvGrpSpPr>
                    <p:grpSpPr>
                      <a:xfrm>
                        <a:off x="3756990" y="2504661"/>
                        <a:ext cx="1762540" cy="1245704"/>
                        <a:chOff x="5519530" y="2504661"/>
                        <a:chExt cx="1762540" cy="1245704"/>
                      </a:xfrm>
                    </p:grpSpPr>
                    <p:grpSp>
                      <p:nvGrpSpPr>
                        <p:cNvPr id="387" name="Group 386"/>
                        <p:cNvGrpSpPr/>
                        <p:nvPr/>
                      </p:nvGrpSpPr>
                      <p:grpSpPr>
                        <a:xfrm>
                          <a:off x="5519530" y="2504661"/>
                          <a:ext cx="881270" cy="1245704"/>
                          <a:chOff x="5519530" y="2504661"/>
                          <a:chExt cx="881270" cy="1245704"/>
                        </a:xfrm>
                        <a:effectLst/>
                      </p:grpSpPr>
                      <p:sp>
                        <p:nvSpPr>
                          <p:cNvPr id="391" name="Arc 390"/>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92" name="Arc 391"/>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388" name="Group 387"/>
                        <p:cNvGrpSpPr/>
                        <p:nvPr/>
                      </p:nvGrpSpPr>
                      <p:grpSpPr>
                        <a:xfrm flipV="1">
                          <a:off x="6400800" y="2504661"/>
                          <a:ext cx="881270" cy="1245704"/>
                          <a:chOff x="5519530" y="2504661"/>
                          <a:chExt cx="881270" cy="1245704"/>
                        </a:xfrm>
                        <a:effectLst/>
                      </p:grpSpPr>
                      <p:sp>
                        <p:nvSpPr>
                          <p:cNvPr id="389" name="Arc 388"/>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90" name="Arc 389"/>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nvGrpSpPr>
                    <p:cNvPr id="370" name="Group 369"/>
                    <p:cNvGrpSpPr/>
                    <p:nvPr/>
                  </p:nvGrpSpPr>
                  <p:grpSpPr>
                    <a:xfrm>
                      <a:off x="231910" y="2504661"/>
                      <a:ext cx="3525080" cy="1245704"/>
                      <a:chOff x="3756990" y="2504661"/>
                      <a:chExt cx="3525080" cy="1245704"/>
                    </a:xfrm>
                  </p:grpSpPr>
                  <p:grpSp>
                    <p:nvGrpSpPr>
                      <p:cNvPr id="371" name="Group 370"/>
                      <p:cNvGrpSpPr/>
                      <p:nvPr/>
                    </p:nvGrpSpPr>
                    <p:grpSpPr>
                      <a:xfrm>
                        <a:off x="5519530" y="2504661"/>
                        <a:ext cx="1762540" cy="1245704"/>
                        <a:chOff x="5519530" y="2504661"/>
                        <a:chExt cx="1762540" cy="1245704"/>
                      </a:xfrm>
                    </p:grpSpPr>
                    <p:grpSp>
                      <p:nvGrpSpPr>
                        <p:cNvPr id="379" name="Group 378"/>
                        <p:cNvGrpSpPr/>
                        <p:nvPr/>
                      </p:nvGrpSpPr>
                      <p:grpSpPr>
                        <a:xfrm>
                          <a:off x="5519530" y="2504661"/>
                          <a:ext cx="881270" cy="1245704"/>
                          <a:chOff x="5519530" y="2504661"/>
                          <a:chExt cx="881270" cy="1245704"/>
                        </a:xfrm>
                        <a:effectLst/>
                      </p:grpSpPr>
                      <p:sp>
                        <p:nvSpPr>
                          <p:cNvPr id="383" name="Arc 382"/>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84" name="Arc 383"/>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380" name="Group 379"/>
                        <p:cNvGrpSpPr/>
                        <p:nvPr/>
                      </p:nvGrpSpPr>
                      <p:grpSpPr>
                        <a:xfrm flipV="1">
                          <a:off x="6400800" y="2504661"/>
                          <a:ext cx="881270" cy="1245704"/>
                          <a:chOff x="5519530" y="2504661"/>
                          <a:chExt cx="881270" cy="1245704"/>
                        </a:xfrm>
                        <a:effectLst/>
                      </p:grpSpPr>
                      <p:sp>
                        <p:nvSpPr>
                          <p:cNvPr id="381" name="Arc 380"/>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82" name="Arc 381"/>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372" name="Group 371"/>
                      <p:cNvGrpSpPr/>
                      <p:nvPr/>
                    </p:nvGrpSpPr>
                    <p:grpSpPr>
                      <a:xfrm>
                        <a:off x="3756990" y="2504661"/>
                        <a:ext cx="1762540" cy="1245704"/>
                        <a:chOff x="5519530" y="2504661"/>
                        <a:chExt cx="1762540" cy="1245704"/>
                      </a:xfrm>
                    </p:grpSpPr>
                    <p:grpSp>
                      <p:nvGrpSpPr>
                        <p:cNvPr id="373" name="Group 372"/>
                        <p:cNvGrpSpPr/>
                        <p:nvPr/>
                      </p:nvGrpSpPr>
                      <p:grpSpPr>
                        <a:xfrm>
                          <a:off x="5519530" y="2504661"/>
                          <a:ext cx="881270" cy="1245704"/>
                          <a:chOff x="5519530" y="2504661"/>
                          <a:chExt cx="881270" cy="1245704"/>
                        </a:xfrm>
                        <a:effectLst/>
                      </p:grpSpPr>
                      <p:sp>
                        <p:nvSpPr>
                          <p:cNvPr id="377" name="Arc 376"/>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78" name="Arc 377"/>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374" name="Group 373"/>
                        <p:cNvGrpSpPr/>
                        <p:nvPr/>
                      </p:nvGrpSpPr>
                      <p:grpSpPr>
                        <a:xfrm flipV="1">
                          <a:off x="6400800" y="2504661"/>
                          <a:ext cx="881270" cy="1245704"/>
                          <a:chOff x="5519530" y="2504661"/>
                          <a:chExt cx="881270" cy="1245704"/>
                        </a:xfrm>
                        <a:effectLst/>
                      </p:grpSpPr>
                      <p:sp>
                        <p:nvSpPr>
                          <p:cNvPr id="375" name="Arc 374"/>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76" name="Arc 375"/>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grpSp>
            <p:sp>
              <p:nvSpPr>
                <p:cNvPr id="364" name="Arc 363"/>
                <p:cNvSpPr/>
                <p:nvPr/>
              </p:nvSpPr>
              <p:spPr>
                <a:xfrm flipH="1">
                  <a:off x="6290643" y="3485320"/>
                  <a:ext cx="454713" cy="251787"/>
                </a:xfrm>
                <a:prstGeom prst="arc">
                  <a:avLst/>
                </a:prstGeom>
                <a:noFill/>
                <a:ln w="25400" cap="flat" cmpd="sng" algn="ctr">
                  <a:solidFill>
                    <a:sysClr val="windowText" lastClr="000000"/>
                  </a:solidFill>
                  <a:prstDash val="solid"/>
                </a:ln>
                <a:effectLst/>
              </p:spPr>
              <p:txBody>
                <a:bodyPr rtlCol="0" anchor="ctr"/>
                <a:lstStyle/>
                <a:p>
                  <a:pPr algn="ctr">
                    <a:defRPr/>
                  </a:pPr>
                  <a:endParaRPr lang="en-US" kern="0">
                    <a:solidFill>
                      <a:prstClr val="black"/>
                    </a:solidFill>
                    <a:latin typeface="Calibri"/>
                  </a:endParaRPr>
                </a:p>
              </p:txBody>
            </p:sp>
            <p:sp>
              <p:nvSpPr>
                <p:cNvPr id="365" name="Arc 364"/>
                <p:cNvSpPr/>
                <p:nvPr/>
              </p:nvSpPr>
              <p:spPr>
                <a:xfrm flipV="1">
                  <a:off x="2310850" y="3485320"/>
                  <a:ext cx="454713" cy="251787"/>
                </a:xfrm>
                <a:prstGeom prst="arc">
                  <a:avLst/>
                </a:prstGeom>
                <a:noFill/>
                <a:ln w="25400" cap="flat" cmpd="sng" algn="ctr">
                  <a:solidFill>
                    <a:sysClr val="windowText" lastClr="000000"/>
                  </a:solidFill>
                  <a:prstDash val="solid"/>
                </a:ln>
                <a:effectLst/>
              </p:spPr>
              <p:txBody>
                <a:bodyPr rtlCol="0" anchor="ctr"/>
                <a:lstStyle/>
                <a:p>
                  <a:pPr algn="ctr">
                    <a:defRPr/>
                  </a:pPr>
                  <a:endParaRPr lang="en-US" kern="0">
                    <a:solidFill>
                      <a:prstClr val="black"/>
                    </a:solidFill>
                    <a:latin typeface="Calibri"/>
                  </a:endParaRPr>
                </a:p>
              </p:txBody>
            </p:sp>
            <p:sp>
              <p:nvSpPr>
                <p:cNvPr id="366" name="Oval 365"/>
                <p:cNvSpPr/>
                <p:nvPr/>
              </p:nvSpPr>
              <p:spPr>
                <a:xfrm>
                  <a:off x="2455380" y="3660907"/>
                  <a:ext cx="165652" cy="152400"/>
                </a:xfrm>
                <a:prstGeom prst="ellipse">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prstClr val="white"/>
                    </a:solidFill>
                    <a:latin typeface="Calibri"/>
                  </a:endParaRPr>
                </a:p>
              </p:txBody>
            </p:sp>
          </p:grpSp>
          <p:sp>
            <p:nvSpPr>
              <p:cNvPr id="362" name="Oval 361"/>
              <p:cNvSpPr/>
              <p:nvPr/>
            </p:nvSpPr>
            <p:spPr>
              <a:xfrm>
                <a:off x="3685110" y="1167466"/>
                <a:ext cx="720504" cy="697892"/>
              </a:xfrm>
              <a:prstGeom prst="ellipse">
                <a:avLst/>
              </a:prstGeom>
              <a:noFill/>
              <a:ln w="254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grpSp>
        <p:grpSp>
          <p:nvGrpSpPr>
            <p:cNvPr id="151" name="Group 150"/>
            <p:cNvGrpSpPr/>
            <p:nvPr/>
          </p:nvGrpSpPr>
          <p:grpSpPr>
            <a:xfrm rot="985755">
              <a:off x="1845440" y="2658493"/>
              <a:ext cx="1491021" cy="2168725"/>
              <a:chOff x="5697654" y="2046674"/>
              <a:chExt cx="1491021" cy="2168725"/>
            </a:xfrm>
          </p:grpSpPr>
          <p:grpSp>
            <p:nvGrpSpPr>
              <p:cNvPr id="156" name="Group 155"/>
              <p:cNvGrpSpPr/>
              <p:nvPr/>
            </p:nvGrpSpPr>
            <p:grpSpPr>
              <a:xfrm rot="21399529">
                <a:off x="5697654" y="3202235"/>
                <a:ext cx="1160902" cy="1013164"/>
                <a:chOff x="5389083" y="3243732"/>
                <a:chExt cx="1160902" cy="1013164"/>
              </a:xfrm>
            </p:grpSpPr>
            <p:grpSp>
              <p:nvGrpSpPr>
                <p:cNvPr id="295" name="Group 294"/>
                <p:cNvGrpSpPr/>
                <p:nvPr/>
              </p:nvGrpSpPr>
              <p:grpSpPr>
                <a:xfrm rot="8181432" flipV="1">
                  <a:off x="5389083" y="3690295"/>
                  <a:ext cx="1160902" cy="120040"/>
                  <a:chOff x="231910" y="3472068"/>
                  <a:chExt cx="3525081" cy="278296"/>
                </a:xfrm>
              </p:grpSpPr>
              <p:grpSp>
                <p:nvGrpSpPr>
                  <p:cNvPr id="298" name="Group 297"/>
                  <p:cNvGrpSpPr/>
                  <p:nvPr/>
                </p:nvGrpSpPr>
                <p:grpSpPr>
                  <a:xfrm>
                    <a:off x="231910" y="3472069"/>
                    <a:ext cx="1762540" cy="278295"/>
                    <a:chOff x="231910" y="2504661"/>
                    <a:chExt cx="7050160" cy="1245704"/>
                  </a:xfrm>
                </p:grpSpPr>
                <p:grpSp>
                  <p:nvGrpSpPr>
                    <p:cNvPr id="330" name="Group 329"/>
                    <p:cNvGrpSpPr/>
                    <p:nvPr/>
                  </p:nvGrpSpPr>
                  <p:grpSpPr>
                    <a:xfrm>
                      <a:off x="3756990" y="2504661"/>
                      <a:ext cx="3525080" cy="1245704"/>
                      <a:chOff x="3756990" y="2504661"/>
                      <a:chExt cx="3525080" cy="1245704"/>
                    </a:xfrm>
                  </p:grpSpPr>
                  <p:grpSp>
                    <p:nvGrpSpPr>
                      <p:cNvPr id="346" name="Group 345"/>
                      <p:cNvGrpSpPr/>
                      <p:nvPr/>
                    </p:nvGrpSpPr>
                    <p:grpSpPr>
                      <a:xfrm>
                        <a:off x="5519530" y="2504661"/>
                        <a:ext cx="1762540" cy="1245704"/>
                        <a:chOff x="5519530" y="2504661"/>
                        <a:chExt cx="1762540" cy="1245704"/>
                      </a:xfrm>
                    </p:grpSpPr>
                    <p:grpSp>
                      <p:nvGrpSpPr>
                        <p:cNvPr id="354" name="Group 353"/>
                        <p:cNvGrpSpPr/>
                        <p:nvPr/>
                      </p:nvGrpSpPr>
                      <p:grpSpPr>
                        <a:xfrm>
                          <a:off x="5519530" y="2504661"/>
                          <a:ext cx="881270" cy="1245704"/>
                          <a:chOff x="5519530" y="2504661"/>
                          <a:chExt cx="881270" cy="1245704"/>
                        </a:xfrm>
                        <a:effectLst/>
                      </p:grpSpPr>
                      <p:sp>
                        <p:nvSpPr>
                          <p:cNvPr id="358" name="Arc 357"/>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59" name="Arc 358"/>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355" name="Group 354"/>
                        <p:cNvGrpSpPr/>
                        <p:nvPr/>
                      </p:nvGrpSpPr>
                      <p:grpSpPr>
                        <a:xfrm flipV="1">
                          <a:off x="6400800" y="2504661"/>
                          <a:ext cx="881270" cy="1245704"/>
                          <a:chOff x="5519530" y="2504661"/>
                          <a:chExt cx="881270" cy="1245704"/>
                        </a:xfrm>
                        <a:effectLst/>
                      </p:grpSpPr>
                      <p:sp>
                        <p:nvSpPr>
                          <p:cNvPr id="356" name="Arc 355"/>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57" name="Arc 356"/>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347" name="Group 346"/>
                      <p:cNvGrpSpPr/>
                      <p:nvPr/>
                    </p:nvGrpSpPr>
                    <p:grpSpPr>
                      <a:xfrm>
                        <a:off x="3756990" y="2504661"/>
                        <a:ext cx="1762540" cy="1245704"/>
                        <a:chOff x="5519530" y="2504661"/>
                        <a:chExt cx="1762540" cy="1245704"/>
                      </a:xfrm>
                    </p:grpSpPr>
                    <p:grpSp>
                      <p:nvGrpSpPr>
                        <p:cNvPr id="348" name="Group 347"/>
                        <p:cNvGrpSpPr/>
                        <p:nvPr/>
                      </p:nvGrpSpPr>
                      <p:grpSpPr>
                        <a:xfrm>
                          <a:off x="5519530" y="2504661"/>
                          <a:ext cx="881270" cy="1245704"/>
                          <a:chOff x="5519530" y="2504661"/>
                          <a:chExt cx="881270" cy="1245704"/>
                        </a:xfrm>
                        <a:effectLst/>
                      </p:grpSpPr>
                      <p:sp>
                        <p:nvSpPr>
                          <p:cNvPr id="352" name="Arc 351"/>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53" name="Arc 352"/>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349" name="Group 348"/>
                        <p:cNvGrpSpPr/>
                        <p:nvPr/>
                      </p:nvGrpSpPr>
                      <p:grpSpPr>
                        <a:xfrm flipV="1">
                          <a:off x="6400800" y="2504661"/>
                          <a:ext cx="881270" cy="1245704"/>
                          <a:chOff x="5519530" y="2504661"/>
                          <a:chExt cx="881270" cy="1245704"/>
                        </a:xfrm>
                        <a:effectLst/>
                      </p:grpSpPr>
                      <p:sp>
                        <p:nvSpPr>
                          <p:cNvPr id="350" name="Arc 349"/>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51" name="Arc 350"/>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nvGrpSpPr>
                    <p:cNvPr id="331" name="Group 330"/>
                    <p:cNvGrpSpPr/>
                    <p:nvPr/>
                  </p:nvGrpSpPr>
                  <p:grpSpPr>
                    <a:xfrm>
                      <a:off x="231910" y="2504661"/>
                      <a:ext cx="3525080" cy="1245704"/>
                      <a:chOff x="3756990" y="2504661"/>
                      <a:chExt cx="3525080" cy="1245704"/>
                    </a:xfrm>
                  </p:grpSpPr>
                  <p:grpSp>
                    <p:nvGrpSpPr>
                      <p:cNvPr id="332" name="Group 331"/>
                      <p:cNvGrpSpPr/>
                      <p:nvPr/>
                    </p:nvGrpSpPr>
                    <p:grpSpPr>
                      <a:xfrm>
                        <a:off x="5519530" y="2504661"/>
                        <a:ext cx="1762540" cy="1245704"/>
                        <a:chOff x="5519530" y="2504661"/>
                        <a:chExt cx="1762540" cy="1245704"/>
                      </a:xfrm>
                    </p:grpSpPr>
                    <p:grpSp>
                      <p:nvGrpSpPr>
                        <p:cNvPr id="340" name="Group 339"/>
                        <p:cNvGrpSpPr/>
                        <p:nvPr/>
                      </p:nvGrpSpPr>
                      <p:grpSpPr>
                        <a:xfrm>
                          <a:off x="5519530" y="2504661"/>
                          <a:ext cx="881270" cy="1245704"/>
                          <a:chOff x="5519530" y="2504661"/>
                          <a:chExt cx="881270" cy="1245704"/>
                        </a:xfrm>
                        <a:effectLst/>
                      </p:grpSpPr>
                      <p:sp>
                        <p:nvSpPr>
                          <p:cNvPr id="344" name="Arc 343"/>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45" name="Arc 344"/>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341" name="Group 340"/>
                        <p:cNvGrpSpPr/>
                        <p:nvPr/>
                      </p:nvGrpSpPr>
                      <p:grpSpPr>
                        <a:xfrm flipV="1">
                          <a:off x="6400800" y="2504661"/>
                          <a:ext cx="881270" cy="1245704"/>
                          <a:chOff x="5519530" y="2504661"/>
                          <a:chExt cx="881270" cy="1245704"/>
                        </a:xfrm>
                        <a:effectLst/>
                      </p:grpSpPr>
                      <p:sp>
                        <p:nvSpPr>
                          <p:cNvPr id="342" name="Arc 341"/>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43" name="Arc 342"/>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333" name="Group 332"/>
                      <p:cNvGrpSpPr/>
                      <p:nvPr/>
                    </p:nvGrpSpPr>
                    <p:grpSpPr>
                      <a:xfrm>
                        <a:off x="3756990" y="2504661"/>
                        <a:ext cx="1762540" cy="1245704"/>
                        <a:chOff x="5519530" y="2504661"/>
                        <a:chExt cx="1762540" cy="1245704"/>
                      </a:xfrm>
                    </p:grpSpPr>
                    <p:grpSp>
                      <p:nvGrpSpPr>
                        <p:cNvPr id="334" name="Group 333"/>
                        <p:cNvGrpSpPr/>
                        <p:nvPr/>
                      </p:nvGrpSpPr>
                      <p:grpSpPr>
                        <a:xfrm>
                          <a:off x="5519530" y="2504661"/>
                          <a:ext cx="881270" cy="1245704"/>
                          <a:chOff x="5519530" y="2504661"/>
                          <a:chExt cx="881270" cy="1245704"/>
                        </a:xfrm>
                        <a:effectLst/>
                      </p:grpSpPr>
                      <p:sp>
                        <p:nvSpPr>
                          <p:cNvPr id="338" name="Arc 337"/>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39" name="Arc 338"/>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335" name="Group 334"/>
                        <p:cNvGrpSpPr/>
                        <p:nvPr/>
                      </p:nvGrpSpPr>
                      <p:grpSpPr>
                        <a:xfrm flipV="1">
                          <a:off x="6400800" y="2504661"/>
                          <a:ext cx="881270" cy="1245704"/>
                          <a:chOff x="5519530" y="2504661"/>
                          <a:chExt cx="881270" cy="1245704"/>
                        </a:xfrm>
                        <a:effectLst/>
                      </p:grpSpPr>
                      <p:sp>
                        <p:nvSpPr>
                          <p:cNvPr id="336" name="Arc 335"/>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37" name="Arc 336"/>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grpSp>
                <p:nvGrpSpPr>
                  <p:cNvPr id="299" name="Group 298"/>
                  <p:cNvGrpSpPr/>
                  <p:nvPr/>
                </p:nvGrpSpPr>
                <p:grpSpPr>
                  <a:xfrm>
                    <a:off x="1994451" y="3472068"/>
                    <a:ext cx="1762540" cy="278295"/>
                    <a:chOff x="231910" y="2504661"/>
                    <a:chExt cx="7050160" cy="1245704"/>
                  </a:xfrm>
                </p:grpSpPr>
                <p:grpSp>
                  <p:nvGrpSpPr>
                    <p:cNvPr id="300" name="Group 299"/>
                    <p:cNvGrpSpPr/>
                    <p:nvPr/>
                  </p:nvGrpSpPr>
                  <p:grpSpPr>
                    <a:xfrm>
                      <a:off x="3756990" y="2504661"/>
                      <a:ext cx="3525080" cy="1245704"/>
                      <a:chOff x="3756990" y="2504661"/>
                      <a:chExt cx="3525080" cy="1245704"/>
                    </a:xfrm>
                  </p:grpSpPr>
                  <p:grpSp>
                    <p:nvGrpSpPr>
                      <p:cNvPr id="316" name="Group 315"/>
                      <p:cNvGrpSpPr/>
                      <p:nvPr/>
                    </p:nvGrpSpPr>
                    <p:grpSpPr>
                      <a:xfrm>
                        <a:off x="5519530" y="2504661"/>
                        <a:ext cx="1762540" cy="1245704"/>
                        <a:chOff x="5519530" y="2504661"/>
                        <a:chExt cx="1762540" cy="1245704"/>
                      </a:xfrm>
                    </p:grpSpPr>
                    <p:grpSp>
                      <p:nvGrpSpPr>
                        <p:cNvPr id="324" name="Group 323"/>
                        <p:cNvGrpSpPr/>
                        <p:nvPr/>
                      </p:nvGrpSpPr>
                      <p:grpSpPr>
                        <a:xfrm>
                          <a:off x="5519530" y="2504661"/>
                          <a:ext cx="881270" cy="1245704"/>
                          <a:chOff x="5519530" y="2504661"/>
                          <a:chExt cx="881270" cy="1245704"/>
                        </a:xfrm>
                        <a:effectLst/>
                      </p:grpSpPr>
                      <p:sp>
                        <p:nvSpPr>
                          <p:cNvPr id="328" name="Arc 327"/>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29" name="Arc 328"/>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325" name="Group 324"/>
                        <p:cNvGrpSpPr/>
                        <p:nvPr/>
                      </p:nvGrpSpPr>
                      <p:grpSpPr>
                        <a:xfrm flipV="1">
                          <a:off x="6400800" y="2504661"/>
                          <a:ext cx="881270" cy="1245704"/>
                          <a:chOff x="5519530" y="2504661"/>
                          <a:chExt cx="881270" cy="1245704"/>
                        </a:xfrm>
                        <a:effectLst/>
                      </p:grpSpPr>
                      <p:sp>
                        <p:nvSpPr>
                          <p:cNvPr id="326" name="Arc 325"/>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27" name="Arc 326"/>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317" name="Group 316"/>
                      <p:cNvGrpSpPr/>
                      <p:nvPr/>
                    </p:nvGrpSpPr>
                    <p:grpSpPr>
                      <a:xfrm>
                        <a:off x="3756990" y="2504661"/>
                        <a:ext cx="1762540" cy="1245704"/>
                        <a:chOff x="5519530" y="2504661"/>
                        <a:chExt cx="1762540" cy="1245704"/>
                      </a:xfrm>
                    </p:grpSpPr>
                    <p:grpSp>
                      <p:nvGrpSpPr>
                        <p:cNvPr id="318" name="Group 317"/>
                        <p:cNvGrpSpPr/>
                        <p:nvPr/>
                      </p:nvGrpSpPr>
                      <p:grpSpPr>
                        <a:xfrm>
                          <a:off x="5519530" y="2504661"/>
                          <a:ext cx="881270" cy="1245704"/>
                          <a:chOff x="5519530" y="2504661"/>
                          <a:chExt cx="881270" cy="1245704"/>
                        </a:xfrm>
                        <a:effectLst/>
                      </p:grpSpPr>
                      <p:sp>
                        <p:nvSpPr>
                          <p:cNvPr id="322" name="Arc 321"/>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23" name="Arc 322"/>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319" name="Group 318"/>
                        <p:cNvGrpSpPr/>
                        <p:nvPr/>
                      </p:nvGrpSpPr>
                      <p:grpSpPr>
                        <a:xfrm flipV="1">
                          <a:off x="6400800" y="2504661"/>
                          <a:ext cx="881270" cy="1245704"/>
                          <a:chOff x="5519530" y="2504661"/>
                          <a:chExt cx="881270" cy="1245704"/>
                        </a:xfrm>
                        <a:effectLst/>
                      </p:grpSpPr>
                      <p:sp>
                        <p:nvSpPr>
                          <p:cNvPr id="320" name="Arc 319"/>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21" name="Arc 320"/>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nvGrpSpPr>
                    <p:cNvPr id="301" name="Group 300"/>
                    <p:cNvGrpSpPr/>
                    <p:nvPr/>
                  </p:nvGrpSpPr>
                  <p:grpSpPr>
                    <a:xfrm>
                      <a:off x="231910" y="2504661"/>
                      <a:ext cx="3525080" cy="1245704"/>
                      <a:chOff x="3756990" y="2504661"/>
                      <a:chExt cx="3525080" cy="1245704"/>
                    </a:xfrm>
                  </p:grpSpPr>
                  <p:grpSp>
                    <p:nvGrpSpPr>
                      <p:cNvPr id="302" name="Group 301"/>
                      <p:cNvGrpSpPr/>
                      <p:nvPr/>
                    </p:nvGrpSpPr>
                    <p:grpSpPr>
                      <a:xfrm>
                        <a:off x="5519530" y="2504661"/>
                        <a:ext cx="1762540" cy="1245704"/>
                        <a:chOff x="5519530" y="2504661"/>
                        <a:chExt cx="1762540" cy="1245704"/>
                      </a:xfrm>
                    </p:grpSpPr>
                    <p:grpSp>
                      <p:nvGrpSpPr>
                        <p:cNvPr id="310" name="Group 309"/>
                        <p:cNvGrpSpPr/>
                        <p:nvPr/>
                      </p:nvGrpSpPr>
                      <p:grpSpPr>
                        <a:xfrm>
                          <a:off x="5519530" y="2504661"/>
                          <a:ext cx="881270" cy="1245704"/>
                          <a:chOff x="5519530" y="2504661"/>
                          <a:chExt cx="881270" cy="1245704"/>
                        </a:xfrm>
                        <a:effectLst/>
                      </p:grpSpPr>
                      <p:sp>
                        <p:nvSpPr>
                          <p:cNvPr id="314" name="Arc 313"/>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15" name="Arc 314"/>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311" name="Group 310"/>
                        <p:cNvGrpSpPr/>
                        <p:nvPr/>
                      </p:nvGrpSpPr>
                      <p:grpSpPr>
                        <a:xfrm flipV="1">
                          <a:off x="6400800" y="2504661"/>
                          <a:ext cx="881270" cy="1245704"/>
                          <a:chOff x="5519530" y="2504661"/>
                          <a:chExt cx="881270" cy="1245704"/>
                        </a:xfrm>
                        <a:effectLst/>
                      </p:grpSpPr>
                      <p:sp>
                        <p:nvSpPr>
                          <p:cNvPr id="312" name="Arc 311"/>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13" name="Arc 312"/>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303" name="Group 302"/>
                      <p:cNvGrpSpPr/>
                      <p:nvPr/>
                    </p:nvGrpSpPr>
                    <p:grpSpPr>
                      <a:xfrm>
                        <a:off x="3756990" y="2504661"/>
                        <a:ext cx="1762540" cy="1245704"/>
                        <a:chOff x="5519530" y="2504661"/>
                        <a:chExt cx="1762540" cy="1245704"/>
                      </a:xfrm>
                    </p:grpSpPr>
                    <p:grpSp>
                      <p:nvGrpSpPr>
                        <p:cNvPr id="304" name="Group 303"/>
                        <p:cNvGrpSpPr/>
                        <p:nvPr/>
                      </p:nvGrpSpPr>
                      <p:grpSpPr>
                        <a:xfrm>
                          <a:off x="5519530" y="2504661"/>
                          <a:ext cx="881270" cy="1245704"/>
                          <a:chOff x="5519530" y="2504661"/>
                          <a:chExt cx="881270" cy="1245704"/>
                        </a:xfrm>
                        <a:effectLst/>
                      </p:grpSpPr>
                      <p:sp>
                        <p:nvSpPr>
                          <p:cNvPr id="308" name="Arc 307"/>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09" name="Arc 308"/>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305" name="Group 304"/>
                        <p:cNvGrpSpPr/>
                        <p:nvPr/>
                      </p:nvGrpSpPr>
                      <p:grpSpPr>
                        <a:xfrm flipV="1">
                          <a:off x="6400800" y="2504661"/>
                          <a:ext cx="881270" cy="1245704"/>
                          <a:chOff x="5519530" y="2504661"/>
                          <a:chExt cx="881270" cy="1245704"/>
                        </a:xfrm>
                        <a:effectLst/>
                      </p:grpSpPr>
                      <p:sp>
                        <p:nvSpPr>
                          <p:cNvPr id="306" name="Arc 305"/>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307" name="Arc 306"/>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grpSp>
            <p:sp>
              <p:nvSpPr>
                <p:cNvPr id="296" name="Arc 295"/>
                <p:cNvSpPr/>
                <p:nvPr/>
              </p:nvSpPr>
              <p:spPr>
                <a:xfrm rot="8181432" flipH="1" flipV="1">
                  <a:off x="5420429" y="4148291"/>
                  <a:ext cx="149749" cy="108605"/>
                </a:xfrm>
                <a:prstGeom prst="arc">
                  <a:avLst/>
                </a:prstGeom>
                <a:noFill/>
                <a:ln w="25400" cap="flat" cmpd="sng" algn="ctr">
                  <a:solidFill>
                    <a:sysClr val="windowText" lastClr="000000"/>
                  </a:solidFill>
                  <a:prstDash val="solid"/>
                </a:ln>
                <a:effectLst/>
              </p:spPr>
              <p:txBody>
                <a:bodyPr rtlCol="0" anchor="ctr"/>
                <a:lstStyle/>
                <a:p>
                  <a:pPr algn="ctr">
                    <a:defRPr/>
                  </a:pPr>
                  <a:endParaRPr lang="en-US" kern="0">
                    <a:solidFill>
                      <a:prstClr val="black"/>
                    </a:solidFill>
                    <a:latin typeface="Calibri"/>
                  </a:endParaRPr>
                </a:p>
              </p:txBody>
            </p:sp>
            <p:sp>
              <p:nvSpPr>
                <p:cNvPr id="297" name="Arc 296"/>
                <p:cNvSpPr/>
                <p:nvPr/>
              </p:nvSpPr>
              <p:spPr>
                <a:xfrm rot="8181432">
                  <a:off x="6368890" y="3243732"/>
                  <a:ext cx="149749" cy="108605"/>
                </a:xfrm>
                <a:prstGeom prst="arc">
                  <a:avLst/>
                </a:prstGeom>
                <a:noFill/>
                <a:ln w="25400" cap="flat" cmpd="sng" algn="ctr">
                  <a:solidFill>
                    <a:sysClr val="windowText" lastClr="000000"/>
                  </a:solidFill>
                  <a:prstDash val="solid"/>
                </a:ln>
                <a:effectLst/>
              </p:spPr>
              <p:txBody>
                <a:bodyPr rtlCol="0" anchor="ctr"/>
                <a:lstStyle/>
                <a:p>
                  <a:pPr algn="ctr">
                    <a:defRPr/>
                  </a:pPr>
                  <a:endParaRPr lang="en-US" kern="0">
                    <a:solidFill>
                      <a:prstClr val="black"/>
                    </a:solidFill>
                    <a:latin typeface="Calibri"/>
                  </a:endParaRPr>
                </a:p>
              </p:txBody>
            </p:sp>
          </p:grpSp>
          <p:sp>
            <p:nvSpPr>
              <p:cNvPr id="157" name="Oval 156"/>
              <p:cNvSpPr/>
              <p:nvPr/>
            </p:nvSpPr>
            <p:spPr>
              <a:xfrm rot="8181432" flipV="1">
                <a:off x="5767231" y="4118123"/>
                <a:ext cx="54554" cy="65736"/>
              </a:xfrm>
              <a:prstGeom prst="ellipse">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prstClr val="white"/>
                  </a:solidFill>
                  <a:latin typeface="Calibri"/>
                </a:endParaRPr>
              </a:p>
            </p:txBody>
          </p:sp>
          <p:grpSp>
            <p:nvGrpSpPr>
              <p:cNvPr id="162" name="Group 161"/>
              <p:cNvGrpSpPr/>
              <p:nvPr/>
            </p:nvGrpSpPr>
            <p:grpSpPr>
              <a:xfrm rot="7889719">
                <a:off x="6384880" y="2703279"/>
                <a:ext cx="1460400" cy="147190"/>
                <a:chOff x="2310850" y="3472067"/>
                <a:chExt cx="4434506" cy="341240"/>
              </a:xfrm>
            </p:grpSpPr>
            <p:grpSp>
              <p:nvGrpSpPr>
                <p:cNvPr id="226" name="Group 225"/>
                <p:cNvGrpSpPr/>
                <p:nvPr/>
              </p:nvGrpSpPr>
              <p:grpSpPr>
                <a:xfrm>
                  <a:off x="2765563" y="3472067"/>
                  <a:ext cx="3525081" cy="278296"/>
                  <a:chOff x="231910" y="3472068"/>
                  <a:chExt cx="3525081" cy="278296"/>
                </a:xfrm>
              </p:grpSpPr>
              <p:grpSp>
                <p:nvGrpSpPr>
                  <p:cNvPr id="233" name="Group 232"/>
                  <p:cNvGrpSpPr/>
                  <p:nvPr/>
                </p:nvGrpSpPr>
                <p:grpSpPr>
                  <a:xfrm>
                    <a:off x="231910" y="3472069"/>
                    <a:ext cx="1762540" cy="278295"/>
                    <a:chOff x="231910" y="2504661"/>
                    <a:chExt cx="7050160" cy="1245704"/>
                  </a:xfrm>
                </p:grpSpPr>
                <p:grpSp>
                  <p:nvGrpSpPr>
                    <p:cNvPr id="265" name="Group 264"/>
                    <p:cNvGrpSpPr/>
                    <p:nvPr/>
                  </p:nvGrpSpPr>
                  <p:grpSpPr>
                    <a:xfrm>
                      <a:off x="3756990" y="2504661"/>
                      <a:ext cx="3525080" cy="1245704"/>
                      <a:chOff x="3756990" y="2504661"/>
                      <a:chExt cx="3525080" cy="1245704"/>
                    </a:xfrm>
                  </p:grpSpPr>
                  <p:grpSp>
                    <p:nvGrpSpPr>
                      <p:cNvPr id="281" name="Group 280"/>
                      <p:cNvGrpSpPr/>
                      <p:nvPr/>
                    </p:nvGrpSpPr>
                    <p:grpSpPr>
                      <a:xfrm>
                        <a:off x="5519530" y="2504661"/>
                        <a:ext cx="1762540" cy="1245704"/>
                        <a:chOff x="5519530" y="2504661"/>
                        <a:chExt cx="1762540" cy="1245704"/>
                      </a:xfrm>
                    </p:grpSpPr>
                    <p:grpSp>
                      <p:nvGrpSpPr>
                        <p:cNvPr id="289" name="Group 288"/>
                        <p:cNvGrpSpPr/>
                        <p:nvPr/>
                      </p:nvGrpSpPr>
                      <p:grpSpPr>
                        <a:xfrm>
                          <a:off x="5519530" y="2504661"/>
                          <a:ext cx="881270" cy="1245704"/>
                          <a:chOff x="5519530" y="2504661"/>
                          <a:chExt cx="881270" cy="1245704"/>
                        </a:xfrm>
                        <a:effectLst/>
                      </p:grpSpPr>
                      <p:sp>
                        <p:nvSpPr>
                          <p:cNvPr id="293" name="Arc 292"/>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294" name="Arc 293"/>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290" name="Group 289"/>
                        <p:cNvGrpSpPr/>
                        <p:nvPr/>
                      </p:nvGrpSpPr>
                      <p:grpSpPr>
                        <a:xfrm flipV="1">
                          <a:off x="6400800" y="2504661"/>
                          <a:ext cx="881270" cy="1245704"/>
                          <a:chOff x="5519530" y="2504661"/>
                          <a:chExt cx="881270" cy="1245704"/>
                        </a:xfrm>
                        <a:effectLst/>
                      </p:grpSpPr>
                      <p:sp>
                        <p:nvSpPr>
                          <p:cNvPr id="291" name="Arc 290"/>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292" name="Arc 291"/>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282" name="Group 281"/>
                      <p:cNvGrpSpPr/>
                      <p:nvPr/>
                    </p:nvGrpSpPr>
                    <p:grpSpPr>
                      <a:xfrm>
                        <a:off x="3756990" y="2504661"/>
                        <a:ext cx="1762540" cy="1245704"/>
                        <a:chOff x="5519530" y="2504661"/>
                        <a:chExt cx="1762540" cy="1245704"/>
                      </a:xfrm>
                    </p:grpSpPr>
                    <p:grpSp>
                      <p:nvGrpSpPr>
                        <p:cNvPr id="283" name="Group 282"/>
                        <p:cNvGrpSpPr/>
                        <p:nvPr/>
                      </p:nvGrpSpPr>
                      <p:grpSpPr>
                        <a:xfrm>
                          <a:off x="5519530" y="2504661"/>
                          <a:ext cx="881270" cy="1245704"/>
                          <a:chOff x="5519530" y="2504661"/>
                          <a:chExt cx="881270" cy="1245704"/>
                        </a:xfrm>
                        <a:effectLst/>
                      </p:grpSpPr>
                      <p:sp>
                        <p:nvSpPr>
                          <p:cNvPr id="287" name="Arc 286"/>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288" name="Arc 287"/>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284" name="Group 283"/>
                        <p:cNvGrpSpPr/>
                        <p:nvPr/>
                      </p:nvGrpSpPr>
                      <p:grpSpPr>
                        <a:xfrm flipV="1">
                          <a:off x="6400800" y="2504661"/>
                          <a:ext cx="881270" cy="1245704"/>
                          <a:chOff x="5519530" y="2504661"/>
                          <a:chExt cx="881270" cy="1245704"/>
                        </a:xfrm>
                        <a:effectLst/>
                      </p:grpSpPr>
                      <p:sp>
                        <p:nvSpPr>
                          <p:cNvPr id="285" name="Arc 284"/>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286" name="Arc 285"/>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nvGrpSpPr>
                    <p:cNvPr id="266" name="Group 265"/>
                    <p:cNvGrpSpPr/>
                    <p:nvPr/>
                  </p:nvGrpSpPr>
                  <p:grpSpPr>
                    <a:xfrm>
                      <a:off x="231910" y="2504661"/>
                      <a:ext cx="3525080" cy="1245704"/>
                      <a:chOff x="3756990" y="2504661"/>
                      <a:chExt cx="3525080" cy="1245704"/>
                    </a:xfrm>
                  </p:grpSpPr>
                  <p:grpSp>
                    <p:nvGrpSpPr>
                      <p:cNvPr id="267" name="Group 266"/>
                      <p:cNvGrpSpPr/>
                      <p:nvPr/>
                    </p:nvGrpSpPr>
                    <p:grpSpPr>
                      <a:xfrm>
                        <a:off x="5519530" y="2504661"/>
                        <a:ext cx="1762540" cy="1245704"/>
                        <a:chOff x="5519530" y="2504661"/>
                        <a:chExt cx="1762540" cy="1245704"/>
                      </a:xfrm>
                    </p:grpSpPr>
                    <p:grpSp>
                      <p:nvGrpSpPr>
                        <p:cNvPr id="275" name="Group 274"/>
                        <p:cNvGrpSpPr/>
                        <p:nvPr/>
                      </p:nvGrpSpPr>
                      <p:grpSpPr>
                        <a:xfrm>
                          <a:off x="5519530" y="2504661"/>
                          <a:ext cx="881270" cy="1245704"/>
                          <a:chOff x="5519530" y="2504661"/>
                          <a:chExt cx="881270" cy="1245704"/>
                        </a:xfrm>
                        <a:effectLst/>
                      </p:grpSpPr>
                      <p:sp>
                        <p:nvSpPr>
                          <p:cNvPr id="279" name="Arc 278"/>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280" name="Arc 279"/>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276" name="Group 275"/>
                        <p:cNvGrpSpPr/>
                        <p:nvPr/>
                      </p:nvGrpSpPr>
                      <p:grpSpPr>
                        <a:xfrm flipV="1">
                          <a:off x="6400800" y="2504661"/>
                          <a:ext cx="881270" cy="1245704"/>
                          <a:chOff x="5519530" y="2504661"/>
                          <a:chExt cx="881270" cy="1245704"/>
                        </a:xfrm>
                        <a:effectLst/>
                      </p:grpSpPr>
                      <p:sp>
                        <p:nvSpPr>
                          <p:cNvPr id="277" name="Arc 276"/>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278" name="Arc 277"/>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268" name="Group 267"/>
                      <p:cNvGrpSpPr/>
                      <p:nvPr/>
                    </p:nvGrpSpPr>
                    <p:grpSpPr>
                      <a:xfrm>
                        <a:off x="3756990" y="2504661"/>
                        <a:ext cx="1762540" cy="1245704"/>
                        <a:chOff x="5519530" y="2504661"/>
                        <a:chExt cx="1762540" cy="1245704"/>
                      </a:xfrm>
                    </p:grpSpPr>
                    <p:grpSp>
                      <p:nvGrpSpPr>
                        <p:cNvPr id="269" name="Group 268"/>
                        <p:cNvGrpSpPr/>
                        <p:nvPr/>
                      </p:nvGrpSpPr>
                      <p:grpSpPr>
                        <a:xfrm>
                          <a:off x="5519530" y="2504661"/>
                          <a:ext cx="881270" cy="1245704"/>
                          <a:chOff x="5519530" y="2504661"/>
                          <a:chExt cx="881270" cy="1245704"/>
                        </a:xfrm>
                        <a:effectLst/>
                      </p:grpSpPr>
                      <p:sp>
                        <p:nvSpPr>
                          <p:cNvPr id="273" name="Arc 272"/>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274" name="Arc 273"/>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270" name="Group 269"/>
                        <p:cNvGrpSpPr/>
                        <p:nvPr/>
                      </p:nvGrpSpPr>
                      <p:grpSpPr>
                        <a:xfrm flipV="1">
                          <a:off x="6400800" y="2504661"/>
                          <a:ext cx="881270" cy="1245704"/>
                          <a:chOff x="5519530" y="2504661"/>
                          <a:chExt cx="881270" cy="1245704"/>
                        </a:xfrm>
                        <a:effectLst/>
                      </p:grpSpPr>
                      <p:sp>
                        <p:nvSpPr>
                          <p:cNvPr id="271" name="Arc 270"/>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272" name="Arc 271"/>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grpSp>
                <p:nvGrpSpPr>
                  <p:cNvPr id="234" name="Group 233"/>
                  <p:cNvGrpSpPr/>
                  <p:nvPr/>
                </p:nvGrpSpPr>
                <p:grpSpPr>
                  <a:xfrm>
                    <a:off x="1994451" y="3472068"/>
                    <a:ext cx="1762540" cy="278295"/>
                    <a:chOff x="231910" y="2504661"/>
                    <a:chExt cx="7050160" cy="1245704"/>
                  </a:xfrm>
                </p:grpSpPr>
                <p:grpSp>
                  <p:nvGrpSpPr>
                    <p:cNvPr id="235" name="Group 234"/>
                    <p:cNvGrpSpPr/>
                    <p:nvPr/>
                  </p:nvGrpSpPr>
                  <p:grpSpPr>
                    <a:xfrm>
                      <a:off x="3756990" y="2504661"/>
                      <a:ext cx="3525080" cy="1245704"/>
                      <a:chOff x="3756990" y="2504661"/>
                      <a:chExt cx="3525080" cy="1245704"/>
                    </a:xfrm>
                  </p:grpSpPr>
                  <p:grpSp>
                    <p:nvGrpSpPr>
                      <p:cNvPr id="251" name="Group 250"/>
                      <p:cNvGrpSpPr/>
                      <p:nvPr/>
                    </p:nvGrpSpPr>
                    <p:grpSpPr>
                      <a:xfrm>
                        <a:off x="5519530" y="2504661"/>
                        <a:ext cx="1762540" cy="1245704"/>
                        <a:chOff x="5519530" y="2504661"/>
                        <a:chExt cx="1762540" cy="1245704"/>
                      </a:xfrm>
                    </p:grpSpPr>
                    <p:grpSp>
                      <p:nvGrpSpPr>
                        <p:cNvPr id="259" name="Group 258"/>
                        <p:cNvGrpSpPr/>
                        <p:nvPr/>
                      </p:nvGrpSpPr>
                      <p:grpSpPr>
                        <a:xfrm>
                          <a:off x="5519530" y="2504661"/>
                          <a:ext cx="881270" cy="1245704"/>
                          <a:chOff x="5519530" y="2504661"/>
                          <a:chExt cx="881270" cy="1245704"/>
                        </a:xfrm>
                        <a:effectLst/>
                      </p:grpSpPr>
                      <p:sp>
                        <p:nvSpPr>
                          <p:cNvPr id="263" name="Arc 262"/>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264" name="Arc 263"/>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260" name="Group 259"/>
                        <p:cNvGrpSpPr/>
                        <p:nvPr/>
                      </p:nvGrpSpPr>
                      <p:grpSpPr>
                        <a:xfrm flipV="1">
                          <a:off x="6400800" y="2504661"/>
                          <a:ext cx="881270" cy="1245704"/>
                          <a:chOff x="5519530" y="2504661"/>
                          <a:chExt cx="881270" cy="1245704"/>
                        </a:xfrm>
                        <a:effectLst/>
                      </p:grpSpPr>
                      <p:sp>
                        <p:nvSpPr>
                          <p:cNvPr id="261" name="Arc 260"/>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262" name="Arc 261"/>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252" name="Group 251"/>
                      <p:cNvGrpSpPr/>
                      <p:nvPr/>
                    </p:nvGrpSpPr>
                    <p:grpSpPr>
                      <a:xfrm>
                        <a:off x="3756990" y="2504661"/>
                        <a:ext cx="1762540" cy="1245704"/>
                        <a:chOff x="5519530" y="2504661"/>
                        <a:chExt cx="1762540" cy="1245704"/>
                      </a:xfrm>
                    </p:grpSpPr>
                    <p:grpSp>
                      <p:nvGrpSpPr>
                        <p:cNvPr id="253" name="Group 252"/>
                        <p:cNvGrpSpPr/>
                        <p:nvPr/>
                      </p:nvGrpSpPr>
                      <p:grpSpPr>
                        <a:xfrm>
                          <a:off x="5519530" y="2504661"/>
                          <a:ext cx="881270" cy="1245704"/>
                          <a:chOff x="5519530" y="2504661"/>
                          <a:chExt cx="881270" cy="1245704"/>
                        </a:xfrm>
                        <a:effectLst/>
                      </p:grpSpPr>
                      <p:sp>
                        <p:nvSpPr>
                          <p:cNvPr id="257" name="Arc 256"/>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258" name="Arc 257"/>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254" name="Group 253"/>
                        <p:cNvGrpSpPr/>
                        <p:nvPr/>
                      </p:nvGrpSpPr>
                      <p:grpSpPr>
                        <a:xfrm flipV="1">
                          <a:off x="6400800" y="2504661"/>
                          <a:ext cx="881270" cy="1245704"/>
                          <a:chOff x="5519530" y="2504661"/>
                          <a:chExt cx="881270" cy="1245704"/>
                        </a:xfrm>
                        <a:effectLst/>
                      </p:grpSpPr>
                      <p:sp>
                        <p:nvSpPr>
                          <p:cNvPr id="255" name="Arc 254"/>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256" name="Arc 255"/>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nvGrpSpPr>
                    <p:cNvPr id="236" name="Group 235"/>
                    <p:cNvGrpSpPr/>
                    <p:nvPr/>
                  </p:nvGrpSpPr>
                  <p:grpSpPr>
                    <a:xfrm>
                      <a:off x="231910" y="2504661"/>
                      <a:ext cx="3525080" cy="1245704"/>
                      <a:chOff x="3756990" y="2504661"/>
                      <a:chExt cx="3525080" cy="1245704"/>
                    </a:xfrm>
                  </p:grpSpPr>
                  <p:grpSp>
                    <p:nvGrpSpPr>
                      <p:cNvPr id="237" name="Group 236"/>
                      <p:cNvGrpSpPr/>
                      <p:nvPr/>
                    </p:nvGrpSpPr>
                    <p:grpSpPr>
                      <a:xfrm>
                        <a:off x="5519530" y="2504661"/>
                        <a:ext cx="1762540" cy="1245704"/>
                        <a:chOff x="5519530" y="2504661"/>
                        <a:chExt cx="1762540" cy="1245704"/>
                      </a:xfrm>
                    </p:grpSpPr>
                    <p:grpSp>
                      <p:nvGrpSpPr>
                        <p:cNvPr id="245" name="Group 244"/>
                        <p:cNvGrpSpPr/>
                        <p:nvPr/>
                      </p:nvGrpSpPr>
                      <p:grpSpPr>
                        <a:xfrm>
                          <a:off x="5519530" y="2504661"/>
                          <a:ext cx="881270" cy="1245704"/>
                          <a:chOff x="5519530" y="2504661"/>
                          <a:chExt cx="881270" cy="1245704"/>
                        </a:xfrm>
                        <a:effectLst/>
                      </p:grpSpPr>
                      <p:sp>
                        <p:nvSpPr>
                          <p:cNvPr id="249" name="Arc 248"/>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250" name="Arc 249"/>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246" name="Group 245"/>
                        <p:cNvGrpSpPr/>
                        <p:nvPr/>
                      </p:nvGrpSpPr>
                      <p:grpSpPr>
                        <a:xfrm flipV="1">
                          <a:off x="6400800" y="2504661"/>
                          <a:ext cx="881270" cy="1245704"/>
                          <a:chOff x="5519530" y="2504661"/>
                          <a:chExt cx="881270" cy="1245704"/>
                        </a:xfrm>
                        <a:effectLst/>
                      </p:grpSpPr>
                      <p:sp>
                        <p:nvSpPr>
                          <p:cNvPr id="247" name="Arc 246"/>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248" name="Arc 247"/>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nvGrpSpPr>
                      <p:cNvPr id="238" name="Group 237"/>
                      <p:cNvGrpSpPr/>
                      <p:nvPr/>
                    </p:nvGrpSpPr>
                    <p:grpSpPr>
                      <a:xfrm>
                        <a:off x="3756990" y="2504661"/>
                        <a:ext cx="1762540" cy="1245704"/>
                        <a:chOff x="5519530" y="2504661"/>
                        <a:chExt cx="1762540" cy="1245704"/>
                      </a:xfrm>
                    </p:grpSpPr>
                    <p:grpSp>
                      <p:nvGrpSpPr>
                        <p:cNvPr id="239" name="Group 238"/>
                        <p:cNvGrpSpPr/>
                        <p:nvPr/>
                      </p:nvGrpSpPr>
                      <p:grpSpPr>
                        <a:xfrm>
                          <a:off x="5519530" y="2504661"/>
                          <a:ext cx="881270" cy="1245704"/>
                          <a:chOff x="5519530" y="2504661"/>
                          <a:chExt cx="881270" cy="1245704"/>
                        </a:xfrm>
                        <a:effectLst/>
                      </p:grpSpPr>
                      <p:sp>
                        <p:nvSpPr>
                          <p:cNvPr id="243" name="Arc 242"/>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244" name="Arc 243"/>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nvGrpSpPr>
                        <p:cNvPr id="240" name="Group 239"/>
                        <p:cNvGrpSpPr/>
                        <p:nvPr/>
                      </p:nvGrpSpPr>
                      <p:grpSpPr>
                        <a:xfrm flipV="1">
                          <a:off x="6400800" y="2504661"/>
                          <a:ext cx="881270" cy="1245704"/>
                          <a:chOff x="5519530" y="2504661"/>
                          <a:chExt cx="881270" cy="1245704"/>
                        </a:xfrm>
                        <a:effectLst/>
                      </p:grpSpPr>
                      <p:sp>
                        <p:nvSpPr>
                          <p:cNvPr id="241" name="Arc 240"/>
                          <p:cNvSpPr/>
                          <p:nvPr/>
                        </p:nvSpPr>
                        <p:spPr>
                          <a:xfrm>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sp>
                        <p:nvSpPr>
                          <p:cNvPr id="242" name="Arc 241"/>
                          <p:cNvSpPr/>
                          <p:nvPr/>
                        </p:nvSpPr>
                        <p:spPr>
                          <a:xfrm flipH="1">
                            <a:off x="5519530" y="2504661"/>
                            <a:ext cx="881270" cy="1245704"/>
                          </a:xfrm>
                          <a:prstGeom prst="arc">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algn="ctr">
                              <a:defRPr/>
                            </a:pPr>
                            <a:endParaRPr lang="en-US" kern="0">
                              <a:solidFill>
                                <a:prstClr val="black"/>
                              </a:solidFill>
                              <a:latin typeface="Calibri"/>
                            </a:endParaRPr>
                          </a:p>
                        </p:txBody>
                      </p:sp>
                    </p:grpSp>
                  </p:grpSp>
                </p:grpSp>
              </p:grpSp>
            </p:grpSp>
            <p:sp>
              <p:nvSpPr>
                <p:cNvPr id="228" name="Arc 227"/>
                <p:cNvSpPr/>
                <p:nvPr/>
              </p:nvSpPr>
              <p:spPr>
                <a:xfrm flipH="1">
                  <a:off x="6290643" y="3485320"/>
                  <a:ext cx="454713" cy="251787"/>
                </a:xfrm>
                <a:prstGeom prst="arc">
                  <a:avLst/>
                </a:prstGeom>
                <a:noFill/>
                <a:ln w="25400" cap="flat" cmpd="sng" algn="ctr">
                  <a:solidFill>
                    <a:sysClr val="windowText" lastClr="000000"/>
                  </a:solidFill>
                  <a:prstDash val="solid"/>
                </a:ln>
                <a:effectLst/>
              </p:spPr>
              <p:txBody>
                <a:bodyPr rtlCol="0" anchor="ctr"/>
                <a:lstStyle/>
                <a:p>
                  <a:pPr algn="ctr">
                    <a:defRPr/>
                  </a:pPr>
                  <a:endParaRPr lang="en-US" kern="0">
                    <a:solidFill>
                      <a:prstClr val="black"/>
                    </a:solidFill>
                    <a:latin typeface="Calibri"/>
                  </a:endParaRPr>
                </a:p>
              </p:txBody>
            </p:sp>
            <p:sp>
              <p:nvSpPr>
                <p:cNvPr id="231" name="Arc 230"/>
                <p:cNvSpPr/>
                <p:nvPr/>
              </p:nvSpPr>
              <p:spPr>
                <a:xfrm flipV="1">
                  <a:off x="2310850" y="3485320"/>
                  <a:ext cx="454713" cy="251787"/>
                </a:xfrm>
                <a:prstGeom prst="arc">
                  <a:avLst/>
                </a:prstGeom>
                <a:noFill/>
                <a:ln w="25400" cap="flat" cmpd="sng" algn="ctr">
                  <a:solidFill>
                    <a:sysClr val="windowText" lastClr="000000"/>
                  </a:solidFill>
                  <a:prstDash val="solid"/>
                </a:ln>
                <a:effectLst/>
              </p:spPr>
              <p:txBody>
                <a:bodyPr rtlCol="0" anchor="ctr"/>
                <a:lstStyle/>
                <a:p>
                  <a:pPr algn="ctr">
                    <a:defRPr/>
                  </a:pPr>
                  <a:endParaRPr lang="en-US" kern="0">
                    <a:solidFill>
                      <a:prstClr val="black"/>
                    </a:solidFill>
                    <a:latin typeface="Calibri"/>
                  </a:endParaRPr>
                </a:p>
              </p:txBody>
            </p:sp>
            <p:sp>
              <p:nvSpPr>
                <p:cNvPr id="232" name="Oval 231"/>
                <p:cNvSpPr/>
                <p:nvPr/>
              </p:nvSpPr>
              <p:spPr>
                <a:xfrm>
                  <a:off x="2455380" y="3660907"/>
                  <a:ext cx="165652" cy="152400"/>
                </a:xfrm>
                <a:prstGeom prst="ellipse">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prstClr val="white"/>
                    </a:solidFill>
                    <a:latin typeface="Calibri"/>
                  </a:endParaRPr>
                </a:p>
              </p:txBody>
            </p:sp>
          </p:grpSp>
        </p:grpSp>
        <p:sp>
          <p:nvSpPr>
            <p:cNvPr id="152" name="Isosceles Triangle 151"/>
            <p:cNvSpPr/>
            <p:nvPr/>
          </p:nvSpPr>
          <p:spPr>
            <a:xfrm rot="3120000">
              <a:off x="2996277" y="4422184"/>
              <a:ext cx="102964" cy="147633"/>
            </a:xfrm>
            <a:prstGeom prst="triangle">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prstClr val="white"/>
                </a:solidFill>
                <a:latin typeface="Calibri"/>
              </a:endParaRPr>
            </a:p>
          </p:txBody>
        </p:sp>
        <p:sp>
          <p:nvSpPr>
            <p:cNvPr id="153" name="Isosceles Triangle 152"/>
            <p:cNvSpPr/>
            <p:nvPr/>
          </p:nvSpPr>
          <p:spPr>
            <a:xfrm rot="13920000">
              <a:off x="3261091" y="4780420"/>
              <a:ext cx="102964" cy="147633"/>
            </a:xfrm>
            <a:prstGeom prst="triangle">
              <a:avLst/>
            </a:prstGeom>
            <a:solidFill>
              <a:sysClr val="windowText" lastClr="0000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prstClr val="white"/>
                </a:solidFill>
                <a:latin typeface="Calibri"/>
              </a:endParaRPr>
            </a:p>
          </p:txBody>
        </p:sp>
        <p:sp>
          <p:nvSpPr>
            <p:cNvPr id="154" name="TextBox 153"/>
            <p:cNvSpPr txBox="1"/>
            <p:nvPr/>
          </p:nvSpPr>
          <p:spPr>
            <a:xfrm>
              <a:off x="2349784" y="2443663"/>
              <a:ext cx="580867" cy="646331"/>
            </a:xfrm>
            <a:prstGeom prst="rect">
              <a:avLst/>
            </a:prstGeom>
            <a:noFill/>
          </p:spPr>
          <p:txBody>
            <a:bodyPr wrap="square" rtlCol="0">
              <a:spAutoFit/>
            </a:bodyPr>
            <a:lstStyle/>
            <a:p>
              <a:pPr>
                <a:defRPr/>
              </a:pPr>
              <a:r>
                <a:rPr lang="en-US" sz="3600" b="1" kern="0" dirty="0">
                  <a:solidFill>
                    <a:prstClr val="black"/>
                  </a:solidFill>
                  <a:latin typeface="Calibri"/>
                </a:rPr>
                <a:t>Z</a:t>
              </a:r>
            </a:p>
          </p:txBody>
        </p:sp>
        <p:sp>
          <p:nvSpPr>
            <p:cNvPr id="155" name="TextBox 154"/>
            <p:cNvSpPr txBox="1"/>
            <p:nvPr/>
          </p:nvSpPr>
          <p:spPr>
            <a:xfrm>
              <a:off x="1626751" y="5935611"/>
              <a:ext cx="580867" cy="646331"/>
            </a:xfrm>
            <a:prstGeom prst="rect">
              <a:avLst/>
            </a:prstGeom>
            <a:noFill/>
          </p:spPr>
          <p:txBody>
            <a:bodyPr wrap="square" rtlCol="0">
              <a:spAutoFit/>
            </a:bodyPr>
            <a:lstStyle/>
            <a:p>
              <a:pPr>
                <a:defRPr/>
              </a:pPr>
              <a:r>
                <a:rPr lang="en-US" sz="3600" b="1" kern="0" dirty="0">
                  <a:solidFill>
                    <a:prstClr val="black"/>
                  </a:solidFill>
                  <a:latin typeface="Calibri"/>
                </a:rPr>
                <a:t>E</a:t>
              </a:r>
            </a:p>
          </p:txBody>
        </p:sp>
      </p:grpSp>
    </p:spTree>
    <p:extLst>
      <p:ext uri="{BB962C8B-B14F-4D97-AF65-F5344CB8AC3E}">
        <p14:creationId xmlns:p14="http://schemas.microsoft.com/office/powerpoint/2010/main" val="33562948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p:cNvGrpSpPr/>
          <p:nvPr/>
        </p:nvGrpSpPr>
        <p:grpSpPr>
          <a:xfrm>
            <a:off x="2266765" y="730295"/>
            <a:ext cx="7776269" cy="4715872"/>
            <a:chOff x="762000" y="381000"/>
            <a:chExt cx="8462069" cy="5154010"/>
          </a:xfrm>
        </p:grpSpPr>
        <p:grpSp>
          <p:nvGrpSpPr>
            <p:cNvPr id="23" name="Group 22"/>
            <p:cNvGrpSpPr/>
            <p:nvPr/>
          </p:nvGrpSpPr>
          <p:grpSpPr>
            <a:xfrm>
              <a:off x="762000" y="381000"/>
              <a:ext cx="8462069" cy="5078429"/>
              <a:chOff x="76200" y="258884"/>
              <a:chExt cx="8462069" cy="5078429"/>
            </a:xfrm>
            <a:scene3d>
              <a:camera prst="isometricLeftDown"/>
              <a:lightRig rig="threePt" dir="t"/>
            </a:scene3d>
          </p:grpSpPr>
          <p:sp>
            <p:nvSpPr>
              <p:cNvPr id="5" name="Rectangle 4"/>
              <p:cNvSpPr/>
              <p:nvPr/>
            </p:nvSpPr>
            <p:spPr>
              <a:xfrm>
                <a:off x="3433884" y="1676400"/>
                <a:ext cx="3657600" cy="3657600"/>
              </a:xfrm>
              <a:prstGeom prst="rect">
                <a:avLst/>
              </a:prstGeom>
              <a:noFill/>
              <a:ln>
                <a:solidFill>
                  <a:schemeClr val="tx1"/>
                </a:solidFill>
                <a:headEnd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3433884" y="1676400"/>
                <a:ext cx="3657600" cy="3657600"/>
              </a:xfrm>
              <a:prstGeom prst="ellipse">
                <a:avLst/>
              </a:prstGeom>
              <a:noFill/>
              <a:ln>
                <a:solidFill>
                  <a:schemeClr val="tx1"/>
                </a:solidFill>
                <a:headEnd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Connector 7"/>
              <p:cNvCxnSpPr/>
              <p:nvPr/>
            </p:nvCxnSpPr>
            <p:spPr>
              <a:xfrm flipV="1">
                <a:off x="3433884" y="1676400"/>
                <a:ext cx="3657600" cy="3657600"/>
              </a:xfrm>
              <a:prstGeom prst="line">
                <a:avLst/>
              </a:prstGeom>
              <a:ln w="25400">
                <a:solidFill>
                  <a:schemeClr val="tx1"/>
                </a:solidFill>
                <a:headEnd w="lg" len="lg"/>
                <a:tailEnd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33884" y="3508513"/>
                <a:ext cx="3657600" cy="0"/>
              </a:xfrm>
              <a:prstGeom prst="line">
                <a:avLst/>
              </a:prstGeom>
              <a:ln w="25400">
                <a:solidFill>
                  <a:schemeClr val="tx1"/>
                </a:solidFill>
                <a:headEnd w="lg" len="lg"/>
                <a:tailEnd w="lg" len="lg"/>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433884" y="1676400"/>
                <a:ext cx="3657600" cy="3657600"/>
              </a:xfrm>
              <a:prstGeom prst="line">
                <a:avLst/>
              </a:prstGeom>
              <a:ln w="25400">
                <a:solidFill>
                  <a:schemeClr val="tx1"/>
                </a:solidFill>
                <a:headEnd w="lg" len="lg"/>
                <a:tailEnd w="lg"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a:off x="3433884" y="3505200"/>
                <a:ext cx="3657600" cy="0"/>
              </a:xfrm>
              <a:prstGeom prst="line">
                <a:avLst/>
              </a:prstGeom>
              <a:ln w="25400">
                <a:solidFill>
                  <a:schemeClr val="tx1"/>
                </a:solidFill>
                <a:headEnd w="lg" len="lg"/>
                <a:tailEnd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891084" y="3505200"/>
                <a:ext cx="2743200" cy="0"/>
              </a:xfrm>
              <a:prstGeom prst="straightConnector1">
                <a:avLst/>
              </a:prstGeom>
              <a:ln w="50800">
                <a:solidFill>
                  <a:schemeClr val="accent6">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262684" y="2895600"/>
                <a:ext cx="0" cy="1219200"/>
              </a:xfrm>
              <a:prstGeom prst="straightConnector1">
                <a:avLst/>
              </a:prstGeom>
              <a:ln w="50800">
                <a:solidFill>
                  <a:schemeClr val="accent6">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119684" y="2362200"/>
                <a:ext cx="2286000" cy="2286000"/>
              </a:xfrm>
              <a:prstGeom prst="straightConnector1">
                <a:avLst/>
              </a:prstGeom>
              <a:ln w="50800">
                <a:solidFill>
                  <a:srgbClr val="00B0F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348284" y="2590800"/>
                <a:ext cx="1828800" cy="1828801"/>
              </a:xfrm>
              <a:prstGeom prst="straightConnector1">
                <a:avLst/>
              </a:prstGeom>
              <a:ln w="50800">
                <a:solidFill>
                  <a:srgbClr val="00B0F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rot="6317715" flipH="1" flipV="1">
                <a:off x="3432228" y="1678057"/>
                <a:ext cx="3660913" cy="3657600"/>
                <a:chOff x="911087" y="1600200"/>
                <a:chExt cx="3660913" cy="3657600"/>
              </a:xfrm>
            </p:grpSpPr>
            <p:sp>
              <p:nvSpPr>
                <p:cNvPr id="34" name="Arc 33"/>
                <p:cNvSpPr/>
                <p:nvPr/>
              </p:nvSpPr>
              <p:spPr>
                <a:xfrm>
                  <a:off x="911087" y="1600200"/>
                  <a:ext cx="3657600" cy="3657600"/>
                </a:xfrm>
                <a:prstGeom prst="arc">
                  <a:avLst/>
                </a:prstGeom>
                <a:ln w="50800">
                  <a:solidFill>
                    <a:srgbClr val="009900"/>
                  </a:solidFill>
                  <a:headEnd type="triangle" w="lg" len="lg"/>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5" name="Arc 34"/>
                <p:cNvSpPr/>
                <p:nvPr/>
              </p:nvSpPr>
              <p:spPr>
                <a:xfrm flipV="1">
                  <a:off x="914400" y="1600200"/>
                  <a:ext cx="3657600" cy="3657600"/>
                </a:xfrm>
                <a:prstGeom prst="arc">
                  <a:avLst/>
                </a:prstGeom>
                <a:ln w="50800">
                  <a:solidFill>
                    <a:srgbClr val="009900"/>
                  </a:solidFill>
                  <a:headEnd type="none" w="lg" len="lg"/>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36" name="Arc 35"/>
              <p:cNvSpPr/>
              <p:nvPr/>
            </p:nvSpPr>
            <p:spPr>
              <a:xfrm rot="2760324" flipV="1">
                <a:off x="3429000" y="1676400"/>
                <a:ext cx="3657600" cy="3657600"/>
              </a:xfrm>
              <a:prstGeom prst="arc">
                <a:avLst/>
              </a:prstGeom>
              <a:ln w="50800">
                <a:solidFill>
                  <a:srgbClr val="009900"/>
                </a:solidFill>
                <a:headEnd type="triangle" w="lg" len="lg"/>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3" name="Straight Connector 2"/>
              <p:cNvCxnSpPr/>
              <p:nvPr/>
            </p:nvCxnSpPr>
            <p:spPr>
              <a:xfrm>
                <a:off x="76200" y="3498849"/>
                <a:ext cx="1371600" cy="0"/>
              </a:xfrm>
              <a:prstGeom prst="line">
                <a:avLst/>
              </a:prstGeom>
              <a:ln w="889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743200" y="3505199"/>
                <a:ext cx="1117150" cy="3314"/>
              </a:xfrm>
              <a:prstGeom prst="line">
                <a:avLst/>
              </a:prstGeom>
              <a:ln w="889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709469" y="3508513"/>
                <a:ext cx="1828800" cy="0"/>
              </a:xfrm>
              <a:prstGeom prst="line">
                <a:avLst/>
              </a:prstGeom>
              <a:ln w="889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765300" y="3492499"/>
                <a:ext cx="609600" cy="3313"/>
              </a:xfrm>
              <a:prstGeom prst="line">
                <a:avLst/>
              </a:prstGeom>
              <a:ln w="88900">
                <a:solidFill>
                  <a:srgbClr val="7030A0"/>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541584" y="3009900"/>
                <a:ext cx="1049216" cy="1028700"/>
              </a:xfrm>
              <a:prstGeom prst="ellipse">
                <a:avLst/>
              </a:prstGeom>
              <a:noFill/>
              <a:ln w="412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Isosceles Triangle 15"/>
              <p:cNvSpPr/>
              <p:nvPr/>
            </p:nvSpPr>
            <p:spPr>
              <a:xfrm rot="16200000">
                <a:off x="2017834" y="2895600"/>
                <a:ext cx="152400" cy="22860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8" name="Straight Arrow Connector 17"/>
              <p:cNvCxnSpPr/>
              <p:nvPr/>
            </p:nvCxnSpPr>
            <p:spPr>
              <a:xfrm flipV="1">
                <a:off x="5257800" y="258884"/>
                <a:ext cx="0" cy="129540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flipH="1">
              <a:off x="2286000" y="4114800"/>
              <a:ext cx="3886200" cy="785832"/>
              <a:chOff x="1825624" y="2501888"/>
              <a:chExt cx="7813676" cy="1841512"/>
            </a:xfrm>
            <a:scene3d>
              <a:camera prst="isometricOffAxis2Right">
                <a:rot lat="1800000" lon="19199999" rev="21594000"/>
              </a:camera>
              <a:lightRig rig="threePt" dir="t"/>
            </a:scene3d>
          </p:grpSpPr>
          <p:grpSp>
            <p:nvGrpSpPr>
              <p:cNvPr id="38" name="Group 37"/>
              <p:cNvGrpSpPr/>
              <p:nvPr/>
            </p:nvGrpSpPr>
            <p:grpSpPr>
              <a:xfrm>
                <a:off x="1825624" y="2501888"/>
                <a:ext cx="5495926" cy="1841512"/>
                <a:chOff x="1819274" y="2508244"/>
                <a:chExt cx="5495926" cy="1841512"/>
              </a:xfrm>
            </p:grpSpPr>
            <p:sp>
              <p:nvSpPr>
                <p:cNvPr id="40" name="Freeform 39"/>
                <p:cNvSpPr/>
                <p:nvPr/>
              </p:nvSpPr>
              <p:spPr>
                <a:xfrm>
                  <a:off x="1819274" y="2508244"/>
                  <a:ext cx="917575" cy="923928"/>
                </a:xfrm>
                <a:custGeom>
                  <a:avLst/>
                  <a:gdLst>
                    <a:gd name="connsiteX0" fmla="*/ 0 w 1835150"/>
                    <a:gd name="connsiteY0" fmla="*/ 1847857 h 1847857"/>
                    <a:gd name="connsiteX1" fmla="*/ 933450 w 1835150"/>
                    <a:gd name="connsiteY1" fmla="*/ 7 h 1847857"/>
                    <a:gd name="connsiteX2" fmla="*/ 1835150 w 1835150"/>
                    <a:gd name="connsiteY2" fmla="*/ 1822457 h 1847857"/>
                    <a:gd name="connsiteX3" fmla="*/ 1835150 w 1835150"/>
                    <a:gd name="connsiteY3" fmla="*/ 1822457 h 1847857"/>
                  </a:gdLst>
                  <a:ahLst/>
                  <a:cxnLst>
                    <a:cxn ang="0">
                      <a:pos x="connsiteX0" y="connsiteY0"/>
                    </a:cxn>
                    <a:cxn ang="0">
                      <a:pos x="connsiteX1" y="connsiteY1"/>
                    </a:cxn>
                    <a:cxn ang="0">
                      <a:pos x="connsiteX2" y="connsiteY2"/>
                    </a:cxn>
                    <a:cxn ang="0">
                      <a:pos x="connsiteX3" y="connsiteY3"/>
                    </a:cxn>
                  </a:cxnLst>
                  <a:rect l="l" t="t" r="r" b="b"/>
                  <a:pathLst>
                    <a:path w="1835150" h="1847857">
                      <a:moveTo>
                        <a:pt x="0" y="1847857"/>
                      </a:moveTo>
                      <a:cubicBezTo>
                        <a:pt x="313796" y="926048"/>
                        <a:pt x="627592" y="4240"/>
                        <a:pt x="933450" y="7"/>
                      </a:cubicBezTo>
                      <a:cubicBezTo>
                        <a:pt x="1239308" y="-4226"/>
                        <a:pt x="1835150" y="1822457"/>
                        <a:pt x="1835150" y="1822457"/>
                      </a:cubicBezTo>
                      <a:lnTo>
                        <a:pt x="1835150" y="1822457"/>
                      </a:ln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1" name="Freeform 40"/>
                <p:cNvSpPr/>
                <p:nvPr/>
              </p:nvSpPr>
              <p:spPr>
                <a:xfrm flipV="1">
                  <a:off x="2736849" y="3419472"/>
                  <a:ext cx="917575" cy="923928"/>
                </a:xfrm>
                <a:custGeom>
                  <a:avLst/>
                  <a:gdLst>
                    <a:gd name="connsiteX0" fmla="*/ 0 w 1835150"/>
                    <a:gd name="connsiteY0" fmla="*/ 1847857 h 1847857"/>
                    <a:gd name="connsiteX1" fmla="*/ 933450 w 1835150"/>
                    <a:gd name="connsiteY1" fmla="*/ 7 h 1847857"/>
                    <a:gd name="connsiteX2" fmla="*/ 1835150 w 1835150"/>
                    <a:gd name="connsiteY2" fmla="*/ 1822457 h 1847857"/>
                    <a:gd name="connsiteX3" fmla="*/ 1835150 w 1835150"/>
                    <a:gd name="connsiteY3" fmla="*/ 1822457 h 1847857"/>
                  </a:gdLst>
                  <a:ahLst/>
                  <a:cxnLst>
                    <a:cxn ang="0">
                      <a:pos x="connsiteX0" y="connsiteY0"/>
                    </a:cxn>
                    <a:cxn ang="0">
                      <a:pos x="connsiteX1" y="connsiteY1"/>
                    </a:cxn>
                    <a:cxn ang="0">
                      <a:pos x="connsiteX2" y="connsiteY2"/>
                    </a:cxn>
                    <a:cxn ang="0">
                      <a:pos x="connsiteX3" y="connsiteY3"/>
                    </a:cxn>
                  </a:cxnLst>
                  <a:rect l="l" t="t" r="r" b="b"/>
                  <a:pathLst>
                    <a:path w="1835150" h="1847857">
                      <a:moveTo>
                        <a:pt x="0" y="1847857"/>
                      </a:moveTo>
                      <a:cubicBezTo>
                        <a:pt x="313796" y="926048"/>
                        <a:pt x="627592" y="4240"/>
                        <a:pt x="933450" y="7"/>
                      </a:cubicBezTo>
                      <a:cubicBezTo>
                        <a:pt x="1239308" y="-4226"/>
                        <a:pt x="1835150" y="1822457"/>
                        <a:pt x="1835150" y="1822457"/>
                      </a:cubicBezTo>
                      <a:lnTo>
                        <a:pt x="1835150" y="1822457"/>
                      </a:ln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2" name="Freeform 41"/>
                <p:cNvSpPr/>
                <p:nvPr/>
              </p:nvSpPr>
              <p:spPr>
                <a:xfrm>
                  <a:off x="3651250" y="2514600"/>
                  <a:ext cx="917575" cy="923928"/>
                </a:xfrm>
                <a:custGeom>
                  <a:avLst/>
                  <a:gdLst>
                    <a:gd name="connsiteX0" fmla="*/ 0 w 1835150"/>
                    <a:gd name="connsiteY0" fmla="*/ 1847857 h 1847857"/>
                    <a:gd name="connsiteX1" fmla="*/ 933450 w 1835150"/>
                    <a:gd name="connsiteY1" fmla="*/ 7 h 1847857"/>
                    <a:gd name="connsiteX2" fmla="*/ 1835150 w 1835150"/>
                    <a:gd name="connsiteY2" fmla="*/ 1822457 h 1847857"/>
                    <a:gd name="connsiteX3" fmla="*/ 1835150 w 1835150"/>
                    <a:gd name="connsiteY3" fmla="*/ 1822457 h 1847857"/>
                  </a:gdLst>
                  <a:ahLst/>
                  <a:cxnLst>
                    <a:cxn ang="0">
                      <a:pos x="connsiteX0" y="connsiteY0"/>
                    </a:cxn>
                    <a:cxn ang="0">
                      <a:pos x="connsiteX1" y="connsiteY1"/>
                    </a:cxn>
                    <a:cxn ang="0">
                      <a:pos x="connsiteX2" y="connsiteY2"/>
                    </a:cxn>
                    <a:cxn ang="0">
                      <a:pos x="connsiteX3" y="connsiteY3"/>
                    </a:cxn>
                  </a:cxnLst>
                  <a:rect l="l" t="t" r="r" b="b"/>
                  <a:pathLst>
                    <a:path w="1835150" h="1847857">
                      <a:moveTo>
                        <a:pt x="0" y="1847857"/>
                      </a:moveTo>
                      <a:cubicBezTo>
                        <a:pt x="313796" y="926048"/>
                        <a:pt x="627592" y="4240"/>
                        <a:pt x="933450" y="7"/>
                      </a:cubicBezTo>
                      <a:cubicBezTo>
                        <a:pt x="1239308" y="-4226"/>
                        <a:pt x="1835150" y="1822457"/>
                        <a:pt x="1835150" y="1822457"/>
                      </a:cubicBezTo>
                      <a:lnTo>
                        <a:pt x="1835150" y="1822457"/>
                      </a:ln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3" name="Freeform 42"/>
                <p:cNvSpPr/>
                <p:nvPr/>
              </p:nvSpPr>
              <p:spPr>
                <a:xfrm flipV="1">
                  <a:off x="4568825" y="3425828"/>
                  <a:ext cx="917575" cy="923928"/>
                </a:xfrm>
                <a:custGeom>
                  <a:avLst/>
                  <a:gdLst>
                    <a:gd name="connsiteX0" fmla="*/ 0 w 1835150"/>
                    <a:gd name="connsiteY0" fmla="*/ 1847857 h 1847857"/>
                    <a:gd name="connsiteX1" fmla="*/ 933450 w 1835150"/>
                    <a:gd name="connsiteY1" fmla="*/ 7 h 1847857"/>
                    <a:gd name="connsiteX2" fmla="*/ 1835150 w 1835150"/>
                    <a:gd name="connsiteY2" fmla="*/ 1822457 h 1847857"/>
                    <a:gd name="connsiteX3" fmla="*/ 1835150 w 1835150"/>
                    <a:gd name="connsiteY3" fmla="*/ 1822457 h 1847857"/>
                  </a:gdLst>
                  <a:ahLst/>
                  <a:cxnLst>
                    <a:cxn ang="0">
                      <a:pos x="connsiteX0" y="connsiteY0"/>
                    </a:cxn>
                    <a:cxn ang="0">
                      <a:pos x="connsiteX1" y="connsiteY1"/>
                    </a:cxn>
                    <a:cxn ang="0">
                      <a:pos x="connsiteX2" y="connsiteY2"/>
                    </a:cxn>
                    <a:cxn ang="0">
                      <a:pos x="connsiteX3" y="connsiteY3"/>
                    </a:cxn>
                  </a:cxnLst>
                  <a:rect l="l" t="t" r="r" b="b"/>
                  <a:pathLst>
                    <a:path w="1835150" h="1847857">
                      <a:moveTo>
                        <a:pt x="0" y="1847857"/>
                      </a:moveTo>
                      <a:cubicBezTo>
                        <a:pt x="313796" y="926048"/>
                        <a:pt x="627592" y="4240"/>
                        <a:pt x="933450" y="7"/>
                      </a:cubicBezTo>
                      <a:cubicBezTo>
                        <a:pt x="1239308" y="-4226"/>
                        <a:pt x="1835150" y="1822457"/>
                        <a:pt x="1835150" y="1822457"/>
                      </a:cubicBezTo>
                      <a:lnTo>
                        <a:pt x="1835150" y="1822457"/>
                      </a:ln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4" name="Freeform 43"/>
                <p:cNvSpPr/>
                <p:nvPr/>
              </p:nvSpPr>
              <p:spPr>
                <a:xfrm>
                  <a:off x="5486400" y="2514600"/>
                  <a:ext cx="917575" cy="923928"/>
                </a:xfrm>
                <a:custGeom>
                  <a:avLst/>
                  <a:gdLst>
                    <a:gd name="connsiteX0" fmla="*/ 0 w 1835150"/>
                    <a:gd name="connsiteY0" fmla="*/ 1847857 h 1847857"/>
                    <a:gd name="connsiteX1" fmla="*/ 933450 w 1835150"/>
                    <a:gd name="connsiteY1" fmla="*/ 7 h 1847857"/>
                    <a:gd name="connsiteX2" fmla="*/ 1835150 w 1835150"/>
                    <a:gd name="connsiteY2" fmla="*/ 1822457 h 1847857"/>
                    <a:gd name="connsiteX3" fmla="*/ 1835150 w 1835150"/>
                    <a:gd name="connsiteY3" fmla="*/ 1822457 h 1847857"/>
                  </a:gdLst>
                  <a:ahLst/>
                  <a:cxnLst>
                    <a:cxn ang="0">
                      <a:pos x="connsiteX0" y="connsiteY0"/>
                    </a:cxn>
                    <a:cxn ang="0">
                      <a:pos x="connsiteX1" y="connsiteY1"/>
                    </a:cxn>
                    <a:cxn ang="0">
                      <a:pos x="connsiteX2" y="connsiteY2"/>
                    </a:cxn>
                    <a:cxn ang="0">
                      <a:pos x="connsiteX3" y="connsiteY3"/>
                    </a:cxn>
                  </a:cxnLst>
                  <a:rect l="l" t="t" r="r" b="b"/>
                  <a:pathLst>
                    <a:path w="1835150" h="1847857">
                      <a:moveTo>
                        <a:pt x="0" y="1847857"/>
                      </a:moveTo>
                      <a:cubicBezTo>
                        <a:pt x="313796" y="926048"/>
                        <a:pt x="627592" y="4240"/>
                        <a:pt x="933450" y="7"/>
                      </a:cubicBezTo>
                      <a:cubicBezTo>
                        <a:pt x="1239308" y="-4226"/>
                        <a:pt x="1835150" y="1822457"/>
                        <a:pt x="1835150" y="1822457"/>
                      </a:cubicBezTo>
                      <a:lnTo>
                        <a:pt x="1835150" y="1822457"/>
                      </a:ln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5" name="Freeform 44"/>
                <p:cNvSpPr/>
                <p:nvPr/>
              </p:nvSpPr>
              <p:spPr>
                <a:xfrm flipV="1">
                  <a:off x="6397625" y="3419472"/>
                  <a:ext cx="917575" cy="923928"/>
                </a:xfrm>
                <a:custGeom>
                  <a:avLst/>
                  <a:gdLst>
                    <a:gd name="connsiteX0" fmla="*/ 0 w 1835150"/>
                    <a:gd name="connsiteY0" fmla="*/ 1847857 h 1847857"/>
                    <a:gd name="connsiteX1" fmla="*/ 933450 w 1835150"/>
                    <a:gd name="connsiteY1" fmla="*/ 7 h 1847857"/>
                    <a:gd name="connsiteX2" fmla="*/ 1835150 w 1835150"/>
                    <a:gd name="connsiteY2" fmla="*/ 1822457 h 1847857"/>
                    <a:gd name="connsiteX3" fmla="*/ 1835150 w 1835150"/>
                    <a:gd name="connsiteY3" fmla="*/ 1822457 h 1847857"/>
                  </a:gdLst>
                  <a:ahLst/>
                  <a:cxnLst>
                    <a:cxn ang="0">
                      <a:pos x="connsiteX0" y="connsiteY0"/>
                    </a:cxn>
                    <a:cxn ang="0">
                      <a:pos x="connsiteX1" y="connsiteY1"/>
                    </a:cxn>
                    <a:cxn ang="0">
                      <a:pos x="connsiteX2" y="connsiteY2"/>
                    </a:cxn>
                    <a:cxn ang="0">
                      <a:pos x="connsiteX3" y="connsiteY3"/>
                    </a:cxn>
                  </a:cxnLst>
                  <a:rect l="l" t="t" r="r" b="b"/>
                  <a:pathLst>
                    <a:path w="1835150" h="1847857">
                      <a:moveTo>
                        <a:pt x="0" y="1847857"/>
                      </a:moveTo>
                      <a:cubicBezTo>
                        <a:pt x="313796" y="926048"/>
                        <a:pt x="627592" y="4240"/>
                        <a:pt x="933450" y="7"/>
                      </a:cubicBezTo>
                      <a:cubicBezTo>
                        <a:pt x="1239308" y="-4226"/>
                        <a:pt x="1835150" y="1822457"/>
                        <a:pt x="1835150" y="1822457"/>
                      </a:cubicBezTo>
                      <a:lnTo>
                        <a:pt x="1835150" y="1822457"/>
                      </a:ln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39" name="Freeform 38"/>
              <p:cNvSpPr/>
              <p:nvPr/>
            </p:nvSpPr>
            <p:spPr>
              <a:xfrm>
                <a:off x="7315200" y="2507301"/>
                <a:ext cx="2324100" cy="938526"/>
              </a:xfrm>
              <a:custGeom>
                <a:avLst/>
                <a:gdLst>
                  <a:gd name="connsiteX0" fmla="*/ 0 w 2324100"/>
                  <a:gd name="connsiteY0" fmla="*/ 938526 h 938526"/>
                  <a:gd name="connsiteX1" fmla="*/ 463550 w 2324100"/>
                  <a:gd name="connsiteY1" fmla="*/ 5076 h 938526"/>
                  <a:gd name="connsiteX2" fmla="*/ 825500 w 2324100"/>
                  <a:gd name="connsiteY2" fmla="*/ 570226 h 938526"/>
                  <a:gd name="connsiteX3" fmla="*/ 901700 w 2324100"/>
                  <a:gd name="connsiteY3" fmla="*/ 684526 h 938526"/>
                  <a:gd name="connsiteX4" fmla="*/ 990600 w 2324100"/>
                  <a:gd name="connsiteY4" fmla="*/ 760726 h 938526"/>
                  <a:gd name="connsiteX5" fmla="*/ 1111250 w 2324100"/>
                  <a:gd name="connsiteY5" fmla="*/ 824226 h 938526"/>
                  <a:gd name="connsiteX6" fmla="*/ 1282700 w 2324100"/>
                  <a:gd name="connsiteY6" fmla="*/ 868676 h 938526"/>
                  <a:gd name="connsiteX7" fmla="*/ 1543050 w 2324100"/>
                  <a:gd name="connsiteY7" fmla="*/ 900426 h 938526"/>
                  <a:gd name="connsiteX8" fmla="*/ 1727200 w 2324100"/>
                  <a:gd name="connsiteY8" fmla="*/ 913126 h 938526"/>
                  <a:gd name="connsiteX9" fmla="*/ 1955800 w 2324100"/>
                  <a:gd name="connsiteY9" fmla="*/ 919476 h 938526"/>
                  <a:gd name="connsiteX10" fmla="*/ 2324100 w 2324100"/>
                  <a:gd name="connsiteY10" fmla="*/ 913126 h 938526"/>
                  <a:gd name="connsiteX11" fmla="*/ 2324100 w 2324100"/>
                  <a:gd name="connsiteY11" fmla="*/ 913126 h 93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24100" h="938526">
                    <a:moveTo>
                      <a:pt x="0" y="938526"/>
                    </a:moveTo>
                    <a:cubicBezTo>
                      <a:pt x="162983" y="502492"/>
                      <a:pt x="325967" y="66459"/>
                      <a:pt x="463550" y="5076"/>
                    </a:cubicBezTo>
                    <a:cubicBezTo>
                      <a:pt x="601133" y="-56307"/>
                      <a:pt x="752475" y="456984"/>
                      <a:pt x="825500" y="570226"/>
                    </a:cubicBezTo>
                    <a:cubicBezTo>
                      <a:pt x="898525" y="683468"/>
                      <a:pt x="874183" y="652776"/>
                      <a:pt x="901700" y="684526"/>
                    </a:cubicBezTo>
                    <a:cubicBezTo>
                      <a:pt x="929217" y="716276"/>
                      <a:pt x="955675" y="737443"/>
                      <a:pt x="990600" y="760726"/>
                    </a:cubicBezTo>
                    <a:cubicBezTo>
                      <a:pt x="1025525" y="784009"/>
                      <a:pt x="1062567" y="806234"/>
                      <a:pt x="1111250" y="824226"/>
                    </a:cubicBezTo>
                    <a:cubicBezTo>
                      <a:pt x="1159933" y="842218"/>
                      <a:pt x="1210733" y="855976"/>
                      <a:pt x="1282700" y="868676"/>
                    </a:cubicBezTo>
                    <a:cubicBezTo>
                      <a:pt x="1354667" y="881376"/>
                      <a:pt x="1468967" y="893018"/>
                      <a:pt x="1543050" y="900426"/>
                    </a:cubicBezTo>
                    <a:cubicBezTo>
                      <a:pt x="1617133" y="907834"/>
                      <a:pt x="1658408" y="909951"/>
                      <a:pt x="1727200" y="913126"/>
                    </a:cubicBezTo>
                    <a:cubicBezTo>
                      <a:pt x="1795992" y="916301"/>
                      <a:pt x="1856317" y="919476"/>
                      <a:pt x="1955800" y="919476"/>
                    </a:cubicBezTo>
                    <a:cubicBezTo>
                      <a:pt x="2055283" y="919476"/>
                      <a:pt x="2324100" y="913126"/>
                      <a:pt x="2324100" y="913126"/>
                    </a:cubicBezTo>
                    <a:lnTo>
                      <a:pt x="2324100" y="913126"/>
                    </a:lnTo>
                  </a:path>
                </a:pathLst>
              </a:custGeom>
              <a:noFill/>
              <a:ln w="412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27" name="TextBox 26"/>
            <p:cNvSpPr txBox="1"/>
            <p:nvPr/>
          </p:nvSpPr>
          <p:spPr>
            <a:xfrm>
              <a:off x="2451100" y="4348121"/>
              <a:ext cx="457200" cy="639105"/>
            </a:xfrm>
            <a:prstGeom prst="rect">
              <a:avLst/>
            </a:prstGeom>
            <a:noFill/>
          </p:spPr>
          <p:txBody>
            <a:bodyPr wrap="square" rtlCol="0">
              <a:spAutoFit/>
            </a:bodyPr>
            <a:lstStyle/>
            <a:p>
              <a:r>
                <a:rPr lang="el-GR" sz="3200" b="1" dirty="0">
                  <a:solidFill>
                    <a:srgbClr val="FF0000"/>
                  </a:solidFill>
                  <a:latin typeface="Palatino Linotype"/>
                </a:rPr>
                <a:t>γ</a:t>
              </a:r>
              <a:endParaRPr lang="en-US" sz="3200" b="1" dirty="0">
                <a:solidFill>
                  <a:srgbClr val="FF0000"/>
                </a:solidFill>
              </a:endParaRPr>
            </a:p>
          </p:txBody>
        </p:sp>
        <p:sp>
          <p:nvSpPr>
            <p:cNvPr id="28" name="TextBox 27"/>
            <p:cNvSpPr txBox="1"/>
            <p:nvPr/>
          </p:nvSpPr>
          <p:spPr>
            <a:xfrm>
              <a:off x="1995471" y="1066800"/>
              <a:ext cx="627183" cy="706380"/>
            </a:xfrm>
            <a:prstGeom prst="rect">
              <a:avLst/>
            </a:prstGeom>
            <a:noFill/>
          </p:spPr>
          <p:txBody>
            <a:bodyPr wrap="square" rtlCol="0">
              <a:spAutoFit/>
            </a:bodyPr>
            <a:lstStyle/>
            <a:p>
              <a:r>
                <a:rPr lang="en-US" sz="3600" b="1" dirty="0">
                  <a:solidFill>
                    <a:prstClr val="black"/>
                  </a:solidFill>
                </a:rPr>
                <a:t>e</a:t>
              </a:r>
              <a:r>
                <a:rPr lang="en-US" sz="3600" b="1" baseline="30000" dirty="0">
                  <a:solidFill>
                    <a:prstClr val="black"/>
                  </a:solidFill>
                </a:rPr>
                <a:t>-</a:t>
              </a:r>
            </a:p>
          </p:txBody>
        </p:sp>
        <p:sp>
          <p:nvSpPr>
            <p:cNvPr id="55" name="TextBox 54"/>
            <p:cNvSpPr txBox="1"/>
            <p:nvPr/>
          </p:nvSpPr>
          <p:spPr>
            <a:xfrm>
              <a:off x="2889355" y="4932896"/>
              <a:ext cx="457200" cy="571831"/>
            </a:xfrm>
            <a:prstGeom prst="rect">
              <a:avLst/>
            </a:prstGeom>
            <a:noFill/>
          </p:spPr>
          <p:txBody>
            <a:bodyPr wrap="square" rtlCol="0">
              <a:spAutoFit/>
            </a:bodyPr>
            <a:lstStyle/>
            <a:p>
              <a:r>
                <a:rPr lang="en-US" sz="2800" b="1" dirty="0">
                  <a:solidFill>
                    <a:prstClr val="black"/>
                  </a:solidFill>
                </a:rPr>
                <a:t>z</a:t>
              </a:r>
            </a:p>
          </p:txBody>
        </p:sp>
        <p:sp>
          <p:nvSpPr>
            <p:cNvPr id="56" name="TextBox 55"/>
            <p:cNvSpPr txBox="1"/>
            <p:nvPr/>
          </p:nvSpPr>
          <p:spPr>
            <a:xfrm>
              <a:off x="5562600" y="685800"/>
              <a:ext cx="457200" cy="571831"/>
            </a:xfrm>
            <a:prstGeom prst="rect">
              <a:avLst/>
            </a:prstGeom>
            <a:noFill/>
          </p:spPr>
          <p:txBody>
            <a:bodyPr wrap="square" rtlCol="0">
              <a:spAutoFit/>
            </a:bodyPr>
            <a:lstStyle/>
            <a:p>
              <a:r>
                <a:rPr lang="en-US" sz="2800" b="1" dirty="0">
                  <a:solidFill>
                    <a:prstClr val="black"/>
                  </a:solidFill>
                  <a:latin typeface="Palatino Linotype" panose="02040502050505030304" pitchFamily="18" charset="0"/>
                </a:rPr>
                <a:t>y</a:t>
              </a:r>
            </a:p>
          </p:txBody>
        </p:sp>
        <p:sp>
          <p:nvSpPr>
            <p:cNvPr id="57" name="TextBox 56"/>
            <p:cNvSpPr txBox="1"/>
            <p:nvPr/>
          </p:nvSpPr>
          <p:spPr>
            <a:xfrm>
              <a:off x="8081069" y="4963179"/>
              <a:ext cx="457200" cy="571831"/>
            </a:xfrm>
            <a:prstGeom prst="rect">
              <a:avLst/>
            </a:prstGeom>
            <a:noFill/>
          </p:spPr>
          <p:txBody>
            <a:bodyPr wrap="square" rtlCol="0">
              <a:spAutoFit/>
            </a:bodyPr>
            <a:lstStyle/>
            <a:p>
              <a:r>
                <a:rPr lang="en-US" sz="2800" b="1" dirty="0">
                  <a:solidFill>
                    <a:prstClr val="black"/>
                  </a:solidFill>
                </a:rPr>
                <a:t>x</a:t>
              </a:r>
            </a:p>
          </p:txBody>
        </p:sp>
        <p:sp>
          <p:nvSpPr>
            <p:cNvPr id="58" name="TextBox 57"/>
            <p:cNvSpPr txBox="1"/>
            <p:nvPr/>
          </p:nvSpPr>
          <p:spPr>
            <a:xfrm>
              <a:off x="1188489" y="2623308"/>
              <a:ext cx="613469" cy="571831"/>
            </a:xfrm>
            <a:prstGeom prst="rect">
              <a:avLst/>
            </a:prstGeom>
            <a:noFill/>
          </p:spPr>
          <p:txBody>
            <a:bodyPr wrap="square" rtlCol="0">
              <a:spAutoFit/>
            </a:bodyPr>
            <a:lstStyle/>
            <a:p>
              <a:r>
                <a:rPr lang="en-US" sz="2800" b="1" dirty="0">
                  <a:solidFill>
                    <a:prstClr val="black"/>
                  </a:solidFill>
                </a:rPr>
                <a:t>P</a:t>
              </a:r>
              <a:r>
                <a:rPr lang="en-US" sz="2800" b="1" baseline="-25000" dirty="0">
                  <a:solidFill>
                    <a:prstClr val="black"/>
                  </a:solidFill>
                </a:rPr>
                <a:t>e</a:t>
              </a:r>
            </a:p>
          </p:txBody>
        </p:sp>
        <p:sp>
          <p:nvSpPr>
            <p:cNvPr id="59" name="TextBox 58"/>
            <p:cNvSpPr txBox="1"/>
            <p:nvPr/>
          </p:nvSpPr>
          <p:spPr>
            <a:xfrm>
              <a:off x="6345036" y="1380927"/>
              <a:ext cx="2494164" cy="639105"/>
            </a:xfrm>
            <a:prstGeom prst="rect">
              <a:avLst/>
            </a:prstGeom>
            <a:noFill/>
          </p:spPr>
          <p:txBody>
            <a:bodyPr wrap="square" rtlCol="0">
              <a:spAutoFit/>
            </a:bodyPr>
            <a:lstStyle/>
            <a:p>
              <a:r>
                <a:rPr lang="en-US" sz="3200" b="1" dirty="0">
                  <a:solidFill>
                    <a:srgbClr val="F79646">
                      <a:lumMod val="75000"/>
                    </a:srgbClr>
                  </a:solidFill>
                </a:rPr>
                <a:t>P</a:t>
              </a:r>
              <a:r>
                <a:rPr lang="en-US" sz="3200" b="1" baseline="-25000" dirty="0">
                  <a:solidFill>
                    <a:srgbClr val="F79646">
                      <a:lumMod val="75000"/>
                    </a:srgbClr>
                  </a:solidFill>
                </a:rPr>
                <a:t>1 </a:t>
              </a:r>
              <a:r>
                <a:rPr lang="en-US" sz="3200" b="1" dirty="0">
                  <a:solidFill>
                    <a:prstClr val="black"/>
                  </a:solidFill>
                </a:rPr>
                <a:t>; </a:t>
              </a:r>
              <a:r>
                <a:rPr lang="en-US" sz="3200" b="1" dirty="0">
                  <a:solidFill>
                    <a:srgbClr val="00B0F0"/>
                  </a:solidFill>
                </a:rPr>
                <a:t>P</a:t>
              </a:r>
              <a:r>
                <a:rPr lang="en-US" sz="3200" b="1" baseline="-25000" dirty="0">
                  <a:solidFill>
                    <a:srgbClr val="00B0F0"/>
                  </a:solidFill>
                </a:rPr>
                <a:t>2 </a:t>
              </a:r>
              <a:r>
                <a:rPr lang="en-US" sz="3200" b="1" dirty="0">
                  <a:solidFill>
                    <a:prstClr val="black"/>
                  </a:solidFill>
                </a:rPr>
                <a:t>; </a:t>
              </a:r>
              <a:r>
                <a:rPr lang="en-US" sz="3200" b="1" dirty="0">
                  <a:solidFill>
                    <a:srgbClr val="009900"/>
                  </a:solidFill>
                </a:rPr>
                <a:t>P</a:t>
              </a:r>
              <a:r>
                <a:rPr lang="en-US" sz="3200" b="1" baseline="-25000" dirty="0">
                  <a:solidFill>
                    <a:srgbClr val="009900"/>
                  </a:solidFill>
                </a:rPr>
                <a:t>3</a:t>
              </a:r>
            </a:p>
          </p:txBody>
        </p:sp>
        <p:cxnSp>
          <p:nvCxnSpPr>
            <p:cNvPr id="30" name="Straight Arrow Connector 29"/>
            <p:cNvCxnSpPr/>
            <p:nvPr/>
          </p:nvCxnSpPr>
          <p:spPr>
            <a:xfrm flipH="1">
              <a:off x="1377844" y="2590800"/>
              <a:ext cx="2146512" cy="838200"/>
            </a:xfrm>
            <a:prstGeom prst="straightConnector1">
              <a:avLst/>
            </a:prstGeom>
            <a:ln w="508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7032280" y="4133878"/>
              <a:ext cx="1748731" cy="504557"/>
            </a:xfrm>
            <a:prstGeom prst="rect">
              <a:avLst/>
            </a:prstGeom>
            <a:noFill/>
          </p:spPr>
          <p:txBody>
            <a:bodyPr wrap="square" rtlCol="0">
              <a:spAutoFit/>
            </a:bodyPr>
            <a:lstStyle/>
            <a:p>
              <a:r>
                <a:rPr lang="en-US" sz="2400" b="1" dirty="0">
                  <a:solidFill>
                    <a:prstClr val="black"/>
                  </a:solidFill>
                </a:rPr>
                <a:t>0</a:t>
              </a:r>
              <a:r>
                <a:rPr lang="en-US" sz="2400" b="1" baseline="30000" dirty="0">
                  <a:solidFill>
                    <a:prstClr val="black"/>
                  </a:solidFill>
                </a:rPr>
                <a:t>o</a:t>
              </a:r>
            </a:p>
          </p:txBody>
        </p:sp>
        <p:sp>
          <p:nvSpPr>
            <p:cNvPr id="66" name="TextBox 65"/>
            <p:cNvSpPr txBox="1"/>
            <p:nvPr/>
          </p:nvSpPr>
          <p:spPr>
            <a:xfrm>
              <a:off x="7014269" y="2661625"/>
              <a:ext cx="1748731" cy="504557"/>
            </a:xfrm>
            <a:prstGeom prst="rect">
              <a:avLst/>
            </a:prstGeom>
            <a:noFill/>
          </p:spPr>
          <p:txBody>
            <a:bodyPr wrap="square" rtlCol="0">
              <a:spAutoFit/>
            </a:bodyPr>
            <a:lstStyle/>
            <a:p>
              <a:r>
                <a:rPr lang="en-US" sz="2400" b="1" dirty="0">
                  <a:solidFill>
                    <a:prstClr val="black"/>
                  </a:solidFill>
                </a:rPr>
                <a:t>45</a:t>
              </a:r>
              <a:r>
                <a:rPr lang="en-US" sz="2400" b="1" baseline="30000" dirty="0">
                  <a:solidFill>
                    <a:prstClr val="black"/>
                  </a:solidFill>
                </a:rPr>
                <a:t>o</a:t>
              </a:r>
            </a:p>
          </p:txBody>
        </p:sp>
        <p:sp>
          <p:nvSpPr>
            <p:cNvPr id="67" name="TextBox 66"/>
            <p:cNvSpPr txBox="1"/>
            <p:nvPr/>
          </p:nvSpPr>
          <p:spPr>
            <a:xfrm>
              <a:off x="5715000" y="1883293"/>
              <a:ext cx="1748731" cy="504557"/>
            </a:xfrm>
            <a:prstGeom prst="rect">
              <a:avLst/>
            </a:prstGeom>
            <a:noFill/>
          </p:spPr>
          <p:txBody>
            <a:bodyPr wrap="square" rtlCol="0">
              <a:spAutoFit/>
            </a:bodyPr>
            <a:lstStyle/>
            <a:p>
              <a:r>
                <a:rPr lang="en-US" sz="2400" b="1" dirty="0">
                  <a:solidFill>
                    <a:prstClr val="black"/>
                  </a:solidFill>
                </a:rPr>
                <a:t>90</a:t>
              </a:r>
              <a:r>
                <a:rPr lang="en-US" sz="2400" b="1" baseline="30000" dirty="0">
                  <a:solidFill>
                    <a:prstClr val="black"/>
                  </a:solidFill>
                </a:rPr>
                <a:t>o</a:t>
              </a:r>
            </a:p>
          </p:txBody>
        </p:sp>
        <p:sp>
          <p:nvSpPr>
            <p:cNvPr id="68" name="TextBox 67"/>
            <p:cNvSpPr txBox="1"/>
            <p:nvPr/>
          </p:nvSpPr>
          <p:spPr>
            <a:xfrm>
              <a:off x="3987574" y="1106781"/>
              <a:ext cx="1748731" cy="504557"/>
            </a:xfrm>
            <a:prstGeom prst="rect">
              <a:avLst/>
            </a:prstGeom>
            <a:noFill/>
          </p:spPr>
          <p:txBody>
            <a:bodyPr wrap="square" rtlCol="0">
              <a:spAutoFit/>
            </a:bodyPr>
            <a:lstStyle/>
            <a:p>
              <a:r>
                <a:rPr lang="en-US" sz="2400" b="1" dirty="0">
                  <a:solidFill>
                    <a:prstClr val="black"/>
                  </a:solidFill>
                </a:rPr>
                <a:t>135</a:t>
              </a:r>
              <a:r>
                <a:rPr lang="en-US" sz="2400" b="1" baseline="30000" dirty="0">
                  <a:solidFill>
                    <a:prstClr val="black"/>
                  </a:solidFill>
                </a:rPr>
                <a:t>o</a:t>
              </a:r>
            </a:p>
          </p:txBody>
        </p:sp>
      </p:grpSp>
      <p:sp>
        <p:nvSpPr>
          <p:cNvPr id="2" name="TextBox 1"/>
          <p:cNvSpPr txBox="1"/>
          <p:nvPr/>
        </p:nvSpPr>
        <p:spPr>
          <a:xfrm>
            <a:off x="1852745" y="145521"/>
            <a:ext cx="8661773" cy="584775"/>
          </a:xfrm>
          <a:prstGeom prst="rect">
            <a:avLst/>
          </a:prstGeom>
          <a:noFill/>
        </p:spPr>
        <p:txBody>
          <a:bodyPr wrap="square" rtlCol="0">
            <a:spAutoFit/>
          </a:bodyPr>
          <a:lstStyle/>
          <a:p>
            <a:r>
              <a:rPr lang="en-US" sz="3200" u="sng" dirty="0" err="1">
                <a:solidFill>
                  <a:srgbClr val="C00000"/>
                </a:solidFill>
              </a:rPr>
              <a:t>A</a:t>
            </a:r>
            <a:r>
              <a:rPr lang="en-US" sz="3200" dirty="0" err="1"/>
              <a:t>curate</a:t>
            </a:r>
            <a:r>
              <a:rPr lang="en-US" sz="3200" dirty="0"/>
              <a:t> </a:t>
            </a:r>
            <a:r>
              <a:rPr lang="en-US" sz="3200" u="sng" dirty="0">
                <a:solidFill>
                  <a:srgbClr val="C00000"/>
                </a:solidFill>
              </a:rPr>
              <a:t>E</a:t>
            </a:r>
            <a:r>
              <a:rPr lang="en-US" sz="3200" dirty="0"/>
              <a:t>lectron </a:t>
            </a:r>
            <a:r>
              <a:rPr lang="en-US" sz="3200" u="sng" dirty="0">
                <a:solidFill>
                  <a:srgbClr val="C00000"/>
                </a:solidFill>
              </a:rPr>
              <a:t>S</a:t>
            </a:r>
            <a:r>
              <a:rPr lang="en-US" sz="3200" dirty="0"/>
              <a:t>pin </a:t>
            </a:r>
            <a:r>
              <a:rPr lang="en-US" sz="3200" u="sng" dirty="0">
                <a:solidFill>
                  <a:srgbClr val="C00000"/>
                </a:solidFill>
              </a:rPr>
              <a:t>O</a:t>
            </a:r>
            <a:r>
              <a:rPr lang="en-US" sz="3200" dirty="0"/>
              <a:t>ptical </a:t>
            </a:r>
            <a:r>
              <a:rPr lang="en-US" sz="3200" u="sng" dirty="0">
                <a:solidFill>
                  <a:srgbClr val="C00000"/>
                </a:solidFill>
              </a:rPr>
              <a:t>P</a:t>
            </a:r>
            <a:r>
              <a:rPr lang="en-US" sz="3200" dirty="0"/>
              <a:t>olarimetry </a:t>
            </a:r>
            <a:r>
              <a:rPr lang="en-US" sz="3200" u="sng" dirty="0">
                <a:solidFill>
                  <a:srgbClr val="C00000"/>
                </a:solidFill>
              </a:rPr>
              <a:t>(AESOP)</a:t>
            </a:r>
          </a:p>
        </p:txBody>
      </p:sp>
      <p:sp>
        <p:nvSpPr>
          <p:cNvPr id="48" name="TextBox 47"/>
          <p:cNvSpPr txBox="1"/>
          <p:nvPr/>
        </p:nvSpPr>
        <p:spPr>
          <a:xfrm>
            <a:off x="1724281" y="4746480"/>
            <a:ext cx="2133463" cy="1200329"/>
          </a:xfrm>
          <a:prstGeom prst="rect">
            <a:avLst/>
          </a:prstGeom>
          <a:noFill/>
        </p:spPr>
        <p:txBody>
          <a:bodyPr wrap="square" rtlCol="0">
            <a:spAutoFit/>
          </a:bodyPr>
          <a:lstStyle/>
          <a:p>
            <a:r>
              <a:rPr lang="fr-FR" dirty="0" err="1">
                <a:solidFill>
                  <a:srgbClr val="7030A0"/>
                </a:solidFill>
              </a:rPr>
              <a:t>See</a:t>
            </a:r>
            <a:r>
              <a:rPr lang="fr-FR" dirty="0">
                <a:solidFill>
                  <a:srgbClr val="7030A0"/>
                </a:solidFill>
              </a:rPr>
              <a:t> </a:t>
            </a:r>
            <a:r>
              <a:rPr lang="fr-FR" dirty="0" err="1">
                <a:solidFill>
                  <a:srgbClr val="7030A0"/>
                </a:solidFill>
              </a:rPr>
              <a:t>also</a:t>
            </a:r>
            <a:r>
              <a:rPr lang="fr-FR" dirty="0">
                <a:solidFill>
                  <a:srgbClr val="7030A0"/>
                </a:solidFill>
              </a:rPr>
              <a:t> MAMI POLO: </a:t>
            </a:r>
            <a:r>
              <a:rPr lang="fr-FR" dirty="0" err="1">
                <a:solidFill>
                  <a:srgbClr val="7030A0"/>
                </a:solidFill>
              </a:rPr>
              <a:t>B.Collin</a:t>
            </a:r>
            <a:r>
              <a:rPr lang="fr-FR" dirty="0">
                <a:solidFill>
                  <a:srgbClr val="7030A0"/>
                </a:solidFill>
              </a:rPr>
              <a:t> </a:t>
            </a:r>
            <a:r>
              <a:rPr lang="fr-FR" i="1" dirty="0">
                <a:solidFill>
                  <a:srgbClr val="7030A0"/>
                </a:solidFill>
              </a:rPr>
              <a:t>et al</a:t>
            </a:r>
            <a:r>
              <a:rPr lang="fr-FR" dirty="0">
                <a:solidFill>
                  <a:srgbClr val="7030A0"/>
                </a:solidFill>
              </a:rPr>
              <a:t>., NIM A </a:t>
            </a:r>
            <a:r>
              <a:rPr lang="fr-FR" b="1" dirty="0">
                <a:solidFill>
                  <a:srgbClr val="7030A0"/>
                </a:solidFill>
              </a:rPr>
              <a:t>534</a:t>
            </a:r>
            <a:r>
              <a:rPr lang="fr-FR" dirty="0">
                <a:solidFill>
                  <a:srgbClr val="7030A0"/>
                </a:solidFill>
              </a:rPr>
              <a:t>, 361 (2004)</a:t>
            </a:r>
          </a:p>
        </p:txBody>
      </p:sp>
      <p:pic>
        <p:nvPicPr>
          <p:cNvPr id="7" name="Picture 6"/>
          <p:cNvPicPr>
            <a:picLocks noChangeAspect="1"/>
          </p:cNvPicPr>
          <p:nvPr/>
        </p:nvPicPr>
        <p:blipFill>
          <a:blip r:embed="rId2"/>
          <a:stretch>
            <a:fillRect/>
          </a:stretch>
        </p:blipFill>
        <p:spPr>
          <a:xfrm>
            <a:off x="1524000" y="6223227"/>
            <a:ext cx="9144000" cy="625587"/>
          </a:xfrm>
          <a:prstGeom prst="rect">
            <a:avLst/>
          </a:prstGeom>
        </p:spPr>
      </p:pic>
    </p:spTree>
    <p:extLst>
      <p:ext uri="{BB962C8B-B14F-4D97-AF65-F5344CB8AC3E}">
        <p14:creationId xmlns:p14="http://schemas.microsoft.com/office/powerpoint/2010/main" val="12601658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949" y="28353"/>
            <a:ext cx="9144000" cy="1143000"/>
          </a:xfrm>
        </p:spPr>
        <p:txBody>
          <a:bodyPr>
            <a:normAutofit/>
          </a:bodyPr>
          <a:lstStyle/>
          <a:p>
            <a:r>
              <a:rPr lang="en-US" sz="3200" u="sng" dirty="0">
                <a:solidFill>
                  <a:srgbClr val="FF0000"/>
                </a:solidFill>
              </a:rPr>
              <a:t>The </a:t>
            </a:r>
            <a:r>
              <a:rPr lang="en-US" sz="3200" u="sng" dirty="0" smtClean="0">
                <a:solidFill>
                  <a:srgbClr val="FF0000"/>
                </a:solidFill>
              </a:rPr>
              <a:t>General Electron Optical Polarimeter Equation</a:t>
            </a:r>
            <a:endParaRPr lang="en-US" sz="3200" u="sng" dirty="0">
              <a:solidFill>
                <a:srgbClr val="FF0000"/>
              </a:solidFill>
            </a:endParaRPr>
          </a:p>
        </p:txBody>
      </p:sp>
      <mc:AlternateContent xmlns:mc="http://schemas.openxmlformats.org/markup-compatibility/2006" xmlns:a14="http://schemas.microsoft.com/office/drawing/2010/main">
        <mc:Choice Requires="a14">
          <p:sp>
            <p:nvSpPr>
              <p:cNvPr id="4" name="TextBox 3"/>
              <p:cNvSpPr txBox="1"/>
              <p:nvPr/>
            </p:nvSpPr>
            <p:spPr>
              <a:xfrm>
                <a:off x="3429001" y="1143000"/>
                <a:ext cx="2812629" cy="11028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a:solidFill>
                                <a:prstClr val="black"/>
                              </a:solidFill>
                              <a:latin typeface="Cambria Math" panose="02040503050406030204" pitchFamily="18" charset="0"/>
                            </a:rPr>
                          </m:ctrlPr>
                        </m:sSubPr>
                        <m:e>
                          <m:r>
                            <a:rPr lang="en-US" sz="3200" i="1">
                              <a:solidFill>
                                <a:prstClr val="black"/>
                              </a:solidFill>
                              <a:latin typeface="Cambria Math"/>
                            </a:rPr>
                            <m:t>𝑃</m:t>
                          </m:r>
                        </m:e>
                        <m:sub>
                          <m:r>
                            <a:rPr lang="en-US" sz="3200" i="1">
                              <a:solidFill>
                                <a:prstClr val="black"/>
                              </a:solidFill>
                              <a:latin typeface="Cambria Math"/>
                            </a:rPr>
                            <m:t>𝑒</m:t>
                          </m:r>
                        </m:sub>
                      </m:sSub>
                      <m:r>
                        <a:rPr lang="en-US" sz="3200" i="1">
                          <a:solidFill>
                            <a:prstClr val="black"/>
                          </a:solidFill>
                          <a:latin typeface="Cambria Math"/>
                        </a:rPr>
                        <m:t>=</m:t>
                      </m:r>
                      <m:f>
                        <m:fPr>
                          <m:ctrlPr>
                            <a:rPr lang="en-US" sz="3200" i="1">
                              <a:solidFill>
                                <a:prstClr val="black"/>
                              </a:solidFill>
                              <a:latin typeface="Cambria Math" panose="02040503050406030204" pitchFamily="18" charset="0"/>
                            </a:rPr>
                          </m:ctrlPr>
                        </m:fPr>
                        <m:num>
                          <m:sSub>
                            <m:sSubPr>
                              <m:ctrlPr>
                                <a:rPr lang="en-US" sz="3200" i="1">
                                  <a:solidFill>
                                    <a:srgbClr val="00B050"/>
                                  </a:solidFill>
                                  <a:latin typeface="Cambria Math" panose="02040503050406030204" pitchFamily="18" charset="0"/>
                                </a:rPr>
                              </m:ctrlPr>
                            </m:sSubPr>
                            <m:e>
                              <m:r>
                                <a:rPr lang="en-US" sz="3200" i="1">
                                  <a:solidFill>
                                    <a:srgbClr val="00B050"/>
                                  </a:solidFill>
                                  <a:latin typeface="Cambria Math"/>
                                </a:rPr>
                                <m:t>𝑃</m:t>
                              </m:r>
                            </m:e>
                            <m:sub>
                              <m:r>
                                <a:rPr lang="en-US" sz="3200" i="1">
                                  <a:solidFill>
                                    <a:srgbClr val="00B050"/>
                                  </a:solidFill>
                                  <a:latin typeface="Cambria Math"/>
                                </a:rPr>
                                <m:t>3</m:t>
                              </m:r>
                            </m:sub>
                          </m:sSub>
                        </m:num>
                        <m:den>
                          <m:r>
                            <a:rPr lang="en-US" sz="3200" i="1">
                              <a:solidFill>
                                <a:prstClr val="black"/>
                              </a:solidFill>
                              <a:latin typeface="Cambria Math"/>
                            </a:rPr>
                            <m:t>[</m:t>
                          </m:r>
                          <m:r>
                            <a:rPr lang="en-US" sz="3200" i="1">
                              <a:solidFill>
                                <a:prstClr val="black"/>
                              </a:solidFill>
                              <a:latin typeface="Cambria Math"/>
                            </a:rPr>
                            <m:t>𝑎</m:t>
                          </m:r>
                          <m:r>
                            <a:rPr lang="en-US" sz="3200" i="1">
                              <a:solidFill>
                                <a:prstClr val="black"/>
                              </a:solidFill>
                              <a:latin typeface="Cambria Math"/>
                            </a:rPr>
                            <m:t>+</m:t>
                          </m:r>
                          <m:r>
                            <a:rPr lang="en-US" sz="3200" i="1">
                              <a:solidFill>
                                <a:prstClr val="black"/>
                              </a:solidFill>
                              <a:latin typeface="Cambria Math"/>
                            </a:rPr>
                            <m:t>𝑏</m:t>
                          </m:r>
                          <m:sSub>
                            <m:sSubPr>
                              <m:ctrlPr>
                                <a:rPr lang="en-US" sz="3200" i="1">
                                  <a:solidFill>
                                    <a:prstClr val="black"/>
                                  </a:solidFill>
                                  <a:latin typeface="Cambria Math" panose="02040503050406030204" pitchFamily="18" charset="0"/>
                                </a:rPr>
                              </m:ctrlPr>
                            </m:sSubPr>
                            <m:e>
                              <m:r>
                                <a:rPr lang="en-US" sz="3200" i="1">
                                  <a:solidFill>
                                    <a:srgbClr val="7030A0"/>
                                  </a:solidFill>
                                  <a:latin typeface="Cambria Math"/>
                                </a:rPr>
                                <m:t>𝑃</m:t>
                              </m:r>
                            </m:e>
                            <m:sub>
                              <m:r>
                                <a:rPr lang="en-US" sz="3200" i="1">
                                  <a:solidFill>
                                    <a:srgbClr val="7030A0"/>
                                  </a:solidFill>
                                  <a:latin typeface="Cambria Math"/>
                                </a:rPr>
                                <m:t>1</m:t>
                              </m:r>
                            </m:sub>
                          </m:sSub>
                          <m:r>
                            <a:rPr lang="en-US" sz="3200" i="1">
                              <a:solidFill>
                                <a:prstClr val="black"/>
                              </a:solidFill>
                              <a:latin typeface="Cambria Math"/>
                            </a:rPr>
                            <m:t>]</m:t>
                          </m:r>
                        </m:den>
                      </m:f>
                    </m:oMath>
                  </m:oMathPara>
                </a14:m>
                <a:endParaRPr lang="en-US" sz="3200" dirty="0">
                  <a:solidFill>
                    <a:prstClr val="black"/>
                  </a:solidFill>
                  <a:latin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429001" y="1143000"/>
                <a:ext cx="2812629" cy="1102866"/>
              </a:xfrm>
              <a:prstGeom prst="rect">
                <a:avLst/>
              </a:prstGeom>
              <a:blipFill>
                <a:blip r:embed="rId2"/>
                <a:stretch>
                  <a:fillRect/>
                </a:stretch>
              </a:blipFill>
            </p:spPr>
            <p:txBody>
              <a:bodyPr/>
              <a:lstStyle/>
              <a:p>
                <a:r>
                  <a:rPr lang="en-US">
                    <a:noFill/>
                  </a:rPr>
                  <a:t> </a:t>
                </a:r>
              </a:p>
            </p:txBody>
          </p:sp>
        </mc:Fallback>
      </mc:AlternateContent>
      <p:grpSp>
        <p:nvGrpSpPr>
          <p:cNvPr id="15" name="Group 14"/>
          <p:cNvGrpSpPr/>
          <p:nvPr/>
        </p:nvGrpSpPr>
        <p:grpSpPr>
          <a:xfrm>
            <a:off x="2464661" y="2689971"/>
            <a:ext cx="1922948" cy="1906024"/>
            <a:chOff x="914400" y="2514600"/>
            <a:chExt cx="1943100" cy="1828800"/>
          </a:xfrm>
        </p:grpSpPr>
        <p:grpSp>
          <p:nvGrpSpPr>
            <p:cNvPr id="10" name="Group 9"/>
            <p:cNvGrpSpPr/>
            <p:nvPr/>
          </p:nvGrpSpPr>
          <p:grpSpPr>
            <a:xfrm>
              <a:off x="914400" y="2514600"/>
              <a:ext cx="1943100" cy="1828800"/>
              <a:chOff x="914400" y="2514600"/>
              <a:chExt cx="1943100" cy="1828800"/>
            </a:xfrm>
          </p:grpSpPr>
          <p:sp>
            <p:nvSpPr>
              <p:cNvPr id="7" name="Oval 6"/>
              <p:cNvSpPr/>
              <p:nvPr/>
            </p:nvSpPr>
            <p:spPr>
              <a:xfrm>
                <a:off x="914400" y="2514600"/>
                <a:ext cx="1828800" cy="1828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Isosceles Triangle 7"/>
              <p:cNvSpPr/>
              <p:nvPr/>
            </p:nvSpPr>
            <p:spPr>
              <a:xfrm>
                <a:off x="2628900" y="3124200"/>
                <a:ext cx="228600" cy="304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rot="2296479" flipH="1">
                <a:off x="1597063" y="2514600"/>
                <a:ext cx="952500" cy="1447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1" name="Group 10"/>
            <p:cNvGrpSpPr/>
            <p:nvPr/>
          </p:nvGrpSpPr>
          <p:grpSpPr>
            <a:xfrm rot="16200000" flipH="1">
              <a:off x="1109812" y="2781392"/>
              <a:ext cx="1437978" cy="1390913"/>
              <a:chOff x="914400" y="2514600"/>
              <a:chExt cx="1943100" cy="1828800"/>
            </a:xfrm>
          </p:grpSpPr>
          <p:sp>
            <p:nvSpPr>
              <p:cNvPr id="12" name="Oval 11"/>
              <p:cNvSpPr/>
              <p:nvPr/>
            </p:nvSpPr>
            <p:spPr>
              <a:xfrm>
                <a:off x="914400" y="2514600"/>
                <a:ext cx="1828800" cy="18288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Isosceles Triangle 12"/>
              <p:cNvSpPr/>
              <p:nvPr/>
            </p:nvSpPr>
            <p:spPr>
              <a:xfrm>
                <a:off x="2628900" y="3124200"/>
                <a:ext cx="228600" cy="30480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p:cNvSpPr/>
              <p:nvPr/>
            </p:nvSpPr>
            <p:spPr>
              <a:xfrm rot="2296479" flipH="1">
                <a:off x="1597063" y="2514600"/>
                <a:ext cx="952500" cy="1447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grpSp>
        <p:nvGrpSpPr>
          <p:cNvPr id="21" name="Group 20"/>
          <p:cNvGrpSpPr/>
          <p:nvPr/>
        </p:nvGrpSpPr>
        <p:grpSpPr>
          <a:xfrm>
            <a:off x="5943600" y="2772103"/>
            <a:ext cx="769816" cy="1906024"/>
            <a:chOff x="3196492" y="2514600"/>
            <a:chExt cx="769816" cy="1906024"/>
          </a:xfrm>
        </p:grpSpPr>
        <p:cxnSp>
          <p:nvCxnSpPr>
            <p:cNvPr id="17" name="Straight Arrow Connector 16"/>
            <p:cNvCxnSpPr/>
            <p:nvPr/>
          </p:nvCxnSpPr>
          <p:spPr>
            <a:xfrm>
              <a:off x="3581400" y="2514600"/>
              <a:ext cx="0" cy="1906024"/>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196492" y="3467612"/>
              <a:ext cx="769816" cy="0"/>
            </a:xfrm>
            <a:prstGeom prst="straightConnector1">
              <a:avLst/>
            </a:prstGeom>
            <a:ln w="3810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rot="2616003">
            <a:off x="8831747" y="2808502"/>
            <a:ext cx="769816" cy="1906024"/>
            <a:chOff x="3196492" y="2514600"/>
            <a:chExt cx="769816" cy="1906024"/>
          </a:xfrm>
        </p:grpSpPr>
        <p:cxnSp>
          <p:nvCxnSpPr>
            <p:cNvPr id="23" name="Straight Arrow Connector 22"/>
            <p:cNvCxnSpPr/>
            <p:nvPr/>
          </p:nvCxnSpPr>
          <p:spPr>
            <a:xfrm>
              <a:off x="3581400" y="2514600"/>
              <a:ext cx="0" cy="1906024"/>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196492" y="3467612"/>
              <a:ext cx="769816" cy="0"/>
            </a:xfrm>
            <a:prstGeom prst="straightConnector1">
              <a:avLst/>
            </a:prstGeom>
            <a:ln w="3810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1775529" y="4887851"/>
            <a:ext cx="2901330" cy="1015663"/>
          </a:xfrm>
          <a:prstGeom prst="rect">
            <a:avLst/>
          </a:prstGeom>
          <a:noFill/>
        </p:spPr>
        <p:txBody>
          <a:bodyPr wrap="square" rtlCol="0">
            <a:spAutoFit/>
          </a:bodyPr>
          <a:lstStyle/>
          <a:p>
            <a:pPr algn="ctr"/>
            <a:r>
              <a:rPr lang="en-US" sz="2000" dirty="0">
                <a:solidFill>
                  <a:prstClr val="black"/>
                </a:solidFill>
              </a:rPr>
              <a:t>P</a:t>
            </a:r>
            <a:r>
              <a:rPr lang="en-US" sz="2000" baseline="-25000" dirty="0">
                <a:solidFill>
                  <a:prstClr val="black"/>
                </a:solidFill>
              </a:rPr>
              <a:t>3</a:t>
            </a:r>
            <a:r>
              <a:rPr lang="en-US" sz="2000" dirty="0">
                <a:solidFill>
                  <a:prstClr val="black"/>
                </a:solidFill>
              </a:rPr>
              <a:t> → Electron polarization in the direction of the emission direction</a:t>
            </a:r>
          </a:p>
        </p:txBody>
      </p:sp>
      <p:sp>
        <p:nvSpPr>
          <p:cNvPr id="26" name="TextBox 25"/>
          <p:cNvSpPr txBox="1"/>
          <p:nvPr/>
        </p:nvSpPr>
        <p:spPr>
          <a:xfrm>
            <a:off x="5140367" y="5195628"/>
            <a:ext cx="3200400" cy="400110"/>
          </a:xfrm>
          <a:prstGeom prst="rect">
            <a:avLst/>
          </a:prstGeom>
          <a:noFill/>
        </p:spPr>
        <p:txBody>
          <a:bodyPr wrap="square" rtlCol="0">
            <a:spAutoFit/>
          </a:bodyPr>
          <a:lstStyle/>
          <a:p>
            <a:r>
              <a:rPr lang="en-US" sz="2000" dirty="0">
                <a:solidFill>
                  <a:prstClr val="black"/>
                </a:solidFill>
              </a:rPr>
              <a:t>P</a:t>
            </a:r>
            <a:r>
              <a:rPr lang="en-US" sz="2000" baseline="-25000" dirty="0">
                <a:solidFill>
                  <a:prstClr val="black"/>
                </a:solidFill>
              </a:rPr>
              <a:t>1</a:t>
            </a:r>
            <a:r>
              <a:rPr lang="en-US" sz="2000" dirty="0">
                <a:solidFill>
                  <a:prstClr val="black"/>
                </a:solidFill>
              </a:rPr>
              <a:t> → Analyzing Power</a:t>
            </a:r>
          </a:p>
        </p:txBody>
      </p:sp>
      <p:sp>
        <p:nvSpPr>
          <p:cNvPr id="27" name="TextBox 26"/>
          <p:cNvSpPr txBox="1"/>
          <p:nvPr/>
        </p:nvSpPr>
        <p:spPr>
          <a:xfrm>
            <a:off x="7574118" y="5041740"/>
            <a:ext cx="3200400" cy="707886"/>
          </a:xfrm>
          <a:prstGeom prst="rect">
            <a:avLst/>
          </a:prstGeom>
          <a:noFill/>
        </p:spPr>
        <p:txBody>
          <a:bodyPr wrap="square" rtlCol="0">
            <a:spAutoFit/>
          </a:bodyPr>
          <a:lstStyle/>
          <a:p>
            <a:pPr algn="ctr"/>
            <a:r>
              <a:rPr lang="en-US" sz="2000" dirty="0">
                <a:solidFill>
                  <a:prstClr val="black"/>
                </a:solidFill>
              </a:rPr>
              <a:t>P</a:t>
            </a:r>
            <a:r>
              <a:rPr lang="en-US" sz="2000" baseline="-25000" dirty="0">
                <a:solidFill>
                  <a:prstClr val="black"/>
                </a:solidFill>
              </a:rPr>
              <a:t>2</a:t>
            </a:r>
            <a:r>
              <a:rPr lang="en-US" sz="2000" dirty="0">
                <a:solidFill>
                  <a:prstClr val="black"/>
                </a:solidFill>
              </a:rPr>
              <a:t> → Validity of the kinematic assumptions</a:t>
            </a:r>
          </a:p>
        </p:txBody>
      </p:sp>
      <p:sp>
        <p:nvSpPr>
          <p:cNvPr id="28" name="TextBox 27"/>
          <p:cNvSpPr txBox="1"/>
          <p:nvPr/>
        </p:nvSpPr>
        <p:spPr>
          <a:xfrm>
            <a:off x="7170519" y="1498518"/>
            <a:ext cx="2282092" cy="707886"/>
          </a:xfrm>
          <a:prstGeom prst="rect">
            <a:avLst/>
          </a:prstGeom>
          <a:noFill/>
          <a:ln w="12700">
            <a:solidFill>
              <a:schemeClr val="tx1"/>
            </a:solidFill>
          </a:ln>
        </p:spPr>
        <p:txBody>
          <a:bodyPr wrap="square" rtlCol="0">
            <a:spAutoFit/>
          </a:bodyPr>
          <a:lstStyle/>
          <a:p>
            <a:pPr algn="ctr"/>
            <a:r>
              <a:rPr lang="en-US" sz="2000" dirty="0">
                <a:solidFill>
                  <a:prstClr val="black"/>
                </a:solidFill>
              </a:rPr>
              <a:t>NB – </a:t>
            </a:r>
            <a:r>
              <a:rPr lang="en-US" sz="2000" dirty="0" err="1">
                <a:solidFill>
                  <a:prstClr val="black"/>
                </a:solidFill>
              </a:rPr>
              <a:t>a,b</a:t>
            </a:r>
            <a:r>
              <a:rPr lang="en-US" sz="2000" dirty="0">
                <a:solidFill>
                  <a:prstClr val="black"/>
                </a:solidFill>
              </a:rPr>
              <a:t>, exactly computable</a:t>
            </a:r>
          </a:p>
        </p:txBody>
      </p:sp>
    </p:spTree>
    <p:extLst>
      <p:ext uri="{BB962C8B-B14F-4D97-AF65-F5344CB8AC3E}">
        <p14:creationId xmlns:p14="http://schemas.microsoft.com/office/powerpoint/2010/main" val="3027503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5137" y="417952"/>
            <a:ext cx="4386470" cy="670684"/>
          </a:xfrm>
        </p:spPr>
        <p:txBody>
          <a:bodyPr>
            <a:normAutofit/>
          </a:bodyPr>
          <a:lstStyle/>
          <a:p>
            <a:r>
              <a:rPr lang="en-US" sz="3200" u="sng" dirty="0" smtClean="0">
                <a:solidFill>
                  <a:srgbClr val="FF0000"/>
                </a:solidFill>
                <a:cs typeface="Calibri" panose="020F0502020204030204" pitchFamily="34" charset="0"/>
              </a:rPr>
              <a:t>Mott Calibration</a:t>
            </a:r>
            <a:endParaRPr lang="en-US" sz="3200" u="sng" dirty="0">
              <a:solidFill>
                <a:srgbClr val="FF0000"/>
              </a:solidFill>
              <a:cs typeface="Calibri" panose="020F0502020204030204" pitchFamily="34" charset="0"/>
            </a:endParaRPr>
          </a:p>
        </p:txBody>
      </p:sp>
      <p:sp>
        <p:nvSpPr>
          <p:cNvPr id="4" name="Content Placeholder 2"/>
          <p:cNvSpPr txBox="1">
            <a:spLocks/>
          </p:cNvSpPr>
          <p:nvPr/>
        </p:nvSpPr>
        <p:spPr>
          <a:xfrm>
            <a:off x="2186135" y="1914634"/>
            <a:ext cx="7944473" cy="336369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Goal: A 0.4% calibration with the 0.3% precision - now demonstrated - would give </a:t>
            </a:r>
            <a:r>
              <a:rPr lang="en-US" dirty="0" err="1" smtClean="0"/>
              <a:t>give</a:t>
            </a:r>
            <a:r>
              <a:rPr lang="en-US" dirty="0" smtClean="0"/>
              <a:t> an </a:t>
            </a:r>
            <a:r>
              <a:rPr lang="en-US" i="1" dirty="0" smtClean="0"/>
              <a:t>accuracy</a:t>
            </a:r>
            <a:r>
              <a:rPr lang="en-US" dirty="0" smtClean="0"/>
              <a:t> of 0.5%</a:t>
            </a:r>
          </a:p>
          <a:p>
            <a:pPr marL="0" indent="0">
              <a:buNone/>
            </a:pPr>
            <a:endParaRPr lang="en-US" dirty="0" smtClean="0"/>
          </a:p>
          <a:p>
            <a:r>
              <a:rPr lang="en-US" dirty="0" smtClean="0"/>
              <a:t>This would also allow direct checks of the theoretical Sherman function calculations; tests of QED in a new energy regime</a:t>
            </a:r>
          </a:p>
          <a:p>
            <a:endParaRPr lang="en-US" dirty="0"/>
          </a:p>
        </p:txBody>
      </p:sp>
    </p:spTree>
    <p:extLst>
      <p:ext uri="{BB962C8B-B14F-4D97-AF65-F5344CB8AC3E}">
        <p14:creationId xmlns:p14="http://schemas.microsoft.com/office/powerpoint/2010/main" val="28306867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6726" y="3141956"/>
            <a:ext cx="3723626" cy="3395730"/>
          </a:xfrm>
          <a:prstGeom prst="rect">
            <a:avLst/>
          </a:prstGeom>
        </p:spPr>
      </p:pic>
      <p:pic>
        <p:nvPicPr>
          <p:cNvPr id="5" name="Picture 4"/>
          <p:cNvPicPr>
            <a:picLocks noChangeAspect="1"/>
          </p:cNvPicPr>
          <p:nvPr/>
        </p:nvPicPr>
        <p:blipFill>
          <a:blip r:embed="rId3"/>
          <a:stretch>
            <a:fillRect/>
          </a:stretch>
        </p:blipFill>
        <p:spPr>
          <a:xfrm>
            <a:off x="4056959" y="1000589"/>
            <a:ext cx="7829923" cy="2596780"/>
          </a:xfrm>
          <a:prstGeom prst="rect">
            <a:avLst/>
          </a:prstGeom>
        </p:spPr>
      </p:pic>
      <p:pic>
        <p:nvPicPr>
          <p:cNvPr id="6" name="Picture 5"/>
          <p:cNvPicPr>
            <a:picLocks noChangeAspect="1"/>
          </p:cNvPicPr>
          <p:nvPr/>
        </p:nvPicPr>
        <p:blipFill>
          <a:blip r:embed="rId4"/>
          <a:stretch>
            <a:fillRect/>
          </a:stretch>
        </p:blipFill>
        <p:spPr>
          <a:xfrm rot="5400000">
            <a:off x="6683637" y="3544789"/>
            <a:ext cx="2997011" cy="3215255"/>
          </a:xfrm>
          <a:prstGeom prst="rect">
            <a:avLst/>
          </a:prstGeom>
        </p:spPr>
      </p:pic>
      <p:sp>
        <p:nvSpPr>
          <p:cNvPr id="7" name="TextBox 6"/>
          <p:cNvSpPr txBox="1"/>
          <p:nvPr/>
        </p:nvSpPr>
        <p:spPr>
          <a:xfrm>
            <a:off x="300119" y="1278376"/>
            <a:ext cx="3756840" cy="1477328"/>
          </a:xfrm>
          <a:prstGeom prst="rect">
            <a:avLst/>
          </a:prstGeom>
          <a:noFill/>
        </p:spPr>
        <p:txBody>
          <a:bodyPr wrap="square" rtlCol="0">
            <a:spAutoFit/>
          </a:bodyPr>
          <a:lstStyle/>
          <a:p>
            <a:r>
              <a:rPr lang="en-US" dirty="0"/>
              <a:t>K.W. Trantham, K.D. Foreman, and T.J. Gay, “Demonstration of vacuum strain effects on a light collection lens used in optical polarimetry” Appl. Opt. </a:t>
            </a:r>
            <a:r>
              <a:rPr lang="en-US" b="1" dirty="0"/>
              <a:t>59</a:t>
            </a:r>
            <a:r>
              <a:rPr lang="en-US" dirty="0"/>
              <a:t>, 2715 (2020</a:t>
            </a:r>
            <a:r>
              <a:rPr lang="en-US" dirty="0" smtClean="0"/>
              <a:t>).</a:t>
            </a:r>
            <a:endParaRPr lang="en-US" dirty="0"/>
          </a:p>
        </p:txBody>
      </p:sp>
      <p:sp>
        <p:nvSpPr>
          <p:cNvPr id="2" name="TextBox 1"/>
          <p:cNvSpPr txBox="1"/>
          <p:nvPr/>
        </p:nvSpPr>
        <p:spPr>
          <a:xfrm>
            <a:off x="2600840" y="122683"/>
            <a:ext cx="7610556" cy="769441"/>
          </a:xfrm>
          <a:prstGeom prst="rect">
            <a:avLst/>
          </a:prstGeom>
          <a:noFill/>
        </p:spPr>
        <p:txBody>
          <a:bodyPr wrap="square" rtlCol="0">
            <a:spAutoFit/>
          </a:bodyPr>
          <a:lstStyle/>
          <a:p>
            <a:r>
              <a:rPr lang="en-US" sz="4400" u="sng" dirty="0" smtClean="0">
                <a:solidFill>
                  <a:srgbClr val="FF0000"/>
                </a:solidFill>
              </a:rPr>
              <a:t>AESOP Optical Polarimeter Tests</a:t>
            </a:r>
            <a:endParaRPr lang="en-US" sz="4400" u="sng" dirty="0">
              <a:solidFill>
                <a:srgbClr val="FF0000"/>
              </a:solidFill>
            </a:endParaRPr>
          </a:p>
        </p:txBody>
      </p:sp>
    </p:spTree>
    <p:extLst>
      <p:ext uri="{BB962C8B-B14F-4D97-AF65-F5344CB8AC3E}">
        <p14:creationId xmlns:p14="http://schemas.microsoft.com/office/powerpoint/2010/main" val="529966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86634" y="554827"/>
            <a:ext cx="9105109" cy="4695283"/>
          </a:xfrm>
          <a:prstGeom prst="rect">
            <a:avLst/>
          </a:prstGeom>
        </p:spPr>
      </p:pic>
      <p:sp>
        <p:nvSpPr>
          <p:cNvPr id="5" name="TextBox 4"/>
          <p:cNvSpPr txBox="1"/>
          <p:nvPr/>
        </p:nvSpPr>
        <p:spPr>
          <a:xfrm>
            <a:off x="1040295" y="5250110"/>
            <a:ext cx="10111409" cy="1200329"/>
          </a:xfrm>
          <a:prstGeom prst="rect">
            <a:avLst/>
          </a:prstGeom>
          <a:noFill/>
        </p:spPr>
        <p:txBody>
          <a:bodyPr wrap="square" rtlCol="0">
            <a:spAutoFit/>
          </a:bodyPr>
          <a:lstStyle/>
          <a:p>
            <a:pPr algn="ctr"/>
            <a:r>
              <a:rPr lang="en-US" b="1" dirty="0"/>
              <a:t> </a:t>
            </a:r>
            <a:endParaRPr lang="en-US" dirty="0"/>
          </a:p>
          <a:p>
            <a:pPr algn="ctr"/>
            <a:r>
              <a:rPr lang="en-US" i="1" dirty="0" smtClean="0"/>
              <a:t>Scale </a:t>
            </a:r>
            <a:r>
              <a:rPr lang="en-US" i="1" dirty="0"/>
              <a:t>drawing of the combined GaAs</a:t>
            </a:r>
            <a:r>
              <a:rPr lang="en-US" dirty="0"/>
              <a:t>/t</a:t>
            </a:r>
            <a:r>
              <a:rPr lang="en-US" i="1" dirty="0"/>
              <a:t>rochoidal </a:t>
            </a:r>
            <a:r>
              <a:rPr lang="en-US" i="1" dirty="0" smtClean="0"/>
              <a:t>monochromator AESOP prototype </a:t>
            </a:r>
            <a:r>
              <a:rPr lang="en-US" i="1" dirty="0"/>
              <a:t>showing: (1) GaAs photocathode (source of polarized electrons); (2) trochoidal deflector and (3) trochoidal monochromator; (4) target cell with optical 2-axis access. </a:t>
            </a:r>
            <a:endParaRPr lang="en-US" dirty="0"/>
          </a:p>
        </p:txBody>
      </p:sp>
    </p:spTree>
    <p:extLst>
      <p:ext uri="{BB962C8B-B14F-4D97-AF65-F5344CB8AC3E}">
        <p14:creationId xmlns:p14="http://schemas.microsoft.com/office/powerpoint/2010/main" val="12421679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816" y="0"/>
            <a:ext cx="10502368" cy="1143000"/>
          </a:xfrm>
        </p:spPr>
        <p:txBody>
          <a:bodyPr>
            <a:noAutofit/>
          </a:bodyPr>
          <a:lstStyle/>
          <a:p>
            <a:r>
              <a:rPr lang="en-US" sz="4000" u="sng" dirty="0">
                <a:solidFill>
                  <a:srgbClr val="FF0000"/>
                </a:solidFill>
                <a:latin typeface="+mn-lt"/>
              </a:rPr>
              <a:t>Double Scattering </a:t>
            </a:r>
            <a:r>
              <a:rPr lang="en-US" sz="4000" u="sng" dirty="0" smtClean="0">
                <a:solidFill>
                  <a:srgbClr val="FF0000"/>
                </a:solidFill>
                <a:latin typeface="+mn-lt"/>
              </a:rPr>
              <a:t>Calibrations – see the next talk!</a:t>
            </a:r>
            <a:endParaRPr lang="en-US" sz="4000" u="sng" dirty="0">
              <a:solidFill>
                <a:srgbClr val="FF0000"/>
              </a:solidFill>
              <a:latin typeface="+mn-lt"/>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035" y="1883555"/>
            <a:ext cx="4391107" cy="29074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7624778" y="5359896"/>
            <a:ext cx="3505200" cy="830997"/>
          </a:xfrm>
          <a:prstGeom prst="rect">
            <a:avLst/>
          </a:prstGeom>
          <a:noFill/>
        </p:spPr>
        <p:txBody>
          <a:bodyPr wrap="square" rtlCol="0">
            <a:spAutoFit/>
          </a:bodyPr>
          <a:lstStyle/>
          <a:p>
            <a:r>
              <a:rPr lang="en-US" sz="2400" u="sng" dirty="0">
                <a:solidFill>
                  <a:srgbClr val="7030A0"/>
                </a:solidFill>
              </a:rPr>
              <a:t>A. </a:t>
            </a:r>
            <a:r>
              <a:rPr lang="en-US" sz="2400" u="sng" dirty="0" err="1">
                <a:solidFill>
                  <a:srgbClr val="7030A0"/>
                </a:solidFill>
              </a:rPr>
              <a:t>Gellrich</a:t>
            </a:r>
            <a:r>
              <a:rPr lang="en-US" sz="2400" u="sng" dirty="0">
                <a:solidFill>
                  <a:srgbClr val="7030A0"/>
                </a:solidFill>
              </a:rPr>
              <a:t> u </a:t>
            </a:r>
            <a:r>
              <a:rPr lang="en-US" sz="2400" u="sng" dirty="0" err="1">
                <a:solidFill>
                  <a:srgbClr val="7030A0"/>
                </a:solidFill>
              </a:rPr>
              <a:t>J.Ke</a:t>
            </a:r>
            <a:r>
              <a:rPr lang="el-GR" sz="2400" u="sng" dirty="0">
                <a:solidFill>
                  <a:srgbClr val="7030A0"/>
                </a:solidFill>
              </a:rPr>
              <a:t>β</a:t>
            </a:r>
            <a:r>
              <a:rPr lang="en-US" sz="2400" u="sng" dirty="0" err="1">
                <a:solidFill>
                  <a:srgbClr val="7030A0"/>
                </a:solidFill>
              </a:rPr>
              <a:t>ler</a:t>
            </a:r>
            <a:r>
              <a:rPr lang="en-US" sz="2400" u="sng" dirty="0">
                <a:solidFill>
                  <a:srgbClr val="7030A0"/>
                </a:solidFill>
              </a:rPr>
              <a:t>, Phys.  Rev. A  </a:t>
            </a:r>
            <a:r>
              <a:rPr lang="en-US" sz="2400" b="1" u="sng" dirty="0">
                <a:solidFill>
                  <a:srgbClr val="7030A0"/>
                </a:solidFill>
              </a:rPr>
              <a:t>43</a:t>
            </a:r>
            <a:r>
              <a:rPr lang="en-US" sz="2400" u="sng" dirty="0">
                <a:solidFill>
                  <a:srgbClr val="7030A0"/>
                </a:solidFill>
              </a:rPr>
              <a:t>, 204 (1991)</a:t>
            </a:r>
          </a:p>
        </p:txBody>
      </p:sp>
      <p:grpSp>
        <p:nvGrpSpPr>
          <p:cNvPr id="3" name="Group 2"/>
          <p:cNvGrpSpPr/>
          <p:nvPr/>
        </p:nvGrpSpPr>
        <p:grpSpPr>
          <a:xfrm>
            <a:off x="341754" y="839569"/>
            <a:ext cx="5982390" cy="5550280"/>
            <a:chOff x="1677764" y="1524000"/>
            <a:chExt cx="4626579" cy="441960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764" y="1524000"/>
              <a:ext cx="4626579" cy="4419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6" name="Straight Arrow Connector 5"/>
            <p:cNvCxnSpPr/>
            <p:nvPr/>
          </p:nvCxnSpPr>
          <p:spPr>
            <a:xfrm>
              <a:off x="4343400" y="2667000"/>
              <a:ext cx="228600" cy="457200"/>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3352800" y="4038600"/>
              <a:ext cx="76200" cy="381001"/>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58622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267200" y="0"/>
            <a:ext cx="3657600" cy="3016210"/>
            <a:chOff x="2123880" y="1792782"/>
            <a:chExt cx="3657600" cy="2834956"/>
          </a:xfrm>
        </p:grpSpPr>
        <p:sp>
          <p:nvSpPr>
            <p:cNvPr id="5" name="TextBox 4"/>
            <p:cNvSpPr txBox="1"/>
            <p:nvPr/>
          </p:nvSpPr>
          <p:spPr>
            <a:xfrm>
              <a:off x="2123880" y="1792782"/>
              <a:ext cx="3657600" cy="2834956"/>
            </a:xfrm>
            <a:prstGeom prst="rect">
              <a:avLst/>
            </a:prstGeom>
            <a:noFill/>
          </p:spPr>
          <p:txBody>
            <a:bodyPr wrap="square" rtlCol="0">
              <a:spAutoFit/>
            </a:bodyPr>
            <a:lstStyle/>
            <a:p>
              <a:r>
                <a:rPr lang="en-US" sz="19000" dirty="0">
                  <a:solidFill>
                    <a:srgbClr val="FF0000"/>
                  </a:solidFill>
                  <a:latin typeface="Palatino Linotype" panose="02040502050505030304" pitchFamily="18" charset="0"/>
                </a:rPr>
                <a:t>¿e?</a:t>
              </a:r>
            </a:p>
          </p:txBody>
        </p:sp>
        <p:cxnSp>
          <p:nvCxnSpPr>
            <p:cNvPr id="6" name="Straight Arrow Connector 5"/>
            <p:cNvCxnSpPr/>
            <p:nvPr/>
          </p:nvCxnSpPr>
          <p:spPr>
            <a:xfrm flipV="1">
              <a:off x="3519775" y="2420860"/>
              <a:ext cx="769511" cy="2041327"/>
            </a:xfrm>
            <a:prstGeom prst="straightConnector1">
              <a:avLst/>
            </a:prstGeom>
            <a:ln w="66675">
              <a:solidFill>
                <a:srgbClr val="D20000"/>
              </a:solidFill>
              <a:tailEnd type="stealth"/>
            </a:ln>
          </p:spPr>
          <p:style>
            <a:lnRef idx="1">
              <a:schemeClr val="accent1"/>
            </a:lnRef>
            <a:fillRef idx="0">
              <a:schemeClr val="accent1"/>
            </a:fillRef>
            <a:effectRef idx="0">
              <a:schemeClr val="accent1"/>
            </a:effectRef>
            <a:fontRef idx="minor">
              <a:schemeClr val="tx1"/>
            </a:fontRef>
          </p:style>
        </p:cxnSp>
      </p:gr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7205" y="4772563"/>
            <a:ext cx="1842187" cy="1842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4225" y="5268474"/>
            <a:ext cx="5940537" cy="996137"/>
          </a:xfrm>
          <a:prstGeom prst="rect">
            <a:avLst/>
          </a:prstGeom>
        </p:spPr>
      </p:pic>
      <p:sp>
        <p:nvSpPr>
          <p:cNvPr id="2" name="TextBox 1"/>
          <p:cNvSpPr txBox="1"/>
          <p:nvPr/>
        </p:nvSpPr>
        <p:spPr>
          <a:xfrm>
            <a:off x="1316383" y="3494157"/>
            <a:ext cx="10398539" cy="923330"/>
          </a:xfrm>
          <a:prstGeom prst="rect">
            <a:avLst/>
          </a:prstGeom>
          <a:noFill/>
        </p:spPr>
        <p:txBody>
          <a:bodyPr wrap="square" rtlCol="0">
            <a:spAutoFit/>
          </a:bodyPr>
          <a:lstStyle/>
          <a:p>
            <a:pPr algn="ctr"/>
            <a:r>
              <a:rPr lang="en-US" i="1" dirty="0" smtClean="0"/>
              <a:t>Supported by the USDOE under contract </a:t>
            </a:r>
            <a:r>
              <a:rPr lang="en-US" i="1" dirty="0"/>
              <a:t>No. </a:t>
            </a:r>
            <a:r>
              <a:rPr lang="en-US" i="1" dirty="0" smtClean="0"/>
              <a:t>DE-AC05-84ER40150, the NSF (KF, TJG.) under Grants PHY-1505794, PHY-1632778</a:t>
            </a:r>
            <a:r>
              <a:rPr lang="en-US" i="1" dirty="0"/>
              <a:t>, and </a:t>
            </a:r>
            <a:r>
              <a:rPr lang="en-US" i="1" dirty="0" smtClean="0"/>
              <a:t>PHY-1806771</a:t>
            </a:r>
            <a:r>
              <a:rPr lang="en-US" i="1" dirty="0"/>
              <a:t>. </a:t>
            </a:r>
            <a:r>
              <a:rPr lang="en-US" i="1" dirty="0" smtClean="0"/>
              <a:t> XR-M </a:t>
            </a:r>
            <a:r>
              <a:rPr lang="en-US" i="1" dirty="0"/>
              <a:t>acknowledges funding from the </a:t>
            </a:r>
            <a:r>
              <a:rPr lang="en-US" i="1" dirty="0" smtClean="0"/>
              <a:t>European </a:t>
            </a:r>
            <a:r>
              <a:rPr lang="en-US" i="1" dirty="0"/>
              <a:t>Union’s Horizon 2020 </a:t>
            </a:r>
            <a:r>
              <a:rPr lang="en-US" i="1" dirty="0" smtClean="0"/>
              <a:t>Research </a:t>
            </a:r>
            <a:r>
              <a:rPr lang="en-US" i="1" dirty="0"/>
              <a:t>and </a:t>
            </a:r>
            <a:r>
              <a:rPr lang="en-US" i="1" dirty="0" smtClean="0"/>
              <a:t>Innovation Program </a:t>
            </a:r>
            <a:r>
              <a:rPr lang="en-US" i="1" dirty="0"/>
              <a:t>under Grant </a:t>
            </a:r>
            <a:r>
              <a:rPr lang="en-US" i="1" dirty="0" smtClean="0"/>
              <a:t>No </a:t>
            </a:r>
            <a:r>
              <a:rPr lang="en-US" i="1" dirty="0"/>
              <a:t>654002. </a:t>
            </a:r>
          </a:p>
        </p:txBody>
      </p:sp>
    </p:spTree>
    <p:extLst>
      <p:ext uri="{BB962C8B-B14F-4D97-AF65-F5344CB8AC3E}">
        <p14:creationId xmlns:p14="http://schemas.microsoft.com/office/powerpoint/2010/main" val="3849751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7"/>
          <p:cNvSpPr txBox="1">
            <a:spLocks noChangeArrowheads="1"/>
          </p:cNvSpPr>
          <p:nvPr/>
        </p:nvSpPr>
        <p:spPr bwMode="auto">
          <a:xfrm>
            <a:off x="3619686" y="152400"/>
            <a:ext cx="571656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defTabSz="457200"/>
            <a:r>
              <a:rPr lang="fr-FR" altLang="en-US" sz="3200" u="sng" dirty="0">
                <a:latin typeface="Calibri"/>
              </a:rPr>
              <a:t>CEBAF </a:t>
            </a:r>
            <a:r>
              <a:rPr lang="fr-FR" altLang="en-US" sz="3200" u="sng" dirty="0" err="1">
                <a:latin typeface="Calibri"/>
              </a:rPr>
              <a:t>Polarized</a:t>
            </a:r>
            <a:r>
              <a:rPr lang="fr-FR" altLang="en-US" sz="3200" u="sng" dirty="0">
                <a:latin typeface="Calibri"/>
              </a:rPr>
              <a:t> Electron </a:t>
            </a:r>
            <a:r>
              <a:rPr lang="fr-FR" altLang="en-US" sz="3200" u="sng" dirty="0" err="1">
                <a:latin typeface="Calibri"/>
              </a:rPr>
              <a:t>Injector</a:t>
            </a:r>
            <a:endParaRPr lang="fr-FR" altLang="en-US" sz="3200" u="sng" dirty="0">
              <a:latin typeface="Calibri"/>
            </a:endParaRPr>
          </a:p>
        </p:txBody>
      </p:sp>
      <p:grpSp>
        <p:nvGrpSpPr>
          <p:cNvPr id="23556" name="Group 95"/>
          <p:cNvGrpSpPr>
            <a:grpSpLocks/>
          </p:cNvGrpSpPr>
          <p:nvPr/>
        </p:nvGrpSpPr>
        <p:grpSpPr bwMode="auto">
          <a:xfrm>
            <a:off x="1631951" y="2373313"/>
            <a:ext cx="8951913" cy="2486518"/>
            <a:chOff x="338138" y="2408570"/>
            <a:chExt cx="8512175" cy="2095825"/>
          </a:xfrm>
        </p:grpSpPr>
        <p:grpSp>
          <p:nvGrpSpPr>
            <p:cNvPr id="23567" name="Group 110"/>
            <p:cNvGrpSpPr>
              <a:grpSpLocks/>
            </p:cNvGrpSpPr>
            <p:nvPr/>
          </p:nvGrpSpPr>
          <p:grpSpPr bwMode="auto">
            <a:xfrm>
              <a:off x="338138" y="2408570"/>
              <a:ext cx="8512175" cy="2095825"/>
              <a:chOff x="338138" y="2469345"/>
              <a:chExt cx="8512175" cy="2095500"/>
            </a:xfrm>
          </p:grpSpPr>
          <p:grpSp>
            <p:nvGrpSpPr>
              <p:cNvPr id="23571" name="Group 4"/>
              <p:cNvGrpSpPr>
                <a:grpSpLocks noChangeAspect="1"/>
              </p:cNvGrpSpPr>
              <p:nvPr/>
            </p:nvGrpSpPr>
            <p:grpSpPr bwMode="auto">
              <a:xfrm>
                <a:off x="338138" y="2469345"/>
                <a:ext cx="8512175" cy="2095500"/>
                <a:chOff x="199" y="1912"/>
                <a:chExt cx="5362" cy="1320"/>
              </a:xfrm>
            </p:grpSpPr>
            <p:sp>
              <p:nvSpPr>
                <p:cNvPr id="23574" name="AutoShape 3"/>
                <p:cNvSpPr>
                  <a:spLocks noChangeAspect="1" noChangeArrowheads="1" noTextEdit="1"/>
                </p:cNvSpPr>
                <p:nvPr/>
              </p:nvSpPr>
              <p:spPr bwMode="auto">
                <a:xfrm>
                  <a:off x="199" y="2000"/>
                  <a:ext cx="5362" cy="1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a:endParaRPr lang="en-US">
                    <a:solidFill>
                      <a:prstClr val="black"/>
                    </a:solidFill>
                    <a:latin typeface="Calibri"/>
                  </a:endParaRPr>
                </a:p>
              </p:txBody>
            </p:sp>
            <p:pic>
              <p:nvPicPr>
                <p:cNvPr id="235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 y="2158"/>
                  <a:ext cx="12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7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 y="2106"/>
                  <a:ext cx="15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77" name="Freeform 7"/>
                <p:cNvSpPr>
                  <a:spLocks/>
                </p:cNvSpPr>
                <p:nvPr/>
              </p:nvSpPr>
              <p:spPr bwMode="auto">
                <a:xfrm>
                  <a:off x="4877" y="2116"/>
                  <a:ext cx="132" cy="124"/>
                </a:xfrm>
                <a:custGeom>
                  <a:avLst/>
                  <a:gdLst>
                    <a:gd name="T0" fmla="*/ 92 w 132"/>
                    <a:gd name="T1" fmla="*/ 124 h 124"/>
                    <a:gd name="T2" fmla="*/ 0 w 132"/>
                    <a:gd name="T3" fmla="*/ 72 h 124"/>
                    <a:gd name="T4" fmla="*/ 42 w 132"/>
                    <a:gd name="T5" fmla="*/ 0 h 124"/>
                    <a:gd name="T6" fmla="*/ 132 w 132"/>
                    <a:gd name="T7" fmla="*/ 50 h 124"/>
                    <a:gd name="T8" fmla="*/ 92 w 132"/>
                    <a:gd name="T9" fmla="*/ 124 h 124"/>
                    <a:gd name="T10" fmla="*/ 0 60000 65536"/>
                    <a:gd name="T11" fmla="*/ 0 60000 65536"/>
                    <a:gd name="T12" fmla="*/ 0 60000 65536"/>
                    <a:gd name="T13" fmla="*/ 0 60000 65536"/>
                    <a:gd name="T14" fmla="*/ 0 60000 65536"/>
                    <a:gd name="T15" fmla="*/ 0 w 132"/>
                    <a:gd name="T16" fmla="*/ 0 h 124"/>
                    <a:gd name="T17" fmla="*/ 132 w 132"/>
                    <a:gd name="T18" fmla="*/ 124 h 124"/>
                  </a:gdLst>
                  <a:ahLst/>
                  <a:cxnLst>
                    <a:cxn ang="T10">
                      <a:pos x="T0" y="T1"/>
                    </a:cxn>
                    <a:cxn ang="T11">
                      <a:pos x="T2" y="T3"/>
                    </a:cxn>
                    <a:cxn ang="T12">
                      <a:pos x="T4" y="T5"/>
                    </a:cxn>
                    <a:cxn ang="T13">
                      <a:pos x="T6" y="T7"/>
                    </a:cxn>
                    <a:cxn ang="T14">
                      <a:pos x="T8" y="T9"/>
                    </a:cxn>
                  </a:cxnLst>
                  <a:rect l="T15" t="T16" r="T17" b="T18"/>
                  <a:pathLst>
                    <a:path w="132" h="124">
                      <a:moveTo>
                        <a:pt x="92" y="124"/>
                      </a:moveTo>
                      <a:lnTo>
                        <a:pt x="0" y="72"/>
                      </a:lnTo>
                      <a:lnTo>
                        <a:pt x="42" y="0"/>
                      </a:lnTo>
                      <a:lnTo>
                        <a:pt x="132" y="50"/>
                      </a:lnTo>
                      <a:lnTo>
                        <a:pt x="92" y="124"/>
                      </a:lnTo>
                      <a:close/>
                    </a:path>
                  </a:pathLst>
                </a:custGeom>
                <a:noFill/>
                <a:ln w="2">
                  <a:solidFill>
                    <a:srgbClr val="33A02C"/>
                  </a:solidFill>
                  <a:round/>
                  <a:headEnd/>
                  <a:tailEnd/>
                </a:ln>
                <a:extLst>
                  <a:ext uri="{909E8E84-426E-40dd-AFC4-6F175D3DCCD1}">
                    <a14:hiddenFill xmlns:a14="http://schemas.microsoft.com/office/drawing/2010/main" xmlns="">
                      <a:solidFill>
                        <a:srgbClr val="FFFFFF"/>
                      </a:solidFill>
                    </a14:hiddenFill>
                  </a:ext>
                </a:extLst>
              </p:spPr>
              <p:txBody>
                <a:bodyPr/>
                <a:lstStyle/>
                <a:p>
                  <a:pPr defTabSz="457200"/>
                  <a:endParaRPr lang="en-US">
                    <a:solidFill>
                      <a:prstClr val="black"/>
                    </a:solidFill>
                    <a:latin typeface="Calibri"/>
                  </a:endParaRPr>
                </a:p>
              </p:txBody>
            </p:sp>
            <p:sp>
              <p:nvSpPr>
                <p:cNvPr id="23578" name="Rectangle 8"/>
                <p:cNvSpPr>
                  <a:spLocks noChangeArrowheads="1"/>
                </p:cNvSpPr>
                <p:nvPr/>
              </p:nvSpPr>
              <p:spPr bwMode="auto">
                <a:xfrm>
                  <a:off x="1493" y="2900"/>
                  <a:ext cx="325" cy="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dirty="0">
                      <a:solidFill>
                        <a:srgbClr val="000000"/>
                      </a:solidFill>
                      <a:latin typeface="Helvetica" pitchFamily="34" charset="0"/>
                    </a:rPr>
                    <a:t>Chopper</a:t>
                  </a:r>
                  <a:endParaRPr lang="en-US" altLang="en-US" sz="1800" dirty="0">
                    <a:solidFill>
                      <a:srgbClr val="000000"/>
                    </a:solidFill>
                    <a:latin typeface="Arial" pitchFamily="34" charset="0"/>
                  </a:endParaRPr>
                </a:p>
              </p:txBody>
            </p:sp>
            <p:sp>
              <p:nvSpPr>
                <p:cNvPr id="23579" name="Freeform 9"/>
                <p:cNvSpPr>
                  <a:spLocks/>
                </p:cNvSpPr>
                <p:nvPr/>
              </p:nvSpPr>
              <p:spPr bwMode="auto">
                <a:xfrm>
                  <a:off x="337" y="2308"/>
                  <a:ext cx="384" cy="296"/>
                </a:xfrm>
                <a:custGeom>
                  <a:avLst/>
                  <a:gdLst>
                    <a:gd name="T0" fmla="*/ 384 w 384"/>
                    <a:gd name="T1" fmla="*/ 296 h 296"/>
                    <a:gd name="T2" fmla="*/ 0 w 384"/>
                    <a:gd name="T3" fmla="*/ 0 h 296"/>
                    <a:gd name="T4" fmla="*/ 384 w 384"/>
                    <a:gd name="T5" fmla="*/ 296 h 296"/>
                    <a:gd name="T6" fmla="*/ 0 60000 65536"/>
                    <a:gd name="T7" fmla="*/ 0 60000 65536"/>
                    <a:gd name="T8" fmla="*/ 0 60000 65536"/>
                    <a:gd name="T9" fmla="*/ 0 w 384"/>
                    <a:gd name="T10" fmla="*/ 0 h 296"/>
                    <a:gd name="T11" fmla="*/ 384 w 384"/>
                    <a:gd name="T12" fmla="*/ 296 h 296"/>
                  </a:gdLst>
                  <a:ahLst/>
                  <a:cxnLst>
                    <a:cxn ang="T6">
                      <a:pos x="T0" y="T1"/>
                    </a:cxn>
                    <a:cxn ang="T7">
                      <a:pos x="T2" y="T3"/>
                    </a:cxn>
                    <a:cxn ang="T8">
                      <a:pos x="T4" y="T5"/>
                    </a:cxn>
                  </a:cxnLst>
                  <a:rect l="T9" t="T10" r="T11" b="T12"/>
                  <a:pathLst>
                    <a:path w="384" h="296">
                      <a:moveTo>
                        <a:pt x="384" y="296"/>
                      </a:moveTo>
                      <a:lnTo>
                        <a:pt x="0" y="0"/>
                      </a:lnTo>
                      <a:lnTo>
                        <a:pt x="384" y="29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580" name="Line 10"/>
                <p:cNvSpPr>
                  <a:spLocks noChangeShapeType="1"/>
                </p:cNvSpPr>
                <p:nvPr/>
              </p:nvSpPr>
              <p:spPr bwMode="auto">
                <a:xfrm flipH="1" flipV="1">
                  <a:off x="337" y="2308"/>
                  <a:ext cx="384" cy="296"/>
                </a:xfrm>
                <a:prstGeom prst="line">
                  <a:avLst/>
                </a:prstGeom>
                <a:noFill/>
                <a:ln w="8">
                  <a:solidFill>
                    <a:srgbClr val="000000"/>
                  </a:solidFill>
                  <a:round/>
                  <a:headEnd/>
                  <a:tailEnd/>
                </a:ln>
                <a:extLst>
                  <a:ext uri="{909E8E84-426E-40dd-AFC4-6F175D3DCCD1}">
                    <a14:hiddenFill xmlns:a14="http://schemas.microsoft.com/office/drawing/2010/main" xmlns="">
                      <a:noFill/>
                    </a14:hiddenFill>
                  </a:ext>
                </a:extLst>
              </p:spPr>
              <p:txBody>
                <a:bodyPr/>
                <a:lstStyle/>
                <a:p>
                  <a:pPr defTabSz="457200"/>
                  <a:endParaRPr lang="en-US">
                    <a:solidFill>
                      <a:prstClr val="black"/>
                    </a:solidFill>
                    <a:latin typeface="Calibri"/>
                  </a:endParaRPr>
                </a:p>
              </p:txBody>
            </p:sp>
            <p:sp>
              <p:nvSpPr>
                <p:cNvPr id="23581" name="Freeform 11"/>
                <p:cNvSpPr>
                  <a:spLocks/>
                </p:cNvSpPr>
                <p:nvPr/>
              </p:nvSpPr>
              <p:spPr bwMode="auto">
                <a:xfrm>
                  <a:off x="1601" y="2318"/>
                  <a:ext cx="3952" cy="290"/>
                </a:xfrm>
                <a:custGeom>
                  <a:avLst/>
                  <a:gdLst>
                    <a:gd name="T0" fmla="*/ 3952 w 3952"/>
                    <a:gd name="T1" fmla="*/ 290 h 290"/>
                    <a:gd name="T2" fmla="*/ 3792 w 3952"/>
                    <a:gd name="T3" fmla="*/ 290 h 290"/>
                    <a:gd name="T4" fmla="*/ 3646 w 3952"/>
                    <a:gd name="T5" fmla="*/ 0 h 290"/>
                    <a:gd name="T6" fmla="*/ 3264 w 3952"/>
                    <a:gd name="T7" fmla="*/ 0 h 290"/>
                    <a:gd name="T8" fmla="*/ 3108 w 3952"/>
                    <a:gd name="T9" fmla="*/ 286 h 290"/>
                    <a:gd name="T10" fmla="*/ 0 w 3952"/>
                    <a:gd name="T11" fmla="*/ 286 h 290"/>
                    <a:gd name="T12" fmla="*/ 3952 w 3952"/>
                    <a:gd name="T13" fmla="*/ 290 h 290"/>
                    <a:gd name="T14" fmla="*/ 0 60000 65536"/>
                    <a:gd name="T15" fmla="*/ 0 60000 65536"/>
                    <a:gd name="T16" fmla="*/ 0 60000 65536"/>
                    <a:gd name="T17" fmla="*/ 0 60000 65536"/>
                    <a:gd name="T18" fmla="*/ 0 60000 65536"/>
                    <a:gd name="T19" fmla="*/ 0 60000 65536"/>
                    <a:gd name="T20" fmla="*/ 0 60000 65536"/>
                    <a:gd name="T21" fmla="*/ 0 w 3952"/>
                    <a:gd name="T22" fmla="*/ 0 h 290"/>
                    <a:gd name="T23" fmla="*/ 3952 w 3952"/>
                    <a:gd name="T24" fmla="*/ 290 h 2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52" h="290">
                      <a:moveTo>
                        <a:pt x="3952" y="290"/>
                      </a:moveTo>
                      <a:lnTo>
                        <a:pt x="3792" y="290"/>
                      </a:lnTo>
                      <a:lnTo>
                        <a:pt x="3646" y="0"/>
                      </a:lnTo>
                      <a:lnTo>
                        <a:pt x="3264" y="0"/>
                      </a:lnTo>
                      <a:lnTo>
                        <a:pt x="3108" y="286"/>
                      </a:lnTo>
                      <a:lnTo>
                        <a:pt x="0" y="286"/>
                      </a:lnTo>
                      <a:lnTo>
                        <a:pt x="3952" y="29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582" name="Freeform 12"/>
                <p:cNvSpPr>
                  <a:spLocks/>
                </p:cNvSpPr>
                <p:nvPr/>
              </p:nvSpPr>
              <p:spPr bwMode="auto">
                <a:xfrm>
                  <a:off x="1601" y="2318"/>
                  <a:ext cx="3952" cy="290"/>
                </a:xfrm>
                <a:custGeom>
                  <a:avLst/>
                  <a:gdLst>
                    <a:gd name="T0" fmla="*/ 3952 w 3952"/>
                    <a:gd name="T1" fmla="*/ 290 h 290"/>
                    <a:gd name="T2" fmla="*/ 3792 w 3952"/>
                    <a:gd name="T3" fmla="*/ 290 h 290"/>
                    <a:gd name="T4" fmla="*/ 3646 w 3952"/>
                    <a:gd name="T5" fmla="*/ 0 h 290"/>
                    <a:gd name="T6" fmla="*/ 3264 w 3952"/>
                    <a:gd name="T7" fmla="*/ 0 h 290"/>
                    <a:gd name="T8" fmla="*/ 3108 w 3952"/>
                    <a:gd name="T9" fmla="*/ 286 h 290"/>
                    <a:gd name="T10" fmla="*/ 0 w 3952"/>
                    <a:gd name="T11" fmla="*/ 286 h 290"/>
                    <a:gd name="T12" fmla="*/ 0 60000 65536"/>
                    <a:gd name="T13" fmla="*/ 0 60000 65536"/>
                    <a:gd name="T14" fmla="*/ 0 60000 65536"/>
                    <a:gd name="T15" fmla="*/ 0 60000 65536"/>
                    <a:gd name="T16" fmla="*/ 0 60000 65536"/>
                    <a:gd name="T17" fmla="*/ 0 60000 65536"/>
                    <a:gd name="T18" fmla="*/ 0 w 3952"/>
                    <a:gd name="T19" fmla="*/ 0 h 290"/>
                    <a:gd name="T20" fmla="*/ 3952 w 3952"/>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3952" h="290">
                      <a:moveTo>
                        <a:pt x="3952" y="290"/>
                      </a:moveTo>
                      <a:lnTo>
                        <a:pt x="3792" y="290"/>
                      </a:lnTo>
                      <a:lnTo>
                        <a:pt x="3646" y="0"/>
                      </a:lnTo>
                      <a:lnTo>
                        <a:pt x="3264" y="0"/>
                      </a:lnTo>
                      <a:lnTo>
                        <a:pt x="3108" y="286"/>
                      </a:lnTo>
                      <a:lnTo>
                        <a:pt x="0" y="286"/>
                      </a:lnTo>
                    </a:path>
                  </a:pathLst>
                </a:custGeom>
                <a:noFill/>
                <a:ln w="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457200"/>
                  <a:endParaRPr lang="en-US">
                    <a:solidFill>
                      <a:prstClr val="black"/>
                    </a:solidFill>
                    <a:latin typeface="Calibri"/>
                  </a:endParaRPr>
                </a:p>
              </p:txBody>
            </p:sp>
            <p:sp>
              <p:nvSpPr>
                <p:cNvPr id="23583" name="Line 13"/>
                <p:cNvSpPr>
                  <a:spLocks noChangeShapeType="1"/>
                </p:cNvSpPr>
                <p:nvPr/>
              </p:nvSpPr>
              <p:spPr bwMode="auto">
                <a:xfrm>
                  <a:off x="271" y="2604"/>
                  <a:ext cx="1"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584" name="Line 14"/>
                <p:cNvSpPr>
                  <a:spLocks noChangeShapeType="1"/>
                </p:cNvSpPr>
                <p:nvPr/>
              </p:nvSpPr>
              <p:spPr bwMode="auto">
                <a:xfrm>
                  <a:off x="271" y="2604"/>
                  <a:ext cx="1" cy="1"/>
                </a:xfrm>
                <a:prstGeom prst="line">
                  <a:avLst/>
                </a:prstGeom>
                <a:noFill/>
                <a:ln w="8">
                  <a:solidFill>
                    <a:srgbClr val="000000"/>
                  </a:solidFill>
                  <a:round/>
                  <a:headEnd/>
                  <a:tailEnd/>
                </a:ln>
                <a:extLst>
                  <a:ext uri="{909E8E84-426E-40dd-AFC4-6F175D3DCCD1}">
                    <a14:hiddenFill xmlns:a14="http://schemas.microsoft.com/office/drawing/2010/main" xmlns="">
                      <a:noFill/>
                    </a14:hiddenFill>
                  </a:ext>
                </a:extLst>
              </p:spPr>
              <p:txBody>
                <a:bodyPr/>
                <a:lstStyle/>
                <a:p>
                  <a:pPr defTabSz="457200"/>
                  <a:endParaRPr lang="en-US">
                    <a:solidFill>
                      <a:prstClr val="black"/>
                    </a:solidFill>
                    <a:latin typeface="Calibri"/>
                  </a:endParaRPr>
                </a:p>
              </p:txBody>
            </p:sp>
            <p:sp>
              <p:nvSpPr>
                <p:cNvPr id="23585" name="Freeform 15"/>
                <p:cNvSpPr>
                  <a:spLocks/>
                </p:cNvSpPr>
                <p:nvPr/>
              </p:nvSpPr>
              <p:spPr bwMode="auto">
                <a:xfrm>
                  <a:off x="337" y="2604"/>
                  <a:ext cx="384" cy="296"/>
                </a:xfrm>
                <a:custGeom>
                  <a:avLst/>
                  <a:gdLst>
                    <a:gd name="T0" fmla="*/ 384 w 384"/>
                    <a:gd name="T1" fmla="*/ 0 h 296"/>
                    <a:gd name="T2" fmla="*/ 0 w 384"/>
                    <a:gd name="T3" fmla="*/ 296 h 296"/>
                    <a:gd name="T4" fmla="*/ 384 w 384"/>
                    <a:gd name="T5" fmla="*/ 0 h 296"/>
                    <a:gd name="T6" fmla="*/ 0 60000 65536"/>
                    <a:gd name="T7" fmla="*/ 0 60000 65536"/>
                    <a:gd name="T8" fmla="*/ 0 60000 65536"/>
                    <a:gd name="T9" fmla="*/ 0 w 384"/>
                    <a:gd name="T10" fmla="*/ 0 h 296"/>
                    <a:gd name="T11" fmla="*/ 384 w 384"/>
                    <a:gd name="T12" fmla="*/ 296 h 296"/>
                  </a:gdLst>
                  <a:ahLst/>
                  <a:cxnLst>
                    <a:cxn ang="T6">
                      <a:pos x="T0" y="T1"/>
                    </a:cxn>
                    <a:cxn ang="T7">
                      <a:pos x="T2" y="T3"/>
                    </a:cxn>
                    <a:cxn ang="T8">
                      <a:pos x="T4" y="T5"/>
                    </a:cxn>
                  </a:cxnLst>
                  <a:rect l="T9" t="T10" r="T11" b="T12"/>
                  <a:pathLst>
                    <a:path w="384" h="296">
                      <a:moveTo>
                        <a:pt x="384" y="0"/>
                      </a:moveTo>
                      <a:lnTo>
                        <a:pt x="0" y="296"/>
                      </a:lnTo>
                      <a:lnTo>
                        <a:pt x="3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586" name="Line 16"/>
                <p:cNvSpPr>
                  <a:spLocks noChangeShapeType="1"/>
                </p:cNvSpPr>
                <p:nvPr/>
              </p:nvSpPr>
              <p:spPr bwMode="auto">
                <a:xfrm flipH="1">
                  <a:off x="337" y="2604"/>
                  <a:ext cx="384" cy="296"/>
                </a:xfrm>
                <a:prstGeom prst="line">
                  <a:avLst/>
                </a:prstGeom>
                <a:noFill/>
                <a:ln w="8">
                  <a:solidFill>
                    <a:srgbClr val="000000"/>
                  </a:solidFill>
                  <a:round/>
                  <a:headEnd/>
                  <a:tailEnd/>
                </a:ln>
                <a:extLst>
                  <a:ext uri="{909E8E84-426E-40dd-AFC4-6F175D3DCCD1}">
                    <a14:hiddenFill xmlns:a14="http://schemas.microsoft.com/office/drawing/2010/main" xmlns="">
                      <a:noFill/>
                    </a14:hiddenFill>
                  </a:ext>
                </a:extLst>
              </p:spPr>
              <p:txBody>
                <a:bodyPr/>
                <a:lstStyle/>
                <a:p>
                  <a:pPr defTabSz="457200"/>
                  <a:endParaRPr lang="en-US">
                    <a:solidFill>
                      <a:prstClr val="black"/>
                    </a:solidFill>
                    <a:latin typeface="Calibri"/>
                  </a:endParaRPr>
                </a:p>
              </p:txBody>
            </p:sp>
            <p:sp>
              <p:nvSpPr>
                <p:cNvPr id="23587" name="Freeform 17"/>
                <p:cNvSpPr>
                  <a:spLocks/>
                </p:cNvSpPr>
                <p:nvPr/>
              </p:nvSpPr>
              <p:spPr bwMode="auto">
                <a:xfrm>
                  <a:off x="203" y="2180"/>
                  <a:ext cx="258" cy="250"/>
                </a:xfrm>
                <a:custGeom>
                  <a:avLst/>
                  <a:gdLst>
                    <a:gd name="T0" fmla="*/ 158 w 258"/>
                    <a:gd name="T1" fmla="*/ 250 h 250"/>
                    <a:gd name="T2" fmla="*/ 0 w 258"/>
                    <a:gd name="T3" fmla="*/ 132 h 250"/>
                    <a:gd name="T4" fmla="*/ 100 w 258"/>
                    <a:gd name="T5" fmla="*/ 0 h 250"/>
                    <a:gd name="T6" fmla="*/ 258 w 258"/>
                    <a:gd name="T7" fmla="*/ 118 h 250"/>
                    <a:gd name="T8" fmla="*/ 158 w 258"/>
                    <a:gd name="T9" fmla="*/ 250 h 250"/>
                    <a:gd name="T10" fmla="*/ 0 60000 65536"/>
                    <a:gd name="T11" fmla="*/ 0 60000 65536"/>
                    <a:gd name="T12" fmla="*/ 0 60000 65536"/>
                    <a:gd name="T13" fmla="*/ 0 60000 65536"/>
                    <a:gd name="T14" fmla="*/ 0 60000 65536"/>
                    <a:gd name="T15" fmla="*/ 0 w 258"/>
                    <a:gd name="T16" fmla="*/ 0 h 250"/>
                    <a:gd name="T17" fmla="*/ 258 w 258"/>
                    <a:gd name="T18" fmla="*/ 250 h 250"/>
                  </a:gdLst>
                  <a:ahLst/>
                  <a:cxnLst>
                    <a:cxn ang="T10">
                      <a:pos x="T0" y="T1"/>
                    </a:cxn>
                    <a:cxn ang="T11">
                      <a:pos x="T2" y="T3"/>
                    </a:cxn>
                    <a:cxn ang="T12">
                      <a:pos x="T4" y="T5"/>
                    </a:cxn>
                    <a:cxn ang="T13">
                      <a:pos x="T6" y="T7"/>
                    </a:cxn>
                    <a:cxn ang="T14">
                      <a:pos x="T8" y="T9"/>
                    </a:cxn>
                  </a:cxnLst>
                  <a:rect l="T15" t="T16" r="T17" b="T18"/>
                  <a:pathLst>
                    <a:path w="258" h="250">
                      <a:moveTo>
                        <a:pt x="158" y="250"/>
                      </a:moveTo>
                      <a:lnTo>
                        <a:pt x="0" y="132"/>
                      </a:lnTo>
                      <a:lnTo>
                        <a:pt x="100" y="0"/>
                      </a:lnTo>
                      <a:lnTo>
                        <a:pt x="258" y="118"/>
                      </a:lnTo>
                      <a:lnTo>
                        <a:pt x="158" y="250"/>
                      </a:lnTo>
                      <a:close/>
                    </a:path>
                  </a:pathLst>
                </a:custGeom>
                <a:solidFill>
                  <a:srgbClr val="33A0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588" name="Freeform 18"/>
                <p:cNvSpPr>
                  <a:spLocks/>
                </p:cNvSpPr>
                <p:nvPr/>
              </p:nvSpPr>
              <p:spPr bwMode="auto">
                <a:xfrm>
                  <a:off x="203" y="2778"/>
                  <a:ext cx="258" cy="252"/>
                </a:xfrm>
                <a:custGeom>
                  <a:avLst/>
                  <a:gdLst>
                    <a:gd name="T0" fmla="*/ 158 w 258"/>
                    <a:gd name="T1" fmla="*/ 0 h 252"/>
                    <a:gd name="T2" fmla="*/ 0 w 258"/>
                    <a:gd name="T3" fmla="*/ 118 h 252"/>
                    <a:gd name="T4" fmla="*/ 100 w 258"/>
                    <a:gd name="T5" fmla="*/ 252 h 252"/>
                    <a:gd name="T6" fmla="*/ 258 w 258"/>
                    <a:gd name="T7" fmla="*/ 134 h 252"/>
                    <a:gd name="T8" fmla="*/ 158 w 258"/>
                    <a:gd name="T9" fmla="*/ 0 h 252"/>
                    <a:gd name="T10" fmla="*/ 0 60000 65536"/>
                    <a:gd name="T11" fmla="*/ 0 60000 65536"/>
                    <a:gd name="T12" fmla="*/ 0 60000 65536"/>
                    <a:gd name="T13" fmla="*/ 0 60000 65536"/>
                    <a:gd name="T14" fmla="*/ 0 60000 65536"/>
                    <a:gd name="T15" fmla="*/ 0 w 258"/>
                    <a:gd name="T16" fmla="*/ 0 h 252"/>
                    <a:gd name="T17" fmla="*/ 258 w 258"/>
                    <a:gd name="T18" fmla="*/ 252 h 252"/>
                  </a:gdLst>
                  <a:ahLst/>
                  <a:cxnLst>
                    <a:cxn ang="T10">
                      <a:pos x="T0" y="T1"/>
                    </a:cxn>
                    <a:cxn ang="T11">
                      <a:pos x="T2" y="T3"/>
                    </a:cxn>
                    <a:cxn ang="T12">
                      <a:pos x="T4" y="T5"/>
                    </a:cxn>
                    <a:cxn ang="T13">
                      <a:pos x="T6" y="T7"/>
                    </a:cxn>
                    <a:cxn ang="T14">
                      <a:pos x="T8" y="T9"/>
                    </a:cxn>
                  </a:cxnLst>
                  <a:rect l="T15" t="T16" r="T17" b="T18"/>
                  <a:pathLst>
                    <a:path w="258" h="252">
                      <a:moveTo>
                        <a:pt x="158" y="0"/>
                      </a:moveTo>
                      <a:lnTo>
                        <a:pt x="0" y="118"/>
                      </a:lnTo>
                      <a:lnTo>
                        <a:pt x="100" y="252"/>
                      </a:lnTo>
                      <a:lnTo>
                        <a:pt x="258" y="134"/>
                      </a:lnTo>
                      <a:lnTo>
                        <a:pt x="158" y="0"/>
                      </a:lnTo>
                      <a:close/>
                    </a:path>
                  </a:pathLst>
                </a:custGeom>
                <a:solidFill>
                  <a:srgbClr val="33A0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589" name="Freeform 19"/>
                <p:cNvSpPr>
                  <a:spLocks/>
                </p:cNvSpPr>
                <p:nvPr/>
              </p:nvSpPr>
              <p:spPr bwMode="auto">
                <a:xfrm>
                  <a:off x="1551" y="2396"/>
                  <a:ext cx="100" cy="418"/>
                </a:xfrm>
                <a:custGeom>
                  <a:avLst/>
                  <a:gdLst>
                    <a:gd name="T0" fmla="*/ 100 w 100"/>
                    <a:gd name="T1" fmla="*/ 208 h 418"/>
                    <a:gd name="T2" fmla="*/ 100 w 100"/>
                    <a:gd name="T3" fmla="*/ 208 h 418"/>
                    <a:gd name="T4" fmla="*/ 98 w 100"/>
                    <a:gd name="T5" fmla="*/ 250 h 418"/>
                    <a:gd name="T6" fmla="*/ 96 w 100"/>
                    <a:gd name="T7" fmla="*/ 290 h 418"/>
                    <a:gd name="T8" fmla="*/ 90 w 100"/>
                    <a:gd name="T9" fmla="*/ 326 h 418"/>
                    <a:gd name="T10" fmla="*/ 84 w 100"/>
                    <a:gd name="T11" fmla="*/ 356 h 418"/>
                    <a:gd name="T12" fmla="*/ 78 w 100"/>
                    <a:gd name="T13" fmla="*/ 382 h 418"/>
                    <a:gd name="T14" fmla="*/ 70 w 100"/>
                    <a:gd name="T15" fmla="*/ 400 h 418"/>
                    <a:gd name="T16" fmla="*/ 64 w 100"/>
                    <a:gd name="T17" fmla="*/ 408 h 418"/>
                    <a:gd name="T18" fmla="*/ 60 w 100"/>
                    <a:gd name="T19" fmla="*/ 412 h 418"/>
                    <a:gd name="T20" fmla="*/ 56 w 100"/>
                    <a:gd name="T21" fmla="*/ 416 h 418"/>
                    <a:gd name="T22" fmla="*/ 50 w 100"/>
                    <a:gd name="T23" fmla="*/ 418 h 418"/>
                    <a:gd name="T24" fmla="*/ 50 w 100"/>
                    <a:gd name="T25" fmla="*/ 418 h 418"/>
                    <a:gd name="T26" fmla="*/ 44 w 100"/>
                    <a:gd name="T27" fmla="*/ 416 h 418"/>
                    <a:gd name="T28" fmla="*/ 40 w 100"/>
                    <a:gd name="T29" fmla="*/ 412 h 418"/>
                    <a:gd name="T30" fmla="*/ 36 w 100"/>
                    <a:gd name="T31" fmla="*/ 408 h 418"/>
                    <a:gd name="T32" fmla="*/ 30 w 100"/>
                    <a:gd name="T33" fmla="*/ 400 h 418"/>
                    <a:gd name="T34" fmla="*/ 22 w 100"/>
                    <a:gd name="T35" fmla="*/ 382 h 418"/>
                    <a:gd name="T36" fmla="*/ 16 w 100"/>
                    <a:gd name="T37" fmla="*/ 356 h 418"/>
                    <a:gd name="T38" fmla="*/ 10 w 100"/>
                    <a:gd name="T39" fmla="*/ 326 h 418"/>
                    <a:gd name="T40" fmla="*/ 4 w 100"/>
                    <a:gd name="T41" fmla="*/ 290 h 418"/>
                    <a:gd name="T42" fmla="*/ 2 w 100"/>
                    <a:gd name="T43" fmla="*/ 250 h 418"/>
                    <a:gd name="T44" fmla="*/ 0 w 100"/>
                    <a:gd name="T45" fmla="*/ 208 h 418"/>
                    <a:gd name="T46" fmla="*/ 0 w 100"/>
                    <a:gd name="T47" fmla="*/ 208 h 418"/>
                    <a:gd name="T48" fmla="*/ 2 w 100"/>
                    <a:gd name="T49" fmla="*/ 166 h 418"/>
                    <a:gd name="T50" fmla="*/ 4 w 100"/>
                    <a:gd name="T51" fmla="*/ 128 h 418"/>
                    <a:gd name="T52" fmla="*/ 10 w 100"/>
                    <a:gd name="T53" fmla="*/ 92 h 418"/>
                    <a:gd name="T54" fmla="*/ 16 w 100"/>
                    <a:gd name="T55" fmla="*/ 60 h 418"/>
                    <a:gd name="T56" fmla="*/ 22 w 100"/>
                    <a:gd name="T57" fmla="*/ 36 h 418"/>
                    <a:gd name="T58" fmla="*/ 30 w 100"/>
                    <a:gd name="T59" fmla="*/ 16 h 418"/>
                    <a:gd name="T60" fmla="*/ 36 w 100"/>
                    <a:gd name="T61" fmla="*/ 10 h 418"/>
                    <a:gd name="T62" fmla="*/ 40 w 100"/>
                    <a:gd name="T63" fmla="*/ 4 h 418"/>
                    <a:gd name="T64" fmla="*/ 44 w 100"/>
                    <a:gd name="T65" fmla="*/ 0 h 418"/>
                    <a:gd name="T66" fmla="*/ 50 w 100"/>
                    <a:gd name="T67" fmla="*/ 0 h 418"/>
                    <a:gd name="T68" fmla="*/ 50 w 100"/>
                    <a:gd name="T69" fmla="*/ 0 h 418"/>
                    <a:gd name="T70" fmla="*/ 56 w 100"/>
                    <a:gd name="T71" fmla="*/ 0 h 418"/>
                    <a:gd name="T72" fmla="*/ 60 w 100"/>
                    <a:gd name="T73" fmla="*/ 4 h 418"/>
                    <a:gd name="T74" fmla="*/ 64 w 100"/>
                    <a:gd name="T75" fmla="*/ 10 h 418"/>
                    <a:gd name="T76" fmla="*/ 70 w 100"/>
                    <a:gd name="T77" fmla="*/ 16 h 418"/>
                    <a:gd name="T78" fmla="*/ 78 w 100"/>
                    <a:gd name="T79" fmla="*/ 36 h 418"/>
                    <a:gd name="T80" fmla="*/ 84 w 100"/>
                    <a:gd name="T81" fmla="*/ 60 h 418"/>
                    <a:gd name="T82" fmla="*/ 90 w 100"/>
                    <a:gd name="T83" fmla="*/ 92 h 418"/>
                    <a:gd name="T84" fmla="*/ 96 w 100"/>
                    <a:gd name="T85" fmla="*/ 128 h 418"/>
                    <a:gd name="T86" fmla="*/ 98 w 100"/>
                    <a:gd name="T87" fmla="*/ 166 h 418"/>
                    <a:gd name="T88" fmla="*/ 100 w 100"/>
                    <a:gd name="T89" fmla="*/ 208 h 418"/>
                    <a:gd name="T90" fmla="*/ 100 w 100"/>
                    <a:gd name="T91" fmla="*/ 208 h 4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0"/>
                    <a:gd name="T139" fmla="*/ 0 h 418"/>
                    <a:gd name="T140" fmla="*/ 100 w 100"/>
                    <a:gd name="T141" fmla="*/ 418 h 4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0" h="418">
                      <a:moveTo>
                        <a:pt x="100" y="208"/>
                      </a:moveTo>
                      <a:lnTo>
                        <a:pt x="100" y="208"/>
                      </a:lnTo>
                      <a:lnTo>
                        <a:pt x="98" y="250"/>
                      </a:lnTo>
                      <a:lnTo>
                        <a:pt x="96" y="290"/>
                      </a:lnTo>
                      <a:lnTo>
                        <a:pt x="90" y="326"/>
                      </a:lnTo>
                      <a:lnTo>
                        <a:pt x="84" y="356"/>
                      </a:lnTo>
                      <a:lnTo>
                        <a:pt x="78" y="382"/>
                      </a:lnTo>
                      <a:lnTo>
                        <a:pt x="70" y="400"/>
                      </a:lnTo>
                      <a:lnTo>
                        <a:pt x="64" y="408"/>
                      </a:lnTo>
                      <a:lnTo>
                        <a:pt x="60" y="412"/>
                      </a:lnTo>
                      <a:lnTo>
                        <a:pt x="56" y="416"/>
                      </a:lnTo>
                      <a:lnTo>
                        <a:pt x="50" y="418"/>
                      </a:lnTo>
                      <a:lnTo>
                        <a:pt x="44" y="416"/>
                      </a:lnTo>
                      <a:lnTo>
                        <a:pt x="40" y="412"/>
                      </a:lnTo>
                      <a:lnTo>
                        <a:pt x="36" y="408"/>
                      </a:lnTo>
                      <a:lnTo>
                        <a:pt x="30" y="400"/>
                      </a:lnTo>
                      <a:lnTo>
                        <a:pt x="22" y="382"/>
                      </a:lnTo>
                      <a:lnTo>
                        <a:pt x="16" y="356"/>
                      </a:lnTo>
                      <a:lnTo>
                        <a:pt x="10" y="326"/>
                      </a:lnTo>
                      <a:lnTo>
                        <a:pt x="4" y="290"/>
                      </a:lnTo>
                      <a:lnTo>
                        <a:pt x="2" y="250"/>
                      </a:lnTo>
                      <a:lnTo>
                        <a:pt x="0" y="208"/>
                      </a:lnTo>
                      <a:lnTo>
                        <a:pt x="2" y="166"/>
                      </a:lnTo>
                      <a:lnTo>
                        <a:pt x="4" y="128"/>
                      </a:lnTo>
                      <a:lnTo>
                        <a:pt x="10" y="92"/>
                      </a:lnTo>
                      <a:lnTo>
                        <a:pt x="16" y="60"/>
                      </a:lnTo>
                      <a:lnTo>
                        <a:pt x="22" y="36"/>
                      </a:lnTo>
                      <a:lnTo>
                        <a:pt x="30" y="16"/>
                      </a:lnTo>
                      <a:lnTo>
                        <a:pt x="36" y="10"/>
                      </a:lnTo>
                      <a:lnTo>
                        <a:pt x="40" y="4"/>
                      </a:lnTo>
                      <a:lnTo>
                        <a:pt x="44" y="0"/>
                      </a:lnTo>
                      <a:lnTo>
                        <a:pt x="50" y="0"/>
                      </a:lnTo>
                      <a:lnTo>
                        <a:pt x="56" y="0"/>
                      </a:lnTo>
                      <a:lnTo>
                        <a:pt x="60" y="4"/>
                      </a:lnTo>
                      <a:lnTo>
                        <a:pt x="64" y="10"/>
                      </a:lnTo>
                      <a:lnTo>
                        <a:pt x="70" y="16"/>
                      </a:lnTo>
                      <a:lnTo>
                        <a:pt x="78" y="36"/>
                      </a:lnTo>
                      <a:lnTo>
                        <a:pt x="84" y="60"/>
                      </a:lnTo>
                      <a:lnTo>
                        <a:pt x="90" y="92"/>
                      </a:lnTo>
                      <a:lnTo>
                        <a:pt x="96" y="128"/>
                      </a:lnTo>
                      <a:lnTo>
                        <a:pt x="98" y="166"/>
                      </a:lnTo>
                      <a:lnTo>
                        <a:pt x="100" y="208"/>
                      </a:lnTo>
                      <a:close/>
                    </a:path>
                  </a:pathLst>
                </a:custGeom>
                <a:solidFill>
                  <a:srgbClr val="33A0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590" name="Freeform 20"/>
                <p:cNvSpPr>
                  <a:spLocks/>
                </p:cNvSpPr>
                <p:nvPr/>
              </p:nvSpPr>
              <p:spPr bwMode="auto">
                <a:xfrm>
                  <a:off x="1593" y="2420"/>
                  <a:ext cx="18" cy="52"/>
                </a:xfrm>
                <a:custGeom>
                  <a:avLst/>
                  <a:gdLst>
                    <a:gd name="T0" fmla="*/ 18 w 18"/>
                    <a:gd name="T1" fmla="*/ 26 h 52"/>
                    <a:gd name="T2" fmla="*/ 18 w 18"/>
                    <a:gd name="T3" fmla="*/ 26 h 52"/>
                    <a:gd name="T4" fmla="*/ 16 w 18"/>
                    <a:gd name="T5" fmla="*/ 36 h 52"/>
                    <a:gd name="T6" fmla="*/ 14 w 18"/>
                    <a:gd name="T7" fmla="*/ 44 h 52"/>
                    <a:gd name="T8" fmla="*/ 12 w 18"/>
                    <a:gd name="T9" fmla="*/ 50 h 52"/>
                    <a:gd name="T10" fmla="*/ 8 w 18"/>
                    <a:gd name="T11" fmla="*/ 52 h 52"/>
                    <a:gd name="T12" fmla="*/ 8 w 18"/>
                    <a:gd name="T13" fmla="*/ 52 h 52"/>
                    <a:gd name="T14" fmla="*/ 4 w 18"/>
                    <a:gd name="T15" fmla="*/ 50 h 52"/>
                    <a:gd name="T16" fmla="*/ 2 w 18"/>
                    <a:gd name="T17" fmla="*/ 44 h 52"/>
                    <a:gd name="T18" fmla="*/ 0 w 18"/>
                    <a:gd name="T19" fmla="*/ 36 h 52"/>
                    <a:gd name="T20" fmla="*/ 0 w 18"/>
                    <a:gd name="T21" fmla="*/ 26 h 52"/>
                    <a:gd name="T22" fmla="*/ 0 w 18"/>
                    <a:gd name="T23" fmla="*/ 26 h 52"/>
                    <a:gd name="T24" fmla="*/ 0 w 18"/>
                    <a:gd name="T25" fmla="*/ 16 h 52"/>
                    <a:gd name="T26" fmla="*/ 2 w 18"/>
                    <a:gd name="T27" fmla="*/ 8 h 52"/>
                    <a:gd name="T28" fmla="*/ 4 w 18"/>
                    <a:gd name="T29" fmla="*/ 2 h 52"/>
                    <a:gd name="T30" fmla="*/ 8 w 18"/>
                    <a:gd name="T31" fmla="*/ 0 h 52"/>
                    <a:gd name="T32" fmla="*/ 8 w 18"/>
                    <a:gd name="T33" fmla="*/ 0 h 52"/>
                    <a:gd name="T34" fmla="*/ 12 w 18"/>
                    <a:gd name="T35" fmla="*/ 2 h 52"/>
                    <a:gd name="T36" fmla="*/ 14 w 18"/>
                    <a:gd name="T37" fmla="*/ 8 h 52"/>
                    <a:gd name="T38" fmla="*/ 16 w 18"/>
                    <a:gd name="T39" fmla="*/ 16 h 52"/>
                    <a:gd name="T40" fmla="*/ 18 w 18"/>
                    <a:gd name="T41" fmla="*/ 26 h 52"/>
                    <a:gd name="T42" fmla="*/ 18 w 18"/>
                    <a:gd name="T43" fmla="*/ 26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52"/>
                    <a:gd name="T68" fmla="*/ 18 w 1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52">
                      <a:moveTo>
                        <a:pt x="18" y="26"/>
                      </a:moveTo>
                      <a:lnTo>
                        <a:pt x="18" y="26"/>
                      </a:lnTo>
                      <a:lnTo>
                        <a:pt x="16" y="36"/>
                      </a:lnTo>
                      <a:lnTo>
                        <a:pt x="14" y="44"/>
                      </a:lnTo>
                      <a:lnTo>
                        <a:pt x="12" y="50"/>
                      </a:lnTo>
                      <a:lnTo>
                        <a:pt x="8" y="52"/>
                      </a:lnTo>
                      <a:lnTo>
                        <a:pt x="4" y="50"/>
                      </a:lnTo>
                      <a:lnTo>
                        <a:pt x="2" y="44"/>
                      </a:lnTo>
                      <a:lnTo>
                        <a:pt x="0" y="36"/>
                      </a:lnTo>
                      <a:lnTo>
                        <a:pt x="0" y="26"/>
                      </a:lnTo>
                      <a:lnTo>
                        <a:pt x="0" y="16"/>
                      </a:lnTo>
                      <a:lnTo>
                        <a:pt x="2" y="8"/>
                      </a:lnTo>
                      <a:lnTo>
                        <a:pt x="4" y="2"/>
                      </a:lnTo>
                      <a:lnTo>
                        <a:pt x="8" y="0"/>
                      </a:lnTo>
                      <a:lnTo>
                        <a:pt x="12" y="2"/>
                      </a:lnTo>
                      <a:lnTo>
                        <a:pt x="14" y="8"/>
                      </a:lnTo>
                      <a:lnTo>
                        <a:pt x="16" y="16"/>
                      </a:lnTo>
                      <a:lnTo>
                        <a:pt x="18"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591" name="Freeform 21"/>
                <p:cNvSpPr>
                  <a:spLocks/>
                </p:cNvSpPr>
                <p:nvPr/>
              </p:nvSpPr>
              <p:spPr bwMode="auto">
                <a:xfrm>
                  <a:off x="1565" y="2654"/>
                  <a:ext cx="18" cy="52"/>
                </a:xfrm>
                <a:custGeom>
                  <a:avLst/>
                  <a:gdLst>
                    <a:gd name="T0" fmla="*/ 18 w 18"/>
                    <a:gd name="T1" fmla="*/ 26 h 52"/>
                    <a:gd name="T2" fmla="*/ 18 w 18"/>
                    <a:gd name="T3" fmla="*/ 26 h 52"/>
                    <a:gd name="T4" fmla="*/ 18 w 18"/>
                    <a:gd name="T5" fmla="*/ 36 h 52"/>
                    <a:gd name="T6" fmla="*/ 16 w 18"/>
                    <a:gd name="T7" fmla="*/ 44 h 52"/>
                    <a:gd name="T8" fmla="*/ 12 w 18"/>
                    <a:gd name="T9" fmla="*/ 50 h 52"/>
                    <a:gd name="T10" fmla="*/ 10 w 18"/>
                    <a:gd name="T11" fmla="*/ 52 h 52"/>
                    <a:gd name="T12" fmla="*/ 10 w 18"/>
                    <a:gd name="T13" fmla="*/ 52 h 52"/>
                    <a:gd name="T14" fmla="*/ 6 w 18"/>
                    <a:gd name="T15" fmla="*/ 50 h 52"/>
                    <a:gd name="T16" fmla="*/ 2 w 18"/>
                    <a:gd name="T17" fmla="*/ 44 h 52"/>
                    <a:gd name="T18" fmla="*/ 0 w 18"/>
                    <a:gd name="T19" fmla="*/ 36 h 52"/>
                    <a:gd name="T20" fmla="*/ 0 w 18"/>
                    <a:gd name="T21" fmla="*/ 26 h 52"/>
                    <a:gd name="T22" fmla="*/ 0 w 18"/>
                    <a:gd name="T23" fmla="*/ 26 h 52"/>
                    <a:gd name="T24" fmla="*/ 0 w 18"/>
                    <a:gd name="T25" fmla="*/ 16 h 52"/>
                    <a:gd name="T26" fmla="*/ 2 w 18"/>
                    <a:gd name="T27" fmla="*/ 8 h 52"/>
                    <a:gd name="T28" fmla="*/ 6 w 18"/>
                    <a:gd name="T29" fmla="*/ 2 h 52"/>
                    <a:gd name="T30" fmla="*/ 10 w 18"/>
                    <a:gd name="T31" fmla="*/ 0 h 52"/>
                    <a:gd name="T32" fmla="*/ 10 w 18"/>
                    <a:gd name="T33" fmla="*/ 0 h 52"/>
                    <a:gd name="T34" fmla="*/ 12 w 18"/>
                    <a:gd name="T35" fmla="*/ 2 h 52"/>
                    <a:gd name="T36" fmla="*/ 16 w 18"/>
                    <a:gd name="T37" fmla="*/ 8 h 52"/>
                    <a:gd name="T38" fmla="*/ 18 w 18"/>
                    <a:gd name="T39" fmla="*/ 16 h 52"/>
                    <a:gd name="T40" fmla="*/ 18 w 18"/>
                    <a:gd name="T41" fmla="*/ 26 h 52"/>
                    <a:gd name="T42" fmla="*/ 18 w 18"/>
                    <a:gd name="T43" fmla="*/ 26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52"/>
                    <a:gd name="T68" fmla="*/ 18 w 1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52">
                      <a:moveTo>
                        <a:pt x="18" y="26"/>
                      </a:moveTo>
                      <a:lnTo>
                        <a:pt x="18" y="26"/>
                      </a:lnTo>
                      <a:lnTo>
                        <a:pt x="18" y="36"/>
                      </a:lnTo>
                      <a:lnTo>
                        <a:pt x="16" y="44"/>
                      </a:lnTo>
                      <a:lnTo>
                        <a:pt x="12" y="50"/>
                      </a:lnTo>
                      <a:lnTo>
                        <a:pt x="10" y="52"/>
                      </a:lnTo>
                      <a:lnTo>
                        <a:pt x="6" y="50"/>
                      </a:lnTo>
                      <a:lnTo>
                        <a:pt x="2" y="44"/>
                      </a:lnTo>
                      <a:lnTo>
                        <a:pt x="0" y="36"/>
                      </a:lnTo>
                      <a:lnTo>
                        <a:pt x="0" y="26"/>
                      </a:lnTo>
                      <a:lnTo>
                        <a:pt x="0" y="16"/>
                      </a:lnTo>
                      <a:lnTo>
                        <a:pt x="2" y="8"/>
                      </a:lnTo>
                      <a:lnTo>
                        <a:pt x="6" y="2"/>
                      </a:lnTo>
                      <a:lnTo>
                        <a:pt x="10" y="0"/>
                      </a:lnTo>
                      <a:lnTo>
                        <a:pt x="12" y="2"/>
                      </a:lnTo>
                      <a:lnTo>
                        <a:pt x="16" y="8"/>
                      </a:lnTo>
                      <a:lnTo>
                        <a:pt x="18" y="16"/>
                      </a:lnTo>
                      <a:lnTo>
                        <a:pt x="18"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592" name="Freeform 22"/>
                <p:cNvSpPr>
                  <a:spLocks/>
                </p:cNvSpPr>
                <p:nvPr/>
              </p:nvSpPr>
              <p:spPr bwMode="auto">
                <a:xfrm>
                  <a:off x="1619" y="2654"/>
                  <a:ext cx="18" cy="52"/>
                </a:xfrm>
                <a:custGeom>
                  <a:avLst/>
                  <a:gdLst>
                    <a:gd name="T0" fmla="*/ 18 w 18"/>
                    <a:gd name="T1" fmla="*/ 26 h 52"/>
                    <a:gd name="T2" fmla="*/ 18 w 18"/>
                    <a:gd name="T3" fmla="*/ 26 h 52"/>
                    <a:gd name="T4" fmla="*/ 18 w 18"/>
                    <a:gd name="T5" fmla="*/ 36 h 52"/>
                    <a:gd name="T6" fmla="*/ 16 w 18"/>
                    <a:gd name="T7" fmla="*/ 44 h 52"/>
                    <a:gd name="T8" fmla="*/ 12 w 18"/>
                    <a:gd name="T9" fmla="*/ 50 h 52"/>
                    <a:gd name="T10" fmla="*/ 8 w 18"/>
                    <a:gd name="T11" fmla="*/ 52 h 52"/>
                    <a:gd name="T12" fmla="*/ 8 w 18"/>
                    <a:gd name="T13" fmla="*/ 52 h 52"/>
                    <a:gd name="T14" fmla="*/ 6 w 18"/>
                    <a:gd name="T15" fmla="*/ 50 h 52"/>
                    <a:gd name="T16" fmla="*/ 2 w 18"/>
                    <a:gd name="T17" fmla="*/ 44 h 52"/>
                    <a:gd name="T18" fmla="*/ 0 w 18"/>
                    <a:gd name="T19" fmla="*/ 36 h 52"/>
                    <a:gd name="T20" fmla="*/ 0 w 18"/>
                    <a:gd name="T21" fmla="*/ 26 h 52"/>
                    <a:gd name="T22" fmla="*/ 0 w 18"/>
                    <a:gd name="T23" fmla="*/ 26 h 52"/>
                    <a:gd name="T24" fmla="*/ 0 w 18"/>
                    <a:gd name="T25" fmla="*/ 16 h 52"/>
                    <a:gd name="T26" fmla="*/ 2 w 18"/>
                    <a:gd name="T27" fmla="*/ 8 h 52"/>
                    <a:gd name="T28" fmla="*/ 6 w 18"/>
                    <a:gd name="T29" fmla="*/ 2 h 52"/>
                    <a:gd name="T30" fmla="*/ 8 w 18"/>
                    <a:gd name="T31" fmla="*/ 0 h 52"/>
                    <a:gd name="T32" fmla="*/ 8 w 18"/>
                    <a:gd name="T33" fmla="*/ 0 h 52"/>
                    <a:gd name="T34" fmla="*/ 12 w 18"/>
                    <a:gd name="T35" fmla="*/ 2 h 52"/>
                    <a:gd name="T36" fmla="*/ 16 w 18"/>
                    <a:gd name="T37" fmla="*/ 8 h 52"/>
                    <a:gd name="T38" fmla="*/ 18 w 18"/>
                    <a:gd name="T39" fmla="*/ 16 h 52"/>
                    <a:gd name="T40" fmla="*/ 18 w 18"/>
                    <a:gd name="T41" fmla="*/ 26 h 52"/>
                    <a:gd name="T42" fmla="*/ 18 w 18"/>
                    <a:gd name="T43" fmla="*/ 26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52"/>
                    <a:gd name="T68" fmla="*/ 18 w 1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52">
                      <a:moveTo>
                        <a:pt x="18" y="26"/>
                      </a:moveTo>
                      <a:lnTo>
                        <a:pt x="18" y="26"/>
                      </a:lnTo>
                      <a:lnTo>
                        <a:pt x="18" y="36"/>
                      </a:lnTo>
                      <a:lnTo>
                        <a:pt x="16" y="44"/>
                      </a:lnTo>
                      <a:lnTo>
                        <a:pt x="12" y="50"/>
                      </a:lnTo>
                      <a:lnTo>
                        <a:pt x="8" y="52"/>
                      </a:lnTo>
                      <a:lnTo>
                        <a:pt x="6" y="50"/>
                      </a:lnTo>
                      <a:lnTo>
                        <a:pt x="2" y="44"/>
                      </a:lnTo>
                      <a:lnTo>
                        <a:pt x="0" y="36"/>
                      </a:lnTo>
                      <a:lnTo>
                        <a:pt x="0" y="26"/>
                      </a:lnTo>
                      <a:lnTo>
                        <a:pt x="0" y="16"/>
                      </a:lnTo>
                      <a:lnTo>
                        <a:pt x="2" y="8"/>
                      </a:lnTo>
                      <a:lnTo>
                        <a:pt x="6" y="2"/>
                      </a:lnTo>
                      <a:lnTo>
                        <a:pt x="8" y="0"/>
                      </a:lnTo>
                      <a:lnTo>
                        <a:pt x="12" y="2"/>
                      </a:lnTo>
                      <a:lnTo>
                        <a:pt x="16" y="8"/>
                      </a:lnTo>
                      <a:lnTo>
                        <a:pt x="18" y="16"/>
                      </a:lnTo>
                      <a:lnTo>
                        <a:pt x="18" y="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pic>
              <p:nvPicPr>
                <p:cNvPr id="23593"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3" y="2357"/>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94"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1" y="2362"/>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95"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3" y="2366"/>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96"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3" y="2366"/>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97"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3" y="2366"/>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98" name="Picture 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3" y="2366"/>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99" name="Picture 2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3" y="2366"/>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600" name="Picture 3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13" y="2366"/>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601" name="Picture 3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3" y="2366"/>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602" name="Picture 3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73" y="2366"/>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603" name="Picture 3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25" y="2366"/>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604" name="Picture 3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85" y="2366"/>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605" name="Picture 3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45" y="2366"/>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606" name="Picture 3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85" y="2366"/>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607" name="Picture 3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45" y="2366"/>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608" name="Picture 3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05" y="2366"/>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609" name="Picture 3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05" y="2366"/>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610" name="Picture 4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65" y="2366"/>
                  <a:ext cx="54" cy="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11" name="Rectangle 41"/>
                <p:cNvSpPr>
                  <a:spLocks noChangeArrowheads="1"/>
                </p:cNvSpPr>
                <p:nvPr/>
              </p:nvSpPr>
              <p:spPr bwMode="auto">
                <a:xfrm>
                  <a:off x="1667" y="2322"/>
                  <a:ext cx="36" cy="560"/>
                </a:xfrm>
                <a:prstGeom prst="rect">
                  <a:avLst/>
                </a:prstGeom>
                <a:solidFill>
                  <a:srgbClr val="FE9F3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1800">
                    <a:solidFill>
                      <a:srgbClr val="000000"/>
                    </a:solidFill>
                    <a:latin typeface="Arial" pitchFamily="34" charset="0"/>
                  </a:endParaRPr>
                </a:p>
              </p:txBody>
            </p:sp>
            <p:sp>
              <p:nvSpPr>
                <p:cNvPr id="23612" name="Freeform 42"/>
                <p:cNvSpPr>
                  <a:spLocks/>
                </p:cNvSpPr>
                <p:nvPr/>
              </p:nvSpPr>
              <p:spPr bwMode="auto">
                <a:xfrm>
                  <a:off x="715" y="2604"/>
                  <a:ext cx="886" cy="1"/>
                </a:xfrm>
                <a:custGeom>
                  <a:avLst/>
                  <a:gdLst>
                    <a:gd name="T0" fmla="*/ 886 w 886"/>
                    <a:gd name="T1" fmla="*/ 0 h 1"/>
                    <a:gd name="T2" fmla="*/ 0 w 886"/>
                    <a:gd name="T3" fmla="*/ 0 h 1"/>
                    <a:gd name="T4" fmla="*/ 886 w 886"/>
                    <a:gd name="T5" fmla="*/ 0 h 1"/>
                    <a:gd name="T6" fmla="*/ 0 60000 65536"/>
                    <a:gd name="T7" fmla="*/ 0 60000 65536"/>
                    <a:gd name="T8" fmla="*/ 0 60000 65536"/>
                    <a:gd name="T9" fmla="*/ 0 w 886"/>
                    <a:gd name="T10" fmla="*/ 0 h 1"/>
                    <a:gd name="T11" fmla="*/ 886 w 886"/>
                    <a:gd name="T12" fmla="*/ 1 h 1"/>
                  </a:gdLst>
                  <a:ahLst/>
                  <a:cxnLst>
                    <a:cxn ang="T6">
                      <a:pos x="T0" y="T1"/>
                    </a:cxn>
                    <a:cxn ang="T7">
                      <a:pos x="T2" y="T3"/>
                    </a:cxn>
                    <a:cxn ang="T8">
                      <a:pos x="T4" y="T5"/>
                    </a:cxn>
                  </a:cxnLst>
                  <a:rect l="T9" t="T10" r="T11" b="T12"/>
                  <a:pathLst>
                    <a:path w="886" h="1">
                      <a:moveTo>
                        <a:pt x="886" y="0"/>
                      </a:moveTo>
                      <a:lnTo>
                        <a:pt x="0" y="0"/>
                      </a:lnTo>
                      <a:lnTo>
                        <a:pt x="88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613" name="Line 43"/>
                <p:cNvSpPr>
                  <a:spLocks noChangeShapeType="1"/>
                </p:cNvSpPr>
                <p:nvPr/>
              </p:nvSpPr>
              <p:spPr bwMode="auto">
                <a:xfrm flipH="1">
                  <a:off x="715" y="2604"/>
                  <a:ext cx="886" cy="1"/>
                </a:xfrm>
                <a:prstGeom prst="line">
                  <a:avLst/>
                </a:prstGeom>
                <a:noFill/>
                <a:ln w="8">
                  <a:solidFill>
                    <a:srgbClr val="000000"/>
                  </a:solidFill>
                  <a:round/>
                  <a:headEnd/>
                  <a:tailEnd/>
                </a:ln>
                <a:extLst>
                  <a:ext uri="{909E8E84-426E-40dd-AFC4-6F175D3DCCD1}">
                    <a14:hiddenFill xmlns:a14="http://schemas.microsoft.com/office/drawing/2010/main" xmlns="">
                      <a:noFill/>
                    </a14:hiddenFill>
                  </a:ext>
                </a:extLst>
              </p:spPr>
              <p:txBody>
                <a:bodyPr/>
                <a:lstStyle/>
                <a:p>
                  <a:pPr defTabSz="457200"/>
                  <a:endParaRPr lang="en-US">
                    <a:solidFill>
                      <a:prstClr val="black"/>
                    </a:solidFill>
                    <a:latin typeface="Calibri"/>
                  </a:endParaRPr>
                </a:p>
              </p:txBody>
            </p:sp>
            <p:sp>
              <p:nvSpPr>
                <p:cNvPr id="23614" name="Rectangle 44"/>
                <p:cNvSpPr>
                  <a:spLocks noChangeArrowheads="1"/>
                </p:cNvSpPr>
                <p:nvPr/>
              </p:nvSpPr>
              <p:spPr bwMode="auto">
                <a:xfrm>
                  <a:off x="1501" y="2322"/>
                  <a:ext cx="34" cy="560"/>
                </a:xfrm>
                <a:prstGeom prst="rect">
                  <a:avLst/>
                </a:prstGeom>
                <a:solidFill>
                  <a:srgbClr val="FE9F3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1800">
                    <a:solidFill>
                      <a:srgbClr val="000000"/>
                    </a:solidFill>
                    <a:latin typeface="Arial" pitchFamily="34" charset="0"/>
                  </a:endParaRPr>
                </a:p>
              </p:txBody>
            </p:sp>
            <p:sp>
              <p:nvSpPr>
                <p:cNvPr id="23615" name="Freeform 45"/>
                <p:cNvSpPr>
                  <a:spLocks/>
                </p:cNvSpPr>
                <p:nvPr/>
              </p:nvSpPr>
              <p:spPr bwMode="auto">
                <a:xfrm>
                  <a:off x="1149" y="2604"/>
                  <a:ext cx="62" cy="92"/>
                </a:xfrm>
                <a:custGeom>
                  <a:avLst/>
                  <a:gdLst>
                    <a:gd name="T0" fmla="*/ 0 w 62"/>
                    <a:gd name="T1" fmla="*/ 92 h 92"/>
                    <a:gd name="T2" fmla="*/ 32 w 62"/>
                    <a:gd name="T3" fmla="*/ 0 h 92"/>
                    <a:gd name="T4" fmla="*/ 62 w 62"/>
                    <a:gd name="T5" fmla="*/ 92 h 92"/>
                    <a:gd name="T6" fmla="*/ 0 w 62"/>
                    <a:gd name="T7" fmla="*/ 92 h 92"/>
                    <a:gd name="T8" fmla="*/ 0 60000 65536"/>
                    <a:gd name="T9" fmla="*/ 0 60000 65536"/>
                    <a:gd name="T10" fmla="*/ 0 60000 65536"/>
                    <a:gd name="T11" fmla="*/ 0 60000 65536"/>
                    <a:gd name="T12" fmla="*/ 0 w 62"/>
                    <a:gd name="T13" fmla="*/ 0 h 92"/>
                    <a:gd name="T14" fmla="*/ 62 w 62"/>
                    <a:gd name="T15" fmla="*/ 92 h 92"/>
                  </a:gdLst>
                  <a:ahLst/>
                  <a:cxnLst>
                    <a:cxn ang="T8">
                      <a:pos x="T0" y="T1"/>
                    </a:cxn>
                    <a:cxn ang="T9">
                      <a:pos x="T2" y="T3"/>
                    </a:cxn>
                    <a:cxn ang="T10">
                      <a:pos x="T4" y="T5"/>
                    </a:cxn>
                    <a:cxn ang="T11">
                      <a:pos x="T6" y="T7"/>
                    </a:cxn>
                  </a:cxnLst>
                  <a:rect l="T12" t="T13" r="T14" b="T15"/>
                  <a:pathLst>
                    <a:path w="62" h="92">
                      <a:moveTo>
                        <a:pt x="0" y="92"/>
                      </a:moveTo>
                      <a:lnTo>
                        <a:pt x="32" y="0"/>
                      </a:lnTo>
                      <a:lnTo>
                        <a:pt x="62" y="92"/>
                      </a:lnTo>
                      <a:lnTo>
                        <a:pt x="0" y="92"/>
                      </a:lnTo>
                      <a:close/>
                    </a:path>
                  </a:pathLst>
                </a:custGeom>
                <a:solidFill>
                  <a:srgbClr val="3CB6D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616" name="Freeform 46"/>
                <p:cNvSpPr>
                  <a:spLocks/>
                </p:cNvSpPr>
                <p:nvPr/>
              </p:nvSpPr>
              <p:spPr bwMode="auto">
                <a:xfrm>
                  <a:off x="1149" y="2508"/>
                  <a:ext cx="62" cy="92"/>
                </a:xfrm>
                <a:custGeom>
                  <a:avLst/>
                  <a:gdLst>
                    <a:gd name="T0" fmla="*/ 0 w 62"/>
                    <a:gd name="T1" fmla="*/ 0 h 92"/>
                    <a:gd name="T2" fmla="*/ 32 w 62"/>
                    <a:gd name="T3" fmla="*/ 92 h 92"/>
                    <a:gd name="T4" fmla="*/ 62 w 62"/>
                    <a:gd name="T5" fmla="*/ 0 h 92"/>
                    <a:gd name="T6" fmla="*/ 0 w 62"/>
                    <a:gd name="T7" fmla="*/ 0 h 92"/>
                    <a:gd name="T8" fmla="*/ 0 60000 65536"/>
                    <a:gd name="T9" fmla="*/ 0 60000 65536"/>
                    <a:gd name="T10" fmla="*/ 0 60000 65536"/>
                    <a:gd name="T11" fmla="*/ 0 60000 65536"/>
                    <a:gd name="T12" fmla="*/ 0 w 62"/>
                    <a:gd name="T13" fmla="*/ 0 h 92"/>
                    <a:gd name="T14" fmla="*/ 62 w 62"/>
                    <a:gd name="T15" fmla="*/ 92 h 92"/>
                  </a:gdLst>
                  <a:ahLst/>
                  <a:cxnLst>
                    <a:cxn ang="T8">
                      <a:pos x="T0" y="T1"/>
                    </a:cxn>
                    <a:cxn ang="T9">
                      <a:pos x="T2" y="T3"/>
                    </a:cxn>
                    <a:cxn ang="T10">
                      <a:pos x="T4" y="T5"/>
                    </a:cxn>
                    <a:cxn ang="T11">
                      <a:pos x="T6" y="T7"/>
                    </a:cxn>
                  </a:cxnLst>
                  <a:rect l="T12" t="T13" r="T14" b="T15"/>
                  <a:pathLst>
                    <a:path w="62" h="92">
                      <a:moveTo>
                        <a:pt x="0" y="0"/>
                      </a:moveTo>
                      <a:lnTo>
                        <a:pt x="32" y="92"/>
                      </a:lnTo>
                      <a:lnTo>
                        <a:pt x="62" y="0"/>
                      </a:lnTo>
                      <a:lnTo>
                        <a:pt x="0" y="0"/>
                      </a:lnTo>
                      <a:close/>
                    </a:path>
                  </a:pathLst>
                </a:custGeom>
                <a:solidFill>
                  <a:srgbClr val="3CB6D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617" name="Freeform 47"/>
                <p:cNvSpPr>
                  <a:spLocks/>
                </p:cNvSpPr>
                <p:nvPr/>
              </p:nvSpPr>
              <p:spPr bwMode="auto">
                <a:xfrm>
                  <a:off x="1327" y="2604"/>
                  <a:ext cx="60" cy="92"/>
                </a:xfrm>
                <a:custGeom>
                  <a:avLst/>
                  <a:gdLst>
                    <a:gd name="T0" fmla="*/ 0 w 60"/>
                    <a:gd name="T1" fmla="*/ 92 h 92"/>
                    <a:gd name="T2" fmla="*/ 30 w 60"/>
                    <a:gd name="T3" fmla="*/ 0 h 92"/>
                    <a:gd name="T4" fmla="*/ 60 w 60"/>
                    <a:gd name="T5" fmla="*/ 92 h 92"/>
                    <a:gd name="T6" fmla="*/ 0 w 60"/>
                    <a:gd name="T7" fmla="*/ 92 h 92"/>
                    <a:gd name="T8" fmla="*/ 0 60000 65536"/>
                    <a:gd name="T9" fmla="*/ 0 60000 65536"/>
                    <a:gd name="T10" fmla="*/ 0 60000 65536"/>
                    <a:gd name="T11" fmla="*/ 0 60000 65536"/>
                    <a:gd name="T12" fmla="*/ 0 w 60"/>
                    <a:gd name="T13" fmla="*/ 0 h 92"/>
                    <a:gd name="T14" fmla="*/ 60 w 60"/>
                    <a:gd name="T15" fmla="*/ 92 h 92"/>
                  </a:gdLst>
                  <a:ahLst/>
                  <a:cxnLst>
                    <a:cxn ang="T8">
                      <a:pos x="T0" y="T1"/>
                    </a:cxn>
                    <a:cxn ang="T9">
                      <a:pos x="T2" y="T3"/>
                    </a:cxn>
                    <a:cxn ang="T10">
                      <a:pos x="T4" y="T5"/>
                    </a:cxn>
                    <a:cxn ang="T11">
                      <a:pos x="T6" y="T7"/>
                    </a:cxn>
                  </a:cxnLst>
                  <a:rect l="T12" t="T13" r="T14" b="T15"/>
                  <a:pathLst>
                    <a:path w="60" h="92">
                      <a:moveTo>
                        <a:pt x="0" y="92"/>
                      </a:moveTo>
                      <a:lnTo>
                        <a:pt x="30" y="0"/>
                      </a:lnTo>
                      <a:lnTo>
                        <a:pt x="60" y="92"/>
                      </a:lnTo>
                      <a:lnTo>
                        <a:pt x="0" y="92"/>
                      </a:lnTo>
                      <a:close/>
                    </a:path>
                  </a:pathLst>
                </a:custGeom>
                <a:solidFill>
                  <a:srgbClr val="3CB6D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618" name="Freeform 48"/>
                <p:cNvSpPr>
                  <a:spLocks/>
                </p:cNvSpPr>
                <p:nvPr/>
              </p:nvSpPr>
              <p:spPr bwMode="auto">
                <a:xfrm>
                  <a:off x="1327" y="2508"/>
                  <a:ext cx="60" cy="92"/>
                </a:xfrm>
                <a:custGeom>
                  <a:avLst/>
                  <a:gdLst>
                    <a:gd name="T0" fmla="*/ 0 w 60"/>
                    <a:gd name="T1" fmla="*/ 0 h 92"/>
                    <a:gd name="T2" fmla="*/ 30 w 60"/>
                    <a:gd name="T3" fmla="*/ 92 h 92"/>
                    <a:gd name="T4" fmla="*/ 60 w 60"/>
                    <a:gd name="T5" fmla="*/ 0 h 92"/>
                    <a:gd name="T6" fmla="*/ 0 w 60"/>
                    <a:gd name="T7" fmla="*/ 0 h 92"/>
                    <a:gd name="T8" fmla="*/ 0 60000 65536"/>
                    <a:gd name="T9" fmla="*/ 0 60000 65536"/>
                    <a:gd name="T10" fmla="*/ 0 60000 65536"/>
                    <a:gd name="T11" fmla="*/ 0 60000 65536"/>
                    <a:gd name="T12" fmla="*/ 0 w 60"/>
                    <a:gd name="T13" fmla="*/ 0 h 92"/>
                    <a:gd name="T14" fmla="*/ 60 w 60"/>
                    <a:gd name="T15" fmla="*/ 92 h 92"/>
                  </a:gdLst>
                  <a:ahLst/>
                  <a:cxnLst>
                    <a:cxn ang="T8">
                      <a:pos x="T0" y="T1"/>
                    </a:cxn>
                    <a:cxn ang="T9">
                      <a:pos x="T2" y="T3"/>
                    </a:cxn>
                    <a:cxn ang="T10">
                      <a:pos x="T4" y="T5"/>
                    </a:cxn>
                    <a:cxn ang="T11">
                      <a:pos x="T6" y="T7"/>
                    </a:cxn>
                  </a:cxnLst>
                  <a:rect l="T12" t="T13" r="T14" b="T15"/>
                  <a:pathLst>
                    <a:path w="60" h="92">
                      <a:moveTo>
                        <a:pt x="0" y="0"/>
                      </a:moveTo>
                      <a:lnTo>
                        <a:pt x="30" y="92"/>
                      </a:lnTo>
                      <a:lnTo>
                        <a:pt x="60" y="0"/>
                      </a:lnTo>
                      <a:lnTo>
                        <a:pt x="0" y="0"/>
                      </a:lnTo>
                      <a:close/>
                    </a:path>
                  </a:pathLst>
                </a:custGeom>
                <a:solidFill>
                  <a:srgbClr val="3CB6D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619" name="Freeform 50"/>
                <p:cNvSpPr>
                  <a:spLocks/>
                </p:cNvSpPr>
                <p:nvPr/>
              </p:nvSpPr>
              <p:spPr bwMode="auto">
                <a:xfrm>
                  <a:off x="2047" y="2536"/>
                  <a:ext cx="60" cy="132"/>
                </a:xfrm>
                <a:custGeom>
                  <a:avLst/>
                  <a:gdLst>
                    <a:gd name="T0" fmla="*/ 0 w 60"/>
                    <a:gd name="T1" fmla="*/ 132 h 132"/>
                    <a:gd name="T2" fmla="*/ 60 w 60"/>
                    <a:gd name="T3" fmla="*/ 66 h 132"/>
                    <a:gd name="T4" fmla="*/ 0 w 60"/>
                    <a:gd name="T5" fmla="*/ 0 h 132"/>
                    <a:gd name="T6" fmla="*/ 0 60000 65536"/>
                    <a:gd name="T7" fmla="*/ 0 60000 65536"/>
                    <a:gd name="T8" fmla="*/ 0 60000 65536"/>
                    <a:gd name="T9" fmla="*/ 0 w 60"/>
                    <a:gd name="T10" fmla="*/ 0 h 132"/>
                    <a:gd name="T11" fmla="*/ 60 w 60"/>
                    <a:gd name="T12" fmla="*/ 132 h 132"/>
                  </a:gdLst>
                  <a:ahLst/>
                  <a:cxnLst>
                    <a:cxn ang="T6">
                      <a:pos x="T0" y="T1"/>
                    </a:cxn>
                    <a:cxn ang="T7">
                      <a:pos x="T2" y="T3"/>
                    </a:cxn>
                    <a:cxn ang="T8">
                      <a:pos x="T4" y="T5"/>
                    </a:cxn>
                  </a:cxnLst>
                  <a:rect l="T9" t="T10" r="T11" b="T12"/>
                  <a:pathLst>
                    <a:path w="60" h="132">
                      <a:moveTo>
                        <a:pt x="0" y="132"/>
                      </a:moveTo>
                      <a:lnTo>
                        <a:pt x="60" y="66"/>
                      </a:lnTo>
                      <a:lnTo>
                        <a:pt x="0" y="0"/>
                      </a:lnTo>
                    </a:path>
                  </a:pathLst>
                </a:custGeom>
                <a:noFill/>
                <a:ln w="18">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457200"/>
                  <a:endParaRPr lang="en-US">
                    <a:solidFill>
                      <a:prstClr val="black"/>
                    </a:solidFill>
                    <a:latin typeface="Calibri"/>
                  </a:endParaRPr>
                </a:p>
              </p:txBody>
            </p:sp>
            <p:sp>
              <p:nvSpPr>
                <p:cNvPr id="23620" name="Rectangle 51"/>
                <p:cNvSpPr>
                  <a:spLocks noChangeArrowheads="1"/>
                </p:cNvSpPr>
                <p:nvPr/>
              </p:nvSpPr>
              <p:spPr bwMode="auto">
                <a:xfrm>
                  <a:off x="1051" y="2518"/>
                  <a:ext cx="52" cy="180"/>
                </a:xfrm>
                <a:prstGeom prst="rect">
                  <a:avLst/>
                </a:prstGeom>
                <a:solidFill>
                  <a:srgbClr val="F2D000"/>
                </a:solidFill>
                <a:ln w="2">
                  <a:solidFill>
                    <a:srgbClr val="AD9400"/>
                  </a:solidFill>
                  <a:miter lim="800000"/>
                  <a:headEnd/>
                  <a:tailEnd/>
                </a:ln>
              </p:spPr>
              <p:txBody>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1800">
                    <a:solidFill>
                      <a:srgbClr val="000000"/>
                    </a:solidFill>
                    <a:latin typeface="Arial" pitchFamily="34" charset="0"/>
                  </a:endParaRPr>
                </a:p>
              </p:txBody>
            </p:sp>
            <p:sp>
              <p:nvSpPr>
                <p:cNvPr id="23621" name="Rectangle 52"/>
                <p:cNvSpPr>
                  <a:spLocks noChangeArrowheads="1"/>
                </p:cNvSpPr>
                <p:nvPr/>
              </p:nvSpPr>
              <p:spPr bwMode="auto">
                <a:xfrm>
                  <a:off x="1861" y="2496"/>
                  <a:ext cx="72" cy="212"/>
                </a:xfrm>
                <a:prstGeom prst="rect">
                  <a:avLst/>
                </a:prstGeom>
                <a:solidFill>
                  <a:srgbClr val="F2D000"/>
                </a:solidFill>
                <a:ln w="2">
                  <a:solidFill>
                    <a:srgbClr val="AD9400"/>
                  </a:solidFill>
                  <a:miter lim="800000"/>
                  <a:headEnd/>
                  <a:tailEnd/>
                </a:ln>
              </p:spPr>
              <p:txBody>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1800">
                    <a:solidFill>
                      <a:srgbClr val="000000"/>
                    </a:solidFill>
                    <a:latin typeface="Arial" pitchFamily="34" charset="0"/>
                  </a:endParaRPr>
                </a:p>
              </p:txBody>
            </p:sp>
            <p:sp>
              <p:nvSpPr>
                <p:cNvPr id="23622" name="Rectangle 53"/>
                <p:cNvSpPr>
                  <a:spLocks noChangeArrowheads="1"/>
                </p:cNvSpPr>
                <p:nvPr/>
              </p:nvSpPr>
              <p:spPr bwMode="auto">
                <a:xfrm>
                  <a:off x="2197" y="2496"/>
                  <a:ext cx="226" cy="212"/>
                </a:xfrm>
                <a:prstGeom prst="rect">
                  <a:avLst/>
                </a:prstGeom>
                <a:solidFill>
                  <a:srgbClr val="F2D000"/>
                </a:solidFill>
                <a:ln w="2">
                  <a:solidFill>
                    <a:srgbClr val="AD9400"/>
                  </a:solidFill>
                  <a:miter lim="800000"/>
                  <a:headEnd/>
                  <a:tailEnd/>
                </a:ln>
              </p:spPr>
              <p:txBody>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1800">
                    <a:solidFill>
                      <a:srgbClr val="000000"/>
                    </a:solidFill>
                    <a:latin typeface="Arial" pitchFamily="34" charset="0"/>
                  </a:endParaRPr>
                </a:p>
              </p:txBody>
            </p:sp>
            <p:sp>
              <p:nvSpPr>
                <p:cNvPr id="23624" name="Freeform 56"/>
                <p:cNvSpPr>
                  <a:spLocks/>
                </p:cNvSpPr>
                <p:nvPr/>
              </p:nvSpPr>
              <p:spPr bwMode="auto">
                <a:xfrm>
                  <a:off x="3539" y="2536"/>
                  <a:ext cx="60" cy="132"/>
                </a:xfrm>
                <a:custGeom>
                  <a:avLst/>
                  <a:gdLst>
                    <a:gd name="T0" fmla="*/ 0 w 60"/>
                    <a:gd name="T1" fmla="*/ 132 h 132"/>
                    <a:gd name="T2" fmla="*/ 60 w 60"/>
                    <a:gd name="T3" fmla="*/ 66 h 132"/>
                    <a:gd name="T4" fmla="*/ 0 w 60"/>
                    <a:gd name="T5" fmla="*/ 0 h 132"/>
                    <a:gd name="T6" fmla="*/ 0 60000 65536"/>
                    <a:gd name="T7" fmla="*/ 0 60000 65536"/>
                    <a:gd name="T8" fmla="*/ 0 60000 65536"/>
                    <a:gd name="T9" fmla="*/ 0 w 60"/>
                    <a:gd name="T10" fmla="*/ 0 h 132"/>
                    <a:gd name="T11" fmla="*/ 60 w 60"/>
                    <a:gd name="T12" fmla="*/ 132 h 132"/>
                  </a:gdLst>
                  <a:ahLst/>
                  <a:cxnLst>
                    <a:cxn ang="T6">
                      <a:pos x="T0" y="T1"/>
                    </a:cxn>
                    <a:cxn ang="T7">
                      <a:pos x="T2" y="T3"/>
                    </a:cxn>
                    <a:cxn ang="T8">
                      <a:pos x="T4" y="T5"/>
                    </a:cxn>
                  </a:cxnLst>
                  <a:rect l="T9" t="T10" r="T11" b="T12"/>
                  <a:pathLst>
                    <a:path w="60" h="132">
                      <a:moveTo>
                        <a:pt x="0" y="132"/>
                      </a:moveTo>
                      <a:lnTo>
                        <a:pt x="60" y="66"/>
                      </a:lnTo>
                      <a:lnTo>
                        <a:pt x="0" y="0"/>
                      </a:lnTo>
                    </a:path>
                  </a:pathLst>
                </a:custGeom>
                <a:noFill/>
                <a:ln w="18">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457200"/>
                  <a:endParaRPr lang="en-US">
                    <a:solidFill>
                      <a:prstClr val="black"/>
                    </a:solidFill>
                    <a:latin typeface="Calibri"/>
                  </a:endParaRPr>
                </a:p>
              </p:txBody>
            </p:sp>
            <p:sp>
              <p:nvSpPr>
                <p:cNvPr id="23626" name="Rectangle 60"/>
                <p:cNvSpPr>
                  <a:spLocks noChangeArrowheads="1"/>
                </p:cNvSpPr>
                <p:nvPr/>
              </p:nvSpPr>
              <p:spPr bwMode="auto">
                <a:xfrm>
                  <a:off x="1743" y="2344"/>
                  <a:ext cx="315" cy="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a:solidFill>
                        <a:srgbClr val="000000"/>
                      </a:solidFill>
                      <a:latin typeface="Helvetica" pitchFamily="34" charset="0"/>
                    </a:rPr>
                    <a:t>Buncher</a:t>
                  </a:r>
                  <a:endParaRPr lang="en-US" altLang="en-US" sz="1800">
                    <a:solidFill>
                      <a:srgbClr val="000000"/>
                    </a:solidFill>
                    <a:latin typeface="Arial" pitchFamily="34" charset="0"/>
                  </a:endParaRPr>
                </a:p>
              </p:txBody>
            </p:sp>
            <p:sp>
              <p:nvSpPr>
                <p:cNvPr id="23627" name="Rectangle 61"/>
                <p:cNvSpPr>
                  <a:spLocks noChangeArrowheads="1"/>
                </p:cNvSpPr>
                <p:nvPr/>
              </p:nvSpPr>
              <p:spPr bwMode="auto">
                <a:xfrm>
                  <a:off x="2151" y="2344"/>
                  <a:ext cx="301" cy="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a:solidFill>
                        <a:srgbClr val="000000"/>
                      </a:solidFill>
                      <a:latin typeface="Helvetica" pitchFamily="34" charset="0"/>
                    </a:rPr>
                    <a:t>Capture</a:t>
                  </a:r>
                  <a:endParaRPr lang="en-US" altLang="en-US" sz="1800">
                    <a:solidFill>
                      <a:srgbClr val="000000"/>
                    </a:solidFill>
                    <a:latin typeface="Arial" pitchFamily="34" charset="0"/>
                  </a:endParaRPr>
                </a:p>
              </p:txBody>
            </p:sp>
            <p:sp>
              <p:nvSpPr>
                <p:cNvPr id="23628" name="Rectangle 62"/>
                <p:cNvSpPr>
                  <a:spLocks noChangeArrowheads="1"/>
                </p:cNvSpPr>
                <p:nvPr/>
              </p:nvSpPr>
              <p:spPr bwMode="auto">
                <a:xfrm>
                  <a:off x="2690" y="2654"/>
                  <a:ext cx="470" cy="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a:solidFill>
                        <a:srgbClr val="000000"/>
                      </a:solidFill>
                      <a:latin typeface="Helvetica" pitchFamily="34" charset="0"/>
                    </a:rPr>
                    <a:t>Bunchlength</a:t>
                  </a:r>
                  <a:endParaRPr lang="en-US" altLang="en-US" sz="1800">
                    <a:solidFill>
                      <a:srgbClr val="000000"/>
                    </a:solidFill>
                    <a:latin typeface="Arial" pitchFamily="34" charset="0"/>
                  </a:endParaRPr>
                </a:p>
              </p:txBody>
            </p:sp>
            <p:sp>
              <p:nvSpPr>
                <p:cNvPr id="23629" name="Rectangle 63"/>
                <p:cNvSpPr>
                  <a:spLocks noChangeArrowheads="1"/>
                </p:cNvSpPr>
                <p:nvPr/>
              </p:nvSpPr>
              <p:spPr bwMode="auto">
                <a:xfrm>
                  <a:off x="2873" y="2770"/>
                  <a:ext cx="235" cy="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a:solidFill>
                        <a:srgbClr val="000000"/>
                      </a:solidFill>
                      <a:latin typeface="Helvetica" pitchFamily="34" charset="0"/>
                    </a:rPr>
                    <a:t>Cavity</a:t>
                  </a:r>
                  <a:endParaRPr lang="en-US" altLang="en-US" sz="1800">
                    <a:solidFill>
                      <a:srgbClr val="000000"/>
                    </a:solidFill>
                    <a:latin typeface="Arial" pitchFamily="34" charset="0"/>
                  </a:endParaRPr>
                </a:p>
              </p:txBody>
            </p:sp>
            <p:sp>
              <p:nvSpPr>
                <p:cNvPr id="23630" name="Rectangle 64"/>
                <p:cNvSpPr>
                  <a:spLocks noChangeArrowheads="1"/>
                </p:cNvSpPr>
                <p:nvPr/>
              </p:nvSpPr>
              <p:spPr bwMode="auto">
                <a:xfrm>
                  <a:off x="3143" y="2250"/>
                  <a:ext cx="315" cy="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a:solidFill>
                        <a:srgbClr val="000000"/>
                      </a:solidFill>
                      <a:latin typeface="Helvetica" pitchFamily="34" charset="0"/>
                    </a:rPr>
                    <a:t>Cryounit</a:t>
                  </a:r>
                  <a:endParaRPr lang="en-US" altLang="en-US" sz="1800">
                    <a:solidFill>
                      <a:srgbClr val="000000"/>
                    </a:solidFill>
                    <a:latin typeface="Arial" pitchFamily="34" charset="0"/>
                  </a:endParaRPr>
                </a:p>
              </p:txBody>
            </p:sp>
            <p:sp>
              <p:nvSpPr>
                <p:cNvPr id="23631" name="Rectangle 65"/>
                <p:cNvSpPr>
                  <a:spLocks noChangeArrowheads="1"/>
                </p:cNvSpPr>
                <p:nvPr/>
              </p:nvSpPr>
              <p:spPr bwMode="auto">
                <a:xfrm>
                  <a:off x="3815" y="2250"/>
                  <a:ext cx="498" cy="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a:solidFill>
                        <a:srgbClr val="000000"/>
                      </a:solidFill>
                      <a:latin typeface="Helvetica" pitchFamily="34" charset="0"/>
                    </a:rPr>
                    <a:t>Cryomodules</a:t>
                  </a:r>
                  <a:endParaRPr lang="en-US" altLang="en-US" sz="1800">
                    <a:solidFill>
                      <a:srgbClr val="000000"/>
                    </a:solidFill>
                    <a:latin typeface="Arial" pitchFamily="34" charset="0"/>
                  </a:endParaRPr>
                </a:p>
              </p:txBody>
            </p:sp>
            <p:sp>
              <p:nvSpPr>
                <p:cNvPr id="23632" name="Rectangle 66"/>
                <p:cNvSpPr>
                  <a:spLocks noChangeArrowheads="1"/>
                </p:cNvSpPr>
                <p:nvPr/>
              </p:nvSpPr>
              <p:spPr bwMode="auto">
                <a:xfrm>
                  <a:off x="4662" y="1912"/>
                  <a:ext cx="488"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a:solidFill>
                        <a:srgbClr val="000000"/>
                      </a:solidFill>
                      <a:latin typeface="Helvetica" pitchFamily="34" charset="0"/>
                    </a:rPr>
                    <a:t>Synchrotron </a:t>
                  </a:r>
                </a:p>
                <a:p>
                  <a:pPr eaLnBrk="1" hangingPunct="1"/>
                  <a:r>
                    <a:rPr lang="en-US" altLang="en-US" sz="1100">
                      <a:solidFill>
                        <a:srgbClr val="000000"/>
                      </a:solidFill>
                      <a:latin typeface="Helvetica" pitchFamily="34" charset="0"/>
                    </a:rPr>
                    <a:t>Light Monitor</a:t>
                  </a:r>
                  <a:endParaRPr lang="en-US" altLang="en-US" sz="1800">
                    <a:solidFill>
                      <a:srgbClr val="000000"/>
                    </a:solidFill>
                    <a:latin typeface="Arial" pitchFamily="34" charset="0"/>
                  </a:endParaRPr>
                </a:p>
              </p:txBody>
            </p:sp>
            <p:sp>
              <p:nvSpPr>
                <p:cNvPr id="23634" name="Rectangle 68"/>
                <p:cNvSpPr>
                  <a:spLocks noChangeArrowheads="1"/>
                </p:cNvSpPr>
                <p:nvPr/>
              </p:nvSpPr>
              <p:spPr bwMode="auto">
                <a:xfrm>
                  <a:off x="3544" y="1942"/>
                  <a:ext cx="430" cy="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dirty="0">
                      <a:solidFill>
                        <a:srgbClr val="000000"/>
                      </a:solidFill>
                      <a:latin typeface="Helvetica" pitchFamily="34" charset="0"/>
                    </a:rPr>
                    <a:t>Mott</a:t>
                  </a:r>
                </a:p>
                <a:p>
                  <a:pPr eaLnBrk="1" hangingPunct="1"/>
                  <a:r>
                    <a:rPr lang="en-US" altLang="en-US" sz="1100" dirty="0" err="1">
                      <a:solidFill>
                        <a:srgbClr val="000000"/>
                      </a:solidFill>
                      <a:latin typeface="Helvetica" pitchFamily="34" charset="0"/>
                    </a:rPr>
                    <a:t>Polarimeter</a:t>
                  </a:r>
                  <a:endParaRPr lang="en-US" altLang="en-US" sz="1800" dirty="0">
                    <a:solidFill>
                      <a:srgbClr val="000000"/>
                    </a:solidFill>
                    <a:latin typeface="Arial" pitchFamily="34" charset="0"/>
                  </a:endParaRPr>
                </a:p>
              </p:txBody>
            </p:sp>
            <p:sp>
              <p:nvSpPr>
                <p:cNvPr id="23635" name="Rectangle 69"/>
                <p:cNvSpPr>
                  <a:spLocks noChangeArrowheads="1"/>
                </p:cNvSpPr>
                <p:nvPr/>
              </p:nvSpPr>
              <p:spPr bwMode="auto">
                <a:xfrm>
                  <a:off x="4723" y="2638"/>
                  <a:ext cx="649" cy="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a:solidFill>
                        <a:srgbClr val="000000"/>
                      </a:solidFill>
                      <a:latin typeface="Helvetica" pitchFamily="34" charset="0"/>
                    </a:rPr>
                    <a:t>Injection Chicane</a:t>
                  </a:r>
                  <a:endParaRPr lang="en-US" altLang="en-US" sz="1800">
                    <a:solidFill>
                      <a:srgbClr val="000000"/>
                    </a:solidFill>
                    <a:latin typeface="Arial" pitchFamily="34" charset="0"/>
                  </a:endParaRPr>
                </a:p>
              </p:txBody>
            </p:sp>
            <p:sp>
              <p:nvSpPr>
                <p:cNvPr id="23636" name="Rectangle 70"/>
                <p:cNvSpPr>
                  <a:spLocks noChangeArrowheads="1"/>
                </p:cNvSpPr>
                <p:nvPr/>
              </p:nvSpPr>
              <p:spPr bwMode="auto">
                <a:xfrm>
                  <a:off x="4343" y="3120"/>
                  <a:ext cx="778" cy="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a:solidFill>
                        <a:srgbClr val="000000"/>
                      </a:solidFill>
                      <a:latin typeface="Helvetica" pitchFamily="34" charset="0"/>
                    </a:rPr>
                    <a:t>Spectrometer Dump</a:t>
                  </a:r>
                </a:p>
              </p:txBody>
            </p:sp>
            <p:sp>
              <p:nvSpPr>
                <p:cNvPr id="23637" name="Rectangle 71"/>
                <p:cNvSpPr>
                  <a:spLocks noChangeArrowheads="1"/>
                </p:cNvSpPr>
                <p:nvPr/>
              </p:nvSpPr>
              <p:spPr bwMode="auto">
                <a:xfrm rot="-5400000">
                  <a:off x="854" y="2948"/>
                  <a:ext cx="396" cy="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a:solidFill>
                        <a:srgbClr val="000000"/>
                      </a:solidFill>
                      <a:latin typeface="Helvetica" pitchFamily="34" charset="0"/>
                    </a:rPr>
                    <a:t>PreBuncher</a:t>
                  </a:r>
                  <a:endParaRPr lang="en-US" altLang="en-US" sz="1800">
                    <a:solidFill>
                      <a:srgbClr val="000000"/>
                    </a:solidFill>
                    <a:latin typeface="Arial" pitchFamily="34" charset="0"/>
                  </a:endParaRPr>
                </a:p>
              </p:txBody>
            </p:sp>
            <p:sp>
              <p:nvSpPr>
                <p:cNvPr id="23638" name="Rectangle 72"/>
                <p:cNvSpPr>
                  <a:spLocks noChangeArrowheads="1"/>
                </p:cNvSpPr>
                <p:nvPr/>
              </p:nvSpPr>
              <p:spPr bwMode="auto">
                <a:xfrm>
                  <a:off x="203" y="2432"/>
                  <a:ext cx="253" cy="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a:solidFill>
                        <a:srgbClr val="000000"/>
                      </a:solidFill>
                      <a:latin typeface="Helvetica" pitchFamily="34" charset="0"/>
                    </a:rPr>
                    <a:t>Gun#2</a:t>
                  </a:r>
                  <a:endParaRPr lang="en-US" altLang="en-US" sz="1800">
                    <a:solidFill>
                      <a:srgbClr val="000000"/>
                    </a:solidFill>
                    <a:latin typeface="Arial" pitchFamily="34" charset="0"/>
                  </a:endParaRPr>
                </a:p>
              </p:txBody>
            </p:sp>
            <p:sp>
              <p:nvSpPr>
                <p:cNvPr id="23639" name="Rectangle 73"/>
                <p:cNvSpPr>
                  <a:spLocks noChangeArrowheads="1"/>
                </p:cNvSpPr>
                <p:nvPr/>
              </p:nvSpPr>
              <p:spPr bwMode="auto">
                <a:xfrm>
                  <a:off x="221" y="3048"/>
                  <a:ext cx="253" cy="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a:solidFill>
                        <a:srgbClr val="000000"/>
                      </a:solidFill>
                      <a:latin typeface="Helvetica" pitchFamily="34" charset="0"/>
                    </a:rPr>
                    <a:t>Gun#3</a:t>
                  </a:r>
                  <a:endParaRPr lang="en-US" altLang="en-US" sz="1800">
                    <a:solidFill>
                      <a:srgbClr val="000000"/>
                    </a:solidFill>
                    <a:latin typeface="Arial" pitchFamily="34" charset="0"/>
                  </a:endParaRPr>
                </a:p>
              </p:txBody>
            </p:sp>
            <p:sp>
              <p:nvSpPr>
                <p:cNvPr id="23640" name="Line 74"/>
                <p:cNvSpPr>
                  <a:spLocks noChangeShapeType="1"/>
                </p:cNvSpPr>
                <p:nvPr/>
              </p:nvSpPr>
              <p:spPr bwMode="auto">
                <a:xfrm>
                  <a:off x="2529" y="2608"/>
                  <a:ext cx="422" cy="422"/>
                </a:xfrm>
                <a:prstGeom prst="line">
                  <a:avLst/>
                </a:prstGeom>
                <a:noFill/>
                <a:ln w="8">
                  <a:solidFill>
                    <a:srgbClr val="000000"/>
                  </a:solidFill>
                  <a:round/>
                  <a:headEnd/>
                  <a:tailEnd/>
                </a:ln>
                <a:extLst>
                  <a:ext uri="{909E8E84-426E-40dd-AFC4-6F175D3DCCD1}">
                    <a14:hiddenFill xmlns:a14="http://schemas.microsoft.com/office/drawing/2010/main" xmlns="">
                      <a:noFill/>
                    </a14:hiddenFill>
                  </a:ext>
                </a:extLst>
              </p:spPr>
              <p:txBody>
                <a:bodyPr/>
                <a:lstStyle/>
                <a:p>
                  <a:pPr defTabSz="457200"/>
                  <a:endParaRPr lang="en-US">
                    <a:solidFill>
                      <a:prstClr val="black"/>
                    </a:solidFill>
                    <a:latin typeface="Calibri"/>
                  </a:endParaRPr>
                </a:p>
              </p:txBody>
            </p:sp>
            <p:sp>
              <p:nvSpPr>
                <p:cNvPr id="23641" name="Freeform 75"/>
                <p:cNvSpPr>
                  <a:spLocks/>
                </p:cNvSpPr>
                <p:nvPr/>
              </p:nvSpPr>
              <p:spPr bwMode="auto">
                <a:xfrm>
                  <a:off x="2879" y="2954"/>
                  <a:ext cx="112" cy="110"/>
                </a:xfrm>
                <a:custGeom>
                  <a:avLst/>
                  <a:gdLst>
                    <a:gd name="T0" fmla="*/ 112 w 112"/>
                    <a:gd name="T1" fmla="*/ 60 h 110"/>
                    <a:gd name="T2" fmla="*/ 68 w 112"/>
                    <a:gd name="T3" fmla="*/ 110 h 110"/>
                    <a:gd name="T4" fmla="*/ 0 w 112"/>
                    <a:gd name="T5" fmla="*/ 48 h 110"/>
                    <a:gd name="T6" fmla="*/ 44 w 112"/>
                    <a:gd name="T7" fmla="*/ 0 h 110"/>
                    <a:gd name="T8" fmla="*/ 112 w 112"/>
                    <a:gd name="T9" fmla="*/ 60 h 110"/>
                    <a:gd name="T10" fmla="*/ 0 60000 65536"/>
                    <a:gd name="T11" fmla="*/ 0 60000 65536"/>
                    <a:gd name="T12" fmla="*/ 0 60000 65536"/>
                    <a:gd name="T13" fmla="*/ 0 60000 65536"/>
                    <a:gd name="T14" fmla="*/ 0 60000 65536"/>
                    <a:gd name="T15" fmla="*/ 0 w 112"/>
                    <a:gd name="T16" fmla="*/ 0 h 110"/>
                    <a:gd name="T17" fmla="*/ 112 w 112"/>
                    <a:gd name="T18" fmla="*/ 110 h 110"/>
                  </a:gdLst>
                  <a:ahLst/>
                  <a:cxnLst>
                    <a:cxn ang="T10">
                      <a:pos x="T0" y="T1"/>
                    </a:cxn>
                    <a:cxn ang="T11">
                      <a:pos x="T2" y="T3"/>
                    </a:cxn>
                    <a:cxn ang="T12">
                      <a:pos x="T4" y="T5"/>
                    </a:cxn>
                    <a:cxn ang="T13">
                      <a:pos x="T6" y="T7"/>
                    </a:cxn>
                    <a:cxn ang="T14">
                      <a:pos x="T8" y="T9"/>
                    </a:cxn>
                  </a:cxnLst>
                  <a:rect l="T15" t="T16" r="T17" b="T18"/>
                  <a:pathLst>
                    <a:path w="112" h="110">
                      <a:moveTo>
                        <a:pt x="112" y="60"/>
                      </a:moveTo>
                      <a:lnTo>
                        <a:pt x="68" y="110"/>
                      </a:lnTo>
                      <a:lnTo>
                        <a:pt x="0" y="48"/>
                      </a:lnTo>
                      <a:lnTo>
                        <a:pt x="44" y="0"/>
                      </a:lnTo>
                      <a:lnTo>
                        <a:pt x="112" y="60"/>
                      </a:lnTo>
                      <a:close/>
                    </a:path>
                  </a:pathLst>
                </a:custGeom>
                <a:solidFill>
                  <a:srgbClr val="99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642" name="Line 76"/>
                <p:cNvSpPr>
                  <a:spLocks noChangeShapeType="1"/>
                </p:cNvSpPr>
                <p:nvPr/>
              </p:nvSpPr>
              <p:spPr bwMode="auto">
                <a:xfrm flipV="1">
                  <a:off x="3391" y="2180"/>
                  <a:ext cx="422" cy="422"/>
                </a:xfrm>
                <a:prstGeom prst="line">
                  <a:avLst/>
                </a:prstGeom>
                <a:noFill/>
                <a:ln w="8">
                  <a:solidFill>
                    <a:srgbClr val="000000"/>
                  </a:solidFill>
                  <a:round/>
                  <a:headEnd/>
                  <a:tailEnd/>
                </a:ln>
                <a:extLst>
                  <a:ext uri="{909E8E84-426E-40dd-AFC4-6F175D3DCCD1}">
                    <a14:hiddenFill xmlns:a14="http://schemas.microsoft.com/office/drawing/2010/main" xmlns="">
                      <a:noFill/>
                    </a14:hiddenFill>
                  </a:ext>
                </a:extLst>
              </p:spPr>
              <p:txBody>
                <a:bodyPr/>
                <a:lstStyle/>
                <a:p>
                  <a:pPr defTabSz="457200"/>
                  <a:endParaRPr lang="en-US">
                    <a:solidFill>
                      <a:prstClr val="black"/>
                    </a:solidFill>
                    <a:latin typeface="Calibri"/>
                  </a:endParaRPr>
                </a:p>
              </p:txBody>
            </p:sp>
            <p:sp>
              <p:nvSpPr>
                <p:cNvPr id="23643" name="Freeform 77"/>
                <p:cNvSpPr>
                  <a:spLocks/>
                </p:cNvSpPr>
                <p:nvPr/>
              </p:nvSpPr>
              <p:spPr bwMode="auto">
                <a:xfrm>
                  <a:off x="3687" y="2134"/>
                  <a:ext cx="176" cy="174"/>
                </a:xfrm>
                <a:custGeom>
                  <a:avLst/>
                  <a:gdLst>
                    <a:gd name="T0" fmla="*/ 176 w 176"/>
                    <a:gd name="T1" fmla="*/ 78 h 174"/>
                    <a:gd name="T2" fmla="*/ 106 w 176"/>
                    <a:gd name="T3" fmla="*/ 0 h 174"/>
                    <a:gd name="T4" fmla="*/ 0 w 176"/>
                    <a:gd name="T5" fmla="*/ 98 h 174"/>
                    <a:gd name="T6" fmla="*/ 70 w 176"/>
                    <a:gd name="T7" fmla="*/ 174 h 174"/>
                    <a:gd name="T8" fmla="*/ 176 w 176"/>
                    <a:gd name="T9" fmla="*/ 78 h 174"/>
                    <a:gd name="T10" fmla="*/ 0 60000 65536"/>
                    <a:gd name="T11" fmla="*/ 0 60000 65536"/>
                    <a:gd name="T12" fmla="*/ 0 60000 65536"/>
                    <a:gd name="T13" fmla="*/ 0 60000 65536"/>
                    <a:gd name="T14" fmla="*/ 0 60000 65536"/>
                    <a:gd name="T15" fmla="*/ 0 w 176"/>
                    <a:gd name="T16" fmla="*/ 0 h 174"/>
                    <a:gd name="T17" fmla="*/ 176 w 176"/>
                    <a:gd name="T18" fmla="*/ 174 h 174"/>
                  </a:gdLst>
                  <a:ahLst/>
                  <a:cxnLst>
                    <a:cxn ang="T10">
                      <a:pos x="T0" y="T1"/>
                    </a:cxn>
                    <a:cxn ang="T11">
                      <a:pos x="T2" y="T3"/>
                    </a:cxn>
                    <a:cxn ang="T12">
                      <a:pos x="T4" y="T5"/>
                    </a:cxn>
                    <a:cxn ang="T13">
                      <a:pos x="T6" y="T7"/>
                    </a:cxn>
                    <a:cxn ang="T14">
                      <a:pos x="T8" y="T9"/>
                    </a:cxn>
                  </a:cxnLst>
                  <a:rect l="T15" t="T16" r="T17" b="T18"/>
                  <a:pathLst>
                    <a:path w="176" h="174">
                      <a:moveTo>
                        <a:pt x="176" y="78"/>
                      </a:moveTo>
                      <a:lnTo>
                        <a:pt x="106" y="0"/>
                      </a:lnTo>
                      <a:lnTo>
                        <a:pt x="0" y="98"/>
                      </a:lnTo>
                      <a:lnTo>
                        <a:pt x="70" y="174"/>
                      </a:lnTo>
                      <a:lnTo>
                        <a:pt x="176" y="78"/>
                      </a:lnTo>
                      <a:close/>
                    </a:path>
                  </a:pathLst>
                </a:custGeom>
                <a:solidFill>
                  <a:srgbClr val="99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644" name="Line 78"/>
                <p:cNvSpPr>
                  <a:spLocks noChangeShapeType="1"/>
                </p:cNvSpPr>
                <p:nvPr/>
              </p:nvSpPr>
              <p:spPr bwMode="auto">
                <a:xfrm>
                  <a:off x="4539" y="2608"/>
                  <a:ext cx="422" cy="422"/>
                </a:xfrm>
                <a:prstGeom prst="line">
                  <a:avLst/>
                </a:prstGeom>
                <a:noFill/>
                <a:ln w="8">
                  <a:solidFill>
                    <a:srgbClr val="000000"/>
                  </a:solidFill>
                  <a:round/>
                  <a:headEnd/>
                  <a:tailEnd/>
                </a:ln>
                <a:extLst>
                  <a:ext uri="{909E8E84-426E-40dd-AFC4-6F175D3DCCD1}">
                    <a14:hiddenFill xmlns:a14="http://schemas.microsoft.com/office/drawing/2010/main" xmlns="">
                      <a:noFill/>
                    </a14:hiddenFill>
                  </a:ext>
                </a:extLst>
              </p:spPr>
              <p:txBody>
                <a:bodyPr/>
                <a:lstStyle/>
                <a:p>
                  <a:pPr defTabSz="457200"/>
                  <a:endParaRPr lang="en-US">
                    <a:solidFill>
                      <a:prstClr val="black"/>
                    </a:solidFill>
                    <a:latin typeface="Calibri"/>
                  </a:endParaRPr>
                </a:p>
              </p:txBody>
            </p:sp>
            <p:sp>
              <p:nvSpPr>
                <p:cNvPr id="23645" name="Freeform 79"/>
                <p:cNvSpPr>
                  <a:spLocks/>
                </p:cNvSpPr>
                <p:nvPr/>
              </p:nvSpPr>
              <p:spPr bwMode="auto">
                <a:xfrm>
                  <a:off x="4823" y="2878"/>
                  <a:ext cx="230" cy="228"/>
                </a:xfrm>
                <a:custGeom>
                  <a:avLst/>
                  <a:gdLst>
                    <a:gd name="T0" fmla="*/ 230 w 230"/>
                    <a:gd name="T1" fmla="*/ 128 h 228"/>
                    <a:gd name="T2" fmla="*/ 140 w 230"/>
                    <a:gd name="T3" fmla="*/ 228 h 228"/>
                    <a:gd name="T4" fmla="*/ 0 w 230"/>
                    <a:gd name="T5" fmla="*/ 100 h 228"/>
                    <a:gd name="T6" fmla="*/ 90 w 230"/>
                    <a:gd name="T7" fmla="*/ 0 h 228"/>
                    <a:gd name="T8" fmla="*/ 230 w 230"/>
                    <a:gd name="T9" fmla="*/ 128 h 228"/>
                    <a:gd name="T10" fmla="*/ 0 60000 65536"/>
                    <a:gd name="T11" fmla="*/ 0 60000 65536"/>
                    <a:gd name="T12" fmla="*/ 0 60000 65536"/>
                    <a:gd name="T13" fmla="*/ 0 60000 65536"/>
                    <a:gd name="T14" fmla="*/ 0 60000 65536"/>
                    <a:gd name="T15" fmla="*/ 0 w 230"/>
                    <a:gd name="T16" fmla="*/ 0 h 228"/>
                    <a:gd name="T17" fmla="*/ 230 w 230"/>
                    <a:gd name="T18" fmla="*/ 228 h 228"/>
                  </a:gdLst>
                  <a:ahLst/>
                  <a:cxnLst>
                    <a:cxn ang="T10">
                      <a:pos x="T0" y="T1"/>
                    </a:cxn>
                    <a:cxn ang="T11">
                      <a:pos x="T2" y="T3"/>
                    </a:cxn>
                    <a:cxn ang="T12">
                      <a:pos x="T4" y="T5"/>
                    </a:cxn>
                    <a:cxn ang="T13">
                      <a:pos x="T6" y="T7"/>
                    </a:cxn>
                    <a:cxn ang="T14">
                      <a:pos x="T8" y="T9"/>
                    </a:cxn>
                  </a:cxnLst>
                  <a:rect l="T15" t="T16" r="T17" b="T18"/>
                  <a:pathLst>
                    <a:path w="230" h="228">
                      <a:moveTo>
                        <a:pt x="230" y="128"/>
                      </a:moveTo>
                      <a:lnTo>
                        <a:pt x="140" y="228"/>
                      </a:lnTo>
                      <a:lnTo>
                        <a:pt x="0" y="100"/>
                      </a:lnTo>
                      <a:lnTo>
                        <a:pt x="90" y="0"/>
                      </a:lnTo>
                      <a:lnTo>
                        <a:pt x="230" y="128"/>
                      </a:lnTo>
                      <a:close/>
                    </a:path>
                  </a:pathLst>
                </a:custGeom>
                <a:solidFill>
                  <a:srgbClr val="99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a:solidFill>
                      <a:prstClr val="black"/>
                    </a:solidFill>
                    <a:latin typeface="Calibri"/>
                  </a:endParaRPr>
                </a:p>
              </p:txBody>
            </p:sp>
            <p:sp>
              <p:nvSpPr>
                <p:cNvPr id="23646" name="Rectangle 80"/>
                <p:cNvSpPr>
                  <a:spLocks noChangeArrowheads="1"/>
                </p:cNvSpPr>
                <p:nvPr/>
              </p:nvSpPr>
              <p:spPr bwMode="auto">
                <a:xfrm>
                  <a:off x="2747" y="2536"/>
                  <a:ext cx="80" cy="114"/>
                </a:xfrm>
                <a:prstGeom prst="rect">
                  <a:avLst/>
                </a:prstGeom>
                <a:solidFill>
                  <a:srgbClr val="81178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1800">
                    <a:solidFill>
                      <a:srgbClr val="000000"/>
                    </a:solidFill>
                    <a:latin typeface="Arial" pitchFamily="34" charset="0"/>
                  </a:endParaRPr>
                </a:p>
              </p:txBody>
            </p:sp>
          </p:grpSp>
          <p:sp>
            <p:nvSpPr>
              <p:cNvPr id="23572" name="Rectangle 80"/>
              <p:cNvSpPr>
                <a:spLocks noChangeArrowheads="1"/>
              </p:cNvSpPr>
              <p:nvPr/>
            </p:nvSpPr>
            <p:spPr bwMode="auto">
              <a:xfrm>
                <a:off x="1222665" y="3474233"/>
                <a:ext cx="127000" cy="180975"/>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1800">
                  <a:solidFill>
                    <a:srgbClr val="000000"/>
                  </a:solidFill>
                  <a:latin typeface="Arial" pitchFamily="34" charset="0"/>
                </a:endParaRPr>
              </a:p>
            </p:txBody>
          </p:sp>
          <p:sp>
            <p:nvSpPr>
              <p:cNvPr id="23573" name="Rectangle 58"/>
              <p:cNvSpPr>
                <a:spLocks noChangeArrowheads="1"/>
              </p:cNvSpPr>
              <p:nvPr/>
            </p:nvSpPr>
            <p:spPr bwMode="auto">
              <a:xfrm rot="16200000">
                <a:off x="787677" y="3899091"/>
                <a:ext cx="1039255" cy="16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a:solidFill>
                      <a:srgbClr val="000000"/>
                    </a:solidFill>
                    <a:latin typeface="Helvetica" pitchFamily="34" charset="0"/>
                  </a:rPr>
                  <a:t>V-Wien Filter</a:t>
                </a:r>
              </a:p>
            </p:txBody>
          </p:sp>
        </p:grpSp>
        <p:sp>
          <p:nvSpPr>
            <p:cNvPr id="23568" name="Rectangle 80"/>
            <p:cNvSpPr>
              <a:spLocks noChangeArrowheads="1"/>
            </p:cNvSpPr>
            <p:nvPr/>
          </p:nvSpPr>
          <p:spPr bwMode="auto">
            <a:xfrm>
              <a:off x="1958975" y="3423140"/>
              <a:ext cx="127000" cy="181004"/>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1800">
                <a:solidFill>
                  <a:srgbClr val="000000"/>
                </a:solidFill>
                <a:latin typeface="Arial" pitchFamily="34" charset="0"/>
              </a:endParaRPr>
            </a:p>
          </p:txBody>
        </p:sp>
        <p:sp>
          <p:nvSpPr>
            <p:cNvPr id="23569" name="Rectangle 58"/>
            <p:cNvSpPr>
              <a:spLocks noChangeArrowheads="1"/>
            </p:cNvSpPr>
            <p:nvPr/>
          </p:nvSpPr>
          <p:spPr bwMode="auto">
            <a:xfrm rot="16200000">
              <a:off x="1509617" y="3848617"/>
              <a:ext cx="1039420" cy="16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dirty="0">
                  <a:solidFill>
                    <a:srgbClr val="000000"/>
                  </a:solidFill>
                  <a:latin typeface="Helvetica" pitchFamily="34" charset="0"/>
                </a:rPr>
                <a:t>H-Wien Filter</a:t>
              </a:r>
            </a:p>
          </p:txBody>
        </p:sp>
        <p:sp>
          <p:nvSpPr>
            <p:cNvPr id="23570" name="Rectangle 8"/>
            <p:cNvSpPr>
              <a:spLocks noChangeArrowheads="1"/>
            </p:cNvSpPr>
            <p:nvPr/>
          </p:nvSpPr>
          <p:spPr bwMode="auto">
            <a:xfrm>
              <a:off x="1731963" y="3080030"/>
              <a:ext cx="580744" cy="142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a:solidFill>
                    <a:srgbClr val="000000"/>
                  </a:solidFill>
                  <a:latin typeface="Helvetica" pitchFamily="34" charset="0"/>
                </a:rPr>
                <a:t>Apertures</a:t>
              </a:r>
              <a:endParaRPr lang="en-US" altLang="en-US" sz="1800">
                <a:solidFill>
                  <a:srgbClr val="000000"/>
                </a:solidFill>
                <a:latin typeface="Arial" pitchFamily="34" charset="0"/>
              </a:endParaRPr>
            </a:p>
          </p:txBody>
        </p:sp>
      </p:grpSp>
      <p:sp>
        <p:nvSpPr>
          <p:cNvPr id="23563" name="Rectangle 80"/>
          <p:cNvSpPr>
            <a:spLocks noChangeArrowheads="1"/>
          </p:cNvSpPr>
          <p:nvPr/>
        </p:nvSpPr>
        <p:spPr bwMode="auto">
          <a:xfrm>
            <a:off x="2805114" y="3568700"/>
            <a:ext cx="46037" cy="215900"/>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1800">
              <a:solidFill>
                <a:srgbClr val="000000"/>
              </a:solidFill>
              <a:latin typeface="Arial" pitchFamily="34" charset="0"/>
            </a:endParaRPr>
          </a:p>
        </p:txBody>
      </p:sp>
      <p:sp>
        <p:nvSpPr>
          <p:cNvPr id="23564" name="Rectangle 80"/>
          <p:cNvSpPr>
            <a:spLocks noChangeArrowheads="1"/>
          </p:cNvSpPr>
          <p:nvPr/>
        </p:nvSpPr>
        <p:spPr bwMode="auto">
          <a:xfrm>
            <a:off x="2911475" y="3576638"/>
            <a:ext cx="46038" cy="215900"/>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1800">
              <a:solidFill>
                <a:srgbClr val="000000"/>
              </a:solidFill>
              <a:latin typeface="Arial" pitchFamily="34" charset="0"/>
            </a:endParaRPr>
          </a:p>
        </p:txBody>
      </p:sp>
      <p:sp>
        <p:nvSpPr>
          <p:cNvPr id="23565" name="Rectangle 71"/>
          <p:cNvSpPr>
            <a:spLocks noChangeArrowheads="1"/>
          </p:cNvSpPr>
          <p:nvPr/>
        </p:nvSpPr>
        <p:spPr bwMode="auto">
          <a:xfrm rot="-5400000">
            <a:off x="2378870" y="4237832"/>
            <a:ext cx="944562" cy="16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457200" eaLnBrk="0" hangingPunct="0">
              <a:defRPr sz="1400">
                <a:solidFill>
                  <a:srgbClr val="FF0000"/>
                </a:solidFill>
                <a:latin typeface="Comic Sans MS" pitchFamily="66" charset="0"/>
              </a:defRPr>
            </a:lvl1pPr>
            <a:lvl2pPr marL="742950" indent="-285750" defTabSz="457200" eaLnBrk="0" hangingPunct="0">
              <a:defRPr sz="1400">
                <a:solidFill>
                  <a:srgbClr val="FF0000"/>
                </a:solidFill>
                <a:latin typeface="Comic Sans MS" pitchFamily="66" charset="0"/>
              </a:defRPr>
            </a:lvl2pPr>
            <a:lvl3pPr marL="1143000" indent="-228600" defTabSz="457200" eaLnBrk="0" hangingPunct="0">
              <a:defRPr sz="1400">
                <a:solidFill>
                  <a:srgbClr val="FF0000"/>
                </a:solidFill>
                <a:latin typeface="Comic Sans MS" pitchFamily="66" charset="0"/>
              </a:defRPr>
            </a:lvl3pPr>
            <a:lvl4pPr marL="1600200" indent="-228600" defTabSz="457200" eaLnBrk="0" hangingPunct="0">
              <a:defRPr sz="1400">
                <a:solidFill>
                  <a:srgbClr val="FF0000"/>
                </a:solidFill>
                <a:latin typeface="Comic Sans MS" pitchFamily="66" charset="0"/>
              </a:defRPr>
            </a:lvl4pPr>
            <a:lvl5pPr marL="2057400" indent="-228600" defTabSz="457200" eaLnBrk="0" hangingPunct="0">
              <a:defRPr sz="1400">
                <a:solidFill>
                  <a:srgbClr val="FF0000"/>
                </a:solidFill>
                <a:latin typeface="Comic Sans MS" pitchFamily="66" charset="0"/>
              </a:defRPr>
            </a:lvl5pPr>
            <a:lvl6pPr marL="2514600" indent="-228600" defTabSz="457200" eaLnBrk="0" fontAlgn="base" hangingPunct="0">
              <a:spcBef>
                <a:spcPct val="0"/>
              </a:spcBef>
              <a:spcAft>
                <a:spcPct val="0"/>
              </a:spcAft>
              <a:defRPr sz="1400">
                <a:solidFill>
                  <a:srgbClr val="FF0000"/>
                </a:solidFill>
                <a:latin typeface="Comic Sans MS" pitchFamily="66" charset="0"/>
              </a:defRPr>
            </a:lvl6pPr>
            <a:lvl7pPr marL="2971800" indent="-228600" defTabSz="457200" eaLnBrk="0" fontAlgn="base" hangingPunct="0">
              <a:spcBef>
                <a:spcPct val="0"/>
              </a:spcBef>
              <a:spcAft>
                <a:spcPct val="0"/>
              </a:spcAft>
              <a:defRPr sz="1400">
                <a:solidFill>
                  <a:srgbClr val="FF0000"/>
                </a:solidFill>
                <a:latin typeface="Comic Sans MS" pitchFamily="66" charset="0"/>
              </a:defRPr>
            </a:lvl7pPr>
            <a:lvl8pPr marL="3429000" indent="-228600" defTabSz="457200" eaLnBrk="0" fontAlgn="base" hangingPunct="0">
              <a:spcBef>
                <a:spcPct val="0"/>
              </a:spcBef>
              <a:spcAft>
                <a:spcPct val="0"/>
              </a:spcAft>
              <a:defRPr sz="1400">
                <a:solidFill>
                  <a:srgbClr val="FF0000"/>
                </a:solidFill>
                <a:latin typeface="Comic Sans MS" pitchFamily="66" charset="0"/>
              </a:defRPr>
            </a:lvl8pPr>
            <a:lvl9pPr marL="3886200" indent="-228600" defTabSz="4572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a:solidFill>
                  <a:srgbClr val="000000"/>
                </a:solidFill>
                <a:latin typeface="Helvetica" pitchFamily="34" charset="0"/>
              </a:rPr>
              <a:t>Spin Solenoids</a:t>
            </a:r>
            <a:endParaRPr lang="en-US" altLang="en-US" sz="1800">
              <a:solidFill>
                <a:srgbClr val="000000"/>
              </a:solidFill>
              <a:latin typeface="Arial" pitchFamily="34" charset="0"/>
            </a:endParaRPr>
          </a:p>
        </p:txBody>
      </p:sp>
      <p:sp>
        <p:nvSpPr>
          <p:cNvPr id="2" name="Rectangle 1"/>
          <p:cNvSpPr/>
          <p:nvPr/>
        </p:nvSpPr>
        <p:spPr>
          <a:xfrm>
            <a:off x="4342254" y="5072643"/>
            <a:ext cx="2956702" cy="646331"/>
          </a:xfrm>
          <a:prstGeom prst="rect">
            <a:avLst/>
          </a:prstGeom>
        </p:spPr>
        <p:txBody>
          <a:bodyPr wrap="square">
            <a:spAutoFit/>
          </a:bodyPr>
          <a:lstStyle/>
          <a:p>
            <a:pPr algn="ctr" defTabSz="457200" eaLnBrk="0" hangingPunct="0">
              <a:defRPr/>
            </a:pPr>
            <a:r>
              <a:rPr lang="en-US" kern="0" dirty="0">
                <a:solidFill>
                  <a:srgbClr val="000000"/>
                </a:solidFill>
                <a:latin typeface="Arial"/>
              </a:rPr>
              <a:t>bunching &amp; acceleration</a:t>
            </a:r>
          </a:p>
          <a:p>
            <a:pPr algn="ctr" defTabSz="457200" eaLnBrk="0" hangingPunct="0">
              <a:defRPr/>
            </a:pPr>
            <a:r>
              <a:rPr lang="en-US" kern="0" dirty="0">
                <a:solidFill>
                  <a:srgbClr val="000000"/>
                </a:solidFill>
                <a:latin typeface="Arial"/>
              </a:rPr>
              <a:t>(500 keV)</a:t>
            </a:r>
          </a:p>
        </p:txBody>
      </p:sp>
      <p:cxnSp>
        <p:nvCxnSpPr>
          <p:cNvPr id="4" name="Straight Arrow Connector 3"/>
          <p:cNvCxnSpPr/>
          <p:nvPr/>
        </p:nvCxnSpPr>
        <p:spPr>
          <a:xfrm flipH="1" flipV="1">
            <a:off x="4605131" y="3966947"/>
            <a:ext cx="551154" cy="1165295"/>
          </a:xfrm>
          <a:prstGeom prst="straightConnector1">
            <a:avLst/>
          </a:prstGeom>
          <a:ln w="25400">
            <a:solidFill>
              <a:srgbClr val="EE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078286" y="5132241"/>
            <a:ext cx="1839012" cy="923330"/>
          </a:xfrm>
          <a:prstGeom prst="rect">
            <a:avLst/>
          </a:prstGeom>
        </p:spPr>
        <p:txBody>
          <a:bodyPr wrap="square">
            <a:spAutoFit/>
          </a:bodyPr>
          <a:lstStyle/>
          <a:p>
            <a:pPr algn="ctr" defTabSz="457200" eaLnBrk="0" hangingPunct="0">
              <a:defRPr/>
            </a:pPr>
            <a:r>
              <a:rPr lang="en-US" kern="0" dirty="0">
                <a:solidFill>
                  <a:srgbClr val="000000"/>
                </a:solidFill>
                <a:latin typeface="Arial"/>
              </a:rPr>
              <a:t>SRF acceleration </a:t>
            </a:r>
          </a:p>
          <a:p>
            <a:pPr algn="ctr" defTabSz="457200" eaLnBrk="0" hangingPunct="0">
              <a:defRPr/>
            </a:pPr>
            <a:r>
              <a:rPr lang="en-US" kern="0" dirty="0">
                <a:solidFill>
                  <a:srgbClr val="000000"/>
                </a:solidFill>
                <a:latin typeface="Arial"/>
              </a:rPr>
              <a:t>(</a:t>
            </a:r>
            <a:r>
              <a:rPr lang="en-US" kern="0" dirty="0">
                <a:solidFill>
                  <a:prstClr val="black"/>
                </a:solidFill>
                <a:latin typeface="Arial"/>
              </a:rPr>
              <a:t>3-8 MeV</a:t>
            </a:r>
            <a:r>
              <a:rPr lang="en-US" kern="0" dirty="0">
                <a:solidFill>
                  <a:srgbClr val="000000"/>
                </a:solidFill>
                <a:latin typeface="Arial"/>
              </a:rPr>
              <a:t>)</a:t>
            </a:r>
          </a:p>
        </p:txBody>
      </p:sp>
      <p:cxnSp>
        <p:nvCxnSpPr>
          <p:cNvPr id="98" name="Straight Arrow Connector 97"/>
          <p:cNvCxnSpPr>
            <a:endCxn id="23631" idx="3"/>
          </p:cNvCxnSpPr>
          <p:nvPr/>
        </p:nvCxnSpPr>
        <p:spPr>
          <a:xfrm flipH="1">
            <a:off x="8593808" y="1624118"/>
            <a:ext cx="757959" cy="1498918"/>
          </a:xfrm>
          <a:prstGeom prst="straightConnector1">
            <a:avLst/>
          </a:prstGeom>
          <a:ln w="25400">
            <a:solidFill>
              <a:srgbClr val="EE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7051289" y="1897997"/>
            <a:ext cx="220266" cy="455443"/>
          </a:xfrm>
          <a:prstGeom prst="straightConnector1">
            <a:avLst/>
          </a:prstGeom>
          <a:ln w="25400">
            <a:solidFill>
              <a:srgbClr val="EE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a:off x="3974272" y="1691271"/>
            <a:ext cx="432404" cy="1454370"/>
          </a:xfrm>
          <a:prstGeom prst="straightConnector1">
            <a:avLst/>
          </a:prstGeom>
          <a:ln w="25400">
            <a:solidFill>
              <a:srgbClr val="EE0000"/>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1947329" y="2220716"/>
            <a:ext cx="754990" cy="657437"/>
          </a:xfrm>
          <a:prstGeom prst="straightConnector1">
            <a:avLst/>
          </a:prstGeom>
          <a:ln w="25400">
            <a:solidFill>
              <a:srgbClr val="EE0000"/>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flipV="1">
            <a:off x="6925115" y="3904785"/>
            <a:ext cx="805556" cy="1227456"/>
          </a:xfrm>
          <a:prstGeom prst="straightConnector1">
            <a:avLst/>
          </a:prstGeom>
          <a:ln w="25400">
            <a:solidFill>
              <a:srgbClr val="EE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968969" y="5320959"/>
            <a:ext cx="2536272" cy="400110"/>
          </a:xfrm>
          <a:prstGeom prst="rect">
            <a:avLst/>
          </a:prstGeom>
        </p:spPr>
        <p:txBody>
          <a:bodyPr wrap="none">
            <a:spAutoFit/>
          </a:bodyPr>
          <a:lstStyle/>
          <a:p>
            <a:pPr algn="ctr" defTabSz="457200" eaLnBrk="0" hangingPunct="0">
              <a:defRPr/>
            </a:pPr>
            <a:r>
              <a:rPr lang="en-US" sz="2000" kern="0" dirty="0">
                <a:solidFill>
                  <a:srgbClr val="000000"/>
                </a:solidFill>
                <a:latin typeface="Arial"/>
              </a:rPr>
              <a:t>4</a:t>
            </a:r>
            <a:r>
              <a:rPr lang="en-US" sz="2000" kern="0" dirty="0">
                <a:solidFill>
                  <a:srgbClr val="000000"/>
                </a:solidFill>
                <a:latin typeface="Symbol" panose="05050102010706020507" pitchFamily="18" charset="2"/>
              </a:rPr>
              <a:t>p</a:t>
            </a:r>
            <a:r>
              <a:rPr lang="en-US" sz="2000" kern="0" dirty="0">
                <a:solidFill>
                  <a:srgbClr val="000000"/>
                </a:solidFill>
                <a:latin typeface="Arial"/>
              </a:rPr>
              <a:t> spin manipulation</a:t>
            </a:r>
          </a:p>
        </p:txBody>
      </p:sp>
      <p:sp>
        <p:nvSpPr>
          <p:cNvPr id="12" name="Right Brace 11"/>
          <p:cNvSpPr/>
          <p:nvPr/>
        </p:nvSpPr>
        <p:spPr>
          <a:xfrm rot="5400000">
            <a:off x="2931763" y="4531685"/>
            <a:ext cx="282541" cy="1093304"/>
          </a:xfrm>
          <a:prstGeom prst="rightBrace">
            <a:avLst/>
          </a:prstGeom>
          <a:ln w="25400">
            <a:solidFill>
              <a:srgbClr val="EE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3" name="Rectangle 12"/>
          <p:cNvSpPr/>
          <p:nvPr/>
        </p:nvSpPr>
        <p:spPr>
          <a:xfrm>
            <a:off x="1567233" y="1205053"/>
            <a:ext cx="2575660" cy="1015663"/>
          </a:xfrm>
          <a:prstGeom prst="rect">
            <a:avLst/>
          </a:prstGeom>
        </p:spPr>
        <p:txBody>
          <a:bodyPr wrap="square">
            <a:spAutoFit/>
          </a:bodyPr>
          <a:lstStyle/>
          <a:p>
            <a:pPr algn="ctr" defTabSz="457200" eaLnBrk="0" hangingPunct="0">
              <a:defRPr/>
            </a:pPr>
            <a:r>
              <a:rPr lang="en-US" sz="2000" kern="0" dirty="0">
                <a:solidFill>
                  <a:srgbClr val="000000"/>
                </a:solidFill>
                <a:latin typeface="Arial"/>
              </a:rPr>
              <a:t>polarized electron source</a:t>
            </a:r>
          </a:p>
          <a:p>
            <a:pPr algn="ctr" defTabSz="457200" eaLnBrk="0" hangingPunct="0">
              <a:defRPr/>
            </a:pPr>
            <a:r>
              <a:rPr lang="en-US" sz="2000" kern="0" dirty="0">
                <a:solidFill>
                  <a:srgbClr val="000000"/>
                </a:solidFill>
                <a:latin typeface="Arial"/>
              </a:rPr>
              <a:t>(130 keV)</a:t>
            </a:r>
          </a:p>
        </p:txBody>
      </p:sp>
      <p:pic>
        <p:nvPicPr>
          <p:cNvPr id="113" name="Picture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26881" y="1789269"/>
            <a:ext cx="1193800" cy="1281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15"/>
          <p:cNvSpPr/>
          <p:nvPr/>
        </p:nvSpPr>
        <p:spPr>
          <a:xfrm>
            <a:off x="3813365" y="988356"/>
            <a:ext cx="2654521" cy="707886"/>
          </a:xfrm>
          <a:prstGeom prst="rect">
            <a:avLst/>
          </a:prstGeom>
        </p:spPr>
        <p:txBody>
          <a:bodyPr wrap="square">
            <a:spAutoFit/>
          </a:bodyPr>
          <a:lstStyle/>
          <a:p>
            <a:pPr algn="ctr" defTabSz="457200" eaLnBrk="0" hangingPunct="0">
              <a:defRPr/>
            </a:pPr>
            <a:r>
              <a:rPr lang="en-US" sz="2000" kern="0" dirty="0">
                <a:solidFill>
                  <a:srgbClr val="000000"/>
                </a:solidFill>
                <a:latin typeface="Arial"/>
              </a:rPr>
              <a:t>synchronous photo-injection</a:t>
            </a:r>
          </a:p>
        </p:txBody>
      </p:sp>
      <p:sp>
        <p:nvSpPr>
          <p:cNvPr id="18" name="Rectangle 17"/>
          <p:cNvSpPr/>
          <p:nvPr/>
        </p:nvSpPr>
        <p:spPr>
          <a:xfrm>
            <a:off x="6053164" y="1125648"/>
            <a:ext cx="2559008" cy="1015663"/>
          </a:xfrm>
          <a:prstGeom prst="rect">
            <a:avLst/>
          </a:prstGeom>
        </p:spPr>
        <p:txBody>
          <a:bodyPr wrap="square">
            <a:spAutoFit/>
          </a:bodyPr>
          <a:lstStyle/>
          <a:p>
            <a:pPr algn="ctr" defTabSz="457200" eaLnBrk="0" hangingPunct="0">
              <a:defRPr/>
            </a:pPr>
            <a:r>
              <a:rPr lang="en-US" sz="2000" b="1" kern="0" dirty="0">
                <a:solidFill>
                  <a:srgbClr val="000000"/>
                </a:solidFill>
                <a:latin typeface="Arial"/>
              </a:rPr>
              <a:t>5-MeV Mott polarimeter</a:t>
            </a:r>
          </a:p>
          <a:p>
            <a:pPr algn="ctr" defTabSz="457200" eaLnBrk="0" hangingPunct="0">
              <a:defRPr/>
            </a:pPr>
            <a:endParaRPr lang="en-US" sz="2000" kern="0" dirty="0">
              <a:solidFill>
                <a:srgbClr val="000000"/>
              </a:solidFill>
              <a:latin typeface="Arial"/>
            </a:endParaRPr>
          </a:p>
        </p:txBody>
      </p:sp>
      <p:sp>
        <p:nvSpPr>
          <p:cNvPr id="20" name="Rectangle 19"/>
          <p:cNvSpPr/>
          <p:nvPr/>
        </p:nvSpPr>
        <p:spPr>
          <a:xfrm>
            <a:off x="8058481" y="916231"/>
            <a:ext cx="2857029" cy="707886"/>
          </a:xfrm>
          <a:prstGeom prst="rect">
            <a:avLst/>
          </a:prstGeom>
        </p:spPr>
        <p:txBody>
          <a:bodyPr wrap="square">
            <a:spAutoFit/>
          </a:bodyPr>
          <a:lstStyle/>
          <a:p>
            <a:pPr algn="ctr" defTabSz="457200" eaLnBrk="0" hangingPunct="0">
              <a:defRPr/>
            </a:pPr>
            <a:r>
              <a:rPr lang="en-US" sz="2000" kern="0" dirty="0">
                <a:solidFill>
                  <a:srgbClr val="000000"/>
                </a:solidFill>
                <a:latin typeface="Arial"/>
              </a:rPr>
              <a:t>SRF acceleration </a:t>
            </a:r>
          </a:p>
          <a:p>
            <a:pPr algn="ctr" defTabSz="457200" eaLnBrk="0" hangingPunct="0">
              <a:defRPr/>
            </a:pPr>
            <a:r>
              <a:rPr lang="en-US" sz="2000" kern="0" dirty="0">
                <a:solidFill>
                  <a:srgbClr val="000000"/>
                </a:solidFill>
                <a:latin typeface="Arial"/>
              </a:rPr>
              <a:t>(</a:t>
            </a:r>
            <a:r>
              <a:rPr lang="en-US" sz="2000" kern="0" dirty="0">
                <a:solidFill>
                  <a:prstClr val="black"/>
                </a:solidFill>
                <a:latin typeface="Arial"/>
              </a:rPr>
              <a:t>123 MeV</a:t>
            </a:r>
            <a:r>
              <a:rPr lang="en-US" sz="2000" kern="0" dirty="0">
                <a:solidFill>
                  <a:srgbClr val="000000"/>
                </a:solidFill>
                <a:latin typeface="Arial"/>
              </a:rPr>
              <a:t>)</a:t>
            </a:r>
          </a:p>
        </p:txBody>
      </p:sp>
      <p:cxnSp>
        <p:nvCxnSpPr>
          <p:cNvPr id="120" name="Straight Arrow Connector 119"/>
          <p:cNvCxnSpPr/>
          <p:nvPr/>
        </p:nvCxnSpPr>
        <p:spPr>
          <a:xfrm flipH="1">
            <a:off x="4605130" y="5132241"/>
            <a:ext cx="2494466" cy="0"/>
          </a:xfrm>
          <a:prstGeom prst="straightConnector1">
            <a:avLst/>
          </a:prstGeom>
          <a:ln w="25400">
            <a:solidFill>
              <a:srgbClr val="EE0000"/>
            </a:solidFill>
            <a:tailEnd type="non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H="1">
            <a:off x="1860671" y="2204073"/>
            <a:ext cx="2001744" cy="14228"/>
          </a:xfrm>
          <a:prstGeom prst="straightConnector1">
            <a:avLst/>
          </a:prstGeom>
          <a:ln w="25400">
            <a:solidFill>
              <a:srgbClr val="EE0000"/>
            </a:solidFill>
            <a:tailEnd type="non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H="1">
            <a:off x="4184415" y="1691271"/>
            <a:ext cx="1835009" cy="0"/>
          </a:xfrm>
          <a:prstGeom prst="straightConnector1">
            <a:avLst/>
          </a:prstGeom>
          <a:ln w="25400">
            <a:solidFill>
              <a:srgbClr val="EE0000"/>
            </a:solidFill>
            <a:tailEnd type="non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a:off x="7277989" y="5132241"/>
            <a:ext cx="1267403" cy="0"/>
          </a:xfrm>
          <a:prstGeom prst="straightConnector1">
            <a:avLst/>
          </a:prstGeom>
          <a:ln w="25400">
            <a:solidFill>
              <a:srgbClr val="EE0000"/>
            </a:solidFill>
            <a:tailEnd type="non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8523688" y="1624117"/>
            <a:ext cx="1899148" cy="932"/>
          </a:xfrm>
          <a:prstGeom prst="straightConnector1">
            <a:avLst/>
          </a:prstGeom>
          <a:ln w="25400">
            <a:solidFill>
              <a:srgbClr val="EE0000"/>
            </a:solidFill>
            <a:tailEnd type="non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a:off x="6630574" y="1897996"/>
            <a:ext cx="1427907" cy="0"/>
          </a:xfrm>
          <a:prstGeom prst="straightConnector1">
            <a:avLst/>
          </a:prstGeom>
          <a:ln w="25400">
            <a:solidFill>
              <a:srgbClr val="EE0000"/>
            </a:solidFill>
            <a:tailEnd type="non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a:off x="6630574" y="1838361"/>
            <a:ext cx="1427907" cy="0"/>
          </a:xfrm>
          <a:prstGeom prst="straightConnector1">
            <a:avLst/>
          </a:prstGeom>
          <a:ln w="25400">
            <a:solidFill>
              <a:srgbClr val="EE0000"/>
            </a:solidFill>
            <a:tailEnd type="non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5268642" y="3989551"/>
            <a:ext cx="1024580" cy="1142690"/>
          </a:xfrm>
          <a:prstGeom prst="straightConnector1">
            <a:avLst/>
          </a:prstGeom>
          <a:ln w="25400">
            <a:solidFill>
              <a:srgbClr val="EE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7286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02235"/>
            <a:ext cx="7772400" cy="1470025"/>
          </a:xfrm>
        </p:spPr>
        <p:txBody>
          <a:bodyPr>
            <a:normAutofit/>
          </a:bodyPr>
          <a:lstStyle/>
          <a:p>
            <a:r>
              <a:rPr lang="en-US" sz="4000" u="sng" dirty="0">
                <a:solidFill>
                  <a:srgbClr val="FF0000"/>
                </a:solidFill>
              </a:rPr>
              <a:t>High-Energy Polarimetry in the </a:t>
            </a:r>
            <a:r>
              <a:rPr lang="en-US" sz="4000" u="sng" dirty="0" err="1">
                <a:solidFill>
                  <a:srgbClr val="FF0000"/>
                </a:solidFill>
              </a:rPr>
              <a:t>Jlab</a:t>
            </a:r>
            <a:r>
              <a:rPr lang="en-US" sz="4000" u="sng" dirty="0">
                <a:solidFill>
                  <a:srgbClr val="FF0000"/>
                </a:solidFill>
              </a:rPr>
              <a:t> Experimental </a:t>
            </a:r>
            <a:r>
              <a:rPr lang="en-US" sz="4000" u="sng" dirty="0" smtClean="0">
                <a:solidFill>
                  <a:srgbClr val="FF0000"/>
                </a:solidFill>
              </a:rPr>
              <a:t>Halls (2020</a:t>
            </a:r>
            <a:r>
              <a:rPr lang="en-US" sz="4000" u="sng" dirty="0" smtClean="0">
                <a:solidFill>
                  <a:srgbClr val="D20000"/>
                </a:solidFill>
              </a:rPr>
              <a:t>)</a:t>
            </a:r>
            <a:endParaRPr lang="en-US" sz="4000" u="sng" dirty="0">
              <a:solidFill>
                <a:srgbClr val="D20000"/>
              </a:solidFill>
            </a:endParaRPr>
          </a:p>
        </p:txBody>
      </p:sp>
      <p:sp>
        <p:nvSpPr>
          <p:cNvPr id="3" name="Subtitle 2"/>
          <p:cNvSpPr>
            <a:spLocks noGrp="1"/>
          </p:cNvSpPr>
          <p:nvPr>
            <p:ph type="subTitle" idx="1"/>
          </p:nvPr>
        </p:nvSpPr>
        <p:spPr>
          <a:xfrm>
            <a:off x="1369338" y="1846920"/>
            <a:ext cx="4758166" cy="5108593"/>
          </a:xfrm>
        </p:spPr>
        <p:txBody>
          <a:bodyPr>
            <a:normAutofit fontScale="92500" lnSpcReduction="20000"/>
          </a:bodyPr>
          <a:lstStyle/>
          <a:p>
            <a:r>
              <a:rPr lang="en-US" u="sng" dirty="0" smtClean="0">
                <a:solidFill>
                  <a:schemeClr val="tx1"/>
                </a:solidFill>
              </a:rPr>
              <a:t>Hall A</a:t>
            </a:r>
          </a:p>
          <a:p>
            <a:r>
              <a:rPr lang="en-US" dirty="0" smtClean="0">
                <a:solidFill>
                  <a:schemeClr val="tx1"/>
                </a:solidFill>
              </a:rPr>
              <a:t>Compton: ~ 1%</a:t>
            </a:r>
          </a:p>
          <a:p>
            <a:r>
              <a:rPr lang="en-US" dirty="0" err="1" smtClean="0">
                <a:solidFill>
                  <a:schemeClr val="tx1"/>
                </a:solidFill>
              </a:rPr>
              <a:t>Møller</a:t>
            </a:r>
            <a:r>
              <a:rPr lang="en-US" dirty="0" smtClean="0">
                <a:solidFill>
                  <a:schemeClr val="tx1"/>
                </a:solidFill>
              </a:rPr>
              <a:t>: ~1.8% </a:t>
            </a:r>
            <a:endParaRPr lang="en-US" dirty="0" smtClean="0">
              <a:solidFill>
                <a:schemeClr val="tx1"/>
              </a:solidFill>
              <a:latin typeface="Calibri"/>
            </a:endParaRPr>
          </a:p>
          <a:p>
            <a:endParaRPr lang="en-US" dirty="0" smtClean="0">
              <a:solidFill>
                <a:schemeClr val="tx1"/>
              </a:solidFill>
              <a:latin typeface="Calibri"/>
            </a:endParaRPr>
          </a:p>
          <a:p>
            <a:r>
              <a:rPr lang="en-US" u="sng" dirty="0" smtClean="0">
                <a:solidFill>
                  <a:schemeClr val="tx1"/>
                </a:solidFill>
                <a:latin typeface="Calibri"/>
              </a:rPr>
              <a:t>Hall B</a:t>
            </a:r>
          </a:p>
          <a:p>
            <a:r>
              <a:rPr lang="en-US" dirty="0" err="1" smtClean="0">
                <a:solidFill>
                  <a:schemeClr val="tx1"/>
                </a:solidFill>
              </a:rPr>
              <a:t>Møller</a:t>
            </a:r>
            <a:r>
              <a:rPr lang="en-US" dirty="0" smtClean="0">
                <a:solidFill>
                  <a:schemeClr val="tx1"/>
                </a:solidFill>
                <a:latin typeface="Calibri"/>
              </a:rPr>
              <a:t>: ~2.5%</a:t>
            </a:r>
          </a:p>
          <a:p>
            <a:endParaRPr lang="en-US" dirty="0" smtClean="0">
              <a:solidFill>
                <a:schemeClr val="tx1"/>
              </a:solidFill>
              <a:latin typeface="Calibri"/>
            </a:endParaRPr>
          </a:p>
          <a:p>
            <a:r>
              <a:rPr lang="en-US" u="sng" dirty="0" smtClean="0">
                <a:solidFill>
                  <a:schemeClr val="tx1"/>
                </a:solidFill>
                <a:latin typeface="Calibri"/>
              </a:rPr>
              <a:t>Hall C</a:t>
            </a:r>
          </a:p>
          <a:p>
            <a:r>
              <a:rPr lang="en-US" dirty="0" smtClean="0">
                <a:solidFill>
                  <a:schemeClr val="tx1"/>
                </a:solidFill>
                <a:latin typeface="Calibri"/>
              </a:rPr>
              <a:t>Compton:~0.6</a:t>
            </a:r>
          </a:p>
          <a:p>
            <a:r>
              <a:rPr lang="en-US" dirty="0" err="1" smtClean="0">
                <a:solidFill>
                  <a:schemeClr val="tx1"/>
                </a:solidFill>
              </a:rPr>
              <a:t>Møller</a:t>
            </a:r>
            <a:r>
              <a:rPr lang="en-US" dirty="0" smtClean="0">
                <a:solidFill>
                  <a:schemeClr val="tx1"/>
                </a:solidFill>
                <a:latin typeface="Calibri"/>
              </a:rPr>
              <a:t>: ~0.8%</a:t>
            </a:r>
          </a:p>
          <a:p>
            <a:r>
              <a:rPr lang="en-US" dirty="0" smtClean="0">
                <a:solidFill>
                  <a:schemeClr val="tx1"/>
                </a:solidFill>
              </a:rPr>
              <a:t> </a:t>
            </a:r>
            <a:endParaRPr lang="en-US" dirty="0">
              <a:solidFill>
                <a:schemeClr val="tx1"/>
              </a:solidFill>
            </a:endParaRPr>
          </a:p>
        </p:txBody>
      </p:sp>
      <p:sp>
        <p:nvSpPr>
          <p:cNvPr id="4" name="Right Brace 3"/>
          <p:cNvSpPr/>
          <p:nvPr/>
        </p:nvSpPr>
        <p:spPr>
          <a:xfrm>
            <a:off x="5444951" y="1790471"/>
            <a:ext cx="569844" cy="4854713"/>
          </a:xfrm>
          <a:prstGeom prst="rightBrace">
            <a:avLst/>
          </a:prstGeom>
          <a:ln w="317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 name="TextBox 4"/>
          <p:cNvSpPr txBox="1"/>
          <p:nvPr/>
        </p:nvSpPr>
        <p:spPr>
          <a:xfrm>
            <a:off x="6356996" y="2630469"/>
            <a:ext cx="4604853" cy="2862322"/>
          </a:xfrm>
          <a:prstGeom prst="rect">
            <a:avLst/>
          </a:prstGeom>
          <a:noFill/>
        </p:spPr>
        <p:txBody>
          <a:bodyPr wrap="square" rtlCol="0">
            <a:spAutoFit/>
          </a:bodyPr>
          <a:lstStyle/>
          <a:p>
            <a:pPr algn="ctr"/>
            <a:r>
              <a:rPr lang="en-US" sz="3000" dirty="0" smtClean="0">
                <a:solidFill>
                  <a:srgbClr val="FF0000"/>
                </a:solidFill>
                <a:latin typeface="+mj-lt"/>
              </a:rPr>
              <a:t>¡</a:t>
            </a:r>
            <a:r>
              <a:rPr lang="en-US" sz="3000" dirty="0" err="1" smtClean="0">
                <a:solidFill>
                  <a:srgbClr val="FF0000"/>
                </a:solidFill>
              </a:rPr>
              <a:t>Møller</a:t>
            </a:r>
            <a:r>
              <a:rPr lang="en-US" sz="3000" dirty="0" smtClean="0">
                <a:solidFill>
                  <a:srgbClr val="FF0000"/>
                </a:solidFill>
              </a:rPr>
              <a:t>, PVDIS need polarimetry with an </a:t>
            </a:r>
            <a:r>
              <a:rPr lang="en-US" sz="3000" i="1" dirty="0" smtClean="0">
                <a:solidFill>
                  <a:srgbClr val="FF0000"/>
                </a:solidFill>
              </a:rPr>
              <a:t>accuracy </a:t>
            </a:r>
            <a:r>
              <a:rPr lang="en-US" sz="3000" dirty="0" smtClean="0">
                <a:solidFill>
                  <a:srgbClr val="FF0000"/>
                </a:solidFill>
              </a:rPr>
              <a:t>better than 0.5%! This will lab-wide polarimeter upgrades and a 2</a:t>
            </a:r>
            <a:r>
              <a:rPr lang="en-US" sz="3000" baseline="30000" dirty="0" smtClean="0">
                <a:solidFill>
                  <a:srgbClr val="FF0000"/>
                </a:solidFill>
              </a:rPr>
              <a:t>nd</a:t>
            </a:r>
            <a:r>
              <a:rPr lang="en-US" sz="3000" dirty="0" smtClean="0">
                <a:solidFill>
                  <a:srgbClr val="FF0000"/>
                </a:solidFill>
              </a:rPr>
              <a:t> SPIN DANCE</a:t>
            </a:r>
            <a:endParaRPr lang="en-US" sz="3000" i="1" dirty="0">
              <a:solidFill>
                <a:srgbClr val="FF0000"/>
              </a:solidFill>
            </a:endParaRPr>
          </a:p>
        </p:txBody>
      </p:sp>
    </p:spTree>
    <p:extLst>
      <p:ext uri="{BB962C8B-B14F-4D97-AF65-F5344CB8AC3E}">
        <p14:creationId xmlns:p14="http://schemas.microsoft.com/office/powerpoint/2010/main" val="893078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99394"/>
            <a:ext cx="7772400" cy="769441"/>
          </a:xfrm>
          <a:prstGeom prst="rect">
            <a:avLst/>
          </a:prstGeom>
          <a:noFill/>
        </p:spPr>
        <p:txBody>
          <a:bodyPr wrap="square" rtlCol="0">
            <a:spAutoFit/>
          </a:bodyPr>
          <a:lstStyle/>
          <a:p>
            <a:pPr algn="ctr" defTabSz="457200"/>
            <a:r>
              <a:rPr lang="en-US" sz="4400" u="sng" dirty="0">
                <a:solidFill>
                  <a:srgbClr val="FF0000"/>
                </a:solidFill>
                <a:latin typeface="Calibri"/>
              </a:rPr>
              <a:t>The Ascent to A </a:t>
            </a:r>
            <a:r>
              <a:rPr lang="en-US" sz="4400" baseline="-25000" dirty="0">
                <a:solidFill>
                  <a:srgbClr val="FF0000"/>
                </a:solidFill>
                <a:latin typeface="Calibri"/>
              </a:rPr>
              <a:t>TRUE</a:t>
            </a:r>
          </a:p>
        </p:txBody>
      </p:sp>
      <p:grpSp>
        <p:nvGrpSpPr>
          <p:cNvPr id="19" name="Group 18"/>
          <p:cNvGrpSpPr/>
          <p:nvPr/>
        </p:nvGrpSpPr>
        <p:grpSpPr>
          <a:xfrm>
            <a:off x="3736266" y="825904"/>
            <a:ext cx="5075581" cy="5988296"/>
            <a:chOff x="2034206" y="787585"/>
            <a:chExt cx="5075581" cy="5988296"/>
          </a:xfrm>
        </p:grpSpPr>
        <p:pic>
          <p:nvPicPr>
            <p:cNvPr id="1026" name="Picture 2" descr="C:\Users\tgay1\Dropbox\Briefcase\5 MEV Mott\AESOP PAVI\Figure 38.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206" y="787585"/>
              <a:ext cx="5075581" cy="598829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a:off x="2570924" y="5927032"/>
              <a:ext cx="838200" cy="54002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866865" y="5461553"/>
              <a:ext cx="2097148" cy="124901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998840" y="3973911"/>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Freeform 10"/>
            <p:cNvSpPr/>
            <p:nvPr/>
          </p:nvSpPr>
          <p:spPr>
            <a:xfrm>
              <a:off x="3409124" y="2907111"/>
              <a:ext cx="609600" cy="1066800"/>
            </a:xfrm>
            <a:custGeom>
              <a:avLst/>
              <a:gdLst>
                <a:gd name="connsiteX0" fmla="*/ 609600 w 609600"/>
                <a:gd name="connsiteY0" fmla="*/ 1085850 h 1085850"/>
                <a:gd name="connsiteX1" fmla="*/ 342900 w 609600"/>
                <a:gd name="connsiteY1" fmla="*/ 676275 h 1085850"/>
                <a:gd name="connsiteX2" fmla="*/ 133350 w 609600"/>
                <a:gd name="connsiteY2" fmla="*/ 295275 h 1085850"/>
                <a:gd name="connsiteX3" fmla="*/ 0 w 609600"/>
                <a:gd name="connsiteY3" fmla="*/ 0 h 1085850"/>
              </a:gdLst>
              <a:ahLst/>
              <a:cxnLst>
                <a:cxn ang="0">
                  <a:pos x="connsiteX0" y="connsiteY0"/>
                </a:cxn>
                <a:cxn ang="0">
                  <a:pos x="connsiteX1" y="connsiteY1"/>
                </a:cxn>
                <a:cxn ang="0">
                  <a:pos x="connsiteX2" y="connsiteY2"/>
                </a:cxn>
                <a:cxn ang="0">
                  <a:pos x="connsiteX3" y="connsiteY3"/>
                </a:cxn>
              </a:cxnLst>
              <a:rect l="l" t="t" r="r" b="b"/>
              <a:pathLst>
                <a:path w="609600" h="1085850">
                  <a:moveTo>
                    <a:pt x="609600" y="1085850"/>
                  </a:moveTo>
                  <a:cubicBezTo>
                    <a:pt x="515937" y="946944"/>
                    <a:pt x="422275" y="808038"/>
                    <a:pt x="342900" y="676275"/>
                  </a:cubicBezTo>
                  <a:cubicBezTo>
                    <a:pt x="263525" y="544512"/>
                    <a:pt x="190500" y="407987"/>
                    <a:pt x="133350" y="295275"/>
                  </a:cubicBezTo>
                  <a:cubicBezTo>
                    <a:pt x="76200" y="182562"/>
                    <a:pt x="38100" y="91281"/>
                    <a:pt x="0" y="0"/>
                  </a:cubicBezTo>
                </a:path>
              </a:pathLst>
            </a:cu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Freeform 11"/>
            <p:cNvSpPr/>
            <p:nvPr/>
          </p:nvSpPr>
          <p:spPr>
            <a:xfrm rot="222274">
              <a:off x="3448846" y="1700450"/>
              <a:ext cx="915461" cy="1259170"/>
            </a:xfrm>
            <a:custGeom>
              <a:avLst/>
              <a:gdLst>
                <a:gd name="connsiteX0" fmla="*/ 0 w 1104900"/>
                <a:gd name="connsiteY0" fmla="*/ 1247775 h 1247775"/>
                <a:gd name="connsiteX1" fmla="*/ 295275 w 1104900"/>
                <a:gd name="connsiteY1" fmla="*/ 1076325 h 1247775"/>
                <a:gd name="connsiteX2" fmla="*/ 552450 w 1104900"/>
                <a:gd name="connsiteY2" fmla="*/ 942975 h 1247775"/>
                <a:gd name="connsiteX3" fmla="*/ 695325 w 1104900"/>
                <a:gd name="connsiteY3" fmla="*/ 828675 h 1247775"/>
                <a:gd name="connsiteX4" fmla="*/ 819150 w 1104900"/>
                <a:gd name="connsiteY4" fmla="*/ 676275 h 1247775"/>
                <a:gd name="connsiteX5" fmla="*/ 942975 w 1104900"/>
                <a:gd name="connsiteY5" fmla="*/ 428625 h 1247775"/>
                <a:gd name="connsiteX6" fmla="*/ 1104900 w 1104900"/>
                <a:gd name="connsiteY6" fmla="*/ 0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900" h="1247775">
                  <a:moveTo>
                    <a:pt x="0" y="1247775"/>
                  </a:moveTo>
                  <a:cubicBezTo>
                    <a:pt x="101600" y="1189037"/>
                    <a:pt x="203200" y="1127125"/>
                    <a:pt x="295275" y="1076325"/>
                  </a:cubicBezTo>
                  <a:cubicBezTo>
                    <a:pt x="387350" y="1025525"/>
                    <a:pt x="485775" y="984250"/>
                    <a:pt x="552450" y="942975"/>
                  </a:cubicBezTo>
                  <a:cubicBezTo>
                    <a:pt x="619125" y="901700"/>
                    <a:pt x="650875" y="873125"/>
                    <a:pt x="695325" y="828675"/>
                  </a:cubicBezTo>
                  <a:cubicBezTo>
                    <a:pt x="739775" y="784225"/>
                    <a:pt x="777875" y="742950"/>
                    <a:pt x="819150" y="676275"/>
                  </a:cubicBezTo>
                  <a:cubicBezTo>
                    <a:pt x="860425" y="609600"/>
                    <a:pt x="895350" y="541337"/>
                    <a:pt x="942975" y="428625"/>
                  </a:cubicBezTo>
                  <a:cubicBezTo>
                    <a:pt x="990600" y="315913"/>
                    <a:pt x="1047750" y="157956"/>
                    <a:pt x="1104900" y="0"/>
                  </a:cubicBezTo>
                </a:path>
              </a:pathLst>
            </a:cu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Oval 12"/>
            <p:cNvSpPr/>
            <p:nvPr/>
          </p:nvSpPr>
          <p:spPr>
            <a:xfrm>
              <a:off x="4397801" y="1589871"/>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sp>
        <p:nvSpPr>
          <p:cNvPr id="9" name="TextBox 8"/>
          <p:cNvSpPr txBox="1"/>
          <p:nvPr/>
        </p:nvSpPr>
        <p:spPr>
          <a:xfrm>
            <a:off x="8749769" y="1077554"/>
            <a:ext cx="3257892" cy="5016758"/>
          </a:xfrm>
          <a:prstGeom prst="rect">
            <a:avLst/>
          </a:prstGeom>
          <a:noFill/>
        </p:spPr>
        <p:txBody>
          <a:bodyPr wrap="square" rtlCol="0">
            <a:spAutoFit/>
          </a:bodyPr>
          <a:lstStyle/>
          <a:p>
            <a:pPr marL="285750" indent="-285750" defTabSz="457200">
              <a:buFont typeface="Arial" panose="020B0604020202020204" pitchFamily="34" charset="0"/>
              <a:buChar char="•"/>
            </a:pPr>
            <a:r>
              <a:rPr lang="en-US" sz="2000" dirty="0" smtClean="0">
                <a:latin typeface="Calibri"/>
              </a:rPr>
              <a:t>S = the “Sherman Function”</a:t>
            </a:r>
          </a:p>
          <a:p>
            <a:pPr marL="285750" indent="-285750" defTabSz="457200">
              <a:buFont typeface="Arial" panose="020B0604020202020204" pitchFamily="34" charset="0"/>
              <a:buChar char="•"/>
            </a:pPr>
            <a:endParaRPr lang="en-US" sz="2000" dirty="0">
              <a:latin typeface="Calibri"/>
            </a:endParaRPr>
          </a:p>
          <a:p>
            <a:pPr marL="285750" indent="-285750" defTabSz="457200">
              <a:buFont typeface="Arial" panose="020B0604020202020204" pitchFamily="34" charset="0"/>
              <a:buChar char="•"/>
            </a:pPr>
            <a:r>
              <a:rPr lang="en-US" sz="2000" dirty="0" smtClean="0">
                <a:latin typeface="Calibri"/>
              </a:rPr>
              <a:t>Calculate for elastic scattering from single atoms</a:t>
            </a:r>
          </a:p>
          <a:p>
            <a:pPr marL="285750" indent="-285750" defTabSz="457200">
              <a:buFont typeface="Arial" panose="020B0604020202020204" pitchFamily="34" charset="0"/>
              <a:buChar char="•"/>
            </a:pPr>
            <a:endParaRPr lang="en-US" sz="2000" dirty="0">
              <a:latin typeface="Calibri"/>
            </a:endParaRPr>
          </a:p>
          <a:p>
            <a:pPr marL="285750" indent="-285750" defTabSz="457200">
              <a:buFont typeface="Arial" panose="020B0604020202020204" pitchFamily="34" charset="0"/>
              <a:buChar char="•"/>
            </a:pPr>
            <a:r>
              <a:rPr lang="en-US" sz="2000" dirty="0" smtClean="0">
                <a:latin typeface="Calibri"/>
              </a:rPr>
              <a:t>The </a:t>
            </a:r>
            <a:r>
              <a:rPr lang="en-US" sz="2000" dirty="0">
                <a:latin typeface="Calibri"/>
              </a:rPr>
              <a:t>Sherman function is calculated assuming elastic scattering from single atoms.  </a:t>
            </a:r>
            <a:endParaRPr lang="en-US" sz="2000" dirty="0" smtClean="0">
              <a:latin typeface="Calibri"/>
            </a:endParaRPr>
          </a:p>
          <a:p>
            <a:pPr marL="285750" indent="-285750" defTabSz="457200">
              <a:buFont typeface="Arial" panose="020B0604020202020204" pitchFamily="34" charset="0"/>
              <a:buChar char="•"/>
            </a:pPr>
            <a:endParaRPr lang="en-US" sz="2000" dirty="0">
              <a:latin typeface="Calibri"/>
            </a:endParaRPr>
          </a:p>
          <a:p>
            <a:pPr marL="285750" indent="-285750" defTabSz="457200">
              <a:buFont typeface="Arial" panose="020B0604020202020204" pitchFamily="34" charset="0"/>
              <a:buChar char="•"/>
            </a:pPr>
            <a:r>
              <a:rPr lang="en-US" sz="2000" dirty="0" smtClean="0">
                <a:latin typeface="Calibri"/>
              </a:rPr>
              <a:t>As  the incident energy increases, the surface of the “effective Sherman function”, </a:t>
            </a:r>
            <a:r>
              <a:rPr lang="en-US" sz="2000" dirty="0" err="1" smtClean="0">
                <a:latin typeface="Calibri"/>
              </a:rPr>
              <a:t>S</a:t>
            </a:r>
            <a:r>
              <a:rPr lang="en-US" sz="2000" baseline="-25000" dirty="0" err="1" smtClean="0">
                <a:latin typeface="Calibri"/>
              </a:rPr>
              <a:t>eff</a:t>
            </a:r>
            <a:r>
              <a:rPr lang="en-US" sz="2000" dirty="0" smtClean="0">
                <a:latin typeface="Calibri"/>
              </a:rPr>
              <a:t>, flattens out</a:t>
            </a:r>
            <a:endParaRPr lang="en-US" sz="2000" dirty="0">
              <a:latin typeface="Calibri"/>
            </a:endParaRPr>
          </a:p>
        </p:txBody>
      </p:sp>
      <p:pic>
        <p:nvPicPr>
          <p:cNvPr id="3" name="Picture 2"/>
          <p:cNvPicPr>
            <a:picLocks noChangeAspect="1"/>
          </p:cNvPicPr>
          <p:nvPr/>
        </p:nvPicPr>
        <p:blipFill>
          <a:blip r:embed="rId3"/>
          <a:stretch>
            <a:fillRect/>
          </a:stretch>
        </p:blipFill>
        <p:spPr>
          <a:xfrm>
            <a:off x="488319" y="1671990"/>
            <a:ext cx="2859802" cy="2320805"/>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692156" y="4404747"/>
                <a:ext cx="3082001" cy="575735"/>
              </a:xfrm>
              <a:prstGeom prst="rect">
                <a:avLst/>
              </a:prstGeom>
              <a:noFill/>
            </p:spPr>
            <p:txBody>
              <a:bodyPr wrap="square" lIns="0" tIns="0" rIns="0" bIns="0" rtlCol="0">
                <a:spAutoFit/>
              </a:bodyPr>
              <a:lstStyle/>
              <a:p>
                <a14:m>
                  <m:oMath xmlns:m="http://schemas.openxmlformats.org/officeDocument/2006/math">
                    <m:r>
                      <a:rPr lang="en-US" sz="2400" b="0" i="1" smtClean="0">
                        <a:solidFill>
                          <a:schemeClr val="tx1"/>
                        </a:solidFill>
                        <a:latin typeface="Cambria Math" panose="02040503050406030204" pitchFamily="18" charset="0"/>
                      </a:rPr>
                      <m:t>𝐴</m:t>
                    </m:r>
                    <m:r>
                      <a:rPr lang="en-US" sz="2400" b="0" i="1" smtClean="0">
                        <a:solidFill>
                          <a:schemeClr val="tx1"/>
                        </a:solidFill>
                        <a:latin typeface="Cambria Math" panose="02040503050406030204" pitchFamily="18" charset="0"/>
                      </a:rPr>
                      <m:t>=</m:t>
                    </m:r>
                    <m:f>
                      <m:fPr>
                        <m:ctrlPr>
                          <a:rPr lang="en-US" sz="2400" i="1" smtClean="0">
                            <a:solidFill>
                              <a:schemeClr val="tx1"/>
                            </a:solidFill>
                            <a:latin typeface="Cambria Math" panose="02040503050406030204" pitchFamily="18" charset="0"/>
                          </a:rPr>
                        </m:ctrlPr>
                      </m:fPr>
                      <m:num>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𝑁</m:t>
                            </m:r>
                          </m:e>
                          <m:sub>
                            <m:r>
                              <a:rPr lang="en-US" sz="2400" b="0" i="1" smtClean="0">
                                <a:solidFill>
                                  <a:schemeClr val="tx1"/>
                                </a:solidFill>
                                <a:latin typeface="Cambria Math" panose="02040503050406030204" pitchFamily="18" charset="0"/>
                              </a:rPr>
                              <m:t>𝑅</m:t>
                            </m:r>
                          </m:sub>
                        </m:sSub>
                        <m:r>
                          <a:rPr lang="en-US" sz="2400" b="0" i="1" smtClean="0">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𝑁</m:t>
                            </m:r>
                          </m:e>
                          <m:sub>
                            <m:r>
                              <a:rPr lang="en-US" sz="2400" b="0" i="1" smtClean="0">
                                <a:solidFill>
                                  <a:schemeClr val="tx1"/>
                                </a:solidFill>
                                <a:latin typeface="Cambria Math" panose="02040503050406030204" pitchFamily="18" charset="0"/>
                              </a:rPr>
                              <m:t>𝐿</m:t>
                            </m:r>
                          </m:sub>
                        </m:sSub>
                      </m:num>
                      <m:den>
                        <m:sSub>
                          <m:sSubPr>
                            <m:ctrlPr>
                              <a:rPr lang="en-US" sz="2400" i="1">
                                <a:solidFill>
                                  <a:schemeClr val="tx1"/>
                                </a:solidFill>
                                <a:latin typeface="Cambria Math" panose="02040503050406030204" pitchFamily="18" charset="0"/>
                              </a:rPr>
                            </m:ctrlPr>
                          </m:sSubPr>
                          <m:e>
                            <m:r>
                              <a:rPr lang="en-US" sz="2400" b="0" i="1">
                                <a:solidFill>
                                  <a:schemeClr val="tx1"/>
                                </a:solidFill>
                                <a:latin typeface="Cambria Math" panose="02040503050406030204" pitchFamily="18" charset="0"/>
                              </a:rPr>
                              <m:t>𝑁</m:t>
                            </m:r>
                          </m:e>
                          <m:sub>
                            <m:r>
                              <a:rPr lang="en-US" sz="2400" b="0" i="1">
                                <a:solidFill>
                                  <a:schemeClr val="tx1"/>
                                </a:solidFill>
                                <a:latin typeface="Cambria Math" panose="02040503050406030204" pitchFamily="18" charset="0"/>
                              </a:rPr>
                              <m:t>𝑅</m:t>
                            </m:r>
                          </m:sub>
                        </m:sSub>
                        <m:r>
                          <a:rPr lang="en-US" sz="2400" b="0" i="1" smtClean="0">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b="0" i="1">
                                <a:solidFill>
                                  <a:schemeClr val="tx1"/>
                                </a:solidFill>
                                <a:latin typeface="Cambria Math" panose="02040503050406030204" pitchFamily="18" charset="0"/>
                              </a:rPr>
                              <m:t>𝑁</m:t>
                            </m:r>
                          </m:e>
                          <m:sub>
                            <m:r>
                              <a:rPr lang="en-US" sz="2400" b="0" i="1">
                                <a:solidFill>
                                  <a:schemeClr val="tx1"/>
                                </a:solidFill>
                                <a:latin typeface="Cambria Math" panose="02040503050406030204" pitchFamily="18" charset="0"/>
                              </a:rPr>
                              <m:t>𝐿</m:t>
                            </m:r>
                          </m:sub>
                        </m:sSub>
                      </m:den>
                    </m:f>
                  </m:oMath>
                </a14:m>
                <a:r>
                  <a:rPr lang="en-US" sz="2400" dirty="0" smtClean="0">
                    <a:solidFill>
                      <a:schemeClr val="tx1"/>
                    </a:solidFill>
                  </a:rPr>
                  <a:t> = </a:t>
                </a:r>
                <a14:m>
                  <m:oMath xmlns:m="http://schemas.openxmlformats.org/officeDocument/2006/math">
                    <m:sSub>
                      <m:sSubPr>
                        <m:ctrlPr>
                          <a:rPr lang="en-US" sz="2400" i="1" smtClean="0">
                            <a:solidFill>
                              <a:schemeClr val="tx1"/>
                            </a:solidFill>
                            <a:latin typeface="Cambria Math" panose="02040503050406030204" pitchFamily="18" charset="0"/>
                          </a:rPr>
                        </m:ctrlPr>
                      </m:sSubPr>
                      <m:e>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𝑆</m:t>
                            </m:r>
                          </m:e>
                          <m:sub>
                            <m:r>
                              <a:rPr lang="en-US" sz="2400" b="0" i="1" smtClean="0">
                                <a:solidFill>
                                  <a:schemeClr val="tx1"/>
                                </a:solidFill>
                                <a:latin typeface="Cambria Math" panose="02040503050406030204" pitchFamily="18" charset="0"/>
                              </a:rPr>
                              <m:t>𝑒𝑓𝑓</m:t>
                            </m:r>
                          </m:sub>
                        </m:sSub>
                        <m:r>
                          <a:rPr lang="en-US" sz="2400" b="0" i="1" smtClean="0">
                            <a:solidFill>
                              <a:schemeClr val="tx1"/>
                            </a:solidFill>
                            <a:latin typeface="Cambria Math" panose="02040503050406030204" pitchFamily="18" charset="0"/>
                          </a:rPr>
                          <m:t>𝑃</m:t>
                        </m:r>
                      </m:e>
                      <m:sub>
                        <m:r>
                          <a:rPr lang="en-US" sz="2400" b="0" i="1" smtClean="0">
                            <a:solidFill>
                              <a:schemeClr val="tx1"/>
                            </a:solidFill>
                            <a:latin typeface="Cambria Math" panose="02040503050406030204" pitchFamily="18" charset="0"/>
                          </a:rPr>
                          <m:t>𝑒</m:t>
                        </m:r>
                      </m:sub>
                    </m:sSub>
                  </m:oMath>
                </a14:m>
                <a:r>
                  <a:rPr lang="en-US" sz="2200" dirty="0" smtClean="0"/>
                  <a:t> </a:t>
                </a:r>
                <a:endParaRPr lang="en-US" sz="2200" dirty="0"/>
              </a:p>
            </p:txBody>
          </p:sp>
        </mc:Choice>
        <mc:Fallback xmlns="">
          <p:sp>
            <p:nvSpPr>
              <p:cNvPr id="5" name="TextBox 4"/>
              <p:cNvSpPr txBox="1">
                <a:spLocks noRot="1" noChangeAspect="1" noMove="1" noResize="1" noEditPoints="1" noAdjustHandles="1" noChangeArrowheads="1" noChangeShapeType="1" noTextEdit="1"/>
              </p:cNvSpPr>
              <p:nvPr/>
            </p:nvSpPr>
            <p:spPr>
              <a:xfrm>
                <a:off x="692156" y="4404747"/>
                <a:ext cx="3082001" cy="575735"/>
              </a:xfrm>
              <a:prstGeom prst="rect">
                <a:avLst/>
              </a:prstGeom>
              <a:blipFill>
                <a:blip r:embed="rId4"/>
                <a:stretch>
                  <a:fillRect l="-198" t="-3191" b="-9574"/>
                </a:stretch>
              </a:blipFill>
            </p:spPr>
            <p:txBody>
              <a:bodyPr/>
              <a:lstStyle/>
              <a:p>
                <a:r>
                  <a:rPr lang="en-US">
                    <a:noFill/>
                  </a:rPr>
                  <a:t> </a:t>
                </a:r>
              </a:p>
            </p:txBody>
          </p:sp>
        </mc:Fallback>
      </mc:AlternateContent>
    </p:spTree>
    <p:extLst>
      <p:ext uri="{BB962C8B-B14F-4D97-AF65-F5344CB8AC3E}">
        <p14:creationId xmlns:p14="http://schemas.microsoft.com/office/powerpoint/2010/main" val="31873742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9144000" cy="762000"/>
          </a:xfrm>
        </p:spPr>
        <p:txBody>
          <a:bodyPr>
            <a:normAutofit/>
          </a:bodyPr>
          <a:lstStyle/>
          <a:p>
            <a:r>
              <a:rPr lang="en-US" sz="3600" u="sng" dirty="0">
                <a:solidFill>
                  <a:srgbClr val="FF0000"/>
                </a:solidFill>
              </a:rPr>
              <a:t>The CEBAF 5-MeV Mott </a:t>
            </a:r>
            <a:r>
              <a:rPr lang="en-US" sz="3600" u="sng" dirty="0" err="1">
                <a:solidFill>
                  <a:srgbClr val="FF0000"/>
                </a:solidFill>
              </a:rPr>
              <a:t>Polarimeter</a:t>
            </a:r>
            <a:endParaRPr lang="en-US" sz="3600" u="sng" dirty="0">
              <a:solidFill>
                <a:srgbClr val="FF0000"/>
              </a:solidFill>
            </a:endParaRPr>
          </a:p>
        </p:txBody>
      </p:sp>
      <p:pic>
        <p:nvPicPr>
          <p:cNvPr id="5" name="Picture 4" descr="mott1_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96782" y="3863010"/>
            <a:ext cx="5189236" cy="2994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p:cNvGrpSpPr/>
          <p:nvPr/>
        </p:nvGrpSpPr>
        <p:grpSpPr>
          <a:xfrm>
            <a:off x="254745" y="3766930"/>
            <a:ext cx="3088481" cy="2468969"/>
            <a:chOff x="0" y="4312831"/>
            <a:chExt cx="3088481" cy="2468969"/>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40681">
              <a:off x="381000" y="4432320"/>
              <a:ext cx="2407680" cy="22389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0" y="4312831"/>
              <a:ext cx="3088481" cy="28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0" y="6496976"/>
              <a:ext cx="3088481" cy="28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p:cNvSpPr/>
            <p:nvPr/>
          </p:nvSpPr>
          <p:spPr>
            <a:xfrm rot="16200000">
              <a:off x="-589453" y="5430347"/>
              <a:ext cx="1960882" cy="28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p:cNvSpPr/>
            <p:nvPr/>
          </p:nvSpPr>
          <p:spPr>
            <a:xfrm rot="16200000">
              <a:off x="1848946" y="5410029"/>
              <a:ext cx="1960882" cy="28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2" name="TextBox 14"/>
          <p:cNvSpPr txBox="1">
            <a:spLocks noChangeArrowheads="1"/>
          </p:cNvSpPr>
          <p:nvPr/>
        </p:nvSpPr>
        <p:spPr bwMode="auto">
          <a:xfrm>
            <a:off x="3147655" y="5889610"/>
            <a:ext cx="2016919" cy="830997"/>
          </a:xfrm>
          <a:prstGeom prst="rect">
            <a:avLst/>
          </a:prstGeom>
          <a:noFill/>
          <a:ln w="9525">
            <a:noFill/>
            <a:miter lim="800000"/>
            <a:headEnd/>
            <a:tailEnd/>
          </a:ln>
        </p:spPr>
        <p:txBody>
          <a:bodyPr wrap="square">
            <a:spAutoFit/>
          </a:bodyPr>
          <a:lstStyle/>
          <a:p>
            <a:pPr>
              <a:defRPr/>
            </a:pPr>
            <a:r>
              <a:rPr lang="en-US" dirty="0">
                <a:solidFill>
                  <a:prstClr val="black"/>
                </a:solidFill>
                <a:latin typeface="Symbol" panose="05050102010706020507" pitchFamily="18" charset="2"/>
              </a:rPr>
              <a:t> </a:t>
            </a:r>
            <a:r>
              <a:rPr lang="el-GR" sz="2400" dirty="0">
                <a:solidFill>
                  <a:prstClr val="black"/>
                </a:solidFill>
                <a:latin typeface="Palatino Linotype"/>
              </a:rPr>
              <a:t>θ</a:t>
            </a:r>
            <a:r>
              <a:rPr lang="en-US" sz="2400" dirty="0">
                <a:solidFill>
                  <a:prstClr val="black"/>
                </a:solidFill>
                <a:latin typeface="Symbol" panose="05050102010706020507" pitchFamily="18" charset="2"/>
              </a:rPr>
              <a:t> </a:t>
            </a:r>
            <a:r>
              <a:rPr lang="en-US" sz="2400" dirty="0">
                <a:solidFill>
                  <a:prstClr val="black"/>
                </a:solidFill>
                <a:latin typeface="Calibri"/>
              </a:rPr>
              <a:t>= 172.6°</a:t>
            </a:r>
          </a:p>
          <a:p>
            <a:pPr>
              <a:defRPr/>
            </a:pPr>
            <a:r>
              <a:rPr lang="el-GR" sz="2400" dirty="0">
                <a:solidFill>
                  <a:prstClr val="black"/>
                </a:solidFill>
                <a:latin typeface="Palatino Linotype"/>
              </a:rPr>
              <a:t>Ω</a:t>
            </a:r>
            <a:r>
              <a:rPr lang="en-US" sz="2400" dirty="0">
                <a:solidFill>
                  <a:prstClr val="black"/>
                </a:solidFill>
                <a:latin typeface="Calibri"/>
              </a:rPr>
              <a:t>= 0.18 msr </a:t>
            </a:r>
          </a:p>
        </p:txBody>
      </p:sp>
      <p:pic>
        <p:nvPicPr>
          <p:cNvPr id="13" name="Picture 12" descr="mvc-253f.jpg"/>
          <p:cNvPicPr>
            <a:picLocks noChangeAspect="1"/>
          </p:cNvPicPr>
          <p:nvPr/>
        </p:nvPicPr>
        <p:blipFill rotWithShape="1">
          <a:blip r:embed="rId4">
            <a:extLst>
              <a:ext uri="{28A0092B-C50C-407E-A947-70E740481C1C}">
                <a14:useLocalDpi xmlns:a14="http://schemas.microsoft.com/office/drawing/2010/main" val="0"/>
              </a:ext>
            </a:extLst>
          </a:blip>
          <a:srcRect t="15417" r="3359" b="9271"/>
          <a:stretch/>
        </p:blipFill>
        <p:spPr bwMode="auto">
          <a:xfrm>
            <a:off x="5164574" y="998363"/>
            <a:ext cx="4693412"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Arrow Connector 3"/>
          <p:cNvCxnSpPr/>
          <p:nvPr/>
        </p:nvCxnSpPr>
        <p:spPr>
          <a:xfrm>
            <a:off x="3226545" y="4856438"/>
            <a:ext cx="3043048" cy="231913"/>
          </a:xfrm>
          <a:prstGeom prst="straightConnector1">
            <a:avLst/>
          </a:prstGeom>
          <a:ln w="19050">
            <a:solidFill>
              <a:srgbClr val="D2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680667" y="998363"/>
            <a:ext cx="4307146" cy="2898151"/>
            <a:chOff x="1767362" y="1258956"/>
            <a:chExt cx="3867507" cy="2379607"/>
          </a:xfrm>
        </p:grpSpPr>
        <p:pic>
          <p:nvPicPr>
            <p:cNvPr id="15" name="Picture 3" descr="sketch_1.png"/>
            <p:cNvPicPr>
              <a:picLocks noChangeAspect="1"/>
            </p:cNvPicPr>
            <p:nvPr/>
          </p:nvPicPr>
          <p:blipFill rotWithShape="1">
            <a:blip r:embed="rId5" cstate="print">
              <a:extLst>
                <a:ext uri="{28A0092B-C50C-407E-A947-70E740481C1C}">
                  <a14:useLocalDpi xmlns:a14="http://schemas.microsoft.com/office/drawing/2010/main" val="0"/>
                </a:ext>
              </a:extLst>
            </a:blip>
            <a:srcRect l="10129" t="2597"/>
            <a:stretch/>
          </p:blipFill>
          <p:spPr bwMode="auto">
            <a:xfrm>
              <a:off x="1767362" y="1258956"/>
              <a:ext cx="3867507" cy="2379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4000805" y="2514955"/>
              <a:ext cx="463181" cy="629989"/>
            </a:xfrm>
            <a:prstGeom prst="rect">
              <a:avLst/>
            </a:prstGeom>
            <a:solidFill>
              <a:schemeClr val="accent6">
                <a:lumMod val="60000"/>
                <a:lumOff val="4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p:cNvSpPr/>
            <p:nvPr/>
          </p:nvSpPr>
          <p:spPr>
            <a:xfrm>
              <a:off x="4537331" y="2804389"/>
              <a:ext cx="45719" cy="138435"/>
            </a:xfrm>
            <a:prstGeom prst="rect">
              <a:avLst/>
            </a:prstGeom>
            <a:solidFill>
              <a:schemeClr val="accent6">
                <a:lumMod val="60000"/>
                <a:lumOff val="4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pic>
        <p:nvPicPr>
          <p:cNvPr id="18" name="Picture 17" descr="M:\mottgrp\Upgrade2013\131115_Targets\131031_TargetLadder\Targets_Sma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88679" y="2139871"/>
            <a:ext cx="1701789" cy="429185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flipH="1">
            <a:off x="8136835" y="5088351"/>
            <a:ext cx="1868556" cy="181597"/>
          </a:xfrm>
          <a:prstGeom prst="straightConnector1">
            <a:avLst/>
          </a:prstGeom>
          <a:ln w="19050">
            <a:solidFill>
              <a:srgbClr val="D2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924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93161"/>
            <a:ext cx="10439400" cy="1143000"/>
          </a:xfrm>
        </p:spPr>
        <p:txBody>
          <a:bodyPr>
            <a:noAutofit/>
          </a:bodyPr>
          <a:lstStyle/>
          <a:p>
            <a:r>
              <a:rPr lang="en-US" sz="3600" u="sng" dirty="0">
                <a:solidFill>
                  <a:srgbClr val="FF0000"/>
                </a:solidFill>
              </a:rPr>
              <a:t>Pulse-Height Analysis &amp; Energy Resolution</a:t>
            </a: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9653" y="3889513"/>
            <a:ext cx="5049727" cy="2835086"/>
          </a:xfrm>
          <a:prstGeom prst="rect">
            <a:avLst/>
          </a:prstGeom>
          <a:noFill/>
          <a:ln>
            <a:noFill/>
          </a:ln>
        </p:spPr>
      </p:pic>
      <p:cxnSp>
        <p:nvCxnSpPr>
          <p:cNvPr id="5" name="Straight Connector 4"/>
          <p:cNvCxnSpPr/>
          <p:nvPr/>
        </p:nvCxnSpPr>
        <p:spPr>
          <a:xfrm>
            <a:off x="9309652" y="4467076"/>
            <a:ext cx="0" cy="1892359"/>
          </a:xfrm>
          <a:prstGeom prst="line">
            <a:avLst/>
          </a:prstGeom>
          <a:ln w="19050">
            <a:solidFill>
              <a:srgbClr val="EE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911549" y="4467076"/>
            <a:ext cx="13252" cy="1892359"/>
          </a:xfrm>
          <a:prstGeom prst="line">
            <a:avLst/>
          </a:prstGeom>
          <a:ln w="19050">
            <a:solidFill>
              <a:srgbClr val="EE0000"/>
            </a:solidFill>
            <a:prstDash val="dash"/>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910744" y="5141846"/>
            <a:ext cx="3584713" cy="646331"/>
          </a:xfrm>
          <a:prstGeom prst="rect">
            <a:avLst/>
          </a:prstGeom>
          <a:noFill/>
        </p:spPr>
        <p:txBody>
          <a:bodyPr wrap="square" rtlCol="0">
            <a:spAutoFit/>
          </a:bodyPr>
          <a:lstStyle/>
          <a:p>
            <a:pPr algn="r" defTabSz="457200"/>
            <a:r>
              <a:rPr lang="en-US" dirty="0">
                <a:latin typeface="Calibri"/>
              </a:rPr>
              <a:t>Pulse-height cuts made between</a:t>
            </a:r>
          </a:p>
          <a:p>
            <a:pPr algn="r" defTabSz="457200"/>
            <a:r>
              <a:rPr lang="en-US" dirty="0">
                <a:latin typeface="Calibri"/>
              </a:rPr>
              <a:t>- 0.5</a:t>
            </a:r>
            <a:r>
              <a:rPr lang="el-GR" dirty="0">
                <a:latin typeface="Calibri"/>
              </a:rPr>
              <a:t>σ</a:t>
            </a:r>
            <a:r>
              <a:rPr lang="en-US" dirty="0">
                <a:latin typeface="Calibri"/>
              </a:rPr>
              <a:t> and +2.0 </a:t>
            </a:r>
            <a:r>
              <a:rPr lang="el-GR" dirty="0">
                <a:latin typeface="Calibri"/>
              </a:rPr>
              <a:t>σ</a:t>
            </a:r>
            <a:endParaRPr lang="en-US" dirty="0">
              <a:latin typeface="Calibri"/>
            </a:endParaRPr>
          </a:p>
        </p:txBody>
      </p:sp>
      <p:grpSp>
        <p:nvGrpSpPr>
          <p:cNvPr id="21" name="Group 20"/>
          <p:cNvGrpSpPr/>
          <p:nvPr/>
        </p:nvGrpSpPr>
        <p:grpSpPr>
          <a:xfrm>
            <a:off x="1815548" y="944548"/>
            <a:ext cx="7347448" cy="3260725"/>
            <a:chOff x="345439" y="851782"/>
            <a:chExt cx="7347448" cy="3260725"/>
          </a:xfrm>
        </p:grpSpPr>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439" y="851782"/>
              <a:ext cx="3881120" cy="3260725"/>
            </a:xfrm>
            <a:prstGeom prst="rect">
              <a:avLst/>
            </a:prstGeom>
            <a:noFill/>
            <a:ln>
              <a:noFill/>
            </a:ln>
          </p:spPr>
        </p:pic>
        <p:sp>
          <p:nvSpPr>
            <p:cNvPr id="8" name="TextBox 7"/>
            <p:cNvSpPr txBox="1"/>
            <p:nvPr/>
          </p:nvSpPr>
          <p:spPr>
            <a:xfrm>
              <a:off x="4108174" y="1848679"/>
              <a:ext cx="3584713" cy="1200329"/>
            </a:xfrm>
            <a:prstGeom prst="rect">
              <a:avLst/>
            </a:prstGeom>
            <a:noFill/>
          </p:spPr>
          <p:txBody>
            <a:bodyPr wrap="square" rtlCol="0">
              <a:spAutoFit/>
            </a:bodyPr>
            <a:lstStyle/>
            <a:p>
              <a:pPr defTabSz="457200"/>
              <a:r>
                <a:rPr lang="en-US" dirty="0">
                  <a:latin typeface="Calibri"/>
                </a:rPr>
                <a:t>After time-of-flight cuts, the </a:t>
              </a:r>
              <a:r>
                <a:rPr lang="en-US" dirty="0">
                  <a:solidFill>
                    <a:srgbClr val="00B050"/>
                  </a:solidFill>
                  <a:latin typeface="Calibri"/>
                </a:rPr>
                <a:t>Gaussian fit (green) </a:t>
              </a:r>
              <a:r>
                <a:rPr lang="en-US" dirty="0">
                  <a:latin typeface="Calibri"/>
                </a:rPr>
                <a:t>is made after the</a:t>
              </a:r>
              <a:r>
                <a:rPr lang="en-US" dirty="0">
                  <a:solidFill>
                    <a:srgbClr val="7030A0"/>
                  </a:solidFill>
                  <a:latin typeface="Calibri"/>
                </a:rPr>
                <a:t> </a:t>
              </a:r>
              <a:r>
                <a:rPr lang="en-US" dirty="0">
                  <a:solidFill>
                    <a:srgbClr val="F555B8"/>
                  </a:solidFill>
                  <a:latin typeface="Calibri"/>
                </a:rPr>
                <a:t>exponential quasi-inelastic tail </a:t>
              </a:r>
              <a:r>
                <a:rPr lang="en-US" dirty="0">
                  <a:latin typeface="Calibri"/>
                </a:rPr>
                <a:t>is </a:t>
              </a:r>
              <a:r>
                <a:rPr lang="en-US" i="1" dirty="0">
                  <a:latin typeface="Calibri"/>
                </a:rPr>
                <a:t>temporarily</a:t>
              </a:r>
              <a:r>
                <a:rPr lang="en-US" dirty="0">
                  <a:latin typeface="Calibri"/>
                </a:rPr>
                <a:t> subtracted.</a:t>
              </a:r>
            </a:p>
          </p:txBody>
        </p:sp>
        <p:cxnSp>
          <p:nvCxnSpPr>
            <p:cNvPr id="12" name="Straight Arrow Connector 11"/>
            <p:cNvCxnSpPr/>
            <p:nvPr/>
          </p:nvCxnSpPr>
          <p:spPr>
            <a:xfrm>
              <a:off x="2232991" y="2663687"/>
              <a:ext cx="490330" cy="0"/>
            </a:xfrm>
            <a:prstGeom prst="straightConnector1">
              <a:avLst/>
            </a:prstGeom>
            <a:ln w="19050">
              <a:solidFill>
                <a:srgbClr val="FE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902226" y="2670313"/>
              <a:ext cx="490330" cy="0"/>
            </a:xfrm>
            <a:prstGeom prst="straightConnector1">
              <a:avLst/>
            </a:prstGeom>
            <a:ln w="19050">
              <a:solidFill>
                <a:srgbClr val="FE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28800" y="2487436"/>
              <a:ext cx="1007165" cy="338554"/>
            </a:xfrm>
            <a:prstGeom prst="rect">
              <a:avLst/>
            </a:prstGeom>
            <a:noFill/>
          </p:spPr>
          <p:txBody>
            <a:bodyPr wrap="square" rtlCol="0">
              <a:spAutoFit/>
            </a:bodyPr>
            <a:lstStyle/>
            <a:p>
              <a:pPr defTabSz="457200"/>
              <a:r>
                <a:rPr lang="en-US" sz="1600" dirty="0">
                  <a:solidFill>
                    <a:srgbClr val="D20000"/>
                  </a:solidFill>
                  <a:latin typeface="Calibri"/>
                </a:rPr>
                <a:t>2</a:t>
              </a:r>
              <a:r>
                <a:rPr lang="el-GR" sz="1600" dirty="0">
                  <a:solidFill>
                    <a:srgbClr val="D20000"/>
                  </a:solidFill>
                  <a:latin typeface="Calibri"/>
                </a:rPr>
                <a:t>σ</a:t>
              </a:r>
              <a:endParaRPr lang="en-US" sz="1600" dirty="0">
                <a:solidFill>
                  <a:srgbClr val="D20000"/>
                </a:solidFill>
                <a:latin typeface="Calibri"/>
              </a:endParaRPr>
            </a:p>
          </p:txBody>
        </p:sp>
        <p:cxnSp>
          <p:nvCxnSpPr>
            <p:cNvPr id="16" name="Straight Arrow Connector 15"/>
            <p:cNvCxnSpPr/>
            <p:nvPr/>
          </p:nvCxnSpPr>
          <p:spPr>
            <a:xfrm flipV="1">
              <a:off x="2819518" y="2222821"/>
              <a:ext cx="0" cy="1573927"/>
            </a:xfrm>
            <a:prstGeom prst="straightConnector1">
              <a:avLst/>
            </a:prstGeom>
            <a:ln w="15875">
              <a:solidFill>
                <a:srgbClr val="FE0000"/>
              </a:solidFill>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991071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50322" y="161515"/>
            <a:ext cx="10612676" cy="4726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u="sng" dirty="0" smtClean="0">
                <a:solidFill>
                  <a:srgbClr val="FF0000"/>
                </a:solidFill>
                <a:latin typeface="+mn-lt"/>
              </a:rPr>
              <a:t>Extrapolation to Single-Atom Scattering</a:t>
            </a:r>
            <a:endParaRPr lang="en-US" sz="3200" u="sng" dirty="0">
              <a:solidFill>
                <a:srgbClr val="FF0000"/>
              </a:solidFill>
              <a:latin typeface="+mn-lt"/>
            </a:endParaRPr>
          </a:p>
        </p:txBody>
      </p:sp>
      <p:grpSp>
        <p:nvGrpSpPr>
          <p:cNvPr id="9" name="Group 8"/>
          <p:cNvGrpSpPr/>
          <p:nvPr/>
        </p:nvGrpSpPr>
        <p:grpSpPr>
          <a:xfrm>
            <a:off x="511899" y="892903"/>
            <a:ext cx="4587460" cy="5909310"/>
            <a:chOff x="539277" y="898378"/>
            <a:chExt cx="4587460" cy="5909310"/>
          </a:xfrm>
        </p:grpSpPr>
        <p:grpSp>
          <p:nvGrpSpPr>
            <p:cNvPr id="7" name="Group 6"/>
            <p:cNvGrpSpPr/>
            <p:nvPr/>
          </p:nvGrpSpPr>
          <p:grpSpPr>
            <a:xfrm>
              <a:off x="539277" y="898378"/>
              <a:ext cx="4587460" cy="5909310"/>
              <a:chOff x="199799" y="871000"/>
              <a:chExt cx="4587460" cy="5909310"/>
            </a:xfrm>
          </p:grpSpPr>
          <p:sp>
            <p:nvSpPr>
              <p:cNvPr id="5" name="TextBox 4"/>
              <p:cNvSpPr txBox="1"/>
              <p:nvPr/>
            </p:nvSpPr>
            <p:spPr>
              <a:xfrm>
                <a:off x="199799" y="871000"/>
                <a:ext cx="4587460" cy="5909310"/>
              </a:xfrm>
              <a:prstGeom prst="rect">
                <a:avLst/>
              </a:prstGeom>
              <a:noFill/>
            </p:spPr>
            <p:txBody>
              <a:bodyPr wrap="square" rtlCol="0">
                <a:spAutoFit/>
              </a:bodyPr>
              <a:lstStyle/>
              <a:p>
                <a:pPr marL="285750" indent="-285750" defTabSz="457200">
                  <a:buFont typeface="Arial" panose="020B0604020202020204" pitchFamily="34" charset="0"/>
                  <a:buChar char="•"/>
                </a:pPr>
                <a:r>
                  <a:rPr lang="en-US" dirty="0">
                    <a:solidFill>
                      <a:prstClr val="black"/>
                    </a:solidFill>
                    <a:latin typeface="Calibri"/>
                  </a:rPr>
                  <a:t>In parallel with GEANT modeling, we explored multiple fitting functions (see Fletcher et al. PRA </a:t>
                </a:r>
                <a:r>
                  <a:rPr lang="en-US" b="1" dirty="0">
                    <a:solidFill>
                      <a:prstClr val="black"/>
                    </a:solidFill>
                    <a:latin typeface="Calibri"/>
                  </a:rPr>
                  <a:t>34</a:t>
                </a:r>
                <a:r>
                  <a:rPr lang="en-US" dirty="0">
                    <a:solidFill>
                      <a:prstClr val="black"/>
                    </a:solidFill>
                    <a:latin typeface="Calibri"/>
                  </a:rPr>
                  <a:t>, 911 (1986)</a:t>
                </a:r>
              </a:p>
              <a:p>
                <a:pPr marL="285750" indent="-285750" defTabSz="457200">
                  <a:buFont typeface="Arial" panose="020B0604020202020204" pitchFamily="34" charset="0"/>
                  <a:buChar char="•"/>
                </a:pPr>
                <a:endParaRPr lang="en-US" dirty="0">
                  <a:solidFill>
                    <a:prstClr val="black"/>
                  </a:solidFill>
                  <a:latin typeface="Calibri"/>
                </a:endParaRPr>
              </a:p>
              <a:p>
                <a:pPr marL="285750" indent="-285750" defTabSz="457200">
                  <a:buFont typeface="Arial" panose="020B0604020202020204" pitchFamily="34" charset="0"/>
                  <a:buChar char="•"/>
                </a:pPr>
                <a:r>
                  <a:rPr lang="en-US" dirty="0" smtClean="0">
                    <a:solidFill>
                      <a:prstClr val="black"/>
                    </a:solidFill>
                    <a:latin typeface="Calibri"/>
                  </a:rPr>
                  <a:t>Try both A(t) and A(R</a:t>
                </a:r>
                <a:r>
                  <a:rPr lang="en-US" dirty="0">
                    <a:solidFill>
                      <a:prstClr val="black"/>
                    </a:solidFill>
                    <a:latin typeface="Calibri"/>
                  </a:rPr>
                  <a:t>)</a:t>
                </a:r>
              </a:p>
              <a:p>
                <a:pPr defTabSz="457200"/>
                <a:endParaRPr lang="en-US" dirty="0">
                  <a:solidFill>
                    <a:prstClr val="black"/>
                  </a:solidFill>
                  <a:latin typeface="Calibri"/>
                </a:endParaRPr>
              </a:p>
              <a:p>
                <a:pPr marL="285750" indent="-285750" defTabSz="457200">
                  <a:buFont typeface="Arial" panose="020B0604020202020204" pitchFamily="34" charset="0"/>
                  <a:buChar char="•"/>
                </a:pPr>
                <a:r>
                  <a:rPr lang="en-US" dirty="0">
                    <a:solidFill>
                      <a:prstClr val="black"/>
                    </a:solidFill>
                    <a:latin typeface="Calibri"/>
                  </a:rPr>
                  <a:t>Use the method of Pade approximates (suggested by D. Higinbotham):</a:t>
                </a:r>
              </a:p>
              <a:p>
                <a:pPr defTabSz="457200"/>
                <a:r>
                  <a:rPr lang="en-US" dirty="0" smtClean="0">
                    <a:solidFill>
                      <a:prstClr val="black"/>
                    </a:solidFill>
                    <a:latin typeface="Calibri"/>
                  </a:rPr>
                  <a:t>                                                                                                                 							       </a:t>
                </a:r>
                <a:r>
                  <a:rPr lang="en-US" dirty="0" smtClean="0">
                    <a:solidFill>
                      <a:srgbClr val="D20000"/>
                    </a:solidFill>
                    <a:latin typeface="Calibri"/>
                  </a:rPr>
                  <a:t>or </a:t>
                </a:r>
                <a:r>
                  <a:rPr lang="en-US" dirty="0">
                    <a:solidFill>
                      <a:srgbClr val="D20000"/>
                    </a:solidFill>
                    <a:latin typeface="Calibri"/>
                  </a:rPr>
                  <a:t>(</a:t>
                </a:r>
                <a:r>
                  <a:rPr lang="en-US" dirty="0" err="1">
                    <a:solidFill>
                      <a:srgbClr val="D20000"/>
                    </a:solidFill>
                    <a:latin typeface="Calibri"/>
                  </a:rPr>
                  <a:t>n,m</a:t>
                </a:r>
                <a:r>
                  <a:rPr lang="en-US" dirty="0">
                    <a:solidFill>
                      <a:srgbClr val="D20000"/>
                    </a:solidFill>
                    <a:latin typeface="Calibri"/>
                  </a:rPr>
                  <a:t>),</a:t>
                </a:r>
              </a:p>
              <a:p>
                <a:pPr defTabSz="457200"/>
                <a:endParaRPr lang="en-US" dirty="0">
                  <a:solidFill>
                    <a:prstClr val="black"/>
                  </a:solidFill>
                  <a:latin typeface="Calibri"/>
                </a:endParaRPr>
              </a:p>
              <a:p>
                <a:pPr marL="285750" indent="-285750" defTabSz="457200">
                  <a:buFont typeface="Arial" panose="020B0604020202020204" pitchFamily="34" charset="0"/>
                  <a:buChar char="•"/>
                </a:pPr>
                <a:r>
                  <a:rPr lang="en-US" dirty="0" smtClean="0">
                    <a:solidFill>
                      <a:prstClr val="black"/>
                    </a:solidFill>
                    <a:latin typeface="Calibri"/>
                  </a:rPr>
                  <a:t>Previous </a:t>
                </a:r>
                <a:r>
                  <a:rPr lang="en-US" dirty="0">
                    <a:solidFill>
                      <a:prstClr val="black"/>
                    </a:solidFill>
                    <a:latin typeface="Calibri"/>
                  </a:rPr>
                  <a:t>Mott scattering zero-thickness extrapolations have considered forms (1,0), (0,1), (1,1), (0,2), (2,0), and (∞,0)</a:t>
                </a:r>
              </a:p>
              <a:p>
                <a:pPr marL="285750" indent="-285750" defTabSz="457200">
                  <a:buFont typeface="Arial" panose="020B0604020202020204" pitchFamily="34" charset="0"/>
                  <a:buChar char="•"/>
                </a:pPr>
                <a:endParaRPr lang="en-US" dirty="0">
                  <a:solidFill>
                    <a:prstClr val="black"/>
                  </a:solidFill>
                  <a:latin typeface="Calibri"/>
                </a:endParaRPr>
              </a:p>
              <a:p>
                <a:pPr marL="285750" indent="-285750" defTabSz="457200">
                  <a:buFont typeface="Arial" panose="020B0604020202020204" pitchFamily="34" charset="0"/>
                  <a:buChar char="•"/>
                </a:pPr>
                <a:r>
                  <a:rPr lang="en-US" dirty="0">
                    <a:solidFill>
                      <a:prstClr val="black"/>
                    </a:solidFill>
                    <a:latin typeface="Calibri"/>
                  </a:rPr>
                  <a:t>Reject fits based on poor reduced chi-squared values and the outcomes of F-tests</a:t>
                </a:r>
              </a:p>
              <a:p>
                <a:pPr marL="285750" indent="-285750" defTabSz="457200">
                  <a:buFont typeface="Arial" panose="020B0604020202020204" pitchFamily="34" charset="0"/>
                  <a:buChar char="•"/>
                </a:pPr>
                <a:endParaRPr lang="en-US" dirty="0">
                  <a:solidFill>
                    <a:prstClr val="black"/>
                  </a:solidFill>
                  <a:latin typeface="Calibri"/>
                </a:endParaRPr>
              </a:p>
              <a:p>
                <a:pPr marL="285750" indent="-285750" defTabSz="457200">
                  <a:buFont typeface="Arial" panose="020B0604020202020204" pitchFamily="34" charset="0"/>
                  <a:buChar char="•"/>
                </a:pPr>
                <a:r>
                  <a:rPr lang="en-US" dirty="0">
                    <a:solidFill>
                      <a:prstClr val="black"/>
                    </a:solidFill>
                    <a:latin typeface="Calibri"/>
                  </a:rPr>
                  <a:t>Expand statistical uncertainty to include all reasonable fits</a:t>
                </a:r>
              </a:p>
              <a:p>
                <a:pPr marL="285750" indent="-285750" defTabSz="457200">
                  <a:buFont typeface="Arial" panose="020B0604020202020204" pitchFamily="34" charset="0"/>
                  <a:buChar char="•"/>
                </a:pPr>
                <a:endParaRPr lang="en-US" dirty="0">
                  <a:solidFill>
                    <a:prstClr val="black"/>
                  </a:solidFill>
                  <a:latin typeface="Calibri"/>
                </a:endParaRPr>
              </a:p>
            </p:txBody>
          </p:sp>
          <p:pic>
            <p:nvPicPr>
              <p:cNvPr id="2" name="Picture 1"/>
              <p:cNvPicPr>
                <a:picLocks noChangeAspect="1"/>
              </p:cNvPicPr>
              <p:nvPr/>
            </p:nvPicPr>
            <p:blipFill>
              <a:blip r:embed="rId2"/>
              <a:stretch>
                <a:fillRect/>
              </a:stretch>
            </p:blipFill>
            <p:spPr>
              <a:xfrm>
                <a:off x="266759" y="3238532"/>
                <a:ext cx="3511013" cy="545200"/>
              </a:xfrm>
              <a:prstGeom prst="rect">
                <a:avLst/>
              </a:prstGeom>
            </p:spPr>
          </p:pic>
        </p:grpSp>
        <p:sp>
          <p:nvSpPr>
            <p:cNvPr id="8" name="Rectangle 7"/>
            <p:cNvSpPr/>
            <p:nvPr/>
          </p:nvSpPr>
          <p:spPr>
            <a:xfrm>
              <a:off x="607775" y="3230515"/>
              <a:ext cx="3553566" cy="635152"/>
            </a:xfrm>
            <a:prstGeom prst="rect">
              <a:avLst/>
            </a:prstGeom>
            <a:solidFill>
              <a:srgbClr val="FF00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484644" y="798625"/>
            <a:ext cx="6349951" cy="5728533"/>
            <a:chOff x="5484644" y="798625"/>
            <a:chExt cx="6349951" cy="5728533"/>
          </a:xfrm>
        </p:grpSpPr>
        <p:pic>
          <p:nvPicPr>
            <p:cNvPr id="4" name="Picture 3"/>
            <p:cNvPicPr>
              <a:picLocks noChangeAspect="1"/>
            </p:cNvPicPr>
            <p:nvPr/>
          </p:nvPicPr>
          <p:blipFill>
            <a:blip r:embed="rId3"/>
            <a:stretch>
              <a:fillRect/>
            </a:stretch>
          </p:blipFill>
          <p:spPr>
            <a:xfrm>
              <a:off x="5484644" y="1167957"/>
              <a:ext cx="6349951" cy="5359201"/>
            </a:xfrm>
            <a:prstGeom prst="rect">
              <a:avLst/>
            </a:prstGeom>
          </p:spPr>
        </p:pic>
        <p:sp>
          <p:nvSpPr>
            <p:cNvPr id="10" name="TextBox 9"/>
            <p:cNvSpPr txBox="1"/>
            <p:nvPr/>
          </p:nvSpPr>
          <p:spPr>
            <a:xfrm>
              <a:off x="6773131" y="798625"/>
              <a:ext cx="4489867" cy="369332"/>
            </a:xfrm>
            <a:prstGeom prst="rect">
              <a:avLst/>
            </a:prstGeom>
            <a:noFill/>
          </p:spPr>
          <p:txBody>
            <a:bodyPr wrap="square" rtlCol="0">
              <a:spAutoFit/>
            </a:bodyPr>
            <a:lstStyle/>
            <a:p>
              <a:r>
                <a:rPr lang="en-US" dirty="0" smtClean="0">
                  <a:solidFill>
                    <a:srgbClr val="0070C0"/>
                  </a:solidFill>
                </a:rPr>
                <a:t>Run 1                                                    Run 2</a:t>
              </a:r>
              <a:endParaRPr lang="en-US" dirty="0">
                <a:solidFill>
                  <a:srgbClr val="0070C0"/>
                </a:solidFill>
              </a:endParaRPr>
            </a:p>
          </p:txBody>
        </p:sp>
      </p:grpSp>
    </p:spTree>
    <p:extLst>
      <p:ext uri="{BB962C8B-B14F-4D97-AF65-F5344CB8AC3E}">
        <p14:creationId xmlns:p14="http://schemas.microsoft.com/office/powerpoint/2010/main" val="9577121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4237" y="305381"/>
            <a:ext cx="10953333" cy="4271617"/>
          </a:xfrm>
          <a:prstGeom prst="rect">
            <a:avLst/>
          </a:prstGeom>
        </p:spPr>
      </p:pic>
      <p:sp>
        <p:nvSpPr>
          <p:cNvPr id="5" name="TextBox 4"/>
          <p:cNvSpPr txBox="1"/>
          <p:nvPr/>
        </p:nvSpPr>
        <p:spPr>
          <a:xfrm>
            <a:off x="4807444" y="5069631"/>
            <a:ext cx="6759508" cy="1200329"/>
          </a:xfrm>
          <a:prstGeom prst="rect">
            <a:avLst/>
          </a:prstGeom>
          <a:noFill/>
        </p:spPr>
        <p:txBody>
          <a:bodyPr wrap="square" rtlCol="0">
            <a:spAutoFit/>
          </a:bodyPr>
          <a:lstStyle/>
          <a:p>
            <a:r>
              <a:rPr lang="en-US" dirty="0">
                <a:solidFill>
                  <a:srgbClr val="00B050"/>
                </a:solidFill>
              </a:rPr>
              <a:t>J. M. Grames, C. K. Sinclair, M. Poelker, X. Roca-Maza, M. L. Stutzman, R. Suleiman,</a:t>
            </a:r>
            <a:r>
              <a:rPr lang="en-US" baseline="30000" dirty="0">
                <a:solidFill>
                  <a:srgbClr val="00B050"/>
                </a:solidFill>
              </a:rPr>
              <a:t> ­ </a:t>
            </a:r>
            <a:r>
              <a:rPr lang="en-US" dirty="0">
                <a:solidFill>
                  <a:srgbClr val="00B050"/>
                </a:solidFill>
              </a:rPr>
              <a:t>Md. A. </a:t>
            </a:r>
            <a:r>
              <a:rPr lang="en-US" dirty="0" err="1">
                <a:solidFill>
                  <a:srgbClr val="00B050"/>
                </a:solidFill>
              </a:rPr>
              <a:t>Mamun</a:t>
            </a:r>
            <a:r>
              <a:rPr lang="en-US" dirty="0">
                <a:solidFill>
                  <a:srgbClr val="00B050"/>
                </a:solidFill>
              </a:rPr>
              <a:t>, M. McHugh, D. Moser, J. </a:t>
            </a:r>
            <a:r>
              <a:rPr lang="en-US" dirty="0" err="1">
                <a:solidFill>
                  <a:srgbClr val="00B050"/>
                </a:solidFill>
              </a:rPr>
              <a:t>Hansknecht</a:t>
            </a:r>
            <a:r>
              <a:rPr lang="en-US" dirty="0">
                <a:solidFill>
                  <a:srgbClr val="00B050"/>
                </a:solidFill>
              </a:rPr>
              <a:t>, B. </a:t>
            </a:r>
            <a:r>
              <a:rPr lang="en-US" dirty="0" err="1">
                <a:solidFill>
                  <a:srgbClr val="00B050"/>
                </a:solidFill>
              </a:rPr>
              <a:t>Moffit</a:t>
            </a:r>
            <a:r>
              <a:rPr lang="en-US" dirty="0">
                <a:solidFill>
                  <a:srgbClr val="00B050"/>
                </a:solidFill>
              </a:rPr>
              <a:t>, and T. J. Gay, “A High Precision 5- MeV Mott Polarimeter,” Phys. Rev. C, in press.</a:t>
            </a:r>
          </a:p>
        </p:txBody>
      </p:sp>
      <p:cxnSp>
        <p:nvCxnSpPr>
          <p:cNvPr id="3" name="Straight Connector 2"/>
          <p:cNvCxnSpPr/>
          <p:nvPr/>
        </p:nvCxnSpPr>
        <p:spPr>
          <a:xfrm>
            <a:off x="3066253" y="4373975"/>
            <a:ext cx="208614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8283442" y="4423250"/>
            <a:ext cx="2195655" cy="5476"/>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1792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6087" y="44174"/>
            <a:ext cx="9174922" cy="1056391"/>
          </a:xfrm>
        </p:spPr>
        <p:txBody>
          <a:bodyPr>
            <a:normAutofit/>
          </a:bodyPr>
          <a:lstStyle/>
          <a:p>
            <a:r>
              <a:rPr lang="en-US" sz="5400" u="sng" dirty="0" smtClean="0">
                <a:solidFill>
                  <a:srgbClr val="FF0000"/>
                </a:solidFill>
              </a:rPr>
              <a:t>Error Budget and Result</a:t>
            </a:r>
            <a:endParaRPr lang="en-US" sz="5400" u="sng" dirty="0">
              <a:solidFill>
                <a:srgbClr val="FF0000"/>
              </a:solidFill>
            </a:endParaRPr>
          </a:p>
        </p:txBody>
      </p:sp>
      <p:grpSp>
        <p:nvGrpSpPr>
          <p:cNvPr id="10" name="Group 9"/>
          <p:cNvGrpSpPr/>
          <p:nvPr/>
        </p:nvGrpSpPr>
        <p:grpSpPr>
          <a:xfrm>
            <a:off x="900254" y="1385370"/>
            <a:ext cx="10149618" cy="5043902"/>
            <a:chOff x="834548" y="1385370"/>
            <a:chExt cx="10149618" cy="5043902"/>
          </a:xfrm>
        </p:grpSpPr>
        <p:pic>
          <p:nvPicPr>
            <p:cNvPr id="3" name="Picture 2"/>
            <p:cNvPicPr>
              <a:picLocks noChangeAspect="1"/>
            </p:cNvPicPr>
            <p:nvPr/>
          </p:nvPicPr>
          <p:blipFill>
            <a:blip r:embed="rId2"/>
            <a:stretch>
              <a:fillRect/>
            </a:stretch>
          </p:blipFill>
          <p:spPr>
            <a:xfrm>
              <a:off x="834548" y="1385370"/>
              <a:ext cx="10149618" cy="5043902"/>
            </a:xfrm>
            <a:prstGeom prst="rect">
              <a:avLst/>
            </a:prstGeom>
          </p:spPr>
        </p:pic>
        <p:cxnSp>
          <p:nvCxnSpPr>
            <p:cNvPr id="5" name="Straight Connector 4"/>
            <p:cNvCxnSpPr/>
            <p:nvPr/>
          </p:nvCxnSpPr>
          <p:spPr>
            <a:xfrm flipV="1">
              <a:off x="9839382" y="3356450"/>
              <a:ext cx="881627" cy="109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9669643" y="5513777"/>
              <a:ext cx="1264829" cy="6023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38725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809</Words>
  <Application>Microsoft Office PowerPoint</Application>
  <PresentationFormat>Widescreen</PresentationFormat>
  <Paragraphs>121</Paragraphs>
  <Slides>17</Slides>
  <Notes>1</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17</vt:i4>
      </vt:variant>
    </vt:vector>
  </HeadingPairs>
  <TitlesOfParts>
    <vt:vector size="32" baseType="lpstr">
      <vt:lpstr>Arial</vt:lpstr>
      <vt:lpstr>Calibri</vt:lpstr>
      <vt:lpstr>Calibri Light</vt:lpstr>
      <vt:lpstr>Cambria Math</vt:lpstr>
      <vt:lpstr>Helvetica</vt:lpstr>
      <vt:lpstr>Palatino Linotype</vt:lpstr>
      <vt:lpstr>Symbol</vt:lpstr>
      <vt:lpstr>Office Theme</vt:lpstr>
      <vt:lpstr>1_Office Theme</vt:lpstr>
      <vt:lpstr>4_Office Theme</vt:lpstr>
      <vt:lpstr>2_Office Theme</vt:lpstr>
      <vt:lpstr>5_Office Theme</vt:lpstr>
      <vt:lpstr>6_Office Theme</vt:lpstr>
      <vt:lpstr>7_Office Theme</vt:lpstr>
      <vt:lpstr>10_Office Theme</vt:lpstr>
      <vt:lpstr>High-Accuracy 5-MeV Mott Polarimetry at the CEBAF Injector</vt:lpstr>
      <vt:lpstr>PowerPoint Presentation</vt:lpstr>
      <vt:lpstr>High-Energy Polarimetry in the Jlab Experimental Halls (2020)</vt:lpstr>
      <vt:lpstr>PowerPoint Presentation</vt:lpstr>
      <vt:lpstr>The CEBAF 5-MeV Mott Polarimeter</vt:lpstr>
      <vt:lpstr>Pulse-Height Analysis &amp; Energy Resolution</vt:lpstr>
      <vt:lpstr>PowerPoint Presentation</vt:lpstr>
      <vt:lpstr>PowerPoint Presentation</vt:lpstr>
      <vt:lpstr>Error Budget and Result</vt:lpstr>
      <vt:lpstr>Q:How good is the theory for S? A: “Probably about 0.5%...”</vt:lpstr>
      <vt:lpstr>PowerPoint Presentation</vt:lpstr>
      <vt:lpstr>The General Electron Optical Polarimeter Equation</vt:lpstr>
      <vt:lpstr>Mott Calibration</vt:lpstr>
      <vt:lpstr>PowerPoint Presentation</vt:lpstr>
      <vt:lpstr>PowerPoint Presentation</vt:lpstr>
      <vt:lpstr>Double Scattering Calibrations – see the next talk!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Timothy Gay</dc:creator>
  <cp:lastModifiedBy>Timothy Gay</cp:lastModifiedBy>
  <cp:revision>61</cp:revision>
  <dcterms:created xsi:type="dcterms:W3CDTF">2020-06-29T16:03:33Z</dcterms:created>
  <dcterms:modified xsi:type="dcterms:W3CDTF">2020-07-01T01:54:42Z</dcterms:modified>
</cp:coreProperties>
</file>