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57" r:id="rId5"/>
    <p:sldId id="359" r:id="rId6"/>
    <p:sldId id="370" r:id="rId7"/>
    <p:sldId id="371" r:id="rId8"/>
    <p:sldId id="372" r:id="rId9"/>
    <p:sldId id="314" r:id="rId10"/>
    <p:sldId id="361" r:id="rId11"/>
    <p:sldId id="362" r:id="rId12"/>
    <p:sldId id="363" r:id="rId13"/>
    <p:sldId id="364" r:id="rId14"/>
    <p:sldId id="365" r:id="rId15"/>
    <p:sldId id="377" r:id="rId16"/>
    <p:sldId id="366" r:id="rId17"/>
    <p:sldId id="379" r:id="rId18"/>
    <p:sldId id="380" r:id="rId19"/>
    <p:sldId id="369" r:id="rId20"/>
    <p:sldId id="378" r:id="rId21"/>
    <p:sldId id="318" r:id="rId22"/>
    <p:sldId id="260" r:id="rId23"/>
    <p:sldId id="258" r:id="rId24"/>
    <p:sldId id="257" r:id="rId25"/>
    <p:sldId id="3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3" autoAdjust="0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4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C6F8-F0A7-4259-8FF7-90073C42A854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4DB4-1DAE-4143-B1E5-D86DF017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4400"/>
            <a:ext cx="4173537" cy="3132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8689" y="4352291"/>
            <a:ext cx="4764846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3902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08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e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Spin rotator design and spin matching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8"/>
            <a:ext cx="4741984" cy="869461"/>
          </a:xfrm>
        </p:spPr>
        <p:txBody>
          <a:bodyPr>
            <a:noAutofit/>
          </a:bodyPr>
          <a:lstStyle/>
          <a:p>
            <a:r>
              <a:rPr lang="en-US" sz="1800" dirty="0"/>
              <a:t>V. Ptitsyn, </a:t>
            </a:r>
            <a:r>
              <a:rPr lang="en-US" sz="1800" dirty="0" err="1"/>
              <a:t>S.Tepikian</a:t>
            </a:r>
            <a:endParaRPr lang="en-US" sz="1800" dirty="0"/>
          </a:p>
          <a:p>
            <a:r>
              <a:rPr lang="en-US" sz="1800" dirty="0"/>
              <a:t>BNL</a:t>
            </a:r>
          </a:p>
        </p:txBody>
      </p:sp>
    </p:spTree>
    <p:extLst>
      <p:ext uri="{BB962C8B-B14F-4D97-AF65-F5344CB8AC3E}">
        <p14:creationId xmlns:p14="http://schemas.microsoft.com/office/powerpoint/2010/main" val="95889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570" y="0"/>
            <a:ext cx="7886700" cy="1325563"/>
          </a:xfrm>
        </p:spPr>
        <p:txBody>
          <a:bodyPr/>
          <a:lstStyle/>
          <a:p>
            <a:r>
              <a:rPr lang="en-US" dirty="0"/>
              <a:t>Spin matching conditions for </a:t>
            </a:r>
            <a:r>
              <a:rPr lang="en-US" dirty="0" err="1"/>
              <a:t>solenoidal</a:t>
            </a:r>
            <a:r>
              <a:rPr lang="en-US" dirty="0"/>
              <a:t> rotators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065" y="1074250"/>
            <a:ext cx="90450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assumed following reasonable optics conditions:</a:t>
            </a:r>
          </a:p>
          <a:p>
            <a:r>
              <a:rPr lang="en-US" dirty="0"/>
              <a:t>-</a:t>
            </a:r>
            <a:r>
              <a:rPr lang="en-US" dirty="0" err="1"/>
              <a:t>betatron</a:t>
            </a:r>
            <a:r>
              <a:rPr lang="en-US" dirty="0"/>
              <a:t> coupling is fully compensated individually for each of four </a:t>
            </a:r>
            <a:r>
              <a:rPr lang="en-US" dirty="0" err="1"/>
              <a:t>solenoidal</a:t>
            </a:r>
            <a:r>
              <a:rPr lang="en-US" dirty="0"/>
              <a:t> insertions by </a:t>
            </a:r>
          </a:p>
          <a:p>
            <a:r>
              <a:rPr lang="en-US" b="1" dirty="0"/>
              <a:t>dividing each solenoid in two halves </a:t>
            </a:r>
            <a:r>
              <a:rPr lang="en-US" dirty="0"/>
              <a:t>and using set of quadrupoles/skew quadrupoles between </a:t>
            </a:r>
          </a:p>
          <a:p>
            <a:r>
              <a:rPr lang="en-US" dirty="0"/>
              <a:t> and around them</a:t>
            </a:r>
          </a:p>
          <a:p>
            <a:r>
              <a:rPr lang="en-US" dirty="0"/>
              <a:t>-the vertical dispersion function </a:t>
            </a:r>
            <a:r>
              <a:rPr lang="en-US" i="1" dirty="0"/>
              <a:t>D</a:t>
            </a:r>
            <a:r>
              <a:rPr lang="en-US" i="1" baseline="-25000" dirty="0"/>
              <a:t>y </a:t>
            </a:r>
            <a:r>
              <a:rPr lang="en-US" dirty="0"/>
              <a:t>does not leak into the horizontal bends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Then, using integration by parts one gets following set of spin matching conditions</a:t>
            </a:r>
          </a:p>
          <a:p>
            <a:r>
              <a:rPr lang="en-US" dirty="0"/>
              <a:t> (neglecting terms of order </a:t>
            </a:r>
            <a:r>
              <a:rPr lang="en-US" i="1" dirty="0"/>
              <a:t>a</a:t>
            </a:r>
            <a:r>
              <a:rPr lang="en-US" dirty="0"/>
              <a:t>):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89456"/>
              </p:ext>
            </p:extLst>
          </p:nvPr>
        </p:nvGraphicFramePr>
        <p:xfrm>
          <a:off x="4508500" y="345641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45641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558513"/>
              </p:ext>
            </p:extLst>
          </p:nvPr>
        </p:nvGraphicFramePr>
        <p:xfrm>
          <a:off x="192774" y="4923556"/>
          <a:ext cx="7868191" cy="79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Equation" r:id="rId5" imgW="5778500" imgH="584200" progId="Equation.3">
                  <p:embed/>
                </p:oleObj>
              </mc:Choice>
              <mc:Fallback>
                <p:oleObj name="Equation" r:id="rId5" imgW="57785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74" y="4923556"/>
                        <a:ext cx="7868191" cy="79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570" y="4677642"/>
            <a:ext cx="84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5313" y="3365924"/>
            <a:ext cx="7805093" cy="1347787"/>
            <a:chOff x="595313" y="2880383"/>
            <a:chExt cx="7805093" cy="134778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7663536"/>
                </p:ext>
              </p:extLst>
            </p:nvPr>
          </p:nvGraphicFramePr>
          <p:xfrm>
            <a:off x="595313" y="2880383"/>
            <a:ext cx="4686300" cy="134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6" name="Equation" r:id="rId7" imgW="2781300" imgH="800100" progId="Equation.3">
                    <p:embed/>
                  </p:oleObj>
                </mc:Choice>
                <mc:Fallback>
                  <p:oleObj name="Equation" r:id="rId7" imgW="2781300" imgH="800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5313" y="2880383"/>
                          <a:ext cx="4686300" cy="1347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039247" y="2976035"/>
              <a:ext cx="2195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Betatron</a:t>
              </a:r>
              <a:r>
                <a:rPr lang="en-US" sz="1400" dirty="0"/>
                <a:t> motion conditions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9247" y="3562402"/>
              <a:ext cx="2361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Direct energy effect condition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2780" y="5928866"/>
            <a:ext cx="17729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is either </a:t>
            </a:r>
            <a:r>
              <a:rPr lang="en-US" i="1" dirty="0" err="1"/>
              <a:t>f</a:t>
            </a:r>
            <a:r>
              <a:rPr lang="en-US" i="1" baseline="-25000" dirty="0" err="1"/>
              <a:t>I</a:t>
            </a:r>
            <a:r>
              <a:rPr lang="en-US" dirty="0"/>
              <a:t> or </a:t>
            </a:r>
            <a:r>
              <a:rPr lang="en-US" i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774" y="3329434"/>
            <a:ext cx="8504728" cy="13836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04F19-A3E7-FD47-8904-23997BF7ADD2}"/>
              </a:ext>
            </a:extLst>
          </p:cNvPr>
          <p:cNvCxnSpPr/>
          <p:nvPr/>
        </p:nvCxnSpPr>
        <p:spPr>
          <a:xfrm flipH="1">
            <a:off x="3791415" y="5719021"/>
            <a:ext cx="446048" cy="20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7C0AFD-5610-6542-BACB-7033471BD951}"/>
              </a:ext>
            </a:extLst>
          </p:cNvPr>
          <p:cNvSpPr txBox="1"/>
          <p:nvPr/>
        </p:nvSpPr>
        <p:spPr>
          <a:xfrm>
            <a:off x="2835851" y="5928866"/>
            <a:ext cx="21750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entrance of first part </a:t>
            </a:r>
          </a:p>
          <a:p>
            <a:r>
              <a:rPr lang="en-US" dirty="0"/>
              <a:t>of solenoid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332BE3-55B7-CC4C-B0BC-886E2CF2EB01}"/>
              </a:ext>
            </a:extLst>
          </p:cNvPr>
          <p:cNvCxnSpPr/>
          <p:nvPr/>
        </p:nvCxnSpPr>
        <p:spPr>
          <a:xfrm flipH="1">
            <a:off x="7219826" y="5719021"/>
            <a:ext cx="446048" cy="20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BE1B47-5450-0943-A66F-9007496C1561}"/>
              </a:ext>
            </a:extLst>
          </p:cNvPr>
          <p:cNvSpPr txBox="1"/>
          <p:nvPr/>
        </p:nvSpPr>
        <p:spPr>
          <a:xfrm>
            <a:off x="6032068" y="5975032"/>
            <a:ext cx="19522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exit of second half </a:t>
            </a:r>
          </a:p>
          <a:p>
            <a:r>
              <a:rPr lang="en-US" dirty="0"/>
              <a:t>of solenoid</a:t>
            </a:r>
          </a:p>
        </p:txBody>
      </p:sp>
    </p:spTree>
    <p:extLst>
      <p:ext uri="{BB962C8B-B14F-4D97-AF65-F5344CB8AC3E}">
        <p14:creationId xmlns:p14="http://schemas.microsoft.com/office/powerpoint/2010/main" val="240562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energy effect spin matching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40180"/>
              </p:ext>
            </p:extLst>
          </p:nvPr>
        </p:nvGraphicFramePr>
        <p:xfrm>
          <a:off x="1628775" y="1522413"/>
          <a:ext cx="477043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2781300" imgH="393700" progId="Equation.3">
                  <p:embed/>
                </p:oleObj>
              </mc:Choice>
              <mc:Fallback>
                <p:oleObj name="Equation" r:id="rId3" imgW="2781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8775" y="1522413"/>
                        <a:ext cx="4770438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498633" y="2197367"/>
            <a:ext cx="553841" cy="376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4114" y="2630933"/>
            <a:ext cx="3234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This term can be nullified either</a:t>
            </a:r>
          </a:p>
          <a:p>
            <a:r>
              <a:rPr lang="en-US" sz="1600" dirty="0"/>
              <a:t>by not allowing dispersion function</a:t>
            </a:r>
          </a:p>
          <a:p>
            <a:r>
              <a:rPr lang="en-US" sz="1600" dirty="0"/>
              <a:t> inside solenoids or by proper optics</a:t>
            </a:r>
          </a:p>
        </p:txBody>
      </p:sp>
      <p:sp>
        <p:nvSpPr>
          <p:cNvPr id="9" name="Oval 8"/>
          <p:cNvSpPr/>
          <p:nvPr/>
        </p:nvSpPr>
        <p:spPr>
          <a:xfrm>
            <a:off x="1309727" y="1414891"/>
            <a:ext cx="1922070" cy="78247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31797" y="1284875"/>
            <a:ext cx="3039022" cy="9552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>
            <a:off x="4751308" y="2240091"/>
            <a:ext cx="79377" cy="390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6293" y="2574231"/>
            <a:ext cx="406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combination is completely defined by the choice of bending angles of the dipoles and solenoidal fields.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909155"/>
            <a:ext cx="378629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S-type bending configuration around IP and spin-up to spin-up transformation through the whole rotator system:  automatically zero . </a:t>
            </a:r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 flipH="1">
            <a:off x="1893147" y="3461930"/>
            <a:ext cx="2461274" cy="447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8170" y="3955322"/>
            <a:ext cx="508015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C-type bending configuration around IR, used in EIC, can be nullified at </a:t>
            </a:r>
            <a:r>
              <a:rPr lang="en-US" b="1" dirty="0"/>
              <a:t>a particular energy </a:t>
            </a:r>
            <a:r>
              <a:rPr lang="en-US" dirty="0"/>
              <a:t>with following choice of rotator parameters:</a:t>
            </a:r>
          </a:p>
          <a:p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baseline="-25000" dirty="0"/>
              <a:t>4</a:t>
            </a:r>
            <a:r>
              <a:rPr lang="en-US" dirty="0"/>
              <a:t> = 0.524 rad, </a:t>
            </a:r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baseline="-25000" dirty="0"/>
              <a:t>3</a:t>
            </a:r>
            <a:r>
              <a:rPr lang="en-US" dirty="0"/>
              <a:t> = 2.094 rad</a:t>
            </a:r>
          </a:p>
          <a:p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rad,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/2 rad</a:t>
            </a:r>
          </a:p>
          <a:p>
            <a:endParaRPr lang="en-US" dirty="0"/>
          </a:p>
          <a:p>
            <a:r>
              <a:rPr lang="en-US" dirty="0"/>
              <a:t>It makes sense to consider fully longitudinal matching the rotators at EIC highest energy, </a:t>
            </a:r>
            <a:r>
              <a:rPr lang="en-US" b="1" dirty="0"/>
              <a:t>18 GeV</a:t>
            </a:r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816661" y="3405228"/>
            <a:ext cx="691588" cy="550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CA086E-6CB9-854D-AA0F-62A128683B45}"/>
              </a:ext>
            </a:extLst>
          </p:cNvPr>
          <p:cNvSpPr txBox="1"/>
          <p:nvPr/>
        </p:nvSpPr>
        <p:spPr>
          <a:xfrm>
            <a:off x="3361939" y="1056773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Contribution </a:t>
            </a:r>
          </a:p>
          <a:p>
            <a:r>
              <a:rPr lang="en-US" sz="1400" b="1" dirty="0"/>
              <a:t>from solenoids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54EC3C-4C98-204B-9343-E33B995215C6}"/>
              </a:ext>
            </a:extLst>
          </p:cNvPr>
          <p:cNvSpPr txBox="1"/>
          <p:nvPr/>
        </p:nvSpPr>
        <p:spPr>
          <a:xfrm>
            <a:off x="4681727" y="1056773"/>
            <a:ext cx="1745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Contribution from</a:t>
            </a:r>
          </a:p>
          <a:p>
            <a:r>
              <a:rPr lang="en-US" sz="1400" b="1" dirty="0"/>
              <a:t> IR an rotator dipoles</a:t>
            </a:r>
          </a:p>
        </p:txBody>
      </p:sp>
    </p:spTree>
    <p:extLst>
      <p:ext uri="{BB962C8B-B14F-4D97-AF65-F5344CB8AC3E}">
        <p14:creationId xmlns:p14="http://schemas.microsoft.com/office/powerpoint/2010/main" val="362631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0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rotator solution corresponding to full direct energy spin match at 18 GeV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4800" y="1143000"/>
            <a:ext cx="3253183" cy="2917436"/>
            <a:chOff x="666070" y="1893773"/>
            <a:chExt cx="3253183" cy="2917436"/>
          </a:xfrm>
        </p:grpSpPr>
        <p:grpSp>
          <p:nvGrpSpPr>
            <p:cNvPr id="23" name="Group 22"/>
            <p:cNvGrpSpPr/>
            <p:nvPr/>
          </p:nvGrpSpPr>
          <p:grpSpPr>
            <a:xfrm>
              <a:off x="990600" y="1981200"/>
              <a:ext cx="2705101" cy="2705100"/>
              <a:chOff x="952499" y="2667000"/>
              <a:chExt cx="2705101" cy="2705100"/>
            </a:xfrm>
          </p:grpSpPr>
          <p:sp>
            <p:nvSpPr>
              <p:cNvPr id="11" name="Rectangle 10"/>
              <p:cNvSpPr/>
              <p:nvPr/>
            </p:nvSpPr>
            <p:spPr>
              <a:xfrm rot="2685288">
                <a:off x="952499" y="4838700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2685288">
                <a:off x="963387" y="4070372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685288">
                <a:off x="963389" y="334127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685288">
                <a:off x="1728608" y="482470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685288">
                <a:off x="2482945" y="4838700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685288">
                <a:off x="1736881" y="407736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685288">
                <a:off x="2482943" y="4084366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685288">
                <a:off x="1717724" y="3323033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685288">
                <a:off x="2474671" y="3344024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219200" y="2667000"/>
                <a:ext cx="0" cy="2438400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219200" y="5091408"/>
                <a:ext cx="2438400" cy="13992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498945" y="440560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y</a:t>
              </a:r>
              <a:r>
                <a:rPr lang="en-US" baseline="-25000" dirty="0">
                  <a:latin typeface="Symbol" charset="2"/>
                  <a:ea typeface="Symbol" charset="2"/>
                  <a:cs typeface="Symbol" charset="2"/>
                </a:rPr>
                <a:t>1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558" y="1893773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y</a:t>
              </a:r>
              <a:r>
                <a:rPr lang="en-US" baseline="-25000" dirty="0">
                  <a:latin typeface="Symbol" charset="2"/>
                  <a:ea typeface="Symbol" charset="2"/>
                  <a:cs typeface="Symbol" charset="2"/>
                </a:rPr>
                <a:t>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11940" y="4441877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p/2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5722" y="4441877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3p/2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9891" y="382275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Symbol" charset="2"/>
                  <a:ea typeface="Symbol" charset="2"/>
                  <a:cs typeface="Symbol" charset="2"/>
                </a:rPr>
                <a:t>p/2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6070" y="3075839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Symbol" charset="2"/>
                  <a:ea typeface="Symbol" charset="2"/>
                  <a:cs typeface="Symbol" charset="2"/>
                </a:rPr>
                <a:t>3p/2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E9E6250-FCD5-9D41-97BD-7641BCA386CA}"/>
              </a:ext>
            </a:extLst>
          </p:cNvPr>
          <p:cNvSpPr>
            <a:spLocks noChangeAspect="1"/>
          </p:cNvSpPr>
          <p:nvPr/>
        </p:nvSpPr>
        <p:spPr>
          <a:xfrm flipH="1">
            <a:off x="1135224" y="350993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037919-7EA7-4746-A854-C34B20022EA9}"/>
              </a:ext>
            </a:extLst>
          </p:cNvPr>
          <p:cNvSpPr>
            <a:spLocks noChangeAspect="1"/>
          </p:cNvSpPr>
          <p:nvPr/>
        </p:nvSpPr>
        <p:spPr>
          <a:xfrm flipH="1">
            <a:off x="2121003" y="301414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6066CE-76F2-094C-8FFD-4C4784EE7FFC}"/>
              </a:ext>
            </a:extLst>
          </p:cNvPr>
          <p:cNvCxnSpPr>
            <a:endCxn id="6" idx="5"/>
          </p:cNvCxnSpPr>
          <p:nvPr/>
        </p:nvCxnSpPr>
        <p:spPr>
          <a:xfrm flipV="1">
            <a:off x="798655" y="3587982"/>
            <a:ext cx="349960" cy="10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7D524B-1EF9-CC49-8415-CF20A9F65C08}"/>
                  </a:ext>
                </a:extLst>
              </p:cNvPr>
              <p:cNvSpPr txBox="1"/>
              <p:nvPr/>
            </p:nvSpPr>
            <p:spPr>
              <a:xfrm>
                <a:off x="31459" y="4536404"/>
                <a:ext cx="3372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 GeV point </a:t>
                </a:r>
              </a:p>
              <a:p>
                <a:r>
                  <a:rPr lang="en-US" dirty="0"/>
                  <a:t>(required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115.34 </a:t>
                </a:r>
                <a:r>
                  <a:rPr lang="en-US" dirty="0" err="1"/>
                  <a:t>mrad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7D524B-1EF9-CC49-8415-CF20A9F65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" y="4536404"/>
                <a:ext cx="3372590" cy="646331"/>
              </a:xfrm>
              <a:prstGeom prst="rect">
                <a:avLst/>
              </a:prstGeom>
              <a:blipFill>
                <a:blip r:embed="rId2"/>
                <a:stretch>
                  <a:fillRect l="-749" t="-1923" r="-37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2F2679-9867-B045-9EA6-7399EDDAA9A2}"/>
              </a:ext>
            </a:extLst>
          </p:cNvPr>
          <p:cNvCxnSpPr>
            <a:cxnSpLocks/>
          </p:cNvCxnSpPr>
          <p:nvPr/>
        </p:nvCxnSpPr>
        <p:spPr>
          <a:xfrm flipH="1" flipV="1">
            <a:off x="2175352" y="3060413"/>
            <a:ext cx="1069382" cy="138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00C1A68-082F-384F-81FE-2B4222D9B51A}"/>
              </a:ext>
            </a:extLst>
          </p:cNvPr>
          <p:cNvSpPr txBox="1"/>
          <p:nvPr/>
        </p:nvSpPr>
        <p:spPr>
          <a:xfrm>
            <a:off x="2412572" y="4315469"/>
            <a:ext cx="14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GeV 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7285ED-8EB2-D248-826B-92AD1C9D3F2E}"/>
              </a:ext>
            </a:extLst>
          </p:cNvPr>
          <p:cNvSpPr txBox="1"/>
          <p:nvPr/>
        </p:nvSpPr>
        <p:spPr>
          <a:xfrm>
            <a:off x="3892014" y="3509933"/>
            <a:ext cx="4676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with this rotator design the longitudinal</a:t>
            </a:r>
          </a:p>
          <a:p>
            <a:r>
              <a:rPr lang="en-US" dirty="0"/>
              <a:t>polarization only realized down to 6 GeV energy.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AF325E-AF7A-2349-97C0-D501E80FB2FA}"/>
              </a:ext>
            </a:extLst>
          </p:cNvPr>
          <p:cNvSpPr txBox="1"/>
          <p:nvPr/>
        </p:nvSpPr>
        <p:spPr>
          <a:xfrm>
            <a:off x="2565139" y="36911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5p/2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F828CE-E3DA-A445-BE8F-956E23672333}"/>
              </a:ext>
            </a:extLst>
          </p:cNvPr>
          <p:cNvCxnSpPr>
            <a:cxnSpLocks/>
          </p:cNvCxnSpPr>
          <p:nvPr/>
        </p:nvCxnSpPr>
        <p:spPr>
          <a:xfrm flipV="1">
            <a:off x="896031" y="3022807"/>
            <a:ext cx="1268435" cy="68557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5605D09-BB15-D44A-BAED-E0A8EC322BAD}"/>
              </a:ext>
            </a:extLst>
          </p:cNvPr>
          <p:cNvSpPr/>
          <p:nvPr/>
        </p:nvSpPr>
        <p:spPr>
          <a:xfrm>
            <a:off x="3969248" y="2333321"/>
            <a:ext cx="34686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ea typeface="Symbol" charset="2"/>
                <a:cs typeface="Symbol" charset="2"/>
              </a:rPr>
              <a:t>Dipole bend angles: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 76.89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r>
              <a:rPr lang="en-US" dirty="0">
                <a:ea typeface="Symbol" charset="2"/>
                <a:cs typeface="Symbol" charset="2"/>
              </a:rPr>
              <a:t>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= </a:t>
            </a:r>
            <a:r>
              <a:rPr lang="en-US" dirty="0">
                <a:ea typeface="Symbol" charset="2"/>
                <a:cs typeface="Symbol" charset="2"/>
              </a:rPr>
              <a:t>38.45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9CF15-BCC7-3246-8DD8-5864722D4E53}"/>
              </a:ext>
            </a:extLst>
          </p:cNvPr>
          <p:cNvSpPr/>
          <p:nvPr/>
        </p:nvSpPr>
        <p:spPr>
          <a:xfrm>
            <a:off x="3969248" y="1503946"/>
            <a:ext cx="2946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Symbol" charset="2"/>
              </a:rPr>
              <a:t>Solenoid strength:</a:t>
            </a:r>
          </a:p>
          <a:p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baseline="-25000" dirty="0"/>
              <a:t>1</a:t>
            </a:r>
            <a:r>
              <a:rPr lang="en-US" dirty="0"/>
              <a:t> = 0.524 rad, </a:t>
            </a:r>
            <a:r>
              <a:rPr lang="en-US" dirty="0">
                <a:latin typeface="Symbol" charset="2"/>
                <a:cs typeface="Symbol" charset="2"/>
              </a:rPr>
              <a:t>j</a:t>
            </a:r>
            <a:r>
              <a:rPr lang="en-US" baseline="-25000" dirty="0"/>
              <a:t>2</a:t>
            </a:r>
            <a:r>
              <a:rPr lang="en-US" dirty="0"/>
              <a:t> = 2.094 rad</a:t>
            </a:r>
          </a:p>
        </p:txBody>
      </p:sp>
    </p:spTree>
    <p:extLst>
      <p:ext uri="{BB962C8B-B14F-4D97-AF65-F5344CB8AC3E}">
        <p14:creationId xmlns:p14="http://schemas.microsoft.com/office/powerpoint/2010/main" val="89020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444"/>
            <a:ext cx="7886700" cy="1325563"/>
          </a:xfrm>
        </p:spPr>
        <p:txBody>
          <a:bodyPr/>
          <a:lstStyle/>
          <a:p>
            <a:r>
              <a:rPr lang="en-US" dirty="0" err="1"/>
              <a:t>Solenoidal</a:t>
            </a:r>
            <a:r>
              <a:rPr lang="en-US" dirty="0"/>
              <a:t> insertion with </a:t>
            </a:r>
            <a:r>
              <a:rPr lang="en-US" dirty="0" err="1"/>
              <a:t>betatron</a:t>
            </a:r>
            <a:r>
              <a:rPr lang="en-US" dirty="0"/>
              <a:t> spin matching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11" y="1462088"/>
            <a:ext cx="81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matching conditions related with </a:t>
            </a:r>
            <a:r>
              <a:rPr lang="en-US" dirty="0" err="1"/>
              <a:t>betatron</a:t>
            </a:r>
            <a:r>
              <a:rPr lang="en-US" dirty="0"/>
              <a:t> motion can be satisfied for each individual solenoidal insertion, using two solenoid halves and (at least 6)  quadrupoles between them.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33728" y="2266613"/>
            <a:ext cx="4758531" cy="422275"/>
            <a:chOff x="292100" y="2228334"/>
            <a:chExt cx="4758531" cy="422275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7246401"/>
                </p:ext>
              </p:extLst>
            </p:nvPr>
          </p:nvGraphicFramePr>
          <p:xfrm>
            <a:off x="2213769" y="2228334"/>
            <a:ext cx="2836862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6" name="Equation" r:id="rId3" imgW="1879600" imgH="279400" progId="Equation.3">
                    <p:embed/>
                  </p:oleObj>
                </mc:Choice>
                <mc:Fallback>
                  <p:oleObj name="Equation" r:id="rId3" imgW="18796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13769" y="2228334"/>
                          <a:ext cx="2836862" cy="422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92100" y="2228334"/>
              <a:ext cx="1844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That is for each j 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77463" y="2883561"/>
            <a:ext cx="6420093" cy="694201"/>
            <a:chOff x="228600" y="3750764"/>
            <a:chExt cx="6096000" cy="694201"/>
          </a:xfrm>
        </p:grpSpPr>
        <p:sp>
          <p:nvSpPr>
            <p:cNvPr id="12" name="Can 11"/>
            <p:cNvSpPr/>
            <p:nvPr/>
          </p:nvSpPr>
          <p:spPr>
            <a:xfrm rot="5400000">
              <a:off x="1290637" y="3522164"/>
              <a:ext cx="466725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Can 12"/>
            <p:cNvSpPr/>
            <p:nvPr/>
          </p:nvSpPr>
          <p:spPr>
            <a:xfrm rot="5400000">
              <a:off x="5010360" y="3522164"/>
              <a:ext cx="466725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56759" y="3750764"/>
              <a:ext cx="1687285" cy="694201"/>
              <a:chOff x="5981700" y="3796836"/>
              <a:chExt cx="1687285" cy="69420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68144" y="3804185"/>
                <a:ext cx="76200" cy="66883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62798" y="3796836"/>
                <a:ext cx="76200" cy="66883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81700" y="3822201"/>
                <a:ext cx="76200" cy="668836"/>
              </a:xfrm>
              <a:prstGeom prst="rect">
                <a:avLst/>
              </a:prstGeom>
              <a:solidFill>
                <a:srgbClr val="2C07B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754588" y="3796836"/>
                <a:ext cx="76200" cy="668836"/>
              </a:xfrm>
              <a:prstGeom prst="rect">
                <a:avLst/>
              </a:prstGeom>
              <a:solidFill>
                <a:srgbClr val="2C07B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92785" y="3804185"/>
                <a:ext cx="76200" cy="668836"/>
              </a:xfrm>
              <a:prstGeom prst="rect">
                <a:avLst/>
              </a:prstGeom>
              <a:solidFill>
                <a:srgbClr val="2C07B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228600" y="4055564"/>
              <a:ext cx="609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-40832" y="4234185"/>
            <a:ext cx="9164711" cy="1633606"/>
            <a:chOff x="-20711" y="4757345"/>
            <a:chExt cx="9164711" cy="1633606"/>
          </a:xfrm>
        </p:grpSpPr>
        <p:sp>
          <p:nvSpPr>
            <p:cNvPr id="23" name="TextBox 22"/>
            <p:cNvSpPr txBox="1"/>
            <p:nvPr/>
          </p:nvSpPr>
          <p:spPr>
            <a:xfrm>
              <a:off x="20711" y="4757345"/>
              <a:ext cx="38998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a </a:t>
              </a:r>
              <a:r>
                <a:rPr lang="en-US" dirty="0" err="1"/>
                <a:t>betatron</a:t>
              </a:r>
              <a:r>
                <a:rPr lang="en-US" dirty="0"/>
                <a:t> spin-matched and fully decoupled </a:t>
              </a:r>
              <a:r>
                <a:rPr lang="en-US" dirty="0" err="1"/>
                <a:t>solenoidal</a:t>
              </a:r>
              <a:r>
                <a:rPr lang="en-US" dirty="0"/>
                <a:t> insertion the horizontal and vertical transport matrices must have following forms:</a:t>
              </a:r>
            </a:p>
            <a:p>
              <a:endParaRPr lang="en-US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0933048"/>
                </p:ext>
              </p:extLst>
            </p:nvPr>
          </p:nvGraphicFramePr>
          <p:xfrm>
            <a:off x="3920583" y="4787599"/>
            <a:ext cx="5172119" cy="1590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7" name="Equation" r:id="rId5" imgW="4660900" imgH="1435100" progId="Equation.3">
                    <p:embed/>
                  </p:oleObj>
                </mc:Choice>
                <mc:Fallback>
                  <p:oleObj name="Equation" r:id="rId5" imgW="4660900" imgH="143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20583" y="4787599"/>
                          <a:ext cx="5172119" cy="15906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-20711" y="4762073"/>
              <a:ext cx="9164711" cy="16288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484056" y="2890910"/>
            <a:ext cx="80251" cy="6688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71040" y="3646784"/>
            <a:ext cx="5340969" cy="113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8436" y="354260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x,y</a:t>
            </a:r>
            <a:endParaRPr lang="en-US" sz="24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CE57F-A096-794D-A57B-02AE312C4056}"/>
              </a:ext>
            </a:extLst>
          </p:cNvPr>
          <p:cNvSpPr txBox="1"/>
          <p:nvPr/>
        </p:nvSpPr>
        <p:spPr>
          <a:xfrm>
            <a:off x="5767451" y="5440794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6168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1693-C007-0349-8F03-FC71BC20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Realization of short solenoid insertion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FED1C-FBDC-EE46-BE8E-6CF0360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5D396-5A33-FC45-A518-2D618CEB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96313"/>
            <a:ext cx="7968940" cy="4714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45039-E177-C441-9A7A-1D2A56FA9B68}"/>
              </a:ext>
            </a:extLst>
          </p:cNvPr>
          <p:cNvSpPr txBox="1"/>
          <p:nvPr/>
        </p:nvSpPr>
        <p:spPr>
          <a:xfrm>
            <a:off x="628650" y="1358871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V.5.3 lattice</a:t>
            </a:r>
          </a:p>
        </p:txBody>
      </p:sp>
    </p:spTree>
    <p:extLst>
      <p:ext uri="{BB962C8B-B14F-4D97-AF65-F5344CB8AC3E}">
        <p14:creationId xmlns:p14="http://schemas.microsoft.com/office/powerpoint/2010/main" val="116032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6B5B-2154-CC4C-9997-9EEA00E4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Realization of long solenoid insertion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F92F3-9DAA-CB49-9EEA-218B36E6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03679-A0D3-1941-A8DD-035EBF46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0" y="1052859"/>
            <a:ext cx="8775820" cy="5035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06363-197E-084A-927B-CC0707D432F0}"/>
              </a:ext>
            </a:extLst>
          </p:cNvPr>
          <p:cNvSpPr txBox="1"/>
          <p:nvPr/>
        </p:nvSpPr>
        <p:spPr>
          <a:xfrm>
            <a:off x="825190" y="1550020"/>
            <a:ext cx="12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V5.3 lattice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89A58-4535-5447-9A1C-7D794CEE3D50}"/>
              </a:ext>
            </a:extLst>
          </p:cNvPr>
          <p:cNvSpPr txBox="1"/>
          <p:nvPr/>
        </p:nvSpPr>
        <p:spPr>
          <a:xfrm>
            <a:off x="340174" y="1411520"/>
            <a:ext cx="80831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However, present solution requires superconducting quadrupoles.</a:t>
            </a:r>
          </a:p>
          <a:p>
            <a:r>
              <a:rPr lang="en-US" b="1" dirty="0">
                <a:solidFill>
                  <a:srgbClr val="C00000"/>
                </a:solidFill>
              </a:rPr>
              <a:t>Thus, we are continuing to work on optics trying to find solution without SC quads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76E9-520D-DB4E-8D29-202A4484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d-function around the ring for two lattices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1D11D-DF56-3745-B0D5-5097820E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8816"/>
            <a:ext cx="4540516" cy="2339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58816-42A1-8D40-B166-E7750C3C4A36}"/>
              </a:ext>
            </a:extLst>
          </p:cNvPr>
          <p:cNvSpPr txBox="1"/>
          <p:nvPr/>
        </p:nvSpPr>
        <p:spPr>
          <a:xfrm>
            <a:off x="1786209" y="1597178"/>
            <a:ext cx="16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pCDR’18 lattice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1BF6B-56A7-434D-8478-2ECBFB75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50" y="1966510"/>
            <a:ext cx="4235450" cy="2182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E6E32-F7DE-3F4C-B760-179C7C93E542}"/>
              </a:ext>
            </a:extLst>
          </p:cNvPr>
          <p:cNvSpPr txBox="1"/>
          <p:nvPr/>
        </p:nvSpPr>
        <p:spPr>
          <a:xfrm>
            <a:off x="6146177" y="1597178"/>
            <a:ext cx="12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v5.2 lattice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4F48A-4F7A-DD4C-86FB-DBACE46F66FB}"/>
              </a:ext>
            </a:extLst>
          </p:cNvPr>
          <p:cNvSpPr txBox="1"/>
          <p:nvPr/>
        </p:nvSpPr>
        <p:spPr>
          <a:xfrm>
            <a:off x="4908550" y="4383659"/>
            <a:ext cx="4037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of rotator layout for 18 GeV</a:t>
            </a:r>
          </a:p>
          <a:p>
            <a:r>
              <a:rPr lang="en-US" dirty="0"/>
              <a:t>resulted in good spin match into the arc</a:t>
            </a:r>
          </a:p>
          <a:p>
            <a:r>
              <a:rPr lang="en-US" dirty="0"/>
              <a:t>in v5.2.</a:t>
            </a:r>
          </a:p>
          <a:p>
            <a:r>
              <a:rPr lang="en-US" dirty="0"/>
              <a:t>However, sufficiently large d-function is </a:t>
            </a:r>
            <a:br>
              <a:rPr lang="en-US" dirty="0"/>
            </a:br>
            <a:r>
              <a:rPr lang="en-US" dirty="0"/>
              <a:t>still present throughout IR.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3A8B9-F9EA-C14C-B2BC-D81440045BE1}"/>
              </a:ext>
            </a:extLst>
          </p:cNvPr>
          <p:cNvSpPr txBox="1"/>
          <p:nvPr/>
        </p:nvSpPr>
        <p:spPr>
          <a:xfrm>
            <a:off x="628650" y="4611020"/>
            <a:ext cx="328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matching was not very good</a:t>
            </a:r>
          </a:p>
        </p:txBody>
      </p:sp>
    </p:spTree>
    <p:extLst>
      <p:ext uri="{BB962C8B-B14F-4D97-AF65-F5344CB8AC3E}">
        <p14:creationId xmlns:p14="http://schemas.microsoft.com/office/powerpoint/2010/main" val="39165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4C2E72-81E4-A743-B13D-1A79B431F3A4}"/>
              </a:ext>
            </a:extLst>
          </p:cNvPr>
          <p:cNvSpPr/>
          <p:nvPr/>
        </p:nvSpPr>
        <p:spPr>
          <a:xfrm>
            <a:off x="522514" y="1199407"/>
            <a:ext cx="788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Option 1: Minimized depolarization at 18 GeV. But limited energy range (to 6 GeV) 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Option 2:  covers 5-18 GeV energy range, but stronger depolarization is expected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Option 3:  covers 5-18 GeV energy range, but stronger depolarization is expected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5BDD79E-3402-4F43-902C-ADF9DD481433}"/>
              </a:ext>
            </a:extLst>
          </p:cNvPr>
          <p:cNvSpPr txBox="1">
            <a:spLocks/>
          </p:cNvSpPr>
          <p:nvPr/>
        </p:nvSpPr>
        <p:spPr>
          <a:xfrm>
            <a:off x="628650" y="246373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Three rotator design options for comparison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93D32C-C2F2-1749-BC2A-3BF06CA072A2}"/>
              </a:ext>
            </a:extLst>
          </p:cNvPr>
          <p:cNvSpPr/>
          <p:nvPr/>
        </p:nvSpPr>
        <p:spPr>
          <a:xfrm>
            <a:off x="3452665" y="1568739"/>
            <a:ext cx="16370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 76.89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>
              <a:ea typeface="Symbol" charset="2"/>
              <a:cs typeface="Symbol" charset="2"/>
            </a:endParaRP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= </a:t>
            </a:r>
            <a:r>
              <a:rPr lang="en-US" dirty="0">
                <a:ea typeface="Symbol" charset="2"/>
                <a:cs typeface="Symbol" charset="2"/>
              </a:rPr>
              <a:t>38.45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E653C-2AE7-FE44-B2AC-431E1AABEA32}"/>
              </a:ext>
            </a:extLst>
          </p:cNvPr>
          <p:cNvSpPr/>
          <p:nvPr/>
        </p:nvSpPr>
        <p:spPr>
          <a:xfrm>
            <a:off x="3452665" y="3323066"/>
            <a:ext cx="1662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 92.27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>
              <a:ea typeface="Symbol" charset="2"/>
              <a:cs typeface="Symbol" charset="2"/>
            </a:endParaRP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= </a:t>
            </a:r>
            <a:r>
              <a:rPr lang="en-US" dirty="0">
                <a:ea typeface="Symbol" charset="2"/>
                <a:cs typeface="Symbol" charset="2"/>
              </a:rPr>
              <a:t>46.14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084AC-CBFB-E440-AA84-D0490F9016E0}"/>
              </a:ext>
            </a:extLst>
          </p:cNvPr>
          <p:cNvSpPr/>
          <p:nvPr/>
        </p:nvSpPr>
        <p:spPr>
          <a:xfrm>
            <a:off x="3452665" y="4642931"/>
            <a:ext cx="1738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 128.15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>
              <a:ea typeface="Symbol" charset="2"/>
              <a:cs typeface="Symbol" charset="2"/>
            </a:endParaRP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= </a:t>
            </a:r>
            <a:r>
              <a:rPr lang="en-US" dirty="0">
                <a:ea typeface="Symbol" charset="2"/>
                <a:cs typeface="Symbol" charset="2"/>
              </a:rPr>
              <a:t>64.08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3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E10CE2-A49E-4F46-BAF5-F579EE7B9E1E}"/>
              </a:ext>
            </a:extLst>
          </p:cNvPr>
          <p:cNvGrpSpPr/>
          <p:nvPr/>
        </p:nvGrpSpPr>
        <p:grpSpPr>
          <a:xfrm>
            <a:off x="109960" y="1602210"/>
            <a:ext cx="4230844" cy="2876795"/>
            <a:chOff x="109960" y="1602210"/>
            <a:chExt cx="4230844" cy="287679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DEAFA18-0BBA-A44F-88BE-8349673F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960" y="1602210"/>
              <a:ext cx="4230844" cy="273829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DD6ED-55E8-E847-A732-F56BFBC713AD}"/>
                </a:ext>
              </a:extLst>
            </p:cNvPr>
            <p:cNvSpPr txBox="1"/>
            <p:nvPr/>
          </p:nvSpPr>
          <p:spPr>
            <a:xfrm>
              <a:off x="1496400" y="4202006"/>
              <a:ext cx="728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Option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FC2E06-B772-E146-B8F7-496C5832359B}"/>
                </a:ext>
              </a:extLst>
            </p:cNvPr>
            <p:cNvSpPr txBox="1"/>
            <p:nvPr/>
          </p:nvSpPr>
          <p:spPr>
            <a:xfrm>
              <a:off x="2408800" y="4202005"/>
              <a:ext cx="728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Option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058286-44CE-644B-B7B2-A52CC4D091F0}"/>
                </a:ext>
              </a:extLst>
            </p:cNvPr>
            <p:cNvSpPr txBox="1"/>
            <p:nvPr/>
          </p:nvSpPr>
          <p:spPr>
            <a:xfrm>
              <a:off x="3374802" y="4202005"/>
              <a:ext cx="728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Option 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4D60A6-29B2-4446-862F-B89826D0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0715"/>
            <a:ext cx="4610100" cy="299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7C9E8-4FD6-7843-B2AC-EC236AA0CD3F}"/>
              </a:ext>
            </a:extLst>
          </p:cNvPr>
          <p:cNvSpPr txBox="1"/>
          <p:nvPr/>
        </p:nvSpPr>
        <p:spPr>
          <a:xfrm>
            <a:off x="5977842" y="4194690"/>
            <a:ext cx="728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A40BA-EDC0-EB42-8E70-8BFBC5DD4C8A}"/>
              </a:ext>
            </a:extLst>
          </p:cNvPr>
          <p:cNvSpPr txBox="1"/>
          <p:nvPr/>
        </p:nvSpPr>
        <p:spPr>
          <a:xfrm>
            <a:off x="7040717" y="4194689"/>
            <a:ext cx="728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Option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B130E-B3BE-E149-9DFF-66AB8CEC9C66}"/>
              </a:ext>
            </a:extLst>
          </p:cNvPr>
          <p:cNvSpPr txBox="1"/>
          <p:nvPr/>
        </p:nvSpPr>
        <p:spPr>
          <a:xfrm>
            <a:off x="8134038" y="4194689"/>
            <a:ext cx="728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Option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9D02C4-204B-6F43-9B51-5DAD98AE9D01}"/>
              </a:ext>
            </a:extLst>
          </p:cNvPr>
          <p:cNvSpPr txBox="1">
            <a:spLocks/>
          </p:cNvSpPr>
          <p:nvPr/>
        </p:nvSpPr>
        <p:spPr>
          <a:xfrm>
            <a:off x="628650" y="-38472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Polarization Relaxation Time Comparison</a:t>
            </a:r>
          </a:p>
          <a:p>
            <a:r>
              <a:rPr lang="en-US" dirty="0"/>
              <a:t>(first-order calculation)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D877A-D3C6-5840-9B0B-75860C11125B}"/>
              </a:ext>
            </a:extLst>
          </p:cNvPr>
          <p:cNvSpPr txBox="1"/>
          <p:nvPr/>
        </p:nvSpPr>
        <p:spPr>
          <a:xfrm>
            <a:off x="190929" y="4655625"/>
            <a:ext cx="85114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Conclusion:</a:t>
            </a:r>
          </a:p>
          <a:p>
            <a:r>
              <a:rPr lang="en-US" dirty="0"/>
              <a:t>Although the Option 1 demonstrates longer polarization relaxation times, </a:t>
            </a:r>
          </a:p>
          <a:p>
            <a:r>
              <a:rPr lang="en-US" dirty="0"/>
              <a:t>the times in the Option 2 is not much lower.  </a:t>
            </a:r>
          </a:p>
          <a:p>
            <a:r>
              <a:rPr lang="en-US" dirty="0"/>
              <a:t>Both option 1 and 2 remains on the table as a possible implementation of rotator design.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70F23-3CBB-154E-939A-CCBAE7F842BE}"/>
              </a:ext>
            </a:extLst>
          </p:cNvPr>
          <p:cNvSpPr txBox="1"/>
          <p:nvPr/>
        </p:nvSpPr>
        <p:spPr>
          <a:xfrm>
            <a:off x="613062" y="934473"/>
            <a:ext cx="637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Calculations are done at energies corresponding to 0.5 fractional spin tune</a:t>
            </a:r>
          </a:p>
          <a:p>
            <a:r>
              <a:rPr lang="en-US" sz="1600" dirty="0"/>
              <a:t>(17.84-17.89 GeV and 10.25-10.34 GeV depending on rotator option) </a:t>
            </a:r>
          </a:p>
        </p:txBody>
      </p:sp>
    </p:spTree>
    <p:extLst>
      <p:ext uri="{BB962C8B-B14F-4D97-AF65-F5344CB8AC3E}">
        <p14:creationId xmlns:p14="http://schemas.microsoft.com/office/powerpoint/2010/main" val="354785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09D1-9334-C34E-94F7-F2A0AF80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formulas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22EEB1-58E0-144B-8189-3EA8123C6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51" y="5254471"/>
            <a:ext cx="4762506" cy="6985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A4253-C9C7-FE46-B45A-E19A2FA7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51" y="2102049"/>
            <a:ext cx="2339093" cy="652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B3195-7FA8-4641-90F5-F9C89CD94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51" y="3080641"/>
            <a:ext cx="3819284" cy="69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91186-8363-4B4B-B1DE-B7D00885D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43" y="4075770"/>
            <a:ext cx="3829050" cy="698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650CB-288B-0849-9BD1-E3896E2521F2}"/>
              </a:ext>
            </a:extLst>
          </p:cNvPr>
          <p:cNvSpPr txBox="1"/>
          <p:nvPr/>
        </p:nvSpPr>
        <p:spPr>
          <a:xfrm>
            <a:off x="5449232" y="2129970"/>
            <a:ext cx="201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Sokolov-</a:t>
            </a:r>
            <a:r>
              <a:rPr lang="en-US" dirty="0" err="1"/>
              <a:t>Ternov</a:t>
            </a:r>
            <a:r>
              <a:rPr lang="en-US" dirty="0"/>
              <a:t> (ST)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288E9-DA22-CE4D-9ED3-5DF7086F32D2}"/>
              </a:ext>
            </a:extLst>
          </p:cNvPr>
          <p:cNvSpPr txBox="1"/>
          <p:nvPr/>
        </p:nvSpPr>
        <p:spPr>
          <a:xfrm>
            <a:off x="5449232" y="3171201"/>
            <a:ext cx="323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Baier-</a:t>
            </a:r>
            <a:r>
              <a:rPr lang="en-US" dirty="0" err="1"/>
              <a:t>Katkov</a:t>
            </a:r>
            <a:r>
              <a:rPr lang="en-US" dirty="0"/>
              <a:t>-</a:t>
            </a:r>
            <a:r>
              <a:rPr lang="en-US" dirty="0" err="1"/>
              <a:t>Strakhovenko</a:t>
            </a:r>
            <a:r>
              <a:rPr lang="en-US" dirty="0"/>
              <a:t> (BKS)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A959E-BC88-ED46-A9DF-94CFF084D354}"/>
              </a:ext>
            </a:extLst>
          </p:cNvPr>
          <p:cNvSpPr txBox="1"/>
          <p:nvPr/>
        </p:nvSpPr>
        <p:spPr>
          <a:xfrm>
            <a:off x="5474021" y="4198552"/>
            <a:ext cx="366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BKS + kinetic polarization mechanism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92D5A-A2C9-D040-8179-3F95F48CF06F}"/>
              </a:ext>
            </a:extLst>
          </p:cNvPr>
          <p:cNvSpPr txBox="1"/>
          <p:nvPr/>
        </p:nvSpPr>
        <p:spPr>
          <a:xfrm>
            <a:off x="5449232" y="5322926"/>
            <a:ext cx="320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Derbenev</a:t>
            </a:r>
            <a:r>
              <a:rPr lang="en-US" dirty="0"/>
              <a:t>-Kondratenko (Full DK)</a:t>
            </a:r>
          </a:p>
          <a:p>
            <a:r>
              <a:rPr lang="en-US" dirty="0"/>
              <a:t>(with stochastic depolarization)</a:t>
            </a:r>
          </a:p>
        </p:txBody>
      </p:sp>
    </p:spTree>
    <p:extLst>
      <p:ext uri="{BB962C8B-B14F-4D97-AF65-F5344CB8AC3E}">
        <p14:creationId xmlns:p14="http://schemas.microsoft.com/office/powerpoint/2010/main" val="29667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026"/>
            <a:ext cx="7886700" cy="1325563"/>
          </a:xfrm>
        </p:spPr>
        <p:txBody>
          <a:bodyPr/>
          <a:lstStyle/>
          <a:p>
            <a:r>
              <a:rPr lang="en-US" dirty="0"/>
              <a:t>EIC electron spin rotators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368425"/>
            <a:ext cx="7664450" cy="24434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Electron energy range: 5-18 GeV </a:t>
            </a:r>
          </a:p>
          <a:p>
            <a:r>
              <a:rPr lang="en-US" dirty="0"/>
              <a:t>A HERA-type rotator (based on sequence of vertical and horizontal bend) creates meter scale orbit excursion at lower energies.</a:t>
            </a:r>
          </a:p>
          <a:p>
            <a:r>
              <a:rPr lang="en-US" dirty="0"/>
              <a:t>The rotator design capable to operate in all energy range is based on the combination of </a:t>
            </a:r>
            <a:r>
              <a:rPr lang="en-US" dirty="0" err="1"/>
              <a:t>solenoidal</a:t>
            </a:r>
            <a:r>
              <a:rPr lang="en-US" dirty="0"/>
              <a:t> and horizontal bending magnets.</a:t>
            </a:r>
          </a:p>
          <a:p>
            <a:endParaRPr lang="en-US" dirty="0"/>
          </a:p>
        </p:txBody>
      </p:sp>
      <p:pic>
        <p:nvPicPr>
          <p:cNvPr id="31" name="Picture 30" descr="sprot_sche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9" y="4458210"/>
            <a:ext cx="4256532" cy="107151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85599" y="3811879"/>
            <a:ext cx="297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eRHIC</a:t>
            </a:r>
            <a:r>
              <a:rPr lang="en-US" dirty="0"/>
              <a:t> spin rotator </a:t>
            </a:r>
          </a:p>
          <a:p>
            <a:r>
              <a:rPr lang="en-US" dirty="0"/>
              <a:t>C-type bending  configuration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20217" y="5524493"/>
            <a:ext cx="350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charset="2"/>
                <a:cs typeface="Symbol" charset="2"/>
              </a:rPr>
              <a:t>j</a:t>
            </a:r>
            <a:r>
              <a:rPr lang="en-US" i="1" baseline="-25000" dirty="0" err="1"/>
              <a:t>j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spin rotation angle in solenoids</a:t>
            </a:r>
          </a:p>
          <a:p>
            <a:r>
              <a:rPr lang="en-US" i="1" dirty="0" err="1">
                <a:latin typeface="Symbol" charset="2"/>
                <a:cs typeface="Symbol" charset="2"/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spin rotation angle in bends</a:t>
            </a:r>
          </a:p>
        </p:txBody>
      </p:sp>
    </p:spTree>
    <p:extLst>
      <p:ext uri="{BB962C8B-B14F-4D97-AF65-F5344CB8AC3E}">
        <p14:creationId xmlns:p14="http://schemas.microsoft.com/office/powerpoint/2010/main" val="369749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593-8213-B64F-AC4D-6204805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 GeV lattices: disentangling different contributions in the polarization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2B271-ADF2-8945-9559-70009C7D5F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" y="1730998"/>
            <a:ext cx="4265342" cy="3052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6F527-98BC-9042-82BF-9A8AEEEBAFF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72" y="1690689"/>
            <a:ext cx="4265343" cy="3052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5E29F-5FAE-D047-A9F3-D3BA4C464E6D}"/>
              </a:ext>
            </a:extLst>
          </p:cNvPr>
          <p:cNvSpPr txBox="1"/>
          <p:nvPr/>
        </p:nvSpPr>
        <p:spPr>
          <a:xfrm>
            <a:off x="501805" y="4616215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pCDR’18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8B9C9-D7F6-6C49-8278-2C1885E6FEAD}"/>
              </a:ext>
            </a:extLst>
          </p:cNvPr>
          <p:cNvSpPr txBox="1"/>
          <p:nvPr/>
        </p:nvSpPr>
        <p:spPr>
          <a:xfrm>
            <a:off x="1237227" y="462166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66F7D-BF5D-8840-9402-2B05E51A1FF7}"/>
              </a:ext>
            </a:extLst>
          </p:cNvPr>
          <p:cNvSpPr txBox="1"/>
          <p:nvPr/>
        </p:nvSpPr>
        <p:spPr>
          <a:xfrm>
            <a:off x="1763009" y="462051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10E8C-5BE6-9240-9452-C20C07D43C39}"/>
              </a:ext>
            </a:extLst>
          </p:cNvPr>
          <p:cNvSpPr txBox="1"/>
          <p:nvPr/>
        </p:nvSpPr>
        <p:spPr>
          <a:xfrm>
            <a:off x="2257099" y="462325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19B84-F415-4845-B115-8517159A8A1F}"/>
              </a:ext>
            </a:extLst>
          </p:cNvPr>
          <p:cNvSpPr txBox="1"/>
          <p:nvPr/>
        </p:nvSpPr>
        <p:spPr>
          <a:xfrm>
            <a:off x="2750633" y="4623259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v5.3</a:t>
            </a:r>
            <a:br>
              <a:rPr lang="en-US" sz="1200" dirty="0"/>
            </a:br>
            <a:r>
              <a:rPr lang="en-US" sz="1200" dirty="0"/>
              <a:t>no IR dipoles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243C-E8DA-0448-B27E-EAAD7BC3A518}"/>
              </a:ext>
            </a:extLst>
          </p:cNvPr>
          <p:cNvSpPr txBox="1"/>
          <p:nvPr/>
        </p:nvSpPr>
        <p:spPr>
          <a:xfrm>
            <a:off x="5395352" y="459388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pCDR’18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CDEA32-FDA0-5E4F-9F09-DF142A8340AD}"/>
              </a:ext>
            </a:extLst>
          </p:cNvPr>
          <p:cNvSpPr txBox="1"/>
          <p:nvPr/>
        </p:nvSpPr>
        <p:spPr>
          <a:xfrm>
            <a:off x="6130774" y="459933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D4B08-E4ED-C142-87D4-2AF7E054DC1B}"/>
              </a:ext>
            </a:extLst>
          </p:cNvPr>
          <p:cNvSpPr txBox="1"/>
          <p:nvPr/>
        </p:nvSpPr>
        <p:spPr>
          <a:xfrm>
            <a:off x="6656556" y="459817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A6360-F60C-7749-B96A-B8BF0569AC02}"/>
              </a:ext>
            </a:extLst>
          </p:cNvPr>
          <p:cNvSpPr txBox="1"/>
          <p:nvPr/>
        </p:nvSpPr>
        <p:spPr>
          <a:xfrm>
            <a:off x="7150646" y="4600924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B5168-2786-0E4D-8287-9DDF94807D37}"/>
              </a:ext>
            </a:extLst>
          </p:cNvPr>
          <p:cNvSpPr txBox="1"/>
          <p:nvPr/>
        </p:nvSpPr>
        <p:spPr>
          <a:xfrm>
            <a:off x="7633029" y="460092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v5.3</a:t>
            </a:r>
            <a:br>
              <a:rPr lang="en-US" sz="1200" dirty="0"/>
            </a:br>
            <a:r>
              <a:rPr lang="en-US" sz="1200" dirty="0"/>
              <a:t>no IR dipoles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77D15-66C5-0044-9016-A7EE229921F2}"/>
              </a:ext>
            </a:extLst>
          </p:cNvPr>
          <p:cNvSpPr txBox="1"/>
          <p:nvPr/>
        </p:nvSpPr>
        <p:spPr>
          <a:xfrm>
            <a:off x="102470" y="5292545"/>
            <a:ext cx="9004773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pCDR’18: </a:t>
            </a:r>
            <a:r>
              <a:rPr lang="en-US" dirty="0" err="1"/>
              <a:t>eSR</a:t>
            </a:r>
            <a:r>
              <a:rPr lang="en-US" dirty="0"/>
              <a:t> not yet fitted in the tunnel; Option 2 rotator </a:t>
            </a:r>
          </a:p>
          <a:p>
            <a:r>
              <a:rPr lang="en-US" dirty="0"/>
              <a:t>v5.0: </a:t>
            </a:r>
            <a:r>
              <a:rPr lang="en-US" dirty="0" err="1"/>
              <a:t>eSR</a:t>
            </a:r>
            <a:r>
              <a:rPr lang="en-US" dirty="0"/>
              <a:t> partially fitted in the tunnel; lattice with longer bends; Option 1 rotator </a:t>
            </a:r>
          </a:p>
          <a:p>
            <a:r>
              <a:rPr lang="en-US" dirty="0"/>
              <a:t>v5.2: </a:t>
            </a:r>
            <a:r>
              <a:rPr lang="en-US" dirty="0" err="1"/>
              <a:t>eSR</a:t>
            </a:r>
            <a:r>
              <a:rPr lang="en-US" dirty="0"/>
              <a:t> fully fitted in the tunnel, Option 1 rotator </a:t>
            </a:r>
          </a:p>
          <a:p>
            <a:r>
              <a:rPr lang="en-US" dirty="0"/>
              <a:t>v5.3: IR design layout adjustments, Option 1 rotator </a:t>
            </a:r>
          </a:p>
          <a:p>
            <a:r>
              <a:rPr lang="en-US" dirty="0"/>
              <a:t>v5.3 no IR dipoles: excluded (only for the analysis purposes)  0.44-0.46 T dipoles in IR6 and IR8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B6FD6-DCA1-A948-9D08-78F4218BE1DD}"/>
              </a:ext>
            </a:extLst>
          </p:cNvPr>
          <p:cNvSpPr txBox="1"/>
          <p:nvPr/>
        </p:nvSpPr>
        <p:spPr>
          <a:xfrm>
            <a:off x="856848" y="1389638"/>
            <a:ext cx="6948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Energy used for calculation: 17.84 GeV (corresponding to ~.5 fractional spin tune)</a:t>
            </a:r>
          </a:p>
        </p:txBody>
      </p:sp>
    </p:spTree>
    <p:extLst>
      <p:ext uri="{BB962C8B-B14F-4D97-AF65-F5344CB8AC3E}">
        <p14:creationId xmlns:p14="http://schemas.microsoft.com/office/powerpoint/2010/main" val="262197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593-8213-B64F-AC4D-6204805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GeV lattices: disentangling different contributions in the polarization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2627E-97F8-B344-A841-4FFA4A4CEB0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" y="2074746"/>
            <a:ext cx="4548702" cy="3021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F2A0F-840C-2C4C-A2C7-9FE52EF892E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63" y="2074746"/>
            <a:ext cx="4292445" cy="3021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8F5E0-A07C-D345-BE90-92F69363E3A1}"/>
              </a:ext>
            </a:extLst>
          </p:cNvPr>
          <p:cNvSpPr txBox="1"/>
          <p:nvPr/>
        </p:nvSpPr>
        <p:spPr>
          <a:xfrm>
            <a:off x="4687246" y="1427293"/>
            <a:ext cx="38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used for calculation: 10.25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A5E6D-FD13-A84B-A386-F12CC3CDAFD6}"/>
              </a:ext>
            </a:extLst>
          </p:cNvPr>
          <p:cNvSpPr txBox="1"/>
          <p:nvPr/>
        </p:nvSpPr>
        <p:spPr>
          <a:xfrm>
            <a:off x="1439624" y="503098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v5.2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FBD92-55ED-0E44-8F03-7666A5FDBB56}"/>
              </a:ext>
            </a:extLst>
          </p:cNvPr>
          <p:cNvSpPr txBox="1"/>
          <p:nvPr/>
        </p:nvSpPr>
        <p:spPr>
          <a:xfrm>
            <a:off x="2781231" y="503098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v5.3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40842-405E-394B-A0EE-FBF453B8A090}"/>
              </a:ext>
            </a:extLst>
          </p:cNvPr>
          <p:cNvSpPr txBox="1"/>
          <p:nvPr/>
        </p:nvSpPr>
        <p:spPr>
          <a:xfrm>
            <a:off x="6138188" y="503098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v5.2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26D37-D4AE-284A-A497-97C1E519B135}"/>
              </a:ext>
            </a:extLst>
          </p:cNvPr>
          <p:cNvSpPr txBox="1"/>
          <p:nvPr/>
        </p:nvSpPr>
        <p:spPr>
          <a:xfrm>
            <a:off x="7479795" y="503098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v5.3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50B13-6950-DA43-9B52-94426B3B1C09}"/>
              </a:ext>
            </a:extLst>
          </p:cNvPr>
          <p:cNvSpPr txBox="1"/>
          <p:nvPr/>
        </p:nvSpPr>
        <p:spPr>
          <a:xfrm>
            <a:off x="439737" y="5430707"/>
            <a:ext cx="85527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Spin matching at 10 GeV is worse than at 18 GeV resulting in less asymptotic polarization.</a:t>
            </a:r>
          </a:p>
          <a:p>
            <a:r>
              <a:rPr lang="en-US" dirty="0"/>
              <a:t>But, it is not so important since the polarization relaxation time is very long at 10 GeV.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F6E67-80F7-A441-A2D8-D09F21BFA938}"/>
              </a:ext>
            </a:extLst>
          </p:cNvPr>
          <p:cNvSpPr txBox="1"/>
          <p:nvPr/>
        </p:nvSpPr>
        <p:spPr>
          <a:xfrm>
            <a:off x="312234" y="1488465"/>
            <a:ext cx="391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 polarization effect is notable for </a:t>
            </a:r>
          </a:p>
          <a:p>
            <a:r>
              <a:rPr lang="en-US" dirty="0"/>
              <a:t>both 10 GeV and 18 GeV lattices</a:t>
            </a:r>
          </a:p>
        </p:txBody>
      </p:sp>
    </p:spTree>
    <p:extLst>
      <p:ext uri="{BB962C8B-B14F-4D97-AF65-F5344CB8AC3E}">
        <p14:creationId xmlns:p14="http://schemas.microsoft.com/office/powerpoint/2010/main" val="302401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1333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²"/>
            </a:pPr>
            <a:r>
              <a:rPr lang="en-US" dirty="0"/>
              <a:t>EIC spin rotator design has been developed based on combination of solenoidal and dipole magnets covering wide energy range required by EIC</a:t>
            </a:r>
          </a:p>
          <a:p>
            <a:pPr>
              <a:buFont typeface="Wingdings" charset="2"/>
              <a:buChar char="²"/>
            </a:pPr>
            <a:r>
              <a:rPr lang="en-US" dirty="0"/>
              <a:t>The design optimization continues: </a:t>
            </a:r>
          </a:p>
          <a:p>
            <a:pPr lvl="1">
              <a:buFont typeface="Wingdings" charset="2"/>
              <a:buChar char="²"/>
            </a:pPr>
            <a:r>
              <a:rPr lang="en-US" dirty="0"/>
              <a:t>reducing compensation quad strength</a:t>
            </a:r>
          </a:p>
          <a:p>
            <a:pPr lvl="1">
              <a:buFont typeface="Wingdings" charset="2"/>
              <a:buChar char="²"/>
            </a:pPr>
            <a:r>
              <a:rPr lang="en-US" dirty="0"/>
              <a:t>optimal selection of rotator configuration (two options)</a:t>
            </a:r>
          </a:p>
          <a:p>
            <a:pPr>
              <a:buFont typeface="Wingdings" charset="2"/>
              <a:buChar char="²"/>
            </a:pPr>
            <a:r>
              <a:rPr lang="en-US" dirty="0"/>
              <a:t>The conditions for spin matching have been derived from spin-orbital integrals and implemented in the rotator optics</a:t>
            </a:r>
          </a:p>
          <a:p>
            <a:pPr>
              <a:buFont typeface="Wingdings" charset="2"/>
              <a:buChar char="²"/>
            </a:pPr>
            <a:r>
              <a:rPr lang="en-US" dirty="0" err="1"/>
              <a:t>Betatron</a:t>
            </a:r>
            <a:r>
              <a:rPr lang="en-US" dirty="0"/>
              <a:t> related spin-matching can be done by using a special transport matrix of  solenoidal insertions</a:t>
            </a:r>
          </a:p>
          <a:p>
            <a:pPr>
              <a:buFont typeface="Wingdings" charset="2"/>
              <a:buChar char="²"/>
            </a:pPr>
            <a:r>
              <a:rPr lang="en-US" dirty="0"/>
              <a:t>There is a rotator configuration that can provide full spin matching at 18 GeV, but its minimum energy is limited to 6 GeV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r>
              <a:rPr lang="en-US" dirty="0"/>
              <a:t>Alternative version of spin rotator is presently being evaluated, with potential of reducing space taking by rotator system (and saving cost).  Please, see next talk by </a:t>
            </a:r>
            <a:r>
              <a:rPr lang="en-US" dirty="0" err="1"/>
              <a:t>Fanglei</a:t>
            </a:r>
            <a:r>
              <a:rPr lang="en-US" dirty="0"/>
              <a:t>.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5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25" y="-157735"/>
            <a:ext cx="7886700" cy="1325563"/>
          </a:xfrm>
        </p:spPr>
        <p:txBody>
          <a:bodyPr/>
          <a:lstStyle/>
          <a:p>
            <a:r>
              <a:rPr lang="en-US" dirty="0"/>
              <a:t>Spin rotator: spin rotation angle 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1612" y="1219200"/>
            <a:ext cx="4920146" cy="2000069"/>
            <a:chOff x="3938273" y="1828800"/>
            <a:chExt cx="4920146" cy="2000069"/>
          </a:xfrm>
        </p:grpSpPr>
        <p:grpSp>
          <p:nvGrpSpPr>
            <p:cNvPr id="7" name="Group 6"/>
            <p:cNvGrpSpPr/>
            <p:nvPr/>
          </p:nvGrpSpPr>
          <p:grpSpPr>
            <a:xfrm rot="1200000">
              <a:off x="5059210" y="2156690"/>
              <a:ext cx="2529205" cy="708762"/>
              <a:chOff x="4740729" y="1705875"/>
              <a:chExt cx="2529205" cy="708762"/>
            </a:xfrm>
          </p:grpSpPr>
          <p:sp>
            <p:nvSpPr>
              <p:cNvPr id="30" name="Triangle 29"/>
              <p:cNvSpPr/>
              <p:nvPr/>
            </p:nvSpPr>
            <p:spPr>
              <a:xfrm rot="-900000">
                <a:off x="4740729" y="2109837"/>
                <a:ext cx="6858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irect Access Storage 30"/>
              <p:cNvSpPr/>
              <p:nvPr/>
            </p:nvSpPr>
            <p:spPr>
              <a:xfrm rot="21000000">
                <a:off x="5589313" y="1835118"/>
                <a:ext cx="838200" cy="3810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iangle 31"/>
              <p:cNvSpPr/>
              <p:nvPr/>
            </p:nvSpPr>
            <p:spPr>
              <a:xfrm rot="21300000">
                <a:off x="6584134" y="1705875"/>
                <a:ext cx="6858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38273" y="1828800"/>
              <a:ext cx="4920146" cy="2000069"/>
              <a:chOff x="3938273" y="1820466"/>
              <a:chExt cx="4920146" cy="2000069"/>
            </a:xfrm>
          </p:grpSpPr>
          <p:sp>
            <p:nvSpPr>
              <p:cNvPr id="12" name="Direct Access Storage 11"/>
              <p:cNvSpPr/>
              <p:nvPr/>
            </p:nvSpPr>
            <p:spPr>
              <a:xfrm>
                <a:off x="4083540" y="2102644"/>
                <a:ext cx="625929" cy="411956"/>
              </a:xfrm>
              <a:prstGeom prst="flowChartMagneticDrum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irect Access Storage 13"/>
              <p:cNvSpPr/>
              <p:nvPr/>
            </p:nvSpPr>
            <p:spPr>
              <a:xfrm rot="1200000">
                <a:off x="7773535" y="2763747"/>
                <a:ext cx="838200" cy="3810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21269544">
                <a:off x="7733654" y="2290925"/>
                <a:ext cx="896563" cy="430608"/>
                <a:chOff x="7443785" y="2290925"/>
                <a:chExt cx="896563" cy="430608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 flipV="1">
                  <a:off x="7443785" y="2340533"/>
                  <a:ext cx="785815" cy="381000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 rot="1515224">
                  <a:off x="7540770" y="2290925"/>
                  <a:ext cx="7995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5"/>
                      </a:solidFill>
                    </a:rPr>
                    <a:t>electrons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7818074" y="3235760"/>
                <a:ext cx="84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rot1</a:t>
                </a:r>
              </a:p>
              <a:p>
                <a:r>
                  <a:rPr lang="en-US" sz="1600" dirty="0">
                    <a:latin typeface="Symbol" charset="2"/>
                    <a:ea typeface="Symbol" charset="2"/>
                    <a:cs typeface="Symbol" charset="2"/>
                  </a:rPr>
                  <a:t>j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12985" y="2817775"/>
                <a:ext cx="84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rot2</a:t>
                </a:r>
              </a:p>
              <a:p>
                <a:r>
                  <a:rPr lang="en-US" sz="1600" dirty="0">
                    <a:latin typeface="Symbol" charset="2"/>
                    <a:ea typeface="Symbol" charset="2"/>
                    <a:cs typeface="Symbol" charset="2"/>
                  </a:rPr>
                  <a:t>j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33553" y="2589429"/>
                <a:ext cx="975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bend2</a:t>
                </a:r>
              </a:p>
              <a:p>
                <a:r>
                  <a:rPr lang="en-US" sz="1600" dirty="0">
                    <a:latin typeface="Symbol" charset="2"/>
                    <a:ea typeface="Symbol" charset="2"/>
                    <a:cs typeface="Symbol" charset="2"/>
                  </a:rPr>
                  <a:t>y</a:t>
                </a:r>
                <a:r>
                  <a:rPr lang="en-US" sz="1600" baseline="-25000" dirty="0"/>
                  <a:t>2</a:t>
                </a:r>
                <a:r>
                  <a:rPr lang="en-US" sz="1600" dirty="0"/>
                  <a:t>= </a:t>
                </a:r>
                <a:r>
                  <a:rPr lang="en-US" sz="1600" dirty="0">
                    <a:latin typeface="Symbol" charset="2"/>
                    <a:ea typeface="Symbol" charset="2"/>
                    <a:cs typeface="Symbol" charset="2"/>
                  </a:rPr>
                  <a:t>n</a:t>
                </a:r>
                <a:r>
                  <a:rPr lang="en-US" sz="1600" baseline="-25000" dirty="0"/>
                  <a:t>0</a:t>
                </a:r>
                <a:r>
                  <a:rPr lang="en-US" sz="1600" dirty="0">
                    <a:latin typeface="Symbol" charset="2"/>
                    <a:ea typeface="Symbol" charset="2"/>
                    <a:cs typeface="Symbol" charset="2"/>
                  </a:rPr>
                  <a:t>q</a:t>
                </a:r>
                <a:r>
                  <a:rPr lang="en-US" sz="1600" baseline="-25000" dirty="0">
                    <a:latin typeface="Symbol" charset="2"/>
                    <a:ea typeface="Symbol" charset="2"/>
                    <a:cs typeface="Symbol" charset="2"/>
                  </a:rPr>
                  <a:t>2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38273" y="2536233"/>
                <a:ext cx="1038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detector</a:t>
                </a: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6200000">
                <a:off x="8549795" y="2614350"/>
                <a:ext cx="464847" cy="152400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0800000">
                <a:off x="4164080" y="1820466"/>
                <a:ext cx="464847" cy="152400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251488" y="2247061"/>
            <a:ext cx="97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bend1</a:t>
            </a:r>
          </a:p>
          <a:p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sz="1600" baseline="-25000" dirty="0"/>
              <a:t>1</a:t>
            </a:r>
            <a:r>
              <a:rPr lang="en-US" sz="1600" dirty="0"/>
              <a:t>= </a:t>
            </a:r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600" baseline="-25000" dirty="0"/>
              <a:t>0</a:t>
            </a:r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600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170235" y="2050265"/>
            <a:ext cx="255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2000" baseline="-25000" dirty="0"/>
              <a:t>0</a:t>
            </a:r>
            <a:r>
              <a:rPr lang="en-US" sz="2000" dirty="0"/>
              <a:t>= </a:t>
            </a:r>
            <a:r>
              <a:rPr lang="en-US" sz="2000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000" i="1" dirty="0" err="1">
                <a:latin typeface="Times" charset="0"/>
                <a:ea typeface="Times" charset="0"/>
                <a:cs typeface="Times" charset="0"/>
              </a:rPr>
              <a:t>a</a:t>
            </a:r>
            <a:endParaRPr lang="en-US" sz="2000" i="1" baseline="-25000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000" baseline="-25000" dirty="0">
                <a:latin typeface="Symbol" charset="2"/>
                <a:ea typeface="Symbol" charset="2"/>
                <a:cs typeface="Symbol" charset="2"/>
              </a:rPr>
              <a:t>1,2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-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bending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21243" y="4598964"/>
                <a:ext cx="4526560" cy="1194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 charset="0"/>
                            </a:rPr>
                            <m:t>𝐭𝐚𝐧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charset="0"/>
                            </a:rPr>
                            <m:t>= 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bg-BG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𝝍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bg-BG" b="1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𝐜𝐨𝐬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𝝍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𝝍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  <a:p>
                <a:endParaRPr lang="en-US" b="1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latin typeface="Cambria Math" charset="0"/>
                                </a:rPr>
                                <m:t>𝐜𝐨𝐭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1" i="1">
                              <a:latin typeface="Cambria Math" charset="0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charset="0"/>
                            </a:rPr>
                            <m:t>𝐜𝐨𝐭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243" y="4598964"/>
                <a:ext cx="4526560" cy="1194173"/>
              </a:xfrm>
              <a:prstGeom prst="rect">
                <a:avLst/>
              </a:prstGeom>
              <a:blipFill>
                <a:blip r:embed="rId2"/>
                <a:stretch>
                  <a:fillRect l="-1401" t="-1053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1" y="3619038"/>
            <a:ext cx="801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Relations between solenoidal rotation angles (</a:t>
            </a:r>
            <a:r>
              <a:rPr lang="en-US" sz="2000" i="1" dirty="0">
                <a:latin typeface="Symbol" charset="2"/>
                <a:ea typeface="Symbol" charset="2"/>
                <a:cs typeface="Symbol" charset="2"/>
              </a:rPr>
              <a:t>j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en-US" sz="2000" baseline="-25000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000" dirty="0"/>
              <a:t>and horizontal bend spin rotation angles (</a:t>
            </a:r>
            <a:r>
              <a:rPr lang="en-US" sz="2000" i="1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sz="2000" dirty="0"/>
              <a:t>)  to convert vertical spin to longitudinal:</a:t>
            </a:r>
          </a:p>
        </p:txBody>
      </p:sp>
    </p:spTree>
    <p:extLst>
      <p:ext uri="{BB962C8B-B14F-4D97-AF65-F5344CB8AC3E}">
        <p14:creationId xmlns:p14="http://schemas.microsoft.com/office/powerpoint/2010/main" val="54146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038"/>
            <a:ext cx="7886700" cy="1325563"/>
          </a:xfrm>
        </p:spPr>
        <p:txBody>
          <a:bodyPr/>
          <a:lstStyle/>
          <a:p>
            <a:r>
              <a:rPr lang="en-US" dirty="0"/>
              <a:t>Selecting rotator parameters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4800" y="1143000"/>
            <a:ext cx="3253183" cy="2917436"/>
            <a:chOff x="666070" y="1893773"/>
            <a:chExt cx="3253183" cy="2917436"/>
          </a:xfrm>
        </p:grpSpPr>
        <p:grpSp>
          <p:nvGrpSpPr>
            <p:cNvPr id="23" name="Group 22"/>
            <p:cNvGrpSpPr/>
            <p:nvPr/>
          </p:nvGrpSpPr>
          <p:grpSpPr>
            <a:xfrm>
              <a:off x="990600" y="1981200"/>
              <a:ext cx="2705101" cy="2705100"/>
              <a:chOff x="952499" y="2667000"/>
              <a:chExt cx="2705101" cy="2705100"/>
            </a:xfrm>
          </p:grpSpPr>
          <p:sp>
            <p:nvSpPr>
              <p:cNvPr id="11" name="Rectangle 10"/>
              <p:cNvSpPr/>
              <p:nvPr/>
            </p:nvSpPr>
            <p:spPr>
              <a:xfrm rot="2685288">
                <a:off x="952499" y="4838700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2685288">
                <a:off x="963387" y="4070372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685288">
                <a:off x="963389" y="334127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685288">
                <a:off x="1728608" y="482470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685288">
                <a:off x="2482945" y="4838700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685288">
                <a:off x="1736881" y="407736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685288">
                <a:off x="2482943" y="4084366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685288">
                <a:off x="1717724" y="3323033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685288">
                <a:off x="2474671" y="3344024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219200" y="2667000"/>
                <a:ext cx="0" cy="2438400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219200" y="5091408"/>
                <a:ext cx="2438400" cy="13992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498945" y="440560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y</a:t>
              </a:r>
              <a:r>
                <a:rPr lang="en-US" baseline="-25000" dirty="0">
                  <a:latin typeface="Symbol" charset="2"/>
                  <a:ea typeface="Symbol" charset="2"/>
                  <a:cs typeface="Symbol" charset="2"/>
                </a:rPr>
                <a:t>1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558" y="1893773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y</a:t>
              </a:r>
              <a:r>
                <a:rPr lang="en-US" baseline="-25000" dirty="0">
                  <a:latin typeface="Symbol" charset="2"/>
                  <a:ea typeface="Symbol" charset="2"/>
                  <a:cs typeface="Symbol" charset="2"/>
                </a:rPr>
                <a:t>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11940" y="4441877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p/2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5722" y="4441877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3p/2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9891" y="382275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Symbol" charset="2"/>
                  <a:ea typeface="Symbol" charset="2"/>
                  <a:cs typeface="Symbol" charset="2"/>
                </a:rPr>
                <a:t>p/2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6070" y="3075839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Symbol" charset="2"/>
                  <a:ea typeface="Symbol" charset="2"/>
                  <a:cs typeface="Symbol" charset="2"/>
                </a:rPr>
                <a:t>3p/2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 flipV="1">
              <a:off x="1257301" y="3299346"/>
              <a:ext cx="1142392" cy="114253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590800" y="833366"/>
            <a:ext cx="642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gray areas of (</a:t>
            </a:r>
            <a:r>
              <a:rPr lang="en-US" dirty="0">
                <a:solidFill>
                  <a:schemeClr val="accent2"/>
                </a:solidFill>
                <a:latin typeface="Symbol" pitchFamily="2" charset="2"/>
              </a:rPr>
              <a:t>y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  <a:latin typeface="Symbol" pitchFamily="2" charset="2"/>
              </a:rPr>
              <a:t> y</a:t>
            </a:r>
            <a:r>
              <a:rPr lang="en-US" baseline="-25000" dirty="0">
                <a:solidFill>
                  <a:schemeClr val="accent2"/>
                </a:solidFill>
                <a:latin typeface="Symbol" pitchFamily="2" charset="2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 plane the spin transformation from vertical</a:t>
            </a:r>
          </a:p>
          <a:p>
            <a:r>
              <a:rPr lang="en-US" dirty="0">
                <a:solidFill>
                  <a:schemeClr val="accent2"/>
                </a:solidFill>
              </a:rPr>
              <a:t>to longitudinal can not be realized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535762-8BC5-C642-9CC4-1184EF0463BF}"/>
              </a:ext>
            </a:extLst>
          </p:cNvPr>
          <p:cNvSpPr txBox="1"/>
          <p:nvPr/>
        </p:nvSpPr>
        <p:spPr>
          <a:xfrm>
            <a:off x="3719347" y="1567883"/>
            <a:ext cx="52420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 rotation angles (</a:t>
            </a:r>
            <a:r>
              <a:rPr lang="en-US" dirty="0">
                <a:latin typeface="Symbol" pitchFamily="2" charset="2"/>
              </a:rPr>
              <a:t>y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>
                <a:latin typeface="Symbol" pitchFamily="2" charset="2"/>
              </a:rPr>
              <a:t> y</a:t>
            </a:r>
            <a:r>
              <a:rPr lang="en-US" baseline="-25000" dirty="0">
                <a:latin typeface="Symbol" pitchFamily="2" charset="2"/>
              </a:rPr>
              <a:t>2</a:t>
            </a:r>
            <a:r>
              <a:rPr lang="en-US" dirty="0"/>
              <a:t>) are related with bend angle values: 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     y</a:t>
            </a:r>
            <a:r>
              <a:rPr lang="en-US" baseline="-25000" dirty="0"/>
              <a:t>1</a:t>
            </a:r>
            <a:r>
              <a:rPr lang="en-US" dirty="0"/>
              <a:t>=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i="1" baseline="-25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 , y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/>
              <a:t>=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i="1" baseline="-25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latin typeface="Symbol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Thus, any straight line passing through the origin point corresponds to varying electron energy at fixed dipole bending angles.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instance, the red line on the plot corresponds to varying energy at fixed and equal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 </a:t>
            </a:r>
            <a:r>
              <a:rPr lang="en-US" dirty="0">
                <a:ea typeface="Symbol" charset="2"/>
                <a:cs typeface="Symbol" charset="2"/>
              </a:rPr>
              <a:t>and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endParaRPr lang="en-US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9E6250-FCD5-9D41-97BD-7641BCA386CA}"/>
              </a:ext>
            </a:extLst>
          </p:cNvPr>
          <p:cNvSpPr>
            <a:spLocks noChangeAspect="1"/>
          </p:cNvSpPr>
          <p:nvPr/>
        </p:nvSpPr>
        <p:spPr>
          <a:xfrm flipH="1">
            <a:off x="1054199" y="342890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037919-7EA7-4746-A854-C34B20022EA9}"/>
              </a:ext>
            </a:extLst>
          </p:cNvPr>
          <p:cNvSpPr>
            <a:spLocks noChangeAspect="1"/>
          </p:cNvSpPr>
          <p:nvPr/>
        </p:nvSpPr>
        <p:spPr>
          <a:xfrm flipH="1">
            <a:off x="1438099" y="306044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6066CE-76F2-094C-8FFD-4C4784EE7FFC}"/>
              </a:ext>
            </a:extLst>
          </p:cNvPr>
          <p:cNvCxnSpPr>
            <a:endCxn id="6" idx="5"/>
          </p:cNvCxnSpPr>
          <p:nvPr/>
        </p:nvCxnSpPr>
        <p:spPr>
          <a:xfrm flipV="1">
            <a:off x="717630" y="3506957"/>
            <a:ext cx="349960" cy="10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7D524B-1EF9-CC49-8415-CF20A9F65C08}"/>
                  </a:ext>
                </a:extLst>
              </p:cNvPr>
              <p:cNvSpPr txBox="1"/>
              <p:nvPr/>
            </p:nvSpPr>
            <p:spPr>
              <a:xfrm>
                <a:off x="31459" y="4536404"/>
                <a:ext cx="32555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 GeV point </a:t>
                </a:r>
              </a:p>
              <a:p>
                <a:r>
                  <a:rPr lang="en-US" dirty="0"/>
                  <a:t>(required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138.4 </a:t>
                </a:r>
                <a:r>
                  <a:rPr lang="en-US" dirty="0" err="1"/>
                  <a:t>mrad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7D524B-1EF9-CC49-8415-CF20A9F65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" y="4536404"/>
                <a:ext cx="3255571" cy="646331"/>
              </a:xfrm>
              <a:prstGeom prst="rect">
                <a:avLst/>
              </a:prstGeom>
              <a:blipFill>
                <a:blip r:embed="rId2"/>
                <a:stretch>
                  <a:fillRect l="-775" t="-1923" r="-38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2F2679-9867-B045-9EA6-7399EDDAA9A2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1492635" y="3096886"/>
            <a:ext cx="1605863" cy="123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00C1A68-082F-384F-81FE-2B4222D9B51A}"/>
              </a:ext>
            </a:extLst>
          </p:cNvPr>
          <p:cNvSpPr txBox="1"/>
          <p:nvPr/>
        </p:nvSpPr>
        <p:spPr>
          <a:xfrm>
            <a:off x="2412572" y="4315469"/>
            <a:ext cx="14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GeV 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7285ED-8EB2-D248-826B-92AD1C9D3F2E}"/>
              </a:ext>
            </a:extLst>
          </p:cNvPr>
          <p:cNvSpPr txBox="1"/>
          <p:nvPr/>
        </p:nvSpPr>
        <p:spPr>
          <a:xfrm>
            <a:off x="1529539" y="5349978"/>
            <a:ext cx="70345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With this rotator design example the longitudinal polarization at 18 GeV energy </a:t>
            </a:r>
            <a:r>
              <a:rPr lang="en-US" b="1" dirty="0"/>
              <a:t>can not be realized</a:t>
            </a:r>
            <a:r>
              <a:rPr lang="en-US" dirty="0"/>
              <a:t>, since energy range is limited (5-15 GeV)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AF325E-AF7A-2349-97C0-D501E80FB2FA}"/>
              </a:ext>
            </a:extLst>
          </p:cNvPr>
          <p:cNvSpPr txBox="1"/>
          <p:nvPr/>
        </p:nvSpPr>
        <p:spPr>
          <a:xfrm>
            <a:off x="2565139" y="36911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5p/2</a:t>
            </a:r>
          </a:p>
        </p:txBody>
      </p:sp>
    </p:spTree>
    <p:extLst>
      <p:ext uri="{BB962C8B-B14F-4D97-AF65-F5344CB8AC3E}">
        <p14:creationId xmlns:p14="http://schemas.microsoft.com/office/powerpoint/2010/main" val="9788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038"/>
            <a:ext cx="7886700" cy="1325563"/>
          </a:xfrm>
        </p:spPr>
        <p:txBody>
          <a:bodyPr/>
          <a:lstStyle/>
          <a:p>
            <a:r>
              <a:rPr lang="en-US" dirty="0"/>
              <a:t>Achieving largest continuous energy range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4800" y="1143000"/>
            <a:ext cx="3253183" cy="2917436"/>
            <a:chOff x="666070" y="1893773"/>
            <a:chExt cx="3253183" cy="2917436"/>
          </a:xfrm>
        </p:grpSpPr>
        <p:grpSp>
          <p:nvGrpSpPr>
            <p:cNvPr id="23" name="Group 22"/>
            <p:cNvGrpSpPr/>
            <p:nvPr/>
          </p:nvGrpSpPr>
          <p:grpSpPr>
            <a:xfrm>
              <a:off x="990600" y="1981200"/>
              <a:ext cx="2705101" cy="2705100"/>
              <a:chOff x="952499" y="2667000"/>
              <a:chExt cx="2705101" cy="2705100"/>
            </a:xfrm>
          </p:grpSpPr>
          <p:sp>
            <p:nvSpPr>
              <p:cNvPr id="11" name="Rectangle 10"/>
              <p:cNvSpPr/>
              <p:nvPr/>
            </p:nvSpPr>
            <p:spPr>
              <a:xfrm rot="2685288">
                <a:off x="952499" y="4838700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2685288">
                <a:off x="963387" y="4070372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685288">
                <a:off x="963389" y="334127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685288">
                <a:off x="1728608" y="482470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685288">
                <a:off x="2482945" y="4838700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685288">
                <a:off x="1736881" y="4077368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685288">
                <a:off x="2482943" y="4084366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685288">
                <a:off x="1717724" y="3323033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685288">
                <a:off x="2474671" y="3344024"/>
                <a:ext cx="533400" cy="533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219200" y="2667000"/>
                <a:ext cx="0" cy="2438400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219200" y="5091408"/>
                <a:ext cx="2438400" cy="13992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498945" y="440560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y</a:t>
              </a:r>
              <a:r>
                <a:rPr lang="en-US" baseline="-25000" dirty="0">
                  <a:latin typeface="Symbol" charset="2"/>
                  <a:ea typeface="Symbol" charset="2"/>
                  <a:cs typeface="Symbol" charset="2"/>
                </a:rPr>
                <a:t>1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558" y="1893773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y</a:t>
              </a:r>
              <a:r>
                <a:rPr lang="en-US" baseline="-25000" dirty="0">
                  <a:latin typeface="Symbol" charset="2"/>
                  <a:ea typeface="Symbol" charset="2"/>
                  <a:cs typeface="Symbol" charset="2"/>
                </a:rPr>
                <a:t>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11940" y="4441877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p/2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5722" y="4441877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ea typeface="Symbol" charset="2"/>
                  <a:cs typeface="Symbol" charset="2"/>
                </a:rPr>
                <a:t>3p/2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9891" y="382275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Symbol" charset="2"/>
                  <a:ea typeface="Symbol" charset="2"/>
                  <a:cs typeface="Symbol" charset="2"/>
                </a:rPr>
                <a:t>p/2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6070" y="3075839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Symbol" charset="2"/>
                  <a:ea typeface="Symbol" charset="2"/>
                  <a:cs typeface="Symbol" charset="2"/>
                </a:rPr>
                <a:t>3p/2</a:t>
              </a:r>
              <a:endParaRPr lang="en-US" dirty="0">
                <a:latin typeface="Symbol" charset="2"/>
                <a:ea typeface="Symbol" charset="2"/>
                <a:cs typeface="Symbol" charset="2"/>
              </a:endParaRP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 flipV="1">
              <a:off x="1257301" y="3075839"/>
              <a:ext cx="645479" cy="136603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E9E6250-FCD5-9D41-97BD-7641BCA386CA}"/>
              </a:ext>
            </a:extLst>
          </p:cNvPr>
          <p:cNvSpPr>
            <a:spLocks noChangeAspect="1"/>
          </p:cNvSpPr>
          <p:nvPr/>
        </p:nvSpPr>
        <p:spPr>
          <a:xfrm flipH="1">
            <a:off x="1135224" y="350993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06A0F-7C64-3849-892C-9F97DDD2AEEC}"/>
              </a:ext>
            </a:extLst>
          </p:cNvPr>
          <p:cNvSpPr txBox="1"/>
          <p:nvPr/>
        </p:nvSpPr>
        <p:spPr>
          <a:xfrm>
            <a:off x="3673746" y="654969"/>
            <a:ext cx="4804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lines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    </a:t>
            </a:r>
            <a:r>
              <a:rPr lang="en-US" dirty="0">
                <a:ea typeface="Symbol" charset="2"/>
                <a:cs typeface="Symbol" charset="2"/>
              </a:rPr>
              <a:t>and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ea typeface="Symbol" charset="2"/>
                <a:cs typeface="Symbol" charset="2"/>
              </a:rPr>
              <a:t>=2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 </a:t>
            </a:r>
            <a:r>
              <a:rPr lang="en-US" dirty="0">
                <a:ea typeface="Symbol" charset="2"/>
                <a:cs typeface="Symbol" charset="2"/>
              </a:rPr>
              <a:t>span over longest continuous good parameter intervals</a:t>
            </a:r>
            <a:br>
              <a:rPr lang="en-US" baseline="-25000" dirty="0">
                <a:latin typeface="Symbol" charset="2"/>
                <a:ea typeface="Symbol" charset="2"/>
                <a:cs typeface="Symbol" charset="2"/>
              </a:rPr>
            </a:br>
            <a:endParaRPr lang="en-US" baseline="-25000" dirty="0">
              <a:latin typeface="Symbol" charset="2"/>
              <a:ea typeface="Symbol" charset="2"/>
              <a:cs typeface="Symbol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Thus, these lines (and bend angle relations) provides largest possible continuous energy range: 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/>
              <a:t>Maximum-to-minimum energy ratio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="1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b="1" dirty="0">
                <a:ea typeface="Symbol" charset="2"/>
                <a:cs typeface="Symbol" charset="2"/>
              </a:rPr>
              <a:t>=2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="1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  </a:t>
            </a:r>
            <a:r>
              <a:rPr lang="en-US" dirty="0">
                <a:ea typeface="Symbol" charset="2"/>
                <a:cs typeface="Symbol" charset="2"/>
              </a:rPr>
              <a:t>line leads to smaller values of required solenoid fields, than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ea typeface="Symbol" charset="2"/>
                <a:cs typeface="Symbol" charset="2"/>
              </a:rPr>
              <a:t>=2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br>
              <a:rPr lang="en-US" dirty="0">
                <a:ea typeface="Symbol" charset="2"/>
                <a:cs typeface="Symbol" charset="2"/>
              </a:rPr>
            </a:br>
            <a:r>
              <a:rPr lang="en-US" dirty="0">
                <a:ea typeface="Symbol" charset="2"/>
                <a:cs typeface="Symbol" charset="2"/>
              </a:rPr>
              <a:t>Thus this is a preferable choice for EIC rotator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Symbol" charset="2"/>
              <a:cs typeface="Symbol" charset="2"/>
            </a:endParaRPr>
          </a:p>
          <a:p>
            <a:endParaRPr lang="en-US" dirty="0">
              <a:ea typeface="Symbol" charset="2"/>
              <a:cs typeface="Symbol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037919-7EA7-4746-A854-C34B20022EA9}"/>
              </a:ext>
            </a:extLst>
          </p:cNvPr>
          <p:cNvSpPr>
            <a:spLocks noChangeAspect="1"/>
          </p:cNvSpPr>
          <p:nvPr/>
        </p:nvSpPr>
        <p:spPr>
          <a:xfrm flipH="1">
            <a:off x="2121003" y="301414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6066CE-76F2-094C-8FFD-4C4784EE7FFC}"/>
              </a:ext>
            </a:extLst>
          </p:cNvPr>
          <p:cNvCxnSpPr>
            <a:endCxn id="6" idx="5"/>
          </p:cNvCxnSpPr>
          <p:nvPr/>
        </p:nvCxnSpPr>
        <p:spPr>
          <a:xfrm flipV="1">
            <a:off x="798655" y="3587982"/>
            <a:ext cx="349960" cy="10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7D524B-1EF9-CC49-8415-CF20A9F65C08}"/>
              </a:ext>
            </a:extLst>
          </p:cNvPr>
          <p:cNvSpPr txBox="1"/>
          <p:nvPr/>
        </p:nvSpPr>
        <p:spPr>
          <a:xfrm>
            <a:off x="31459" y="4536404"/>
            <a:ext cx="13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GeV point </a:t>
            </a:r>
          </a:p>
          <a:p>
            <a:r>
              <a:rPr lang="en-US" dirty="0"/>
              <a:t>(3.6 GeV)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2F2679-9867-B045-9EA6-7399EDDAA9A2}"/>
              </a:ext>
            </a:extLst>
          </p:cNvPr>
          <p:cNvCxnSpPr>
            <a:cxnSpLocks/>
          </p:cNvCxnSpPr>
          <p:nvPr/>
        </p:nvCxnSpPr>
        <p:spPr>
          <a:xfrm flipH="1" flipV="1">
            <a:off x="2175352" y="3060413"/>
            <a:ext cx="1069382" cy="138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00C1A68-082F-384F-81FE-2B4222D9B51A}"/>
              </a:ext>
            </a:extLst>
          </p:cNvPr>
          <p:cNvSpPr txBox="1"/>
          <p:nvPr/>
        </p:nvSpPr>
        <p:spPr>
          <a:xfrm>
            <a:off x="2412572" y="4315469"/>
            <a:ext cx="14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GeV point</a:t>
            </a:r>
          </a:p>
          <a:p>
            <a:r>
              <a:rPr lang="en-US" dirty="0"/>
              <a:t>(18 GeV)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AF325E-AF7A-2349-97C0-D501E80FB2FA}"/>
              </a:ext>
            </a:extLst>
          </p:cNvPr>
          <p:cNvSpPr txBox="1"/>
          <p:nvPr/>
        </p:nvSpPr>
        <p:spPr>
          <a:xfrm>
            <a:off x="2565139" y="36911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5p/2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F828CE-E3DA-A445-BE8F-956E23672333}"/>
              </a:ext>
            </a:extLst>
          </p:cNvPr>
          <p:cNvCxnSpPr>
            <a:cxnSpLocks/>
          </p:cNvCxnSpPr>
          <p:nvPr/>
        </p:nvCxnSpPr>
        <p:spPr>
          <a:xfrm flipV="1">
            <a:off x="896031" y="3022807"/>
            <a:ext cx="1268435" cy="68557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9677442-88D0-A94E-8C16-CF781DCB93C0}"/>
              </a:ext>
            </a:extLst>
          </p:cNvPr>
          <p:cNvSpPr/>
          <p:nvPr/>
        </p:nvSpPr>
        <p:spPr>
          <a:xfrm>
            <a:off x="5492491" y="4737340"/>
            <a:ext cx="1662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 92.27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>
              <a:ea typeface="Symbol" charset="2"/>
              <a:cs typeface="Symbol" charset="2"/>
            </a:endParaRP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= </a:t>
            </a:r>
            <a:r>
              <a:rPr lang="en-US" dirty="0">
                <a:ea typeface="Symbol" charset="2"/>
                <a:cs typeface="Symbol" charset="2"/>
              </a:rPr>
              <a:t>46.14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2F717-6C22-D148-B7F7-5F62D72FE78A}"/>
              </a:ext>
            </a:extLst>
          </p:cNvPr>
          <p:cNvSpPr txBox="1"/>
          <p:nvPr/>
        </p:nvSpPr>
        <p:spPr>
          <a:xfrm>
            <a:off x="4010374" y="4024317"/>
            <a:ext cx="4333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examples of continuous ranges covering all EIC energies (using 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="1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b="1" dirty="0">
                <a:ea typeface="Symbol" charset="2"/>
                <a:cs typeface="Symbol" charset="2"/>
              </a:rPr>
              <a:t>=2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="1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  </a:t>
            </a:r>
            <a:r>
              <a:rPr lang="en-US" dirty="0">
                <a:ea typeface="Symbol" charset="2"/>
                <a:cs typeface="Symbol" charset="2"/>
              </a:rPr>
              <a:t>line )</a:t>
            </a:r>
            <a:endParaRPr lang="en-US" dirty="0"/>
          </a:p>
          <a:p>
            <a:endParaRPr lang="en-US" dirty="0"/>
          </a:p>
          <a:p>
            <a:r>
              <a:rPr lang="en-US" dirty="0"/>
              <a:t>5-25 GeV: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3.6-18 GeV: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DBE1EB-ADF4-3940-8428-53B5232B00B5}"/>
              </a:ext>
            </a:extLst>
          </p:cNvPr>
          <p:cNvSpPr/>
          <p:nvPr/>
        </p:nvSpPr>
        <p:spPr>
          <a:xfrm>
            <a:off x="5617808" y="5681934"/>
            <a:ext cx="1738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ea typeface="Symbol" charset="2"/>
                <a:cs typeface="Symbol" charset="2"/>
              </a:rPr>
              <a:t>= 128.15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>
              <a:ea typeface="Symbol" charset="2"/>
              <a:cs typeface="Symbol" charset="2"/>
            </a:endParaRP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= </a:t>
            </a:r>
            <a:r>
              <a:rPr lang="en-US" dirty="0">
                <a:ea typeface="Symbol" charset="2"/>
                <a:cs typeface="Symbol" charset="2"/>
              </a:rPr>
              <a:t>64.08 </a:t>
            </a:r>
            <a:r>
              <a:rPr lang="en-US" dirty="0" err="1">
                <a:ea typeface="Symbol" charset="2"/>
                <a:cs typeface="Symbol" charset="2"/>
              </a:rPr>
              <a:t>mrad</a:t>
            </a:r>
            <a:endParaRPr lang="en-US" dirty="0"/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48E39D4-EDD0-0B47-8C6A-5980959F9229}"/>
              </a:ext>
            </a:extLst>
          </p:cNvPr>
          <p:cNvCxnSpPr/>
          <p:nvPr/>
        </p:nvCxnSpPr>
        <p:spPr>
          <a:xfrm flipV="1">
            <a:off x="5045320" y="4961800"/>
            <a:ext cx="457200" cy="9144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EA07CB57-D61A-5F47-8FE6-E8AE922968C1}"/>
              </a:ext>
            </a:extLst>
          </p:cNvPr>
          <p:cNvCxnSpPr/>
          <p:nvPr/>
        </p:nvCxnSpPr>
        <p:spPr>
          <a:xfrm>
            <a:off x="5160608" y="5905258"/>
            <a:ext cx="457200" cy="14472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0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08" y="-58994"/>
            <a:ext cx="7886700" cy="1325563"/>
          </a:xfrm>
        </p:spPr>
        <p:txBody>
          <a:bodyPr/>
          <a:lstStyle/>
          <a:p>
            <a:r>
              <a:rPr lang="en-US" dirty="0"/>
              <a:t>Spin rotator: required solenoid fields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92" y="1645457"/>
            <a:ext cx="4267200" cy="2602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60" y="1198526"/>
            <a:ext cx="772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Provides longitudinal polarization in IP throughout the whole energy range.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71647"/>
              </p:ext>
            </p:extLst>
          </p:nvPr>
        </p:nvGraphicFramePr>
        <p:xfrm>
          <a:off x="1295401" y="4325402"/>
          <a:ext cx="7391400" cy="241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18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Magnet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1st rotator solenoid field integral , T*m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2nd rotator solenoid field integral , T*m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1st bend angle, mrad</a:t>
                      </a:r>
                    </a:p>
                  </a:txBody>
                  <a:tcPr marL="12700" marR="12700" marT="1270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2nd bend angle, mrad</a:t>
                      </a:r>
                    </a:p>
                  </a:txBody>
                  <a:tcPr marL="12700" marR="12700" marT="1270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5E5E6D-AAE3-864D-8472-0B1FF929D7FA}"/>
              </a:ext>
            </a:extLst>
          </p:cNvPr>
          <p:cNvSpPr txBox="1"/>
          <p:nvPr/>
        </p:nvSpPr>
        <p:spPr>
          <a:xfrm>
            <a:off x="5965902" y="2096429"/>
            <a:ext cx="21578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Calls for SC solenoids</a:t>
            </a:r>
          </a:p>
          <a:p>
            <a:r>
              <a:rPr lang="en-US" dirty="0"/>
              <a:t>with up to 7T field</a:t>
            </a:r>
          </a:p>
        </p:txBody>
      </p:sp>
    </p:spTree>
    <p:extLst>
      <p:ext uri="{BB962C8B-B14F-4D97-AF65-F5344CB8AC3E}">
        <p14:creationId xmlns:p14="http://schemas.microsoft.com/office/powerpoint/2010/main" val="149744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63367"/>
            <a:ext cx="7806240" cy="1144921"/>
          </a:xfrm>
          <a:ln/>
        </p:spPr>
        <p:txBody>
          <a:bodyPr tIns="41473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Polarization evolution in electron ring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424" y="2144004"/>
            <a:ext cx="3859200" cy="41764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379798"/>
            <a:ext cx="3767040" cy="2968151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1208288"/>
            <a:ext cx="84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4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/>
              <a:t>Synchrotron radiation determines the polarization evolution through </a:t>
            </a:r>
            <a:r>
              <a:rPr lang="en-GB" dirty="0" err="1"/>
              <a:t>Sokolov-Ternov</a:t>
            </a:r>
            <a:r>
              <a:rPr lang="en-GB" dirty="0"/>
              <a:t> spin-flip emission and spin diffusion caused by quantum emission of S photons. Both processes combined define the equilibrium polarization </a:t>
            </a:r>
            <a:r>
              <a:rPr lang="en-GB" dirty="0" err="1"/>
              <a:t>P</a:t>
            </a:r>
            <a:r>
              <a:rPr lang="en-GB" baseline="-25000" dirty="0" err="1"/>
              <a:t>eq</a:t>
            </a:r>
            <a:r>
              <a:rPr lang="en-GB" baseline="-25000" dirty="0"/>
              <a:t> </a:t>
            </a:r>
            <a:r>
              <a:rPr lang="en-GB" dirty="0"/>
              <a:t>and polarization relaxation time t.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8800" y="2719446"/>
            <a:ext cx="24925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9000"/>
              <a:tabLst>
                <a:tab pos="656650" algn="l"/>
                <a:tab pos="1313299" algn="l"/>
                <a:tab pos="1969949" algn="l"/>
              </a:tabLst>
            </a:pPr>
            <a:r>
              <a:rPr lang="en-GB" sz="2000" dirty="0" err="1">
                <a:solidFill>
                  <a:srgbClr val="4700B8"/>
                </a:solidFill>
                <a:latin typeface="Times" charset="0"/>
              </a:rPr>
              <a:t>Derbenev-Kondratenko</a:t>
            </a:r>
            <a:r>
              <a:rPr lang="en-GB" sz="2000" dirty="0">
                <a:solidFill>
                  <a:srgbClr val="4700B8"/>
                </a:solidFill>
                <a:latin typeface="Times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9000"/>
              <a:tabLst>
                <a:tab pos="656650" algn="l"/>
                <a:tab pos="1313299" algn="l"/>
                <a:tab pos="1969949" algn="l"/>
              </a:tabLst>
            </a:pPr>
            <a:r>
              <a:rPr lang="en-GB" sz="2000" dirty="0">
                <a:solidFill>
                  <a:srgbClr val="4700B8"/>
                </a:solidFill>
                <a:latin typeface="Times" charset="0"/>
              </a:rPr>
              <a:t>(1973)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559040" y="2298958"/>
            <a:ext cx="3804480" cy="3151051"/>
          </a:xfrm>
          <a:prstGeom prst="roundRect">
            <a:avLst>
              <a:gd name="adj" fmla="val 42"/>
            </a:avLst>
          </a:prstGeom>
          <a:noFill/>
          <a:ln w="36720">
            <a:solidFill>
              <a:srgbClr val="8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467164"/>
              </p:ext>
            </p:extLst>
          </p:nvPr>
        </p:nvGraphicFramePr>
        <p:xfrm>
          <a:off x="4648200" y="3659309"/>
          <a:ext cx="3581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6" imgW="2108200" imgH="1054100" progId="Equation.3">
                  <p:embed/>
                </p:oleObj>
              </mc:Choice>
              <mc:Fallback>
                <p:oleObj name="Equation" r:id="rId6" imgW="21082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59309"/>
                        <a:ext cx="3581400" cy="179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800" y="4724400"/>
          <a:ext cx="990600" cy="71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990600" cy="714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18093" y="4903481"/>
            <a:ext cx="223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charset="0"/>
              </a:rPr>
              <a:t>(taken at const x, x’, y, y’)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460" y="3665009"/>
            <a:ext cx="4139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Depolarization caused by spin diffusion is </a:t>
            </a:r>
          </a:p>
          <a:p>
            <a:r>
              <a:rPr lang="en-US" dirty="0"/>
              <a:t>defined by a derivative of invariant spin</a:t>
            </a:r>
          </a:p>
          <a:p>
            <a:r>
              <a:rPr lang="en-US" dirty="0"/>
              <a:t>field over                      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31541"/>
              </p:ext>
            </p:extLst>
          </p:nvPr>
        </p:nvGraphicFramePr>
        <p:xfrm>
          <a:off x="1299662" y="4186096"/>
          <a:ext cx="1058275" cy="58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10" imgW="825500" imgH="457200" progId="Equation.3">
                  <p:embed/>
                </p:oleObj>
              </mc:Choice>
              <mc:Fallback>
                <p:oleObj name="Equation" r:id="rId10" imgW="825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9662" y="4186096"/>
                        <a:ext cx="1058275" cy="58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6960" y="5693048"/>
            <a:ext cx="2044700" cy="922474"/>
            <a:chOff x="3124200" y="5646874"/>
            <a:chExt cx="2044700" cy="922474"/>
          </a:xfrm>
        </p:grpSpPr>
        <p:sp>
          <p:nvSpPr>
            <p:cNvPr id="5" name="Rectangle 4"/>
            <p:cNvSpPr/>
            <p:nvPr/>
          </p:nvSpPr>
          <p:spPr>
            <a:xfrm>
              <a:off x="3124200" y="5646874"/>
              <a:ext cx="2044700" cy="8763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184117"/>
                </p:ext>
              </p:extLst>
            </p:nvPr>
          </p:nvGraphicFramePr>
          <p:xfrm>
            <a:off x="3124200" y="5693048"/>
            <a:ext cx="188912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" name="Equation" r:id="rId12" imgW="1117600" imgH="520700" progId="Equation.3">
                    <p:embed/>
                  </p:oleObj>
                </mc:Choice>
                <mc:Fallback>
                  <p:oleObj name="Equation" r:id="rId12" imgW="1117600" imgH="520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24200" y="5693048"/>
                          <a:ext cx="1889125" cy="876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" name="Straight Connector 5"/>
          <p:cNvCxnSpPr/>
          <p:nvPr/>
        </p:nvCxnSpPr>
        <p:spPr>
          <a:xfrm>
            <a:off x="1418093" y="5347949"/>
            <a:ext cx="2235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952500" y="5450009"/>
            <a:ext cx="203200" cy="2430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321"/>
            <a:ext cx="7886700" cy="1325563"/>
          </a:xfrm>
        </p:spPr>
        <p:txBody>
          <a:bodyPr/>
          <a:lstStyle/>
          <a:p>
            <a:r>
              <a:rPr lang="en-US" dirty="0"/>
              <a:t>First-order spin perturbation consideration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216429"/>
            <a:ext cx="855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magnetic fields on design orbit define the periodical spin solution </a:t>
            </a:r>
            <a:r>
              <a:rPr lang="en-US" b="1" dirty="0"/>
              <a:t>n</a:t>
            </a:r>
            <a:r>
              <a:rPr lang="en-US" b="1" baseline="-25000" dirty="0"/>
              <a:t>0</a:t>
            </a:r>
            <a:r>
              <a:rPr lang="en-US" dirty="0"/>
              <a:t> and two others</a:t>
            </a:r>
          </a:p>
          <a:p>
            <a:r>
              <a:rPr lang="en-US" dirty="0"/>
              <a:t> spin eigenvectors </a:t>
            </a:r>
            <a:r>
              <a:rPr lang="en-US" b="1" dirty="0"/>
              <a:t>k</a:t>
            </a:r>
            <a:r>
              <a:rPr lang="en-US" b="1" baseline="-25000" dirty="0"/>
              <a:t>0</a:t>
            </a:r>
            <a:r>
              <a:rPr lang="en-US" dirty="0"/>
              <a:t> = </a:t>
            </a:r>
            <a:r>
              <a:rPr lang="en-US" b="1" dirty="0"/>
              <a:t>l</a:t>
            </a:r>
            <a:r>
              <a:rPr lang="en-US" b="1" baseline="-25000" dirty="0"/>
              <a:t>0</a:t>
            </a:r>
            <a:r>
              <a:rPr lang="en-US" dirty="0"/>
              <a:t>+i</a:t>
            </a:r>
            <a:r>
              <a:rPr lang="en-US" b="1" dirty="0"/>
              <a:t>m</a:t>
            </a:r>
            <a:r>
              <a:rPr lang="en-US" b="1" baseline="-25000" dirty="0"/>
              <a:t>0</a:t>
            </a:r>
            <a:r>
              <a:rPr lang="en-US" dirty="0"/>
              <a:t>, </a:t>
            </a:r>
            <a:r>
              <a:rPr lang="en-US" b="1" dirty="0"/>
              <a:t>k</a:t>
            </a:r>
            <a:r>
              <a:rPr lang="en-US" b="1" baseline="-25000" dirty="0"/>
              <a:t>0</a:t>
            </a:r>
            <a:r>
              <a:rPr lang="en-US" b="1" dirty="0"/>
              <a:t>*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l</a:t>
            </a:r>
            <a:r>
              <a:rPr lang="en-US" b="1" baseline="-25000" dirty="0"/>
              <a:t>0</a:t>
            </a:r>
            <a:r>
              <a:rPr lang="en-US" b="1" dirty="0"/>
              <a:t>,m</a:t>
            </a:r>
            <a:r>
              <a:rPr lang="en-US" b="1" baseline="-25000" dirty="0"/>
              <a:t>0</a:t>
            </a:r>
            <a:r>
              <a:rPr lang="en-US" b="1" dirty="0"/>
              <a:t>,n</a:t>
            </a:r>
            <a:r>
              <a:rPr lang="en-US" b="1" baseline="-25000" dirty="0"/>
              <a:t>0</a:t>
            </a:r>
            <a:r>
              <a:rPr lang="en-US" b="1" dirty="0"/>
              <a:t> </a:t>
            </a:r>
            <a:r>
              <a:rPr lang="en-US" dirty="0"/>
              <a:t>form normalized triad convenient for considering spin motion perturbations.</a:t>
            </a:r>
          </a:p>
          <a:p>
            <a:endParaRPr lang="en-US" dirty="0"/>
          </a:p>
          <a:p>
            <a:r>
              <a:rPr lang="en-US" dirty="0"/>
              <a:t>In the first order spin perturbation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/>
              <a:t> by momentum deviation or </a:t>
            </a:r>
            <a:r>
              <a:rPr lang="en-US" dirty="0" err="1"/>
              <a:t>betatron</a:t>
            </a:r>
            <a:r>
              <a:rPr lang="en-US" dirty="0"/>
              <a:t> motion is described by the following equation: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343483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components perturbation precession vector </a:t>
            </a:r>
            <a:r>
              <a:rPr lang="en-US" b="1" dirty="0">
                <a:latin typeface="Times New Roman"/>
                <a:cs typeface="Times New Roman"/>
              </a:rPr>
              <a:t>w</a:t>
            </a:r>
            <a:r>
              <a:rPr lang="en-US" dirty="0"/>
              <a:t> (neglecting terms of order of anomalous magnetic moment </a:t>
            </a:r>
            <a:r>
              <a:rPr lang="en-US" i="1" dirty="0">
                <a:latin typeface="Times New Roman"/>
                <a:cs typeface="Times New Roman"/>
              </a:rPr>
              <a:t>a </a:t>
            </a:r>
            <a:r>
              <a:rPr lang="en-US" dirty="0"/>
              <a:t>) are: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80747"/>
              </p:ext>
            </p:extLst>
          </p:nvPr>
        </p:nvGraphicFramePr>
        <p:xfrm>
          <a:off x="115887" y="3985343"/>
          <a:ext cx="902811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3" imgW="5588000" imgH="927100" progId="Equation.3">
                  <p:embed/>
                </p:oleObj>
              </mc:Choice>
              <mc:Fallback>
                <p:oleObj name="Equation" r:id="rId3" imgW="55880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7" y="3985343"/>
                        <a:ext cx="9028113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761998"/>
              </p:ext>
            </p:extLst>
          </p:nvPr>
        </p:nvGraphicFramePr>
        <p:xfrm>
          <a:off x="4046671" y="2706920"/>
          <a:ext cx="1509142" cy="70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5" imgW="901700" imgH="419100" progId="Equation.3">
                  <p:embed/>
                </p:oleObj>
              </mc:Choice>
              <mc:Fallback>
                <p:oleObj name="Equation" r:id="rId5" imgW="901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6671" y="2706920"/>
                        <a:ext cx="1509142" cy="70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190" y="5607569"/>
            <a:ext cx="872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proper periodical conditions the solution of this equation gives the invariant spin field</a:t>
            </a:r>
          </a:p>
          <a:p>
            <a:r>
              <a:rPr lang="en-US" dirty="0"/>
              <a:t> in first order.</a:t>
            </a:r>
          </a:p>
        </p:txBody>
      </p:sp>
    </p:spTree>
    <p:extLst>
      <p:ext uri="{BB962C8B-B14F-4D97-AF65-F5344CB8AC3E}">
        <p14:creationId xmlns:p14="http://schemas.microsoft.com/office/powerpoint/2010/main" val="316318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spin matching conditions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365655"/>
            <a:ext cx="855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goal:  </a:t>
            </a:r>
            <a:r>
              <a:rPr lang="en-US" dirty="0"/>
              <a:t>eliminate (minimize) dependence of</a:t>
            </a:r>
            <a:r>
              <a:rPr lang="en-US" b="1" dirty="0"/>
              <a:t> </a:t>
            </a:r>
            <a:r>
              <a:rPr lang="en-US" dirty="0"/>
              <a:t>the spin invariant field (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/>
              <a:t>) on horizontal </a:t>
            </a:r>
            <a:r>
              <a:rPr lang="en-US" dirty="0" err="1"/>
              <a:t>betatron</a:t>
            </a:r>
            <a:r>
              <a:rPr lang="en-US" dirty="0"/>
              <a:t> amplitude </a:t>
            </a:r>
            <a:r>
              <a:rPr lang="en-US" i="1" dirty="0"/>
              <a:t>A</a:t>
            </a:r>
            <a:r>
              <a:rPr lang="en-US" i="1" baseline="-25000" dirty="0"/>
              <a:t>x</a:t>
            </a:r>
            <a:r>
              <a:rPr lang="en-US" dirty="0"/>
              <a:t> and energy deviation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  outside the rotator system.</a:t>
            </a:r>
          </a:p>
          <a:p>
            <a:endParaRPr lang="en-US" dirty="0"/>
          </a:p>
          <a:p>
            <a:r>
              <a:rPr lang="en-US" dirty="0"/>
              <a:t>Thus avoiding any spin dynamics distortion by synchrotron radiation in the arc bends.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78892"/>
              </p:ext>
            </p:extLst>
          </p:nvPr>
        </p:nvGraphicFramePr>
        <p:xfrm>
          <a:off x="2474068" y="3569922"/>
          <a:ext cx="3760787" cy="141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Equation" r:id="rId3" imgW="1892300" imgH="711200" progId="Equation.3">
                  <p:embed/>
                </p:oleObj>
              </mc:Choice>
              <mc:Fallback>
                <p:oleObj name="Equation" r:id="rId3" imgW="18923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4068" y="3569922"/>
                        <a:ext cx="3760787" cy="141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5612" y="3054961"/>
            <a:ext cx="8059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following integral over the whole spin rotator system must be made 0 for terms</a:t>
            </a:r>
          </a:p>
          <a:p>
            <a:r>
              <a:rPr lang="en-US" dirty="0"/>
              <a:t>proportional to </a:t>
            </a:r>
            <a:r>
              <a:rPr lang="en-US" i="1" dirty="0"/>
              <a:t>A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90" y="4565850"/>
            <a:ext cx="921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orbital motion is considered in a standard form through components of </a:t>
            </a:r>
            <a:r>
              <a:rPr lang="en-US" dirty="0" err="1"/>
              <a:t>betatron</a:t>
            </a:r>
            <a:r>
              <a:rPr lang="en-US" dirty="0"/>
              <a:t> motion </a:t>
            </a:r>
          </a:p>
          <a:p>
            <a:r>
              <a:rPr lang="en-US" dirty="0" err="1"/>
              <a:t>eigen</a:t>
            </a:r>
            <a:r>
              <a:rPr lang="en-US" dirty="0"/>
              <a:t>-vectors </a:t>
            </a:r>
            <a:r>
              <a:rPr lang="en-US" i="1" dirty="0" err="1"/>
              <a:t>f</a:t>
            </a:r>
            <a:r>
              <a:rPr lang="en-US" i="1" baseline="-25000" dirty="0" err="1"/>
              <a:t>I</a:t>
            </a:r>
            <a:r>
              <a:rPr lang="en-US" i="1" dirty="0"/>
              <a:t> and </a:t>
            </a:r>
            <a:r>
              <a:rPr lang="en-US" i="1" dirty="0" err="1"/>
              <a:t>f</a:t>
            </a:r>
            <a:r>
              <a:rPr lang="en-US" i="1" baseline="-25000" dirty="0" err="1"/>
              <a:t>II</a:t>
            </a:r>
            <a:r>
              <a:rPr lang="en-US" dirty="0"/>
              <a:t> and dispersion functions </a:t>
            </a:r>
            <a:r>
              <a:rPr lang="en-US" i="1" dirty="0" err="1"/>
              <a:t>D</a:t>
            </a:r>
            <a:r>
              <a:rPr lang="en-US" i="1" baseline="-25000" dirty="0" err="1"/>
              <a:t>x</a:t>
            </a:r>
            <a:r>
              <a:rPr lang="en-US" i="1" dirty="0"/>
              <a:t>, </a:t>
            </a:r>
            <a:r>
              <a:rPr lang="en-US" i="1" dirty="0" err="1"/>
              <a:t>D</a:t>
            </a:r>
            <a:r>
              <a:rPr lang="en-US" i="1" baseline="-25000" dirty="0" err="1"/>
              <a:t>y</a:t>
            </a:r>
            <a:r>
              <a:rPr lang="en-US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59318"/>
              </p:ext>
            </p:extLst>
          </p:nvPr>
        </p:nvGraphicFramePr>
        <p:xfrm>
          <a:off x="2881033" y="5212181"/>
          <a:ext cx="3353822" cy="1063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5" imgW="2362200" imgH="749300" progId="Equation.3">
                  <p:embed/>
                </p:oleObj>
              </mc:Choice>
              <mc:Fallback>
                <p:oleObj name="Equation" r:id="rId5" imgW="23622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1033" y="5212181"/>
                        <a:ext cx="3353822" cy="1063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80590" y="2795581"/>
            <a:ext cx="8641648" cy="17862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73002"/>
              </p:ext>
            </p:extLst>
          </p:nvPr>
        </p:nvGraphicFramePr>
        <p:xfrm>
          <a:off x="861768" y="1931411"/>
          <a:ext cx="2501393" cy="38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7" imgW="1574800" imgH="241300" progId="Equation.3">
                  <p:embed/>
                </p:oleObj>
              </mc:Choice>
              <mc:Fallback>
                <p:oleObj name="Equation" r:id="rId7" imgW="1574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1768" y="1931411"/>
                        <a:ext cx="2501393" cy="383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51453" y="2124763"/>
            <a:ext cx="339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1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EA46FF-75CD-478C-B4B9-38C0BBE37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9940D-B965-48A3-8BD8-743149C56B42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55D50E1-417D-44A8-9359-7C721F778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41873</TotalTime>
  <Words>1760</Words>
  <Application>Microsoft Macintosh PowerPoint</Application>
  <PresentationFormat>On-screen Show (4:3)</PresentationFormat>
  <Paragraphs>264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Spin rotator design and spin matching</vt:lpstr>
      <vt:lpstr>EIC electron spin rotators</vt:lpstr>
      <vt:lpstr>Spin rotator: spin rotation angle definitions</vt:lpstr>
      <vt:lpstr>Selecting rotator parameters</vt:lpstr>
      <vt:lpstr>Achieving largest continuous energy range</vt:lpstr>
      <vt:lpstr>Spin rotator: required solenoid fields</vt:lpstr>
      <vt:lpstr>Polarization evolution in electron ring</vt:lpstr>
      <vt:lpstr>First-order spin perturbation consideration</vt:lpstr>
      <vt:lpstr>Exploring spin matching conditions </vt:lpstr>
      <vt:lpstr>Spin matching conditions for solenoidal rotators</vt:lpstr>
      <vt:lpstr>Direct energy effect spin matching</vt:lpstr>
      <vt:lpstr>The rotator solution corresponding to full direct energy spin match at 18 GeV</vt:lpstr>
      <vt:lpstr>Solenoidal insertion with betatron spin matching</vt:lpstr>
      <vt:lpstr>Realization of short solenoid insertion</vt:lpstr>
      <vt:lpstr>Realization of long solenoid insertion</vt:lpstr>
      <vt:lpstr>Example of d-function around the ring for two lattices</vt:lpstr>
      <vt:lpstr>PowerPoint Presentation</vt:lpstr>
      <vt:lpstr>PowerPoint Presentation</vt:lpstr>
      <vt:lpstr>Polarization formulas</vt:lpstr>
      <vt:lpstr>18 GeV lattices: disentangling different contributions in the polarization </vt:lpstr>
      <vt:lpstr>10 GeV lattices: disentangling different contributions in the polarization </vt:lpstr>
      <vt:lpstr>Summary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Ptitsyn, Vadim</cp:lastModifiedBy>
  <cp:revision>512</cp:revision>
  <cp:lastPrinted>2018-03-01T21:01:16Z</cp:lastPrinted>
  <dcterms:created xsi:type="dcterms:W3CDTF">2018-03-01T20:08:55Z</dcterms:created>
  <dcterms:modified xsi:type="dcterms:W3CDTF">2020-07-01T13:27:57Z</dcterms:modified>
</cp:coreProperties>
</file>