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1"/>
  </p:sldMasterIdLst>
  <p:notesMasterIdLst>
    <p:notesMasterId r:id="rId17"/>
  </p:notesMasterIdLst>
  <p:sldIdLst>
    <p:sldId id="662" r:id="rId2"/>
    <p:sldId id="665" r:id="rId3"/>
    <p:sldId id="660" r:id="rId4"/>
    <p:sldId id="671" r:id="rId5"/>
    <p:sldId id="672" r:id="rId6"/>
    <p:sldId id="673" r:id="rId7"/>
    <p:sldId id="674" r:id="rId8"/>
    <p:sldId id="675" r:id="rId9"/>
    <p:sldId id="676" r:id="rId10"/>
    <p:sldId id="678" r:id="rId11"/>
    <p:sldId id="677" r:id="rId12"/>
    <p:sldId id="679" r:id="rId13"/>
    <p:sldId id="680" r:id="rId14"/>
    <p:sldId id="681" r:id="rId15"/>
    <p:sldId id="6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8000"/>
    <a:srgbClr val="CCE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77" autoAdjust="0"/>
    <p:restoredTop sz="65873" autoAdjust="0"/>
  </p:normalViewPr>
  <p:slideViewPr>
    <p:cSldViewPr snapToGrid="0" snapToObjects="1">
      <p:cViewPr varScale="1">
        <p:scale>
          <a:sx n="113" d="100"/>
          <a:sy n="113" d="100"/>
        </p:scale>
        <p:origin x="744" y="96"/>
      </p:cViewPr>
      <p:guideLst>
        <p:guide orient="horz" pos="2160"/>
        <p:guide pos="3840"/>
      </p:guideLst>
    </p:cSldViewPr>
  </p:slideViewPr>
  <p:outlineViewPr>
    <p:cViewPr>
      <p:scale>
        <a:sx n="33" d="100"/>
        <a:sy n="33" d="100"/>
      </p:scale>
      <p:origin x="0" y="-11706"/>
    </p:cViewPr>
  </p:outlin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6/30/2020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r>
              <a:rPr lang="en-US" smtClean="0"/>
              <a:t>July 1, 2020</a:t>
            </a:r>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pic>
        <p:nvPicPr>
          <p:cNvPr id="13" name="Picture 12"/>
          <p:cNvPicPr>
            <a:picLocks noChangeAspect="1"/>
          </p:cNvPicPr>
          <p:nvPr userDrawn="1"/>
        </p:nvPicPr>
        <p:blipFill>
          <a:blip r:embed="rId2"/>
          <a:stretch>
            <a:fillRect/>
          </a:stretch>
        </p:blipFill>
        <p:spPr>
          <a:xfrm>
            <a:off x="0" y="0"/>
            <a:ext cx="12192000" cy="1282700"/>
          </a:xfrm>
          <a:prstGeom prst="rect">
            <a:avLst/>
          </a:prstGeom>
        </p:spPr>
      </p:pic>
    </p:spTree>
    <p:extLst>
      <p:ext uri="{BB962C8B-B14F-4D97-AF65-F5344CB8AC3E}">
        <p14:creationId xmlns:p14="http://schemas.microsoft.com/office/powerpoint/2010/main" val="42918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3484075" y="6543538"/>
            <a:ext cx="5223851" cy="311322"/>
          </a:xfrm>
        </p:spPr>
        <p:txBody>
          <a:bodyPr/>
          <a:lstStyle>
            <a:lvl1pPr algn="ctr">
              <a:defRPr baseline="0">
                <a:solidFill>
                  <a:schemeClr val="tx1"/>
                </a:solidFill>
                <a:latin typeface="Arial" charset="0"/>
              </a:defRPr>
            </a:lvl1pPr>
          </a:lstStyle>
          <a:p>
            <a:r>
              <a:rPr lang="en-US" smtClean="0"/>
              <a:t>Beam Polarization and Polarimetry at EIC</a:t>
            </a:r>
            <a:endParaRPr lang="en-US" dirty="0"/>
          </a:p>
        </p:txBody>
      </p:sp>
      <p:sp>
        <p:nvSpPr>
          <p:cNvPr id="6" name="Slide Number Placeholder 5"/>
          <p:cNvSpPr>
            <a:spLocks noGrp="1"/>
          </p:cNvSpPr>
          <p:nvPr>
            <p:ph type="sldNum" sz="quarter" idx="12"/>
          </p:nvPr>
        </p:nvSpPr>
        <p:spPr>
          <a:xfrm>
            <a:off x="11122143" y="6539765"/>
            <a:ext cx="714877" cy="303364"/>
          </a:xfrm>
        </p:spPr>
        <p:txBody>
          <a:bodyPr/>
          <a:lstStyle>
            <a:lvl1pPr algn="ctr">
              <a:defRPr sz="12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2"/>
          </p:nvPr>
        </p:nvSpPr>
        <p:spPr>
          <a:xfrm>
            <a:off x="404975" y="6539765"/>
            <a:ext cx="2743200" cy="315095"/>
          </a:xfrm>
          <a:prstGeom prst="rect">
            <a:avLst/>
          </a:prstGeom>
        </p:spPr>
        <p:txBody>
          <a:bodyPr vert="horz" lIns="91440" tIns="45720" rIns="91440" bIns="45720" rtlCol="0" anchor="ctr"/>
          <a:lstStyle>
            <a:lvl1pPr algn="l">
              <a:defRPr sz="1200">
                <a:solidFill>
                  <a:schemeClr val="tx1"/>
                </a:solidFill>
                <a:latin typeface="Arial" panose="020B0604020202020204" pitchFamily="34" charset="0"/>
                <a:cs typeface="Arial" panose="020B0604020202020204" pitchFamily="34" charset="0"/>
              </a:defRPr>
            </a:lvl1pPr>
          </a:lstStyle>
          <a:p>
            <a:r>
              <a:rPr lang="en-US" smtClean="0"/>
              <a:t>July 1, 2020</a:t>
            </a:r>
            <a:endParaRPr lang="en-US" dirty="0"/>
          </a:p>
        </p:txBody>
      </p:sp>
    </p:spTree>
    <p:extLst>
      <p:ext uri="{BB962C8B-B14F-4D97-AF65-F5344CB8AC3E}">
        <p14:creationId xmlns:p14="http://schemas.microsoft.com/office/powerpoint/2010/main" val="41639637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r>
              <a:rPr lang="en-US" smtClean="0"/>
              <a:t>July 1, 2020</a:t>
            </a:r>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smtClean="0"/>
              <a:t>Beam Polarization and Polarimetry at EIC</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848581623"/>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9D8D79F-CAAE-A44B-8210-D885D38FFAFD}"/>
              </a:ext>
            </a:extLst>
          </p:cNvPr>
          <p:cNvSpPr>
            <a:spLocks noGrp="1"/>
          </p:cNvSpPr>
          <p:nvPr>
            <p:ph type="ctrTitle"/>
          </p:nvPr>
        </p:nvSpPr>
        <p:spPr>
          <a:xfrm>
            <a:off x="323848" y="65310"/>
            <a:ext cx="11544304" cy="883947"/>
          </a:xfrm>
        </p:spPr>
        <p:txBody>
          <a:bodyPr/>
          <a:lstStyle/>
          <a:p>
            <a:pPr algn="ctr"/>
            <a:r>
              <a:rPr lang="en-US" sz="3600" dirty="0"/>
              <a:t>IR </a:t>
            </a:r>
            <a:r>
              <a:rPr lang="en-US" sz="3600" dirty="0" smtClean="0"/>
              <a:t>Related Effects</a:t>
            </a:r>
            <a:endParaRPr lang="en-US" sz="3600" dirty="0"/>
          </a:p>
        </p:txBody>
      </p:sp>
      <p:sp>
        <p:nvSpPr>
          <p:cNvPr id="8" name="Text Placeholder 7">
            <a:extLst>
              <a:ext uri="{FF2B5EF4-FFF2-40B4-BE49-F238E27FC236}">
                <a16:creationId xmlns:a16="http://schemas.microsoft.com/office/drawing/2014/main" id="{003E0E35-C8A9-C347-97E9-B7CA2331A513}"/>
              </a:ext>
            </a:extLst>
          </p:cNvPr>
          <p:cNvSpPr>
            <a:spLocks noGrp="1"/>
          </p:cNvSpPr>
          <p:nvPr>
            <p:ph type="body" sz="quarter" idx="14"/>
          </p:nvPr>
        </p:nvSpPr>
        <p:spPr>
          <a:xfrm>
            <a:off x="94306" y="1679763"/>
            <a:ext cx="5003905" cy="2045570"/>
          </a:xfrm>
        </p:spPr>
        <p:txBody>
          <a:bodyPr wrap="square">
            <a:noAutofit/>
          </a:bodyPr>
          <a:lstStyle/>
          <a:p>
            <a:pPr>
              <a:lnSpc>
                <a:spcPct val="100000"/>
              </a:lnSpc>
              <a:spcBef>
                <a:spcPts val="0"/>
              </a:spcBef>
              <a:spcAft>
                <a:spcPts val="1000"/>
              </a:spcAft>
            </a:pPr>
            <a:r>
              <a:rPr lang="en-US" sz="1600" dirty="0">
                <a:solidFill>
                  <a:schemeClr val="tx1"/>
                </a:solidFill>
              </a:rPr>
              <a:t>V.S. </a:t>
            </a:r>
            <a:r>
              <a:rPr lang="en-US" sz="1600" dirty="0" smtClean="0">
                <a:solidFill>
                  <a:schemeClr val="tx1"/>
                </a:solidFill>
              </a:rPr>
              <a:t>Morozov, F</a:t>
            </a:r>
            <a:r>
              <a:rPr lang="en-US" sz="1600" dirty="0">
                <a:solidFill>
                  <a:schemeClr val="tx1"/>
                </a:solidFill>
              </a:rPr>
              <a:t>. Lin, </a:t>
            </a:r>
            <a:r>
              <a:rPr lang="en-US" sz="1600" dirty="0" err="1" smtClean="0">
                <a:solidFill>
                  <a:schemeClr val="tx1"/>
                </a:solidFill>
              </a:rPr>
              <a:t>Ya.S</a:t>
            </a:r>
            <a:r>
              <a:rPr lang="en-US" sz="1600" dirty="0">
                <a:solidFill>
                  <a:schemeClr val="tx1"/>
                </a:solidFill>
              </a:rPr>
              <a:t>. </a:t>
            </a:r>
            <a:r>
              <a:rPr lang="en-US" sz="1600" dirty="0" err="1">
                <a:solidFill>
                  <a:schemeClr val="tx1"/>
                </a:solidFill>
              </a:rPr>
              <a:t>Derbenev</a:t>
            </a:r>
            <a:r>
              <a:rPr lang="en-US" sz="1600" dirty="0">
                <a:solidFill>
                  <a:schemeClr val="tx1"/>
                </a:solidFill>
              </a:rPr>
              <a:t/>
            </a:r>
            <a:br>
              <a:rPr lang="en-US" sz="1600" dirty="0">
                <a:solidFill>
                  <a:schemeClr val="tx1"/>
                </a:solidFill>
              </a:rPr>
            </a:br>
            <a:r>
              <a:rPr lang="en-US" sz="1600" i="1" dirty="0">
                <a:solidFill>
                  <a:schemeClr val="tx1"/>
                </a:solidFill>
              </a:rPr>
              <a:t>Jefferson Lab, Newport News, VA</a:t>
            </a:r>
          </a:p>
          <a:p>
            <a:pPr>
              <a:lnSpc>
                <a:spcPct val="100000"/>
              </a:lnSpc>
              <a:spcBef>
                <a:spcPts val="0"/>
              </a:spcBef>
              <a:spcAft>
                <a:spcPts val="1000"/>
              </a:spcAft>
            </a:pPr>
            <a:r>
              <a:rPr lang="en-US" sz="1600" dirty="0" smtClean="0">
                <a:solidFill>
                  <a:schemeClr val="tx1"/>
                </a:solidFill>
              </a:rPr>
              <a:t>A.M</a:t>
            </a:r>
            <a:r>
              <a:rPr lang="en-US" sz="1600" dirty="0">
                <a:solidFill>
                  <a:schemeClr val="tx1"/>
                </a:solidFill>
              </a:rPr>
              <a:t>. Kondratenko, M.A. Kondratenko</a:t>
            </a:r>
            <a:r>
              <a:rPr lang="en-US" sz="1600" i="1" dirty="0">
                <a:solidFill>
                  <a:schemeClr val="tx1"/>
                </a:solidFill>
              </a:rPr>
              <a:t/>
            </a:r>
            <a:br>
              <a:rPr lang="en-US" sz="1600" i="1" dirty="0">
                <a:solidFill>
                  <a:schemeClr val="tx1"/>
                </a:solidFill>
              </a:rPr>
            </a:br>
            <a:r>
              <a:rPr lang="en-US" sz="1600" i="1" dirty="0">
                <a:solidFill>
                  <a:schemeClr val="tx1"/>
                </a:solidFill>
              </a:rPr>
              <a:t>Novosibirsk, Russia</a:t>
            </a:r>
          </a:p>
          <a:p>
            <a:pPr>
              <a:lnSpc>
                <a:spcPct val="100000"/>
              </a:lnSpc>
              <a:spcBef>
                <a:spcPts val="0"/>
              </a:spcBef>
              <a:spcAft>
                <a:spcPts val="1000"/>
              </a:spcAft>
            </a:pPr>
            <a:r>
              <a:rPr lang="en-US" sz="1600" dirty="0" err="1">
                <a:solidFill>
                  <a:schemeClr val="tx1"/>
                </a:solidFill>
              </a:rPr>
              <a:t>Yu.N</a:t>
            </a:r>
            <a:r>
              <a:rPr lang="en-US" sz="1600" dirty="0">
                <a:solidFill>
                  <a:schemeClr val="tx1"/>
                </a:solidFill>
              </a:rPr>
              <a:t>. </a:t>
            </a:r>
            <a:r>
              <a:rPr lang="en-US" sz="1600" dirty="0" err="1">
                <a:solidFill>
                  <a:schemeClr val="tx1"/>
                </a:solidFill>
              </a:rPr>
              <a:t>Filatov</a:t>
            </a:r>
            <a:r>
              <a:rPr lang="en-US" sz="1600" dirty="0">
                <a:solidFill>
                  <a:schemeClr val="tx1"/>
                </a:solidFill>
              </a:rPr>
              <a:t>, </a:t>
            </a:r>
            <a:r>
              <a:rPr lang="en-US" sz="1600" i="1" dirty="0">
                <a:solidFill>
                  <a:schemeClr val="tx1"/>
                </a:solidFill>
              </a:rPr>
              <a:t/>
            </a:r>
            <a:br>
              <a:rPr lang="en-US" sz="1600" i="1" dirty="0">
                <a:solidFill>
                  <a:schemeClr val="tx1"/>
                </a:solidFill>
              </a:rPr>
            </a:br>
            <a:r>
              <a:rPr lang="en-US" sz="1600" i="1" dirty="0">
                <a:solidFill>
                  <a:schemeClr val="tx1"/>
                </a:solidFill>
              </a:rPr>
              <a:t>MIPT, Moscow, Russia</a:t>
            </a:r>
          </a:p>
        </p:txBody>
      </p:sp>
      <p:pic>
        <p:nvPicPr>
          <p:cNvPr id="9" name="Picture Placeholder 8" descr="EscatteringImage-01.jpg">
            <a:extLst>
              <a:ext uri="{FF2B5EF4-FFF2-40B4-BE49-F238E27FC236}">
                <a16:creationId xmlns:a16="http://schemas.microsoft.com/office/drawing/2014/main" id="{389CCB91-7E0F-CB4C-8A88-2560C2E4AF2A}"/>
              </a:ext>
            </a:extLst>
          </p:cNvPr>
          <p:cNvPicPr>
            <a:picLocks noChangeAspect="1"/>
          </p:cNvPicPr>
          <p:nvPr/>
        </p:nvPicPr>
        <p:blipFill rotWithShape="1">
          <a:blip r:embed="rId2">
            <a:extLst>
              <a:ext uri="{28A0092B-C50C-407E-A947-70E740481C1C}">
                <a14:useLocalDpi xmlns:a14="http://schemas.microsoft.com/office/drawing/2010/main" val="0"/>
              </a:ext>
            </a:extLst>
          </a:blip>
          <a:srcRect l="3475" t="3129" r="1736" b="4266"/>
          <a:stretch/>
        </p:blipFill>
        <p:spPr>
          <a:xfrm>
            <a:off x="5177928" y="1273273"/>
            <a:ext cx="6996803" cy="4508810"/>
          </a:xfrm>
          <a:prstGeom prst="rect">
            <a:avLst/>
          </a:prstGeom>
        </p:spPr>
      </p:pic>
      <p:sp>
        <p:nvSpPr>
          <p:cNvPr id="3" name="Rectangle 2">
            <a:extLst>
              <a:ext uri="{FF2B5EF4-FFF2-40B4-BE49-F238E27FC236}">
                <a16:creationId xmlns:a16="http://schemas.microsoft.com/office/drawing/2014/main" id="{4FDFC074-EEE9-4346-9E3A-F39CB736B2F1}"/>
              </a:ext>
            </a:extLst>
          </p:cNvPr>
          <p:cNvSpPr/>
          <p:nvPr/>
        </p:nvSpPr>
        <p:spPr>
          <a:xfrm>
            <a:off x="2258027" y="6032399"/>
            <a:ext cx="7675946" cy="677108"/>
          </a:xfrm>
          <a:prstGeom prst="rect">
            <a:avLst/>
          </a:prstGeom>
        </p:spPr>
        <p:txBody>
          <a:bodyPr wrap="square">
            <a:spAutoFit/>
          </a:bodyPr>
          <a:lstStyle/>
          <a:p>
            <a:pPr algn="ctr"/>
            <a:r>
              <a:rPr lang="en-US" sz="2000" dirty="0" smtClean="0"/>
              <a:t> </a:t>
            </a:r>
            <a:endParaRPr lang="en-US" sz="2000" dirty="0"/>
          </a:p>
          <a:p>
            <a:pPr algn="ctr"/>
            <a:r>
              <a:rPr lang="en-US" dirty="0"/>
              <a:t>Beam Polarization and Polarimetry at EIC, </a:t>
            </a:r>
            <a:r>
              <a:rPr lang="en-US" dirty="0" smtClean="0"/>
              <a:t>July 1, 2020</a:t>
            </a:r>
            <a:endParaRPr lang="en-US" dirty="0"/>
          </a:p>
        </p:txBody>
      </p:sp>
      <p:pic>
        <p:nvPicPr>
          <p:cNvPr id="7" name="Рисунок 1"/>
          <p:cNvPicPr>
            <a:picLocks noChangeAspect="1"/>
          </p:cNvPicPr>
          <p:nvPr/>
        </p:nvPicPr>
        <p:blipFill>
          <a:blip r:embed="rId3"/>
          <a:stretch>
            <a:fillRect/>
          </a:stretch>
        </p:blipFill>
        <p:spPr>
          <a:xfrm>
            <a:off x="10032000" y="6032399"/>
            <a:ext cx="2160000" cy="8100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90974"/>
            <a:ext cx="3068320" cy="667026"/>
          </a:xfrm>
          <a:prstGeom prst="rect">
            <a:avLst/>
          </a:prstGeom>
        </p:spPr>
      </p:pic>
    </p:spTree>
    <p:extLst>
      <p:ext uri="{BB962C8B-B14F-4D97-AF65-F5344CB8AC3E}">
        <p14:creationId xmlns:p14="http://schemas.microsoft.com/office/powerpoint/2010/main" val="941120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Crabbing in Figure-8 Ring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0"/>
                  </a:spcBef>
                  <a:spcAft>
                    <a:spcPts val="200"/>
                  </a:spcAft>
                </a:pPr>
                <a:r>
                  <a:rPr lang="en-US" sz="2000" dirty="0" smtClean="0"/>
                  <a:t>Net vertical spin rotation per turn </a:t>
                </a:r>
              </a:p>
              <a:p>
                <a:pPr indent="0">
                  <a:lnSpc>
                    <a:spcPct val="100000"/>
                  </a:lnSpc>
                  <a:spcBef>
                    <a:spcPts val="0"/>
                  </a:spcBef>
                  <a:spcAft>
                    <a:spcPts val="200"/>
                  </a:spcAft>
                  <a:buNone/>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2</m:t>
                      </m:r>
                      <m:r>
                        <a:rPr lang="en-US" sz="2000" b="0" i="1" smtClean="0">
                          <a:latin typeface="Cambria Math" panose="02040503050406030204" pitchFamily="18" charset="0"/>
                        </a:rPr>
                        <m:t>𝜋</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𝜈</m:t>
                          </m:r>
                        </m:e>
                        <m:sub>
                          <m:r>
                            <a:rPr lang="en-US" sz="2000" b="0" i="1" smtClean="0">
                              <a:latin typeface="Cambria Math" panose="02040503050406030204" pitchFamily="18" charset="0"/>
                            </a:rPr>
                            <m:t>𝑐𝑟𝑎𝑏</m:t>
                          </m:r>
                        </m:sub>
                      </m:sSub>
                      <m:r>
                        <a:rPr lang="en-US" sz="2000" b="0" i="1" smtClean="0">
                          <a:latin typeface="Cambria Math" panose="02040503050406030204" pitchFamily="18" charset="0"/>
                        </a:rPr>
                        <m:t>=</m:t>
                      </m:r>
                      <m:nary>
                        <m:naryPr>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𝐶</m:t>
                          </m:r>
                        </m:sub>
                        <m:sup/>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2</m:t>
                              </m:r>
                            </m:sub>
                          </m:sSub>
                          <m:r>
                            <a:rPr lang="en-US" sz="2000" b="0" i="1" smtClean="0">
                              <a:latin typeface="Cambria Math" panose="02040503050406030204" pitchFamily="18" charset="0"/>
                            </a:rPr>
                            <m:t>𝑑𝑧</m:t>
                          </m:r>
                        </m:e>
                      </m:nary>
                      <m:r>
                        <a:rPr lang="ru-RU" sz="2000" i="1">
                          <a:latin typeface="Cambria Math" panose="02040503050406030204" pitchFamily="18" charset="0"/>
                        </a:rPr>
                        <m:t>=</m:t>
                      </m:r>
                      <m:nary>
                        <m:naryPr>
                          <m:supHide m:val="on"/>
                          <m:ctrlPr>
                            <a:rPr lang="en-US" sz="2000" i="1">
                              <a:latin typeface="Cambria Math" panose="02040503050406030204" pitchFamily="18" charset="0"/>
                            </a:rPr>
                          </m:ctrlPr>
                        </m:naryPr>
                        <m:sub>
                          <m:r>
                            <a:rPr lang="en-US" sz="2000" i="1">
                              <a:latin typeface="Cambria Math" panose="02040503050406030204" pitchFamily="18" charset="0"/>
                            </a:rPr>
                            <m:t>𝐶</m:t>
                          </m:r>
                        </m:sub>
                        <m:sup/>
                        <m:e>
                          <m:d>
                            <m:dPr>
                              <m:ctrlPr>
                                <a:rPr lang="en-US" sz="2000" b="0" i="1" smtClean="0">
                                  <a:latin typeface="Cambria Math" panose="02040503050406030204" pitchFamily="18" charset="0"/>
                                </a:rPr>
                              </m:ctrlPr>
                            </m:dPr>
                            <m:e>
                              <m:r>
                                <a:rPr lang="ru-RU" sz="2000" i="1">
                                  <a:latin typeface="Cambria Math" panose="02040503050406030204" pitchFamily="18" charset="0"/>
                                </a:rPr>
                                <m:t>𝛾</m:t>
                              </m:r>
                              <m:r>
                                <a:rPr lang="ru-RU" sz="2000" i="1">
                                  <a:latin typeface="Cambria Math" panose="02040503050406030204" pitchFamily="18" charset="0"/>
                                </a:rPr>
                                <m:t>𝐺</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m:t>
                                  </m:r>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𝑥</m:t>
                                      </m:r>
                                    </m:sub>
                                    <m:sup>
                                      <m:r>
                                        <a:rPr lang="ru-RU" sz="2000" i="1">
                                          <a:latin typeface="Cambria Math" panose="02040503050406030204" pitchFamily="18" charset="0"/>
                                        </a:rPr>
                                        <m:t>′</m:t>
                                      </m:r>
                                    </m:sup>
                                  </m:sSubSup>
                                </m:e>
                              </m:d>
                              <m:r>
                                <a:rPr lang="ru-RU" sz="2000" i="1">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1+</m:t>
                                  </m:r>
                                  <m:r>
                                    <a:rPr lang="ru-RU" sz="2000" i="1">
                                      <a:latin typeface="Cambria Math" panose="02040503050406030204" pitchFamily="18" charset="0"/>
                                    </a:rPr>
                                    <m:t>𝐺</m:t>
                                  </m:r>
                                </m:num>
                                <m:den>
                                  <m:r>
                                    <a:rPr lang="ru-RU" sz="2000" i="1">
                                      <a:latin typeface="Cambria Math" panose="02040503050406030204" pitchFamily="18" charset="0"/>
                                    </a:rPr>
                                    <m:t>𝛾</m:t>
                                  </m:r>
                                  <m:r>
                                    <a:rPr lang="en-US" sz="2000" b="0" i="1" smtClean="0">
                                      <a:latin typeface="Cambria Math" panose="02040503050406030204" pitchFamily="18" charset="0"/>
                                    </a:rPr>
                                    <m:t>𝑣</m:t>
                                  </m:r>
                                </m:den>
                              </m:f>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𝑥</m:t>
                                  </m:r>
                                </m:sub>
                              </m:sSub>
                            </m:e>
                          </m:d>
                          <m:r>
                            <a:rPr lang="en-US" sz="2000" i="1">
                              <a:latin typeface="Cambria Math" panose="02040503050406030204" pitchFamily="18" charset="0"/>
                            </a:rPr>
                            <m:t>𝑑𝑧</m:t>
                          </m:r>
                        </m:e>
                      </m:nary>
                      <m:r>
                        <a:rPr lang="ru-RU" sz="2000" i="1">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1+</m:t>
                          </m:r>
                          <m:r>
                            <a:rPr lang="ru-RU" sz="2000" i="1">
                              <a:latin typeface="Cambria Math" panose="02040503050406030204" pitchFamily="18" charset="0"/>
                            </a:rPr>
                            <m:t>𝐺</m:t>
                          </m:r>
                        </m:num>
                        <m:den>
                          <m:r>
                            <a:rPr lang="ru-RU" sz="2000" i="1">
                              <a:latin typeface="Cambria Math" panose="02040503050406030204" pitchFamily="18" charset="0"/>
                            </a:rPr>
                            <m:t>𝛾</m:t>
                          </m:r>
                          <m:r>
                            <a:rPr lang="en-US" sz="2000" b="0" i="1" smtClean="0">
                              <a:latin typeface="Cambria Math" panose="02040503050406030204" pitchFamily="18" charset="0"/>
                            </a:rPr>
                            <m:t>𝑣</m:t>
                          </m:r>
                        </m:den>
                      </m:f>
                      <m:nary>
                        <m:naryPr>
                          <m:supHide m:val="on"/>
                          <m:ctrlPr>
                            <a:rPr lang="en-US" sz="2000" i="1">
                              <a:latin typeface="Cambria Math" panose="02040503050406030204" pitchFamily="18" charset="0"/>
                            </a:rPr>
                          </m:ctrlPr>
                        </m:naryPr>
                        <m:sub>
                          <m:r>
                            <a:rPr lang="en-US" sz="2000" i="1">
                              <a:latin typeface="Cambria Math" panose="02040503050406030204" pitchFamily="18" charset="0"/>
                            </a:rPr>
                            <m:t>𝐶</m:t>
                          </m:r>
                        </m:sub>
                        <m:sup/>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𝑥</m:t>
                              </m:r>
                            </m:sub>
                          </m:sSub>
                          <m:r>
                            <a:rPr lang="en-US" sz="2000" i="1">
                              <a:latin typeface="Cambria Math" panose="02040503050406030204" pitchFamily="18" charset="0"/>
                            </a:rPr>
                            <m:t>𝑑𝑧</m:t>
                          </m:r>
                        </m:e>
                      </m:nary>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(1+</m:t>
                          </m:r>
                          <m:r>
                            <a:rPr lang="ru-RU" sz="2000" i="1">
                              <a:latin typeface="Cambria Math" panose="02040503050406030204" pitchFamily="18" charset="0"/>
                            </a:rPr>
                            <m:t>𝐺</m:t>
                          </m:r>
                          <m:r>
                            <a:rPr lang="ru-RU" sz="2000" i="1">
                              <a:latin typeface="Cambria Math" panose="02040503050406030204" pitchFamily="18" charset="0"/>
                            </a:rPr>
                            <m:t>)</m:t>
                          </m:r>
                        </m:num>
                        <m:den>
                          <m:r>
                            <a:rPr lang="ru-RU" sz="2000" i="1">
                              <a:latin typeface="Cambria Math" panose="02040503050406030204" pitchFamily="18" charset="0"/>
                            </a:rPr>
                            <m:t>𝛾</m:t>
                          </m:r>
                          <m:r>
                            <a:rPr lang="en-US" sz="2000" b="0" i="1" smtClean="0">
                              <a:latin typeface="Cambria Math" panose="02040503050406030204" pitchFamily="18" charset="0"/>
                            </a:rPr>
                            <m:t>𝑣</m:t>
                          </m:r>
                          <m:r>
                            <a:rPr lang="en-US" sz="2000">
                              <a:latin typeface="Cambria Math" panose="02040503050406030204" pitchFamily="18" charset="0"/>
                            </a:rPr>
                            <m:t> </m:t>
                          </m:r>
                        </m:den>
                      </m:f>
                      <m:f>
                        <m:fPr>
                          <m:ctrlPr>
                            <a:rPr lang="en-US" sz="2000" i="1">
                              <a:latin typeface="Cambria Math" panose="02040503050406030204" pitchFamily="18" charset="0"/>
                            </a:rPr>
                          </m:ctrlPr>
                        </m:fPr>
                        <m:num>
                          <m:r>
                            <a:rPr lang="en-US" sz="2000" b="0" i="1" smtClean="0">
                              <a:latin typeface="Cambria Math" panose="02040503050406030204" pitchFamily="18" charset="0"/>
                            </a:rPr>
                            <m:t>𝑧</m:t>
                          </m:r>
                        </m:num>
                        <m:den>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𝑐𝑟𝑎𝑏</m:t>
                                  </m:r>
                                </m:sub>
                              </m:sSub>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𝐼𝑃</m:t>
                                  </m:r>
                                </m:sub>
                              </m:sSub>
                              <m:r>
                                <a:rPr lang="ru-RU" sz="2000" i="1">
                                  <a:latin typeface="Cambria Math" panose="02040503050406030204" pitchFamily="18" charset="0"/>
                                </a:rPr>
                                <m:t> </m:t>
                              </m:r>
                            </m:e>
                          </m:rad>
                        </m:den>
                      </m:f>
                      <m:r>
                        <a:rPr lang="ru-RU"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ru-RU" sz="2000">
                              <a:latin typeface="Cambria Math" panose="02040503050406030204" pitchFamily="18" charset="0"/>
                            </a:rPr>
                            <m:t>tan</m:t>
                          </m:r>
                        </m:fName>
                        <m:e>
                          <m:sSub>
                            <m:sSubPr>
                              <m:ctrlPr>
                                <a:rPr lang="en-US" sz="2000" i="1">
                                  <a:latin typeface="Cambria Math" panose="02040503050406030204" pitchFamily="18" charset="0"/>
                                </a:rPr>
                              </m:ctrlPr>
                            </m:sSubPr>
                            <m:e>
                              <m:r>
                                <a:rPr lang="ru-RU" sz="2000" i="1">
                                  <a:latin typeface="Cambria Math" panose="02040503050406030204" pitchFamily="18" charset="0"/>
                                </a:rPr>
                                <m:t>𝜙</m:t>
                              </m:r>
                            </m:e>
                            <m:sub>
                              <m:r>
                                <a:rPr lang="ru-RU" sz="2000" i="1">
                                  <a:latin typeface="Cambria Math" panose="02040503050406030204" pitchFamily="18" charset="0"/>
                                </a:rPr>
                                <m:t>𝑐𝑟𝑎𝑏</m:t>
                              </m:r>
                            </m:sub>
                          </m:sSub>
                          <m:r>
                            <a:rPr lang="ru-RU" sz="2000" i="1">
                              <a:latin typeface="Cambria Math" panose="02040503050406030204" pitchFamily="18" charset="0"/>
                            </a:rPr>
                            <m:t> </m:t>
                          </m:r>
                        </m:e>
                      </m:func>
                    </m:oMath>
                  </m:oMathPara>
                </a14:m>
                <a:endParaRPr lang="en-US" sz="2000" dirty="0" smtClean="0"/>
              </a:p>
              <a:p>
                <a:pPr>
                  <a:lnSpc>
                    <a:spcPct val="100000"/>
                  </a:lnSpc>
                  <a:spcBef>
                    <a:spcPts val="300"/>
                  </a:spcBef>
                  <a:spcAft>
                    <a:spcPts val="200"/>
                  </a:spcAft>
                </a:pPr>
                <a:r>
                  <a:rPr lang="en-US" sz="2000" dirty="0" smtClean="0"/>
                  <a:t>In case, when betatron phase advance between the crab cavities </a:t>
                </a:r>
                <a14:m>
                  <m:oMath xmlns:m="http://schemas.openxmlformats.org/officeDocument/2006/math">
                    <m:sSub>
                      <m:sSubPr>
                        <m:ctrlPr>
                          <a:rPr lang="en-US" sz="2000" i="1">
                            <a:latin typeface="Cambria Math" panose="02040503050406030204" pitchFamily="18" charset="0"/>
                          </a:rPr>
                        </m:ctrlPr>
                      </m:sSubPr>
                      <m:e>
                        <m:r>
                          <m:rPr>
                            <m:sty m:val="p"/>
                          </m:rPr>
                          <a:rPr lang="ru-RU" sz="2000">
                            <a:latin typeface="Cambria Math" panose="02040503050406030204" pitchFamily="18" charset="0"/>
                          </a:rPr>
                          <m:t>Δ</m:t>
                        </m:r>
                        <m:r>
                          <a:rPr lang="ru-RU" sz="2000" i="1">
                            <a:latin typeface="Cambria Math" panose="02040503050406030204" pitchFamily="18" charset="0"/>
                          </a:rPr>
                          <m:t>𝜇</m:t>
                        </m:r>
                      </m:e>
                      <m:sub>
                        <m:r>
                          <a:rPr lang="ru-RU" sz="2000" i="1">
                            <a:latin typeface="Cambria Math" panose="02040503050406030204" pitchFamily="18" charset="0"/>
                          </a:rPr>
                          <m:t>𝑐𝑟𝑎𝑏</m:t>
                        </m:r>
                      </m:sub>
                    </m:sSub>
                    <m:r>
                      <a:rPr lang="ru-RU" sz="2000" i="1">
                        <a:latin typeface="Cambria Math" panose="02040503050406030204" pitchFamily="18" charset="0"/>
                      </a:rPr>
                      <m:t>=2</m:t>
                    </m:r>
                    <m:r>
                      <a:rPr lang="ru-RU" sz="2000" i="1">
                        <a:latin typeface="Cambria Math" panose="02040503050406030204" pitchFamily="18" charset="0"/>
                      </a:rPr>
                      <m:t>𝜋</m:t>
                    </m:r>
                    <m:r>
                      <a:rPr lang="ru-RU" sz="2000" i="1">
                        <a:latin typeface="Cambria Math" panose="02040503050406030204" pitchFamily="18" charset="0"/>
                      </a:rPr>
                      <m:t>𝑘</m:t>
                    </m:r>
                  </m:oMath>
                </a14:m>
                <a:endParaRPr lang="en-US" sz="2000" dirty="0" smtClean="0"/>
              </a:p>
              <a:p>
                <a:pPr indent="0">
                  <a:lnSpc>
                    <a:spcPct val="100000"/>
                  </a:lnSpc>
                  <a:spcBef>
                    <a:spcPts val="300"/>
                  </a:spcBef>
                  <a:spcAft>
                    <a:spcPts val="200"/>
                  </a:spcAft>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2</m:t>
                      </m:r>
                      <m:r>
                        <a:rPr lang="en-US" sz="2000" i="1">
                          <a:latin typeface="Cambria Math" panose="02040503050406030204" pitchFamily="18" charset="0"/>
                        </a:rPr>
                        <m:t>𝜋</m:t>
                      </m:r>
                      <m:sSub>
                        <m:sSubPr>
                          <m:ctrlPr>
                            <a:rPr lang="en-US" sz="2000" i="1">
                              <a:latin typeface="Cambria Math" panose="02040503050406030204" pitchFamily="18" charset="0"/>
                            </a:rPr>
                          </m:ctrlPr>
                        </m:sSubPr>
                        <m:e>
                          <m:r>
                            <a:rPr lang="en-US" sz="2000" i="1">
                              <a:latin typeface="Cambria Math" panose="02040503050406030204" pitchFamily="18" charset="0"/>
                            </a:rPr>
                            <m:t>𝜈</m:t>
                          </m:r>
                        </m:e>
                        <m:sub>
                          <m:r>
                            <a:rPr lang="en-US" sz="2000" i="1">
                              <a:latin typeface="Cambria Math" panose="02040503050406030204" pitchFamily="18" charset="0"/>
                            </a:rPr>
                            <m:t>𝑐𝑟𝑎𝑏</m:t>
                          </m:r>
                        </m:sub>
                      </m:sSub>
                      <m:r>
                        <a:rPr lang="en-US" sz="2000" b="0" i="1" smtClean="0">
                          <a:latin typeface="Cambria Math" panose="02040503050406030204" pitchFamily="18" charset="0"/>
                        </a:rPr>
                        <m:t>=0</m:t>
                      </m:r>
                    </m:oMath>
                  </m:oMathPara>
                </a14:m>
                <a:endParaRPr lang="en-US" sz="2000" dirty="0" smtClean="0"/>
              </a:p>
              <a:p>
                <a:pPr>
                  <a:lnSpc>
                    <a:spcPct val="100000"/>
                  </a:lnSpc>
                  <a:spcBef>
                    <a:spcPts val="300"/>
                  </a:spcBef>
                  <a:spcAft>
                    <a:spcPts val="200"/>
                  </a:spcAft>
                </a:pPr>
                <a:r>
                  <a:rPr lang="en-US" sz="2000" dirty="0" smtClean="0"/>
                  <a:t>For </a:t>
                </a:r>
                <a14:m>
                  <m:oMath xmlns:m="http://schemas.openxmlformats.org/officeDocument/2006/math">
                    <m:sSub>
                      <m:sSubPr>
                        <m:ctrlPr>
                          <a:rPr lang="en-US" sz="2000" i="1">
                            <a:latin typeface="Cambria Math" panose="02040503050406030204" pitchFamily="18" charset="0"/>
                          </a:rPr>
                        </m:ctrlPr>
                      </m:sSubPr>
                      <m:e>
                        <m:r>
                          <m:rPr>
                            <m:sty m:val="p"/>
                          </m:rPr>
                          <a:rPr lang="ru-RU" sz="2000">
                            <a:latin typeface="Cambria Math" panose="02040503050406030204" pitchFamily="18" charset="0"/>
                          </a:rPr>
                          <m:t>Δ</m:t>
                        </m:r>
                        <m:r>
                          <a:rPr lang="ru-RU" sz="2000" i="1">
                            <a:latin typeface="Cambria Math" panose="02040503050406030204" pitchFamily="18" charset="0"/>
                          </a:rPr>
                          <m:t>𝜇</m:t>
                        </m:r>
                      </m:e>
                      <m:sub>
                        <m:r>
                          <a:rPr lang="ru-RU" sz="2000" i="1">
                            <a:latin typeface="Cambria Math" panose="02040503050406030204" pitchFamily="18" charset="0"/>
                          </a:rPr>
                          <m:t>𝑐𝑟𝑎𝑏</m:t>
                        </m:r>
                      </m:sub>
                    </m:sSub>
                    <m:r>
                      <a:rPr lang="ru-RU" sz="2000" i="1">
                        <a:latin typeface="Cambria Math" panose="02040503050406030204" pitchFamily="18" charset="0"/>
                      </a:rPr>
                      <m:t>=</m:t>
                    </m:r>
                    <m:r>
                      <a:rPr lang="ru-RU" sz="2000" i="1">
                        <a:latin typeface="Cambria Math" panose="02040503050406030204" pitchFamily="18" charset="0"/>
                      </a:rPr>
                      <m:t>𝜋</m:t>
                    </m:r>
                    <m:r>
                      <a:rPr lang="en-US" sz="2000" b="0" i="1" smtClean="0">
                        <a:latin typeface="Cambria Math" panose="02040503050406030204" pitchFamily="18" charset="0"/>
                      </a:rPr>
                      <m:t>(2</m:t>
                    </m:r>
                    <m:r>
                      <a:rPr lang="ru-RU" sz="2000" i="1">
                        <a:latin typeface="Cambria Math" panose="02040503050406030204" pitchFamily="18" charset="0"/>
                      </a:rPr>
                      <m:t>𝑘</m:t>
                    </m:r>
                    <m:r>
                      <a:rPr lang="en-US" sz="2000" b="0" i="1" smtClean="0">
                        <a:latin typeface="Cambria Math" panose="02040503050406030204" pitchFamily="18" charset="0"/>
                      </a:rPr>
                      <m:t>+1)</m:t>
                    </m:r>
                  </m:oMath>
                </a14:m>
                <a:endParaRPr lang="en-US" sz="2000" dirty="0" smtClean="0"/>
              </a:p>
              <a:p>
                <a:pPr indent="0">
                  <a:lnSpc>
                    <a:spcPct val="100000"/>
                  </a:lnSpc>
                  <a:spcBef>
                    <a:spcPts val="300"/>
                  </a:spcBef>
                  <a:spcAft>
                    <a:spcPts val="2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𝜈</m:t>
                          </m:r>
                        </m:e>
                        <m:sub>
                          <m:r>
                            <a:rPr lang="en-US" sz="2000" i="1">
                              <a:latin typeface="Cambria Math" panose="02040503050406030204" pitchFamily="18" charset="0"/>
                            </a:rPr>
                            <m:t>𝑐𝑟𝑎𝑏</m:t>
                          </m:r>
                        </m:sub>
                      </m:sSub>
                      <m:r>
                        <a:rPr lang="en-US" sz="2000" i="1">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(1+</m:t>
                          </m:r>
                          <m:r>
                            <a:rPr lang="ru-RU" sz="2000" i="1">
                              <a:latin typeface="Cambria Math" panose="02040503050406030204" pitchFamily="18" charset="0"/>
                            </a:rPr>
                            <m:t>𝐺</m:t>
                          </m:r>
                          <m:r>
                            <a:rPr lang="ru-RU" sz="2000" i="1">
                              <a:latin typeface="Cambria Math" panose="02040503050406030204" pitchFamily="18" charset="0"/>
                            </a:rPr>
                            <m:t>)</m:t>
                          </m:r>
                        </m:num>
                        <m:den>
                          <m:r>
                            <a:rPr lang="en-US" sz="2000" i="1">
                              <a:latin typeface="Cambria Math" panose="02040503050406030204" pitchFamily="18" charset="0"/>
                            </a:rPr>
                            <m:t>2</m:t>
                          </m:r>
                          <m:r>
                            <a:rPr lang="en-US" sz="2000" i="1">
                              <a:latin typeface="Cambria Math" panose="02040503050406030204" pitchFamily="18" charset="0"/>
                            </a:rPr>
                            <m:t>𝜋</m:t>
                          </m:r>
                          <m:r>
                            <a:rPr lang="en-US" sz="2000" b="0" i="1" smtClean="0">
                              <a:latin typeface="Cambria Math" panose="02040503050406030204" pitchFamily="18" charset="0"/>
                            </a:rPr>
                            <m:t> </m:t>
                          </m:r>
                          <m:r>
                            <a:rPr lang="ru-RU" sz="2000" i="1">
                              <a:latin typeface="Cambria Math" panose="02040503050406030204" pitchFamily="18" charset="0"/>
                            </a:rPr>
                            <m:t>𝛾</m:t>
                          </m:r>
                          <m:r>
                            <a:rPr lang="en-US" sz="2000" i="1">
                              <a:latin typeface="Cambria Math" panose="02040503050406030204" pitchFamily="18" charset="0"/>
                            </a:rPr>
                            <m:t>𝑣</m:t>
                          </m:r>
                          <m:r>
                            <a:rPr lang="en-US" sz="2000">
                              <a:latin typeface="Cambria Math" panose="02040503050406030204" pitchFamily="18" charset="0"/>
                            </a:rPr>
                            <m:t> </m:t>
                          </m:r>
                        </m:den>
                      </m:f>
                      <m:f>
                        <m:fPr>
                          <m:ctrlPr>
                            <a:rPr lang="en-US" sz="2000" i="1">
                              <a:latin typeface="Cambria Math" panose="02040503050406030204" pitchFamily="18" charset="0"/>
                            </a:rPr>
                          </m:ctrlPr>
                        </m:fPr>
                        <m:num>
                          <m:r>
                            <a:rPr lang="en-US" sz="2000" i="1">
                              <a:latin typeface="Cambria Math" panose="02040503050406030204" pitchFamily="18" charset="0"/>
                            </a:rPr>
                            <m:t>𝑧</m:t>
                          </m:r>
                        </m:num>
                        <m:den>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𝑐𝑟𝑎𝑏</m:t>
                                  </m:r>
                                </m:sub>
                              </m:sSub>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𝐼𝑃</m:t>
                                  </m:r>
                                </m:sub>
                              </m:sSub>
                              <m:r>
                                <a:rPr lang="ru-RU" sz="2000" i="1">
                                  <a:latin typeface="Cambria Math" panose="02040503050406030204" pitchFamily="18" charset="0"/>
                                </a:rPr>
                                <m:t> </m:t>
                              </m:r>
                            </m:e>
                          </m:rad>
                        </m:den>
                      </m:f>
                      <m:r>
                        <a:rPr lang="ru-RU"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ru-RU" sz="2000">
                              <a:latin typeface="Cambria Math" panose="02040503050406030204" pitchFamily="18" charset="0"/>
                            </a:rPr>
                            <m:t>tan</m:t>
                          </m:r>
                        </m:fName>
                        <m:e>
                          <m:sSub>
                            <m:sSubPr>
                              <m:ctrlPr>
                                <a:rPr lang="en-US" sz="2000" i="1">
                                  <a:latin typeface="Cambria Math" panose="02040503050406030204" pitchFamily="18" charset="0"/>
                                </a:rPr>
                              </m:ctrlPr>
                            </m:sSubPr>
                            <m:e>
                              <m:r>
                                <a:rPr lang="ru-RU" sz="2000" i="1">
                                  <a:latin typeface="Cambria Math" panose="02040503050406030204" pitchFamily="18" charset="0"/>
                                </a:rPr>
                                <m:t>𝜙</m:t>
                              </m:r>
                            </m:e>
                            <m:sub>
                              <m:r>
                                <a:rPr lang="ru-RU" sz="2000" i="1">
                                  <a:latin typeface="Cambria Math" panose="02040503050406030204" pitchFamily="18" charset="0"/>
                                </a:rPr>
                                <m:t>𝑐𝑟𝑎𝑏</m:t>
                              </m:r>
                            </m:sub>
                          </m:sSub>
                          <m:r>
                            <a:rPr lang="ru-RU" sz="2000" i="1">
                              <a:latin typeface="Cambria Math" panose="02040503050406030204" pitchFamily="18" charset="0"/>
                            </a:rPr>
                            <m:t> </m:t>
                          </m:r>
                        </m:e>
                      </m:func>
                    </m:oMath>
                  </m:oMathPara>
                </a14:m>
                <a:endParaRPr lang="en-US" sz="2000" dirty="0" smtClean="0"/>
              </a:p>
              <a:p>
                <a:pPr indent="0">
                  <a:lnSpc>
                    <a:spcPct val="100000"/>
                  </a:lnSpc>
                  <a:spcBef>
                    <a:spcPts val="300"/>
                  </a:spcBef>
                  <a:spcAft>
                    <a:spcPts val="200"/>
                  </a:spcAft>
                  <a:buNone/>
                </a:pPr>
                <a:r>
                  <a:rPr lang="en-US" sz="2000" dirty="0" smtClean="0"/>
                  <a:t>This is a tune spread along the bunch but it is suppressed by </a:t>
                </a:r>
                <a14:m>
                  <m:oMath xmlns:m="http://schemas.openxmlformats.org/officeDocument/2006/math">
                    <m:r>
                      <a:rPr lang="en-US" sz="2000" b="0" i="1" smtClean="0">
                        <a:latin typeface="Cambria Math" panose="02040503050406030204" pitchFamily="18" charset="0"/>
                      </a:rPr>
                      <m:t>1/</m:t>
                    </m:r>
                    <m:r>
                      <a:rPr lang="en-US" sz="2000" b="0" i="1" smtClean="0">
                        <a:latin typeface="Cambria Math" panose="02040503050406030204" pitchFamily="18" charset="0"/>
                      </a:rPr>
                      <m:t>𝛾</m:t>
                    </m:r>
                  </m:oMath>
                </a14:m>
                <a:r>
                  <a:rPr lang="en-US" sz="2000" dirty="0" smtClean="0"/>
                  <a:t> down to </a:t>
                </a:r>
                <a14:m>
                  <m:oMath xmlns:m="http://schemas.openxmlformats.org/officeDocument/2006/math">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−7</m:t>
                        </m:r>
                      </m:sup>
                    </m:sSup>
                  </m:oMath>
                </a14:m>
                <a:r>
                  <a:rPr lang="en-US" sz="2000" dirty="0" smtClean="0"/>
                  <a:t> and averages out over multiple turns due to synchrotron oscillations.</a:t>
                </a:r>
              </a:p>
              <a:p>
                <a:pPr indent="-225425">
                  <a:lnSpc>
                    <a:spcPct val="100000"/>
                  </a:lnSpc>
                  <a:spcBef>
                    <a:spcPts val="300"/>
                  </a:spcBef>
                  <a:spcAft>
                    <a:spcPts val="200"/>
                  </a:spcAft>
                </a:pPr>
                <a:r>
                  <a:rPr lang="en-US" sz="2000" dirty="0" smtClean="0"/>
                  <a:t>Variation in the spin rotation along the bunch causes a spin spread in the spin directions at the IP</a:t>
                </a:r>
              </a:p>
              <a:p>
                <a:pPr indent="0">
                  <a:lnSpc>
                    <a:spcPct val="100000"/>
                  </a:lnSpc>
                  <a:spcBef>
                    <a:spcPts val="300"/>
                  </a:spcBef>
                  <a:spcAft>
                    <a:spcPts val="2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m:rPr>
                              <m:sty m:val="p"/>
                            </m:rPr>
                            <a:rPr lang="ru-RU" sz="2000">
                              <a:latin typeface="Cambria Math" panose="02040503050406030204" pitchFamily="18" charset="0"/>
                            </a:rPr>
                            <m:t>Ψ</m:t>
                          </m:r>
                        </m:e>
                        <m:sub>
                          <m:r>
                            <a:rPr lang="ru-RU" sz="2000" i="1">
                              <a:latin typeface="Cambria Math" panose="02040503050406030204" pitchFamily="18" charset="0"/>
                            </a:rPr>
                            <m:t>𝑐𝑟𝑎𝑏</m:t>
                          </m:r>
                        </m:sub>
                      </m:sSub>
                      <m:r>
                        <a:rPr lang="en-US" sz="2000" i="1">
                          <a:latin typeface="Cambria Math" panose="02040503050406030204" pitchFamily="18" charset="0"/>
                        </a:rPr>
                        <m:t>=</m:t>
                      </m:r>
                      <m:r>
                        <a:rPr lang="en-US" sz="2000" i="1">
                          <a:latin typeface="Cambria Math" panose="02040503050406030204" pitchFamily="18" charset="0"/>
                        </a:rPr>
                        <m:t>𝛾</m:t>
                      </m:r>
                      <m:r>
                        <a:rPr lang="en-US" sz="2000" i="1">
                          <a:latin typeface="Cambria Math" panose="02040503050406030204" pitchFamily="18" charset="0"/>
                        </a:rPr>
                        <m:t>𝐺</m:t>
                      </m:r>
                      <m:r>
                        <a:rPr lang="en-US" sz="2000" i="1">
                          <a:latin typeface="Cambria Math" panose="02040503050406030204" pitchFamily="18" charset="0"/>
                        </a:rPr>
                        <m:t> </m:t>
                      </m:r>
                      <m:f>
                        <m:fPr>
                          <m:ctrlPr>
                            <a:rPr lang="en-US" sz="2000" i="1">
                              <a:latin typeface="Cambria Math" panose="02040503050406030204" pitchFamily="18" charset="0"/>
                            </a:rPr>
                          </m:ctrlPr>
                        </m:fPr>
                        <m:num>
                          <m:r>
                            <a:rPr lang="ru-RU" sz="2000" i="1">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𝑧</m:t>
                              </m:r>
                            </m:sub>
                          </m:sSub>
                        </m:num>
                        <m:den>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𝑐𝑟𝑎𝑏</m:t>
                                  </m:r>
                                </m:sub>
                              </m:sSub>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𝐼𝑃</m:t>
                                  </m:r>
                                </m:sub>
                              </m:sSub>
                              <m:r>
                                <a:rPr lang="ru-RU" sz="2000" i="1">
                                  <a:latin typeface="Cambria Math" panose="02040503050406030204" pitchFamily="18" charset="0"/>
                                </a:rPr>
                                <m:t> </m:t>
                              </m:r>
                            </m:e>
                          </m:rad>
                        </m:den>
                      </m:f>
                      <m:r>
                        <a:rPr lang="ru-RU" sz="2000" i="1">
                          <a:latin typeface="Cambria Math" panose="02040503050406030204" pitchFamily="18" charset="0"/>
                        </a:rPr>
                        <m:t> </m:t>
                      </m:r>
                      <m:func>
                        <m:funcPr>
                          <m:ctrlPr>
                            <a:rPr lang="en-US" sz="2000" i="1">
                              <a:latin typeface="Cambria Math" panose="02040503050406030204" pitchFamily="18" charset="0"/>
                            </a:rPr>
                          </m:ctrlPr>
                        </m:funcPr>
                        <m:fName>
                          <m:r>
                            <m:rPr>
                              <m:sty m:val="p"/>
                            </m:rPr>
                            <a:rPr lang="ru-RU" sz="2000">
                              <a:latin typeface="Cambria Math" panose="02040503050406030204" pitchFamily="18" charset="0"/>
                            </a:rPr>
                            <m:t>tan</m:t>
                          </m:r>
                        </m:fName>
                        <m:e>
                          <m:sSub>
                            <m:sSubPr>
                              <m:ctrlPr>
                                <a:rPr lang="en-US" sz="2000" i="1">
                                  <a:latin typeface="Cambria Math" panose="02040503050406030204" pitchFamily="18" charset="0"/>
                                </a:rPr>
                              </m:ctrlPr>
                            </m:sSubPr>
                            <m:e>
                              <m:r>
                                <a:rPr lang="ru-RU" sz="2000" i="1">
                                  <a:latin typeface="Cambria Math" panose="02040503050406030204" pitchFamily="18" charset="0"/>
                                </a:rPr>
                                <m:t>𝜙</m:t>
                              </m:r>
                            </m:e>
                            <m:sub>
                              <m:r>
                                <a:rPr lang="ru-RU" sz="2000" i="1">
                                  <a:latin typeface="Cambria Math" panose="02040503050406030204" pitchFamily="18" charset="0"/>
                                </a:rPr>
                                <m:t>𝑐𝑟𝑎𝑏</m:t>
                              </m:r>
                            </m:sub>
                          </m:sSub>
                        </m:e>
                      </m:func>
                    </m:oMath>
                  </m:oMathPara>
                </a14:m>
                <a:endParaRPr lang="en-US" sz="2000" dirty="0" smtClean="0"/>
              </a:p>
              <a:p>
                <a:pPr indent="0">
                  <a:lnSpc>
                    <a:spcPct val="100000"/>
                  </a:lnSpc>
                  <a:spcBef>
                    <a:spcPts val="300"/>
                  </a:spcBef>
                  <a:spcAft>
                    <a:spcPts val="200"/>
                  </a:spcAft>
                  <a:buNone/>
                </a:pPr>
                <a:r>
                  <a:rPr lang="en-US" sz="2000" dirty="0" smtClean="0"/>
                  <a:t>Effective depolarization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𝑐𝑟𝑎𝑏</m:t>
                        </m:r>
                        <m:r>
                          <a:rPr lang="en-US" i="1">
                            <a:latin typeface="Cambria Math" panose="02040503050406030204" pitchFamily="18" charset="0"/>
                          </a:rPr>
                          <m:t> </m:t>
                        </m:r>
                      </m:sub>
                    </m:sSub>
                    <m:r>
                      <a:rPr lang="en-US" i="1">
                        <a:latin typeface="Cambria Math" panose="02040503050406030204" pitchFamily="18" charset="0"/>
                      </a:rPr>
                      <m:t>=</m:t>
                    </m:r>
                    <m:f>
                      <m:fPr>
                        <m:type m:val="lin"/>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m:rPr>
                                    <m:sty m:val="p"/>
                                  </m:rPr>
                                  <a:rPr lang="ru-RU">
                                    <a:latin typeface="Cambria Math" panose="02040503050406030204" pitchFamily="18" charset="0"/>
                                  </a:rPr>
                                  <m:t>Ψ</m:t>
                                </m:r>
                              </m:e>
                              <m:sub>
                                <m:r>
                                  <a:rPr lang="ru-RU" i="1">
                                    <a:latin typeface="Cambria Math" panose="02040503050406030204" pitchFamily="18" charset="0"/>
                                  </a:rPr>
                                  <m:t>𝑐𝑟𝑎𝑏</m:t>
                                </m:r>
                              </m:sub>
                              <m:sup>
                                <m:r>
                                  <a:rPr lang="ru-RU" i="1">
                                    <a:latin typeface="Cambria Math" panose="02040503050406030204" pitchFamily="18" charset="0"/>
                                  </a:rPr>
                                  <m:t>2</m:t>
                                </m:r>
                              </m:sup>
                            </m:sSubSup>
                          </m:e>
                        </m:d>
                      </m:num>
                      <m:den>
                        <m:r>
                          <a:rPr lang="ru-RU" i="1">
                            <a:latin typeface="Cambria Math" panose="02040503050406030204" pitchFamily="18" charset="0"/>
                          </a:rPr>
                          <m:t>2</m:t>
                        </m:r>
                      </m:den>
                    </m:f>
                  </m:oMath>
                </a14:m>
                <a:r>
                  <a:rPr lang="en-US" sz="2000" dirty="0" smtClean="0"/>
                  <a:t> is a small effect of the order of </a:t>
                </a:r>
                <a14:m>
                  <m:oMath xmlns:m="http://schemas.openxmlformats.org/officeDocument/2006/math">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10</m:t>
                        </m:r>
                      </m:e>
                      <m:sup>
                        <m:r>
                          <a:rPr lang="en-US" sz="2000" b="0" i="1" smtClean="0">
                            <a:latin typeface="Cambria Math" panose="02040503050406030204" pitchFamily="18" charset="0"/>
                          </a:rPr>
                          <m:t>−5</m:t>
                        </m:r>
                      </m:sup>
                    </m:sSup>
                    <m:r>
                      <a:rPr lang="en-US" sz="2000" b="0" i="1" smtClean="0">
                        <a:latin typeface="Cambria Math" panose="02040503050406030204" pitchFamily="18" charset="0"/>
                      </a:rPr>
                      <m:t>.</m:t>
                    </m:r>
                  </m:oMath>
                </a14:m>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b="-4984"/>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10</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11707268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Crabbing in Figure-8 Ring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Consider vertical beam crossing </a:t>
                </a:r>
              </a:p>
              <a:p>
                <a:pPr>
                  <a:lnSpc>
                    <a:spcPct val="100000"/>
                  </a:lnSpc>
                  <a:spcBef>
                    <a:spcPts val="200"/>
                  </a:spcBef>
                </a:pPr>
                <a:r>
                  <a:rPr lang="en-US" sz="2000" dirty="0" smtClean="0"/>
                  <a:t>Spin precession rate in the natural frame</a:t>
                </a:r>
              </a:p>
              <a:p>
                <a:pPr indent="0">
                  <a:lnSpc>
                    <a:spcPct val="100000"/>
                  </a:lnSpc>
                  <a:spcBef>
                    <a:spcPts val="200"/>
                  </a:spcBef>
                  <a:buNone/>
                </a:pPr>
                <a14:m>
                  <m:oMathPara xmlns:m="http://schemas.openxmlformats.org/officeDocument/2006/math">
                    <m:oMathParaPr>
                      <m:jc m:val="left"/>
                    </m:oMathParaPr>
                    <m:oMath xmlns:m="http://schemas.openxmlformats.org/officeDocument/2006/math">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1</m:t>
                                    </m:r>
                                  </m:sub>
                                </m:sSub>
                                <m:r>
                                  <a:rPr lang="ru-RU" sz="2000" i="1">
                                    <a:latin typeface="Cambria Math" panose="02040503050406030204" pitchFamily="18" charset="0"/>
                                  </a:rPr>
                                  <m:t>=−</m:t>
                                </m:r>
                                <m:r>
                                  <a:rPr lang="ru-RU" sz="2000" i="1">
                                    <a:latin typeface="Cambria Math" panose="02040503050406030204" pitchFamily="18" charset="0"/>
                                  </a:rPr>
                                  <m:t>𝛾</m:t>
                                </m:r>
                                <m:r>
                                  <a:rPr lang="ru-RU" sz="2000" i="1">
                                    <a:latin typeface="Cambria Math" panose="02040503050406030204" pitchFamily="18" charset="0"/>
                                  </a:rPr>
                                  <m:t>𝐺</m:t>
                                </m:r>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𝑦</m:t>
                                    </m:r>
                                  </m:sub>
                                  <m:sup>
                                    <m:r>
                                      <a:rPr lang="ru-RU" sz="2000" i="1">
                                        <a:latin typeface="Cambria Math" panose="02040503050406030204" pitchFamily="18" charset="0"/>
                                      </a:rPr>
                                      <m:t>′</m:t>
                                    </m:r>
                                  </m:sup>
                                </m:sSubSup>
                                <m:r>
                                  <a:rPr lang="ru-RU" sz="2000" i="1">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1+</m:t>
                                    </m:r>
                                    <m:r>
                                      <a:rPr lang="ru-RU" sz="2000" i="1">
                                        <a:latin typeface="Cambria Math" panose="02040503050406030204" pitchFamily="18" charset="0"/>
                                      </a:rPr>
                                      <m:t>𝐺</m:t>
                                    </m:r>
                                  </m:num>
                                  <m:den>
                                    <m:r>
                                      <a:rPr lang="ru-RU" sz="2000" i="1">
                                        <a:latin typeface="Cambria Math" panose="02040503050406030204" pitchFamily="18" charset="0"/>
                                      </a:rPr>
                                      <m:t>𝛾</m:t>
                                    </m:r>
                                    <m:r>
                                      <m:rPr>
                                        <m:sty m:val="p"/>
                                      </m:rPr>
                                      <a:rPr lang="en-US" sz="2000">
                                        <a:latin typeface="Cambria Math" panose="02040503050406030204" pitchFamily="18" charset="0"/>
                                      </a:rPr>
                                      <m:t>v</m:t>
                                    </m:r>
                                  </m:den>
                                </m:f>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𝑦</m:t>
                                    </m:r>
                                  </m:sub>
                                </m:sSub>
                                <m:r>
                                  <a:rPr lang="ru-RU" sz="2000" i="1">
                                    <a:latin typeface="Cambria Math" panose="02040503050406030204" pitchFamily="18" charset="0"/>
                                  </a:rPr>
                                  <m:t>     </m:t>
                                </m:r>
                              </m:e>
                            </m:mr>
                            <m:mr>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2</m:t>
                                    </m:r>
                                  </m:sub>
                                </m:sSub>
                                <m:r>
                                  <a:rPr lang="ru-RU" sz="2000" i="1">
                                    <a:latin typeface="Cambria Math" panose="02040503050406030204" pitchFamily="18" charset="0"/>
                                  </a:rPr>
                                  <m:t>=</m:t>
                                </m:r>
                                <m:r>
                                  <a:rPr lang="ru-RU" sz="2000" i="1">
                                    <a:latin typeface="Cambria Math" panose="02040503050406030204" pitchFamily="18" charset="0"/>
                                  </a:rPr>
                                  <m:t>𝛾</m:t>
                                </m:r>
                                <m:r>
                                  <a:rPr lang="ru-RU" sz="2000" i="1">
                                    <a:latin typeface="Cambria Math" panose="02040503050406030204" pitchFamily="18" charset="0"/>
                                  </a:rPr>
                                  <m:t>𝐺</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m:t>
                                    </m:r>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𝑥</m:t>
                                        </m:r>
                                      </m:sub>
                                      <m:sup>
                                        <m:r>
                                          <a:rPr lang="ru-RU" sz="2000" i="1">
                                            <a:latin typeface="Cambria Math" panose="02040503050406030204" pitchFamily="18" charset="0"/>
                                          </a:rPr>
                                          <m:t>′</m:t>
                                        </m:r>
                                      </m:sup>
                                    </m:sSubSup>
                                  </m:e>
                                </m:d>
                                <m:r>
                                  <a:rPr lang="ru-RU" sz="2000" i="1">
                                    <a:latin typeface="Cambria Math" panose="02040503050406030204" pitchFamily="18" charset="0"/>
                                  </a:rPr>
                                  <m:t>          </m:t>
                                </m:r>
                              </m:e>
                            </m:mr>
                            <m:mr>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3</m:t>
                                    </m:r>
                                  </m:sub>
                                </m:sSub>
                                <m:r>
                                  <a:rPr lang="ru-RU" sz="2000" i="1">
                                    <a:latin typeface="Cambria Math" panose="02040503050406030204" pitchFamily="18" charset="0"/>
                                  </a:rPr>
                                  <m:t>=</m:t>
                                </m:r>
                                <m:sSubSup>
                                  <m:sSubSupPr>
                                    <m:ctrlPr>
                                      <a:rPr lang="en-US" sz="2000" i="1">
                                        <a:latin typeface="Cambria Math" panose="02040503050406030204" pitchFamily="18" charset="0"/>
                                      </a:rPr>
                                    </m:ctrlPr>
                                  </m:sSubSupPr>
                                  <m:e>
                                    <m:r>
                                      <a:rPr lang="en-US" sz="2000" i="1">
                                        <a:latin typeface="Cambria Math" panose="02040503050406030204" pitchFamily="18" charset="0"/>
                                      </a:rPr>
                                      <m:t>𝐾</m:t>
                                    </m:r>
                                  </m:e>
                                  <m:sub>
                                    <m:r>
                                      <a:rPr lang="en-US" sz="2000" i="1">
                                        <a:latin typeface="Cambria Math" panose="02040503050406030204" pitchFamily="18" charset="0"/>
                                      </a:rPr>
                                      <m:t>𝑦</m:t>
                                    </m:r>
                                  </m:sub>
                                  <m:sup>
                                    <m:r>
                                      <a:rPr lang="ru-RU" sz="2000" i="1">
                                        <a:latin typeface="Cambria Math" panose="02040503050406030204" pitchFamily="18" charset="0"/>
                                      </a:rPr>
                                      <m:t>′</m:t>
                                    </m:r>
                                  </m:sup>
                                </m:sSubSup>
                                <m:r>
                                  <a:rPr lang="en-US" sz="2000" i="1">
                                    <a:latin typeface="Cambria Math" panose="02040503050406030204" pitchFamily="18" charset="0"/>
                                  </a:rPr>
                                  <m:t>𝑦</m:t>
                                </m:r>
                                <m:r>
                                  <a:rPr lang="ru-RU" sz="2000" i="1">
                                    <a:latin typeface="Cambria Math" panose="02040503050406030204" pitchFamily="18" charset="0"/>
                                  </a:rPr>
                                  <m:t>+</m:t>
                                </m:r>
                                <m:r>
                                  <a:rPr lang="en-US" sz="2000" i="1">
                                    <a:latin typeface="Cambria Math" panose="02040503050406030204" pitchFamily="18" charset="0"/>
                                  </a:rPr>
                                  <m:t>𝐺</m:t>
                                </m:r>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𝑦</m:t>
                                            </m:r>
                                          </m:sub>
                                        </m:sSub>
                                        <m:r>
                                          <a:rPr lang="en-US" sz="2000" i="1">
                                            <a:latin typeface="Cambria Math" panose="02040503050406030204" pitchFamily="18" charset="0"/>
                                          </a:rPr>
                                          <m:t>𝑦</m:t>
                                        </m:r>
                                      </m:e>
                                    </m:d>
                                  </m:e>
                                  <m:sup>
                                    <m:r>
                                      <a:rPr lang="ru-RU" sz="2000" i="1">
                                        <a:latin typeface="Cambria Math" panose="02040503050406030204" pitchFamily="18" charset="0"/>
                                      </a:rPr>
                                      <m:t>′</m:t>
                                    </m:r>
                                  </m:sup>
                                </m:sSup>
                                <m:r>
                                  <a:rPr lang="ru-RU" sz="2000" i="1">
                                    <a:latin typeface="Cambria Math" panose="02040503050406030204" pitchFamily="18" charset="0"/>
                                  </a:rPr>
                                  <m:t>    </m:t>
                                </m:r>
                              </m:e>
                            </m:mr>
                          </m:m>
                        </m:e>
                      </m:d>
                      <m:r>
                        <a:rPr lang="en-US" sz="2000" b="0" i="1" smtClean="0">
                          <a:latin typeface="Cambria Math" panose="02040503050406030204" pitchFamily="18" charset="0"/>
                        </a:rPr>
                        <m:t>,  </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𝑥</m:t>
                                    </m:r>
                                  </m:sub>
                                  <m:sup>
                                    <m:r>
                                      <a:rPr lang="ru-RU" sz="2000" i="1">
                                        <a:latin typeface="Cambria Math" panose="02040503050406030204" pitchFamily="18" charset="0"/>
                                      </a:rPr>
                                      <m:t>′</m:t>
                                    </m:r>
                                  </m:sup>
                                </m:sSubSup>
                                <m:r>
                                  <a:rPr lang="ru-RU"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e>
                                  <m:sub>
                                    <m:r>
                                      <a:rPr lang="ru-RU" sz="2000" i="1">
                                        <a:latin typeface="Cambria Math" panose="02040503050406030204" pitchFamily="18" charset="0"/>
                                      </a:rPr>
                                      <m:t>𝑦</m:t>
                                    </m:r>
                                  </m:sub>
                                </m:sSub>
                                <m:r>
                                  <a:rPr lang="ru-RU" sz="2000" i="1">
                                    <a:latin typeface="Cambria Math" panose="02040503050406030204" pitchFamily="18" charset="0"/>
                                  </a:rPr>
                                  <m:t>−</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  </m:t>
                                </m:r>
                              </m:e>
                            </m:mr>
                            <m:mr>
                              <m:e>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𝑦</m:t>
                                    </m:r>
                                  </m:sub>
                                  <m:sup>
                                    <m:r>
                                      <a:rPr lang="ru-RU" sz="2000" i="1">
                                        <a:latin typeface="Cambria Math" panose="02040503050406030204" pitchFamily="18" charset="0"/>
                                      </a:rPr>
                                      <m:t>′</m:t>
                                    </m:r>
                                  </m:sup>
                                </m:sSubSup>
                                <m:r>
                                  <a:rPr lang="ru-RU" sz="2000" i="1">
                                    <a:latin typeface="Cambria Math" panose="02040503050406030204" pitchFamily="18" charset="0"/>
                                  </a:rPr>
                                  <m:t>=</m:t>
                                </m:r>
                                <m:sSub>
                                  <m:sSubPr>
                                    <m:ctrlPr>
                                      <a:rPr lang="en-US" sz="2000" i="1">
                                        <a:latin typeface="Cambria Math" panose="02040503050406030204" pitchFamily="18" charset="0"/>
                                      </a:rPr>
                                    </m:ctrlPr>
                                  </m:sSubPr>
                                  <m:e>
                                    <m:r>
                                      <a:rPr lang="ru-RU" sz="2000" i="1">
                                        <a:latin typeface="Cambria Math" panose="02040503050406030204" pitchFamily="18" charset="0"/>
                                      </a:rPr>
                                      <m:t>−</m:t>
                                    </m:r>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e>
                                  <m:sub>
                                    <m:r>
                                      <a:rPr lang="ru-RU" sz="2000" i="1">
                                        <a:latin typeface="Cambria Math" panose="02040503050406030204" pitchFamily="18" charset="0"/>
                                      </a:rPr>
                                      <m:t>𝑥</m:t>
                                    </m:r>
                                  </m:sub>
                                </m:sSub>
                                <m:r>
                                  <a:rPr lang="ru-RU"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𝑦</m:t>
                                        </m:r>
                                      </m:sub>
                                    </m:sSub>
                                  </m:num>
                                  <m:den>
                                    <m:r>
                                      <m:rPr>
                                        <m:nor/>
                                      </m:rPr>
                                      <a:rPr lang="en-US" sz="2000"/>
                                      <m:t>v</m:t>
                                    </m:r>
                                  </m:den>
                                </m:f>
                                <m:r>
                                  <a:rPr lang="ru-RU" sz="2000" i="1">
                                    <a:latin typeface="Cambria Math" panose="02040503050406030204" pitchFamily="18" charset="0"/>
                                  </a:rPr>
                                  <m:t> </m:t>
                                </m:r>
                              </m:e>
                            </m:mr>
                          </m:m>
                        </m:e>
                      </m:d>
                    </m:oMath>
                  </m:oMathPara>
                </a14:m>
                <a:endParaRPr lang="en-US" sz="2000" dirty="0" smtClean="0"/>
              </a:p>
              <a:p>
                <a:pPr>
                  <a:lnSpc>
                    <a:spcPct val="100000"/>
                  </a:lnSpc>
                  <a:spcBef>
                    <a:spcPts val="200"/>
                  </a:spcBef>
                </a:pPr>
                <a:r>
                  <a:rPr lang="en-US" sz="2000" dirty="0" smtClean="0"/>
                  <a:t>Crab resonators excite vertical motion, which results </a:t>
                </a:r>
                <a:br>
                  <a:rPr lang="en-US" sz="2000" dirty="0" smtClean="0"/>
                </a:br>
                <a:r>
                  <a:rPr lang="en-US" sz="2000" dirty="0" smtClean="0"/>
                  <a:t>in contribution to the spin rotation from the ring</a:t>
                </a:r>
              </a:p>
              <a:p>
                <a:pPr>
                  <a:lnSpc>
                    <a:spcPct val="100000"/>
                  </a:lnSpc>
                  <a:spcBef>
                    <a:spcPts val="200"/>
                  </a:spcBef>
                </a:pPr>
                <a:r>
                  <a:rPr lang="en-US" sz="2000" dirty="0" smtClean="0"/>
                  <a:t>This effect can be described using a response function </a:t>
                </a:r>
                <a14:m>
                  <m:oMath xmlns:m="http://schemas.openxmlformats.org/officeDocument/2006/math">
                    <m:r>
                      <a:rPr lang="en-US" sz="2000" b="0" i="1" smtClean="0">
                        <a:latin typeface="Cambria Math" panose="02040503050406030204" pitchFamily="18" charset="0"/>
                      </a:rPr>
                      <m:t>𝐹</m:t>
                    </m:r>
                  </m:oMath>
                </a14:m>
                <a:r>
                  <a:rPr lang="en-US" sz="2000" dirty="0" smtClean="0"/>
                  <a:t>. The resonance strength is given by</a:t>
                </a:r>
                <a:endParaRPr lang="en-US" sz="2000" dirty="0"/>
              </a:p>
              <a:p>
                <a:pPr indent="0">
                  <a:lnSpc>
                    <a:spcPct val="100000"/>
                  </a:lnSpc>
                  <a:spcBef>
                    <a:spcPts val="200"/>
                  </a:spcBef>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rPr>
                        <m:t>𝜔</m:t>
                      </m:r>
                      <m:r>
                        <a:rPr lang="ru-RU" sz="2000" i="1">
                          <a:latin typeface="Cambria Math" panose="02040503050406030204" pitchFamily="18" charset="0"/>
                        </a:rPr>
                        <m:t>=</m:t>
                      </m:r>
                      <m:r>
                        <a:rPr lang="en-US" sz="2000" i="1">
                          <a:latin typeface="Cambria Math" panose="02040503050406030204" pitchFamily="18" charset="0"/>
                        </a:rPr>
                        <m:t>𝛾</m:t>
                      </m:r>
                      <m:r>
                        <a:rPr lang="en-US" sz="2000" i="1">
                          <a:latin typeface="Cambria Math" panose="02040503050406030204" pitchFamily="18" charset="0"/>
                        </a:rPr>
                        <m:t>𝐺</m:t>
                      </m:r>
                      <m:r>
                        <a:rPr lang="en-US" sz="2000" i="1">
                          <a:latin typeface="Cambria Math" panose="02040503050406030204" pitchFamily="18" charset="0"/>
                        </a:rPr>
                        <m:t> </m:t>
                      </m:r>
                      <m:d>
                        <m:dPr>
                          <m:begChr m:val="〈"/>
                          <m:endChr m:val="〉"/>
                          <m:ctrlPr>
                            <a:rPr lang="en-US" sz="2000" i="1">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𝑦</m:t>
                                  </m:r>
                                </m:sub>
                              </m:sSub>
                            </m:num>
                            <m:den>
                              <m:r>
                                <m:rPr>
                                  <m:nor/>
                                </m:rPr>
                                <a:rPr lang="en-US" sz="2000"/>
                                <m:t>v</m:t>
                              </m:r>
                            </m:den>
                          </m:f>
                          <m:r>
                            <a:rPr lang="ru-RU" sz="2000" i="1">
                              <a:latin typeface="Cambria Math" panose="02040503050406030204" pitchFamily="18" charset="0"/>
                            </a:rPr>
                            <m:t>  </m:t>
                          </m:r>
                          <m:r>
                            <a:rPr lang="ru-RU" sz="2000" i="1">
                              <a:latin typeface="Cambria Math" panose="02040503050406030204" pitchFamily="18" charset="0"/>
                            </a:rPr>
                            <m:t>𝐹</m:t>
                          </m:r>
                        </m:e>
                      </m:d>
                    </m:oMath>
                  </m:oMathPara>
                </a14:m>
                <a:endParaRPr lang="en-US" sz="2000" dirty="0" smtClean="0"/>
              </a:p>
              <a:p>
                <a:pPr>
                  <a:lnSpc>
                    <a:spcPct val="100000"/>
                  </a:lnSpc>
                  <a:spcBef>
                    <a:spcPts val="200"/>
                  </a:spcBef>
                </a:pPr>
                <a:r>
                  <a:rPr lang="en-US" sz="2000" dirty="0" smtClean="0"/>
                  <a:t>Contribution of each crab resonator is</a:t>
                </a:r>
                <a:endParaRPr lang="en-US" sz="2000" dirty="0"/>
              </a:p>
              <a:p>
                <a:pPr indent="0">
                  <a:lnSpc>
                    <a:spcPct val="100000"/>
                  </a:lnSpc>
                  <a:spcBef>
                    <a:spcPts val="200"/>
                  </a:spcBef>
                  <a:buNone/>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𝜔</m:t>
                      </m:r>
                      <m:sSub>
                        <m:sSubPr>
                          <m:ctrlPr>
                            <a:rPr lang="en-US" sz="2000" i="1">
                              <a:latin typeface="Cambria Math" panose="02040503050406030204" pitchFamily="18" charset="0"/>
                            </a:rPr>
                          </m:ctrlPr>
                        </m:sSubPr>
                        <m:e>
                          <m:r>
                            <a:rPr lang="en-US" sz="2000">
                              <a:latin typeface="Cambria Math" panose="02040503050406030204" pitchFamily="18" charset="0"/>
                            </a:rPr>
                            <m:t>­</m:t>
                          </m:r>
                        </m:e>
                        <m:sub>
                          <m:r>
                            <a:rPr lang="en-US" sz="2000" i="1">
                              <a:latin typeface="Cambria Math" panose="02040503050406030204" pitchFamily="18" charset="0"/>
                            </a:rPr>
                            <m:t>𝑐𝑟𝑎𝑏</m:t>
                          </m:r>
                        </m:sub>
                      </m:sSub>
                      <m:r>
                        <a:rPr lang="en-US" sz="2000">
                          <a:latin typeface="Cambria Math" panose="02040503050406030204" pitchFamily="18" charset="0"/>
                        </a:rPr>
                        <m:t>­</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𝛾</m:t>
                          </m:r>
                          <m:r>
                            <a:rPr lang="en-US" sz="2000" i="1">
                              <a:latin typeface="Cambria Math" panose="02040503050406030204" pitchFamily="18" charset="0"/>
                            </a:rPr>
                            <m:t>𝐺</m:t>
                          </m:r>
                        </m:num>
                        <m:den>
                          <m:r>
                            <a:rPr lang="en-US" sz="2000" i="1">
                              <a:latin typeface="Cambria Math" panose="02040503050406030204" pitchFamily="18" charset="0"/>
                            </a:rPr>
                            <m:t>2</m:t>
                          </m:r>
                          <m:r>
                            <a:rPr lang="en-US" sz="2000" i="1">
                              <a:latin typeface="Cambria Math" panose="02040503050406030204" pitchFamily="18" charset="0"/>
                            </a:rPr>
                            <m:t>𝜋</m:t>
                          </m:r>
                        </m:den>
                      </m:f>
                      <m:r>
                        <a:rPr lang="en-US" sz="2000" i="1">
                          <a:latin typeface="Cambria Math" panose="02040503050406030204" pitchFamily="18" charset="0"/>
                        </a:rPr>
                        <m:t> </m:t>
                      </m:r>
                      <m:f>
                        <m:fPr>
                          <m:ctrlPr>
                            <a:rPr lang="en-US" sz="2000" i="1">
                              <a:latin typeface="Cambria Math" panose="02040503050406030204" pitchFamily="18" charset="0"/>
                            </a:rPr>
                          </m:ctrlPr>
                        </m:fPr>
                        <m:num>
                          <m:r>
                            <a:rPr lang="ru-RU" sz="2000" i="1">
                              <a:latin typeface="Cambria Math" panose="02040503050406030204" pitchFamily="18" charset="0"/>
                            </a:rPr>
                            <m:t> </m:t>
                          </m:r>
                          <m:sSub>
                            <m:sSubPr>
                              <m:ctrlPr>
                                <a:rPr lang="en-US" sz="2000" i="1">
                                  <a:latin typeface="Cambria Math" panose="02040503050406030204" pitchFamily="18" charset="0"/>
                                </a:rPr>
                              </m:ctrlPr>
                            </m:sSubPr>
                            <m:e>
                              <m:r>
                                <a:rPr lang="en-US" sz="2000" b="0" i="1" smtClean="0">
                                  <a:latin typeface="Cambria Math" panose="02040503050406030204" pitchFamily="18" charset="0"/>
                                </a:rPr>
                                <m:t>𝜎</m:t>
                              </m:r>
                            </m:e>
                            <m:sub>
                              <m:r>
                                <a:rPr lang="en-US" sz="2000" b="0" i="1" smtClean="0">
                                  <a:latin typeface="Cambria Math" panose="02040503050406030204" pitchFamily="18" charset="0"/>
                                </a:rPr>
                                <m:t>𝑧</m:t>
                              </m:r>
                            </m:sub>
                          </m:sSub>
                        </m:num>
                        <m:den>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𝑐𝑟𝑎𝑏</m:t>
                                  </m:r>
                                </m:sub>
                              </m:sSub>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𝐼𝑃</m:t>
                                  </m:r>
                                </m:sub>
                              </m:sSub>
                              <m:r>
                                <a:rPr lang="ru-RU" sz="2000" i="1">
                                  <a:latin typeface="Cambria Math" panose="02040503050406030204" pitchFamily="18" charset="0"/>
                                </a:rPr>
                                <m:t> </m:t>
                              </m:r>
                            </m:e>
                          </m:rad>
                        </m:den>
                      </m:f>
                      <m:r>
                        <a:rPr lang="ru-RU" sz="2000" i="1">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𝐹</m:t>
                          </m:r>
                        </m:e>
                        <m:sub>
                          <m:r>
                            <a:rPr lang="ru-RU" sz="2000" i="1">
                              <a:latin typeface="Cambria Math" panose="02040503050406030204" pitchFamily="18" charset="0"/>
                            </a:rPr>
                            <m:t>𝑐𝑟𝑎𝑏</m:t>
                          </m:r>
                        </m:sub>
                      </m:sSub>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tan</m:t>
                          </m:r>
                        </m:fName>
                        <m:e>
                          <m:sSub>
                            <m:sSubPr>
                              <m:ctrlPr>
                                <a:rPr lang="en-US" sz="2000" i="1">
                                  <a:latin typeface="Cambria Math" panose="02040503050406030204" pitchFamily="18" charset="0"/>
                                </a:rPr>
                              </m:ctrlPr>
                            </m:sSubPr>
                            <m:e>
                              <m:r>
                                <a:rPr lang="ru-RU" sz="2000" i="1">
                                  <a:latin typeface="Cambria Math" panose="02040503050406030204" pitchFamily="18" charset="0"/>
                                </a:rPr>
                                <m:t>𝜙</m:t>
                              </m:r>
                            </m:e>
                            <m:sub>
                              <m:r>
                                <a:rPr lang="ru-RU" sz="2000" i="1">
                                  <a:latin typeface="Cambria Math" panose="02040503050406030204" pitchFamily="18" charset="0"/>
                                </a:rPr>
                                <m:t>𝑐𝑟𝑎𝑏</m:t>
                              </m:r>
                            </m:sub>
                          </m:sSub>
                        </m:e>
                      </m:func>
                    </m:oMath>
                  </m:oMathPara>
                </a14:m>
                <a:endParaRPr lang="en-US" sz="2000" dirty="0" smtClean="0"/>
              </a:p>
              <a:p>
                <a:pPr indent="0">
                  <a:lnSpc>
                    <a:spcPct val="100000"/>
                  </a:lnSpc>
                  <a:spcBef>
                    <a:spcPts val="200"/>
                  </a:spcBef>
                  <a:buNone/>
                </a:pPr>
                <a:r>
                  <a:rPr lang="en-US" sz="2000" dirty="0" smtClean="0">
                    <a:latin typeface="Arial" panose="020B0604020202020204" pitchFamily="34" charset="0"/>
                  </a:rPr>
                  <a:t>With typical values of </a:t>
                </a:r>
                <a14:m>
                  <m:oMath xmlns:m="http://schemas.openxmlformats.org/officeDocument/2006/math">
                    <m:sSub>
                      <m:sSubPr>
                        <m:ctrlPr>
                          <a:rPr lang="en-US" sz="2000" i="1">
                            <a:latin typeface="Cambria Math" panose="02040503050406030204" pitchFamily="18" charset="0"/>
                          </a:rPr>
                        </m:ctrlPr>
                      </m:sSubPr>
                      <m:e>
                        <m:r>
                          <a:rPr lang="ru-RU" sz="2000" i="1">
                            <a:latin typeface="Cambria Math" panose="02040503050406030204" pitchFamily="18" charset="0"/>
                          </a:rPr>
                          <m:t>𝐿</m:t>
                        </m:r>
                      </m:e>
                      <m:sub>
                        <m:r>
                          <a:rPr lang="ru-RU" sz="2000" i="1">
                            <a:latin typeface="Cambria Math" panose="02040503050406030204" pitchFamily="18" charset="0"/>
                          </a:rPr>
                          <m:t>𝑏</m:t>
                        </m:r>
                      </m:sub>
                    </m:sSub>
                    <m:r>
                      <a:rPr lang="ru-RU" sz="2000" i="1">
                        <a:latin typeface="Cambria Math" panose="02040503050406030204" pitchFamily="18" charset="0"/>
                      </a:rPr>
                      <m:t>=1</m:t>
                    </m:r>
                  </m:oMath>
                </a14:m>
                <a:r>
                  <a:rPr lang="ru-RU" sz="2000" dirty="0">
                    <a:latin typeface="Arial" panose="020B0604020202020204" pitchFamily="34" charset="0"/>
                  </a:rPr>
                  <a:t> </a:t>
                </a:r>
                <a:r>
                  <a:rPr lang="en-US" sz="2000" dirty="0" smtClean="0">
                    <a:latin typeface="Arial" panose="020B0604020202020204" pitchFamily="34" charset="0"/>
                  </a:rPr>
                  <a:t>cm</a:t>
                </a:r>
                <a:r>
                  <a:rPr lang="ru-RU" sz="2000" dirty="0" smtClean="0">
                    <a:latin typeface="Arial" panose="020B0604020202020204" pitchFamily="34" charset="0"/>
                  </a:rPr>
                  <a:t>, </a:t>
                </a:r>
                <a14:m>
                  <m:oMath xmlns:m="http://schemas.openxmlformats.org/officeDocument/2006/math">
                    <m:rad>
                      <m:radPr>
                        <m:degHide m:val="on"/>
                        <m:ctrlPr>
                          <a:rPr lang="en-US" sz="2000" i="1">
                            <a:latin typeface="Cambria Math" panose="02040503050406030204" pitchFamily="18" charset="0"/>
                          </a:rPr>
                        </m:ctrlPr>
                      </m:radPr>
                      <m:deg/>
                      <m:e>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𝑐𝑟𝑎𝑏</m:t>
                            </m:r>
                          </m:sub>
                        </m:sSub>
                        <m:sSub>
                          <m:sSubPr>
                            <m:ctrlPr>
                              <a:rPr lang="en-US" sz="2000" i="1">
                                <a:latin typeface="Cambria Math" panose="02040503050406030204" pitchFamily="18" charset="0"/>
                              </a:rPr>
                            </m:ctrlPr>
                          </m:sSubPr>
                          <m:e>
                            <m:r>
                              <a:rPr lang="ru-RU" sz="2000" i="1">
                                <a:latin typeface="Cambria Math" panose="02040503050406030204" pitchFamily="18" charset="0"/>
                              </a:rPr>
                              <m:t>𝛽</m:t>
                            </m:r>
                          </m:e>
                          <m:sub>
                            <m:r>
                              <a:rPr lang="ru-RU" sz="2000" i="1">
                                <a:latin typeface="Cambria Math" panose="02040503050406030204" pitchFamily="18" charset="0"/>
                              </a:rPr>
                              <m:t>𝐼𝑃</m:t>
                            </m:r>
                          </m:sub>
                        </m:sSub>
                        <m:r>
                          <a:rPr lang="ru-RU" sz="2000" i="1">
                            <a:latin typeface="Cambria Math" panose="02040503050406030204" pitchFamily="18" charset="0"/>
                          </a:rPr>
                          <m:t> </m:t>
                        </m:r>
                      </m:e>
                    </m:rad>
                    <m:r>
                      <a:rPr lang="en-US" sz="2000" b="0" i="1" smtClean="0">
                        <a:latin typeface="Cambria Math" panose="02040503050406030204" pitchFamily="18" charset="0"/>
                      </a:rPr>
                      <m:t>=6</m:t>
                    </m:r>
                  </m:oMath>
                </a14:m>
                <a:r>
                  <a:rPr lang="ru-RU" sz="2000" dirty="0">
                    <a:latin typeface="Arial" panose="020B0604020202020204" pitchFamily="34" charset="0"/>
                  </a:rPr>
                  <a:t> </a:t>
                </a:r>
                <a:r>
                  <a:rPr lang="en-US" sz="2000" dirty="0" smtClean="0">
                    <a:latin typeface="Arial" panose="020B0604020202020204" pitchFamily="34" charset="0"/>
                  </a:rPr>
                  <a:t>m</a:t>
                </a:r>
                <a:r>
                  <a:rPr lang="ru-RU" sz="2000" dirty="0" smtClean="0">
                    <a:latin typeface="Arial" panose="020B0604020202020204" pitchFamily="34" charset="0"/>
                  </a:rPr>
                  <a:t>, </a:t>
                </a:r>
                <a14:m>
                  <m:oMath xmlns:m="http://schemas.openxmlformats.org/officeDocument/2006/math">
                    <m:sSub>
                      <m:sSubPr>
                        <m:ctrlPr>
                          <a:rPr lang="en-US" sz="2000" i="1">
                            <a:latin typeface="Cambria Math" panose="02040503050406030204" pitchFamily="18" charset="0"/>
                          </a:rPr>
                        </m:ctrlPr>
                      </m:sSubPr>
                      <m:e>
                        <m:r>
                          <a:rPr lang="ru-RU" sz="2000" i="1">
                            <a:latin typeface="Cambria Math" panose="02040503050406030204" pitchFamily="18" charset="0"/>
                          </a:rPr>
                          <m:t>𝜙</m:t>
                        </m:r>
                      </m:e>
                      <m:sub>
                        <m:r>
                          <a:rPr lang="ru-RU" sz="2000" i="1">
                            <a:latin typeface="Cambria Math" panose="02040503050406030204" pitchFamily="18" charset="0"/>
                          </a:rPr>
                          <m:t>𝑐𝑟𝑎𝑏</m:t>
                        </m:r>
                      </m:sub>
                    </m:sSub>
                    <m:r>
                      <a:rPr lang="ru-RU" sz="2000" i="1">
                        <a:latin typeface="Cambria Math" panose="02040503050406030204" pitchFamily="18" charset="0"/>
                      </a:rPr>
                      <m:t>=25</m:t>
                    </m:r>
                  </m:oMath>
                </a14:m>
                <a:r>
                  <a:rPr lang="ru-RU" sz="2000" dirty="0">
                    <a:latin typeface="Arial" panose="020B0604020202020204" pitchFamily="34" charset="0"/>
                  </a:rPr>
                  <a:t> </a:t>
                </a:r>
                <a:r>
                  <a:rPr lang="en-US" sz="2000" dirty="0" smtClean="0">
                    <a:latin typeface="Arial" panose="020B0604020202020204" pitchFamily="34" charset="0"/>
                  </a:rPr>
                  <a:t>mrad</a:t>
                </a:r>
                <a:r>
                  <a:rPr lang="ru-RU" sz="2000" dirty="0" smtClean="0">
                    <a:latin typeface="Arial" panose="020B0604020202020204" pitchFamily="34" charset="0"/>
                  </a:rPr>
                  <a:t>, </a:t>
                </a:r>
                <a14:m>
                  <m:oMath xmlns:m="http://schemas.openxmlformats.org/officeDocument/2006/math">
                    <m:r>
                      <a:rPr lang="ru-RU" sz="2000" i="1">
                        <a:latin typeface="Cambria Math" panose="02040503050406030204" pitchFamily="18" charset="0"/>
                      </a:rPr>
                      <m:t>𝑝𝑐</m:t>
                    </m:r>
                    <m:r>
                      <a:rPr lang="ru-RU" sz="2000" i="1">
                        <a:latin typeface="Cambria Math" panose="02040503050406030204" pitchFamily="18" charset="0"/>
                      </a:rPr>
                      <m:t>=100 </m:t>
                    </m:r>
                  </m:oMath>
                </a14:m>
                <a:r>
                  <a:rPr lang="en-US" sz="2000" dirty="0">
                    <a:latin typeface="Arial" panose="020B0604020202020204" pitchFamily="34" charset="0"/>
                  </a:rPr>
                  <a:t>GeV</a:t>
                </a:r>
                <a:r>
                  <a:rPr lang="ru-RU" sz="2000" dirty="0">
                    <a:latin typeface="Arial" panose="020B0604020202020204" pitchFamily="34" charset="0"/>
                  </a:rPr>
                  <a:t>, </a:t>
                </a:r>
                <a14:m>
                  <m:oMath xmlns:m="http://schemas.openxmlformats.org/officeDocument/2006/math">
                    <m:d>
                      <m:dPr>
                        <m:begChr m:val="|"/>
                        <m:endChr m:val="|"/>
                        <m:ctrlPr>
                          <a:rPr lang="en-US" sz="2000" i="1">
                            <a:latin typeface="Cambria Math" panose="02040503050406030204" pitchFamily="18" charset="0"/>
                          </a:rPr>
                        </m:ctrlPr>
                      </m:dPr>
                      <m:e>
                        <m:r>
                          <a:rPr lang="en-US" sz="2000" b="0" i="1" smtClean="0">
                            <a:latin typeface="Cambria Math" panose="02040503050406030204" pitchFamily="18" charset="0"/>
                          </a:rPr>
                          <m:t>𝐹</m:t>
                        </m:r>
                      </m:e>
                    </m:d>
                    <m:r>
                      <a:rPr lang="ru-RU" sz="2000" i="1">
                        <a:latin typeface="Cambria Math" panose="02040503050406030204" pitchFamily="18" charset="0"/>
                      </a:rPr>
                      <m:t>=30</m:t>
                    </m:r>
                  </m:oMath>
                </a14:m>
                <a:r>
                  <a:rPr lang="en-US" sz="2000" dirty="0" smtClean="0">
                    <a:latin typeface="Arial" panose="020B0604020202020204" pitchFamily="34" charset="0"/>
                  </a:rPr>
                  <a:t>, this effect reaches a value of </a:t>
                </a:r>
                <a14:m>
                  <m:oMath xmlns:m="http://schemas.openxmlformats.org/officeDocument/2006/math">
                    <m:r>
                      <a:rPr lang="ru-RU" i="1">
                        <a:latin typeface="Cambria Math" panose="02040503050406030204" pitchFamily="18" charset="0"/>
                      </a:rPr>
                      <m:t>0.07</m:t>
                    </m:r>
                    <m:r>
                      <a:rPr lang="en-US" b="0" i="1" smtClean="0">
                        <a:latin typeface="Cambria Math" panose="02040503050406030204" pitchFamily="18" charset="0"/>
                      </a:rPr>
                      <m:t>.</m:t>
                    </m:r>
                  </m:oMath>
                </a14:m>
                <a:endParaRPr lang="en-US" sz="2000" dirty="0" smtClean="0">
                  <a:latin typeface="Arial" panose="020B060402020202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b="-249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11</a:t>
            </a:fld>
            <a:endParaRPr lang="en-US" dirty="0"/>
          </a:p>
        </p:txBody>
      </p:sp>
      <p:sp>
        <p:nvSpPr>
          <p:cNvPr id="9" name="Date Placeholder 8"/>
          <p:cNvSpPr>
            <a:spLocks noGrp="1"/>
          </p:cNvSpPr>
          <p:nvPr>
            <p:ph type="dt" sz="half" idx="2"/>
          </p:nvPr>
        </p:nvSpPr>
        <p:spPr/>
        <p:txBody>
          <a:bodyPr/>
          <a:lstStyle/>
          <a:p>
            <a:r>
              <a:rPr lang="en-US" dirty="0" smtClean="0"/>
              <a:t>July 1, 2020</a:t>
            </a:r>
            <a:endParaRPr lang="en-US" dirty="0"/>
          </a:p>
        </p:txBody>
      </p:sp>
      <p:pic>
        <p:nvPicPr>
          <p:cNvPr id="10" name="Рисунок 1"/>
          <p:cNvPicPr/>
          <p:nvPr/>
        </p:nvPicPr>
        <p:blipFill>
          <a:blip r:embed="rId3"/>
          <a:stretch>
            <a:fillRect/>
          </a:stretch>
        </p:blipFill>
        <p:spPr>
          <a:xfrm>
            <a:off x="6726383" y="933958"/>
            <a:ext cx="5387888" cy="2432696"/>
          </a:xfrm>
          <a:prstGeom prst="rect">
            <a:avLst/>
          </a:prstGeom>
        </p:spPr>
      </p:pic>
    </p:spTree>
    <p:extLst>
      <p:ext uri="{BB962C8B-B14F-4D97-AF65-F5344CB8AC3E}">
        <p14:creationId xmlns:p14="http://schemas.microsoft.com/office/powerpoint/2010/main" val="10252122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Crabbing in EIC</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Crabbing at the EIC is done in the horizontal plane potentially with a small contribution to the crabbing kick in the vertical plane  </a:t>
                </a:r>
              </a:p>
              <a:p>
                <a:pPr>
                  <a:lnSpc>
                    <a:spcPct val="100000"/>
                  </a:lnSpc>
                  <a:spcBef>
                    <a:spcPts val="200"/>
                  </a:spcBef>
                </a:pPr>
                <a:r>
                  <a:rPr lang="en-US" sz="2000" dirty="0" smtClean="0"/>
                  <a:t>Response function formalism can be used to evaluate the crabbing effect on the spin in the EIC</a:t>
                </a:r>
              </a:p>
              <a:p>
                <a:pPr>
                  <a:lnSpc>
                    <a:spcPct val="100000"/>
                  </a:lnSpc>
                  <a:spcBef>
                    <a:spcPts val="200"/>
                  </a:spcBef>
                </a:pPr>
                <a:r>
                  <a:rPr lang="en-US" sz="2000" dirty="0" smtClean="0"/>
                  <a:t>The ring response may not necessarily be suppressed even for horizontal crossing due to a different configuration</a:t>
                </a:r>
              </a:p>
              <a:p>
                <a:pPr>
                  <a:lnSpc>
                    <a:spcPct val="100000"/>
                  </a:lnSpc>
                  <a:spcBef>
                    <a:spcPts val="200"/>
                  </a:spcBef>
                </a:pPr>
                <a:r>
                  <a:rPr lang="en-US" sz="2000" dirty="0" smtClean="0"/>
                  <a:t>The response function formalism and numerical tools applicable to the EIC case exist and response function calculations have been done and published earlier. It is a matter of a careful analysis using linear optics of both electron and hadron collider rings.</a:t>
                </a:r>
              </a:p>
              <a:p>
                <a:pPr indent="0">
                  <a:lnSpc>
                    <a:spcPct val="100000"/>
                  </a:lnSpc>
                  <a:spcBef>
                    <a:spcPts val="200"/>
                  </a:spcBef>
                  <a:buNone/>
                </a:pPr>
                <a14:m>
                  <m:oMathPara xmlns:m="http://schemas.openxmlformats.org/officeDocument/2006/math">
                    <m:oMathParaPr>
                      <m:jc m:val="left"/>
                    </m:oMathParaPr>
                    <m:oMath xmlns:m="http://schemas.openxmlformats.org/officeDocument/2006/math">
                      <m:r>
                        <a:rPr lang="en-US" sz="2000" b="0" i="1" smtClean="0">
                          <a:latin typeface="Cambria Math" panose="02040503050406030204" pitchFamily="18" charset="0"/>
                        </a:rPr>
                        <m:t>𝜀</m:t>
                      </m:r>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1</m:t>
                          </m:r>
                        </m:num>
                        <m:den>
                          <m:r>
                            <a:rPr lang="en-US" sz="2000" i="1">
                              <a:latin typeface="Cambria Math" panose="02040503050406030204" pitchFamily="18" charset="0"/>
                            </a:rPr>
                            <m:t>2</m:t>
                          </m:r>
                          <m:r>
                            <a:rPr lang="en-US" sz="2000" i="1">
                              <a:latin typeface="Cambria Math" panose="02040503050406030204" pitchFamily="18" charset="0"/>
                            </a:rPr>
                            <m:t>𝜋</m:t>
                          </m:r>
                        </m:den>
                      </m:f>
                      <m:d>
                        <m:dPr>
                          <m:begChr m:val="|"/>
                          <m:endChr m:val="|"/>
                          <m:ctrlPr>
                            <a:rPr lang="en-US" sz="2000" i="1" smtClean="0">
                              <a:latin typeface="Cambria Math" panose="02040503050406030204" pitchFamily="18" charset="0"/>
                            </a:rPr>
                          </m:ctrlPr>
                        </m:dPr>
                        <m:e>
                          <m:nary>
                            <m:naryPr>
                              <m:chr m:val="∮"/>
                              <m:limLoc m:val="undOvr"/>
                              <m:subHide m:val="on"/>
                              <m:supHide m:val="on"/>
                              <m:ctrlPr>
                                <a:rPr lang="en-US" sz="2000" i="1" smtClean="0">
                                  <a:latin typeface="Cambria Math" panose="02040503050406030204" pitchFamily="18" charset="0"/>
                                </a:rPr>
                              </m:ctrlPr>
                            </m:naryPr>
                            <m:sub/>
                            <m:sup/>
                            <m:e>
                              <m:sSub>
                                <m:sSubPr>
                                  <m:ctrlPr>
                                    <a:rPr lang="en-US" sz="2000" i="1">
                                      <a:latin typeface="Cambria Math" panose="02040503050406030204" pitchFamily="18" charset="0"/>
                                    </a:rPr>
                                  </m:ctrlPr>
                                </m:sSubPr>
                                <m:e>
                                  <m:d>
                                    <m:dPr>
                                      <m:begChr m:val="["/>
                                      <m:endChr m:val="]"/>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𝑦</m:t>
                                              </m:r>
                                            </m:sub>
                                          </m:sSub>
                                          <m:r>
                                            <a:rPr lang="en-US" sz="2000" i="1">
                                              <a:latin typeface="Cambria Math" panose="02040503050406030204" pitchFamily="18" charset="0"/>
                                            </a:rPr>
                                            <m:t>𝐹</m:t>
                                          </m:r>
                                        </m:e>
                                        <m:sub>
                                          <m:r>
                                            <a:rPr lang="en-US" sz="2000" i="1">
                                              <a:latin typeface="Cambria Math" panose="02040503050406030204" pitchFamily="18" charset="0"/>
                                            </a:rPr>
                                            <m:t>1</m:t>
                                          </m:r>
                                        </m:sub>
                                      </m:sSub>
                                      <m:r>
                                        <a:rPr lang="en-US" sz="2000" i="1">
                                          <a:latin typeface="Cambria Math" panose="02040503050406030204" pitchFamily="18" charset="0"/>
                                        </a:rPr>
                                        <m:t>−</m:t>
                                      </m:r>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𝑥</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𝐹</m:t>
                                          </m:r>
                                        </m:e>
                                        <m:sub>
                                          <m:r>
                                            <a:rPr lang="en-US" sz="2000" i="1">
                                              <a:latin typeface="Cambria Math" panose="02040503050406030204" pitchFamily="18" charset="0"/>
                                            </a:rPr>
                                            <m:t>3</m:t>
                                          </m:r>
                                        </m:sub>
                                      </m:sSub>
                                      <m:r>
                                        <a:rPr lang="en-US" sz="2000" i="1">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r>
                                            <a:rPr lang="en-US" sz="2000" i="1">
                                              <a:latin typeface="Cambria Math" panose="02040503050406030204" pitchFamily="18" charset="0"/>
                                            </a:rPr>
                                            <m:t>𝐺</m:t>
                                          </m:r>
                                        </m:e>
                                      </m:d>
                                      <m:r>
                                        <m:rPr>
                                          <m:sty m:val="p"/>
                                        </m:rPr>
                                        <a:rPr lang="en-US" sz="2000">
                                          <a:latin typeface="Cambria Math" panose="02040503050406030204" pitchFamily="18" charset="0"/>
                                        </a:rPr>
                                        <m:t>Δ</m:t>
                                      </m:r>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en-US" sz="2000" i="1">
                                              <a:latin typeface="Cambria Math" panose="02040503050406030204" pitchFamily="18" charset="0"/>
                                            </a:rPr>
                                            <m:t>𝑧</m:t>
                                          </m:r>
                                        </m:sub>
                                      </m:sSub>
                                      <m:sSub>
                                        <m:sSubPr>
                                          <m:ctrlPr>
                                            <a:rPr lang="en-US" sz="2000" i="1">
                                              <a:latin typeface="Cambria Math" panose="02040503050406030204" pitchFamily="18" charset="0"/>
                                            </a:rPr>
                                          </m:ctrlPr>
                                        </m:sSubPr>
                                        <m:e>
                                          <m:r>
                                            <a:rPr lang="en-US" sz="2000" i="1">
                                              <a:latin typeface="Cambria Math" panose="02040503050406030204" pitchFamily="18" charset="0"/>
                                            </a:rPr>
                                            <m:t>𝜂</m:t>
                                          </m:r>
                                        </m:e>
                                        <m:sub>
                                          <m:r>
                                            <a:rPr lang="en-US" sz="2000" i="1">
                                              <a:latin typeface="Cambria Math" panose="02040503050406030204" pitchFamily="18" charset="0"/>
                                            </a:rPr>
                                            <m:t>𝑧</m:t>
                                          </m:r>
                                        </m:sub>
                                      </m:sSub>
                                    </m:e>
                                  </m:d>
                                </m:e>
                                <m:sub>
                                  <m:r>
                                    <a:rPr lang="en-US" sz="2000" i="1">
                                      <a:latin typeface="Cambria Math" panose="02040503050406030204" pitchFamily="18" charset="0"/>
                                    </a:rPr>
                                    <m:t>𝜈</m:t>
                                  </m:r>
                                  <m:r>
                                    <a:rPr lang="en-US" sz="2000" i="1">
                                      <a:latin typeface="Cambria Math" panose="02040503050406030204" pitchFamily="18" charset="0"/>
                                    </a:rPr>
                                    <m:t>=</m:t>
                                  </m:r>
                                  <m:r>
                                    <a:rPr lang="en-US" sz="2000" i="1">
                                      <a:latin typeface="Cambria Math" panose="02040503050406030204" pitchFamily="18" charset="0"/>
                                    </a:rPr>
                                    <m:t>𝑘</m:t>
                                  </m:r>
                                </m:sub>
                              </m:sSub>
                              <m:r>
                                <a:rPr lang="en-US" sz="2000" i="1">
                                  <a:latin typeface="Cambria Math" panose="02040503050406030204" pitchFamily="18" charset="0"/>
                                </a:rPr>
                                <m:t>𝑑</m:t>
                              </m:r>
                              <m:r>
                                <a:rPr lang="en-US" sz="2000" i="1">
                                  <a:latin typeface="Cambria Math" panose="02040503050406030204" pitchFamily="18" charset="0"/>
                                </a:rPr>
                                <m:t>𝜃</m:t>
                              </m:r>
                            </m:e>
                          </m:nary>
                        </m:e>
                      </m:d>
                    </m:oMath>
                  </m:oMathPara>
                </a14:m>
                <a:endParaRPr lang="en-US" sz="2000" dirty="0" smtClean="0"/>
              </a:p>
              <a:p>
                <a:pPr indent="-225425">
                  <a:lnSpc>
                    <a:spcPct val="100000"/>
                  </a:lnSpc>
                  <a:spcBef>
                    <a:spcPts val="200"/>
                  </a:spcBef>
                </a:pPr>
                <a:r>
                  <a:rPr lang="en-US" sz="2000" dirty="0" smtClean="0"/>
                  <a:t>Note that there is a difference in definitions of parameters </a:t>
                </a:r>
                <a:br>
                  <a:rPr lang="en-US" sz="2000" dirty="0" smtClean="0"/>
                </a:br>
                <a:r>
                  <a:rPr lang="en-US" sz="2000" dirty="0" smtClean="0"/>
                  <a:t>compared to earlier equations, e.g. </a:t>
                </a:r>
                <a14:m>
                  <m:oMath xmlns:m="http://schemas.openxmlformats.org/officeDocument/2006/math">
                    <m:r>
                      <a:rPr lang="en-US" sz="2000" i="1">
                        <a:latin typeface="Cambria Math" panose="02040503050406030204" pitchFamily="18" charset="0"/>
                      </a:rPr>
                      <m:t>𝐺</m:t>
                    </m:r>
                    <m:r>
                      <a:rPr lang="en-US" sz="2000" i="1">
                        <a:latin typeface="Cambria Math" panose="02040503050406030204" pitchFamily="18" charset="0"/>
                      </a:rPr>
                      <m:t>𝛾</m:t>
                    </m:r>
                  </m:oMath>
                </a14:m>
                <a:r>
                  <a:rPr lang="en-US" sz="2000" dirty="0" smtClean="0"/>
                  <a:t> is folded into </a:t>
                </a:r>
                <a:br>
                  <a:rPr lang="en-US" sz="2000" dirty="0" smtClean="0"/>
                </a:b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1</m:t>
                        </m:r>
                      </m:sub>
                    </m:sSub>
                  </m:oMath>
                </a14:m>
                <a:r>
                  <a:rPr lang="en-US" sz="2000" dirty="0" smtClean="0"/>
                  <a:t> and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𝐹</m:t>
                        </m:r>
                      </m:e>
                      <m:sub>
                        <m:r>
                          <a:rPr lang="en-US" sz="2000" b="0" i="1" smtClean="0">
                            <a:latin typeface="Cambria Math" panose="02040503050406030204" pitchFamily="18" charset="0"/>
                          </a:rPr>
                          <m:t>3</m:t>
                        </m:r>
                      </m:sub>
                    </m:sSub>
                  </m:oMath>
                </a14:m>
                <a:r>
                  <a:rPr lang="en-US" sz="2000" dirty="0" smtClean="0"/>
                  <a:t> definitions.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r="-677"/>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12</a:t>
            </a:fld>
            <a:endParaRPr lang="en-US" dirty="0"/>
          </a:p>
        </p:txBody>
      </p:sp>
      <p:sp>
        <p:nvSpPr>
          <p:cNvPr id="9" name="Date Placeholder 8"/>
          <p:cNvSpPr>
            <a:spLocks noGrp="1"/>
          </p:cNvSpPr>
          <p:nvPr>
            <p:ph type="dt" sz="half" idx="2"/>
          </p:nvPr>
        </p:nvSpPr>
        <p:spPr/>
        <p:txBody>
          <a:bodyPr/>
          <a:lstStyle/>
          <a:p>
            <a:r>
              <a:rPr lang="en-US" dirty="0" smtClean="0"/>
              <a:t>July 1, 2020</a:t>
            </a:r>
            <a:endParaRPr lang="en-US" dirty="0"/>
          </a:p>
        </p:txBody>
      </p:sp>
      <p:pic>
        <p:nvPicPr>
          <p:cNvPr id="11" name="Picture 10"/>
          <p:cNvPicPr>
            <a:picLocks noChangeAspect="1"/>
          </p:cNvPicPr>
          <p:nvPr/>
        </p:nvPicPr>
        <p:blipFill>
          <a:blip r:embed="rId3"/>
          <a:stretch>
            <a:fillRect/>
          </a:stretch>
        </p:blipFill>
        <p:spPr>
          <a:xfrm>
            <a:off x="7212048" y="3235850"/>
            <a:ext cx="4328787" cy="3106222"/>
          </a:xfrm>
          <a:prstGeom prst="rect">
            <a:avLst/>
          </a:prstGeom>
        </p:spPr>
      </p:pic>
    </p:spTree>
    <p:extLst>
      <p:ext uri="{BB962C8B-B14F-4D97-AF65-F5344CB8AC3E}">
        <p14:creationId xmlns:p14="http://schemas.microsoft.com/office/powerpoint/2010/main" val="1123286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Beam-Beam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400"/>
                  </a:spcBef>
                </a:pPr>
                <a:r>
                  <a:rPr lang="en-US" sz="2000" dirty="0" smtClean="0"/>
                  <a:t>Similarly to how colliding bunches impact each other’s orbital dynamics, the magnetic fields the two bunches impose on each other can impact their polarization dynamics</a:t>
                </a:r>
              </a:p>
              <a:p>
                <a:pPr>
                  <a:lnSpc>
                    <a:spcPct val="100000"/>
                  </a:lnSpc>
                  <a:spcBef>
                    <a:spcPts val="400"/>
                  </a:spcBef>
                </a:pPr>
                <a:r>
                  <a:rPr lang="en-US" sz="2000" dirty="0" smtClean="0"/>
                  <a:t>Response function can be used to estimate the beam-beam effect on the spin at the linear level</a:t>
                </a:r>
              </a:p>
              <a:p>
                <a:pPr indent="0">
                  <a:lnSpc>
                    <a:spcPct val="100000"/>
                  </a:lnSpc>
                  <a:spcBef>
                    <a:spcPts val="400"/>
                  </a:spcBef>
                  <a:buNone/>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𝜑</m:t>
                          </m:r>
                        </m:e>
                        <m:sub>
                          <m:r>
                            <a:rPr lang="en-US" sz="2000" b="0" i="1" smtClean="0">
                              <a:latin typeface="Cambria Math" panose="02040503050406030204" pitchFamily="18" charset="0"/>
                            </a:rPr>
                            <m:t>𝑠𝑝𝑖𝑛</m:t>
                          </m:r>
                        </m:sub>
                      </m:sSub>
                      <m:r>
                        <a:rPr lang="en-US" sz="2000" b="0" i="1" smtClean="0">
                          <a:latin typeface="Cambria Math" panose="02040503050406030204" pitchFamily="18" charset="0"/>
                        </a:rPr>
                        <m:t>=</m:t>
                      </m:r>
                      <m:r>
                        <a:rPr lang="ru-RU" sz="2000" i="1">
                          <a:latin typeface="Cambria Math" panose="02040503050406030204" pitchFamily="18" charset="0"/>
                        </a:rPr>
                        <m:t> </m:t>
                      </m:r>
                      <m:f>
                        <m:fPr>
                          <m:ctrlPr>
                            <a:rPr lang="en-US" sz="2000" i="1">
                              <a:latin typeface="Cambria Math" panose="02040503050406030204" pitchFamily="18" charset="0"/>
                            </a:rPr>
                          </m:ctrlPr>
                        </m:fPr>
                        <m:num>
                          <m:r>
                            <a:rPr lang="ru-RU" sz="2000" i="1">
                              <a:latin typeface="Cambria Math" panose="02040503050406030204" pitchFamily="18" charset="0"/>
                            </a:rPr>
                            <m:t>𝛾</m:t>
                          </m:r>
                          <m:r>
                            <a:rPr lang="ru-RU" sz="2000" i="1">
                              <a:latin typeface="Cambria Math" panose="02040503050406030204" pitchFamily="18" charset="0"/>
                            </a:rPr>
                            <m:t>𝐺</m:t>
                          </m:r>
                        </m:num>
                        <m:den>
                          <m:r>
                            <a:rPr lang="en-US" sz="2000" i="1">
                              <a:latin typeface="Cambria Math" panose="02040503050406030204" pitchFamily="18" charset="0"/>
                            </a:rPr>
                            <m:t>𝐵</m:t>
                          </m:r>
                          <m:r>
                            <a:rPr lang="en-US" sz="2000" i="1">
                              <a:latin typeface="Cambria Math" panose="02040503050406030204" pitchFamily="18" charset="0"/>
                            </a:rPr>
                            <m:t>𝜌</m:t>
                          </m:r>
                        </m:den>
                      </m:f>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𝐹</m:t>
                          </m:r>
                        </m:e>
                        <m:sub>
                          <m:r>
                            <a:rPr lang="ru-RU" sz="2000" i="1">
                              <a:latin typeface="Cambria Math" panose="02040503050406030204" pitchFamily="18" charset="0"/>
                            </a:rPr>
                            <m:t>𝐼𝑃</m:t>
                          </m:r>
                        </m:sub>
                      </m:sSub>
                      <m:r>
                        <a:rPr lang="en-US" sz="2000" i="1">
                          <a:latin typeface="Cambria Math" panose="02040503050406030204" pitchFamily="18" charset="0"/>
                        </a:rPr>
                        <m:t>|</m:t>
                      </m:r>
                      <m:nary>
                        <m:naryPr>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𝑐𝑜𝑙𝑙𝑖𝑠𝑖𝑜𝑛</m:t>
                          </m:r>
                        </m:sub>
                        <m:sup/>
                        <m:e>
                          <m:r>
                            <a:rPr lang="en-US" sz="2000" b="0" i="1" smtClean="0">
                              <a:latin typeface="Cambria Math" panose="02040503050406030204" pitchFamily="18" charset="0"/>
                            </a:rPr>
                            <m:t>𝐵</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𝑥</m:t>
                                  </m:r>
                                </m:e>
                              </m:acc>
                            </m:e>
                          </m:d>
                          <m:r>
                            <a:rPr lang="en-US" sz="2000" b="0" i="1" smtClean="0">
                              <a:latin typeface="Cambria Math" panose="02040503050406030204" pitchFamily="18" charset="0"/>
                            </a:rPr>
                            <m:t>𝑑𝑧</m:t>
                          </m:r>
                        </m:e>
                      </m:nary>
                      <m:r>
                        <a:rPr lang="en-US" sz="2000" b="0" i="1" smtClean="0">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𝛾</m:t>
                          </m:r>
                          <m:r>
                            <a:rPr lang="ru-RU" sz="2000" i="1">
                              <a:latin typeface="Cambria Math" panose="02040503050406030204" pitchFamily="18" charset="0"/>
                            </a:rPr>
                            <m:t>𝐺</m:t>
                          </m:r>
                        </m:num>
                        <m:den>
                          <m:r>
                            <a:rPr lang="en-US" sz="2000" i="1">
                              <a:latin typeface="Cambria Math" panose="02040503050406030204" pitchFamily="18" charset="0"/>
                            </a:rPr>
                            <m:t>𝐵</m:t>
                          </m:r>
                          <m:r>
                            <a:rPr lang="en-US" sz="2000" i="1">
                              <a:latin typeface="Cambria Math" panose="02040503050406030204" pitchFamily="18" charset="0"/>
                            </a:rPr>
                            <m:t>𝜌</m:t>
                          </m:r>
                        </m:den>
                      </m:f>
                      <m:r>
                        <a:rPr lang="ru-RU"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m:t>
                          </m:r>
                          <m:r>
                            <a:rPr lang="en-US" sz="2000" i="1">
                              <a:latin typeface="Cambria Math" panose="02040503050406030204" pitchFamily="18" charset="0"/>
                            </a:rPr>
                            <m:t>𝐹</m:t>
                          </m:r>
                        </m:e>
                        <m:sub>
                          <m:r>
                            <a:rPr lang="ru-RU" sz="2000" i="1">
                              <a:latin typeface="Cambria Math" panose="02040503050406030204" pitchFamily="18" charset="0"/>
                            </a:rPr>
                            <m:t>𝐼𝑃</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𝐵</m:t>
                          </m:r>
                        </m:e>
                        <m:sub>
                          <m:r>
                            <a:rPr lang="en-US" sz="2000" i="1">
                              <a:latin typeface="Cambria Math" panose="02040503050406030204" pitchFamily="18" charset="0"/>
                            </a:rPr>
                            <m:t>𝑏𝑢𝑛𝑐h</m:t>
                          </m:r>
                        </m:sub>
                      </m:sSub>
                      <m:sSub>
                        <m:sSubPr>
                          <m:ctrlPr>
                            <a:rPr lang="en-US" sz="2000" i="1">
                              <a:latin typeface="Cambria Math" panose="02040503050406030204" pitchFamily="18" charset="0"/>
                            </a:rPr>
                          </m:ctrlPr>
                        </m:sSubPr>
                        <m:e>
                          <m:r>
                            <a:rPr lang="en-US" sz="2000" i="1">
                              <a:latin typeface="Cambria Math" panose="02040503050406030204" pitchFamily="18" charset="0"/>
                            </a:rPr>
                            <m:t>𝐿</m:t>
                          </m:r>
                        </m:e>
                        <m:sub>
                          <m:r>
                            <a:rPr lang="en-US" sz="2000" i="1">
                              <a:latin typeface="Cambria Math" panose="02040503050406030204" pitchFamily="18" charset="0"/>
                            </a:rPr>
                            <m:t>𝑏𝑢𝑛𝑐h</m:t>
                          </m:r>
                        </m:sub>
                      </m:sSub>
                    </m:oMath>
                  </m:oMathPara>
                </a14:m>
                <a:endParaRPr lang="en-US" sz="2000" dirty="0"/>
              </a:p>
              <a:p>
                <a:pPr>
                  <a:lnSpc>
                    <a:spcPct val="100000"/>
                  </a:lnSpc>
                  <a:spcBef>
                    <a:spcPts val="400"/>
                  </a:spcBef>
                </a:pPr>
                <a:r>
                  <a:rPr lang="en-US" sz="2000" dirty="0" smtClean="0"/>
                  <a:t>Response function depends only on the linear optics and can be made small at the IP but adjusting the optics therefore reducing the beam-beam effect in the leading order</a:t>
                </a:r>
              </a:p>
              <a:p>
                <a:pPr>
                  <a:lnSpc>
                    <a:spcPct val="100000"/>
                  </a:lnSpc>
                  <a:spcBef>
                    <a:spcPts val="400"/>
                  </a:spcBef>
                </a:pPr>
                <a:r>
                  <a:rPr lang="en-US" sz="2000" dirty="0" smtClean="0"/>
                  <a:t>An example response function and its zoomed in graph around 53 GeV</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13</a:t>
            </a:fld>
            <a:endParaRPr lang="en-US" dirty="0"/>
          </a:p>
        </p:txBody>
      </p:sp>
      <p:sp>
        <p:nvSpPr>
          <p:cNvPr id="9" name="Date Placeholder 8"/>
          <p:cNvSpPr>
            <a:spLocks noGrp="1"/>
          </p:cNvSpPr>
          <p:nvPr>
            <p:ph type="dt" sz="half" idx="2"/>
          </p:nvPr>
        </p:nvSpPr>
        <p:spPr/>
        <p:txBody>
          <a:bodyPr/>
          <a:lstStyle/>
          <a:p>
            <a:r>
              <a:rPr lang="en-US" dirty="0" smtClean="0"/>
              <a:t>July 1, 2020</a:t>
            </a:r>
            <a:endParaRPr lang="en-US" dirty="0"/>
          </a:p>
        </p:txBody>
      </p:sp>
      <p:pic>
        <p:nvPicPr>
          <p:cNvPr id="10" name="Рисунок 15"/>
          <p:cNvPicPr/>
          <p:nvPr/>
        </p:nvPicPr>
        <p:blipFill rotWithShape="1">
          <a:blip r:embed="rId3"/>
          <a:srcRect t="10775"/>
          <a:stretch/>
        </p:blipFill>
        <p:spPr bwMode="auto">
          <a:xfrm>
            <a:off x="729404" y="3673561"/>
            <a:ext cx="5253254" cy="2380875"/>
          </a:xfrm>
          <a:prstGeom prst="rect">
            <a:avLst/>
          </a:prstGeom>
          <a:ln>
            <a:noFill/>
          </a:ln>
          <a:extLst>
            <a:ext uri="{53640926-AAD7-44D8-BBD7-CCE9431645EC}">
              <a14:shadowObscured xmlns:a14="http://schemas.microsoft.com/office/drawing/2010/main"/>
            </a:ext>
          </a:extLst>
        </p:spPr>
      </p:pic>
      <p:pic>
        <p:nvPicPr>
          <p:cNvPr id="12" name="Рисунок 16"/>
          <p:cNvPicPr/>
          <p:nvPr/>
        </p:nvPicPr>
        <p:blipFill>
          <a:blip r:embed="rId4"/>
          <a:stretch>
            <a:fillRect/>
          </a:stretch>
        </p:blipFill>
        <p:spPr>
          <a:xfrm>
            <a:off x="6712062" y="3673560"/>
            <a:ext cx="4750533" cy="2375267"/>
          </a:xfrm>
          <a:prstGeom prst="rect">
            <a:avLst/>
          </a:prstGeom>
        </p:spPr>
      </p:pic>
    </p:spTree>
    <p:extLst>
      <p:ext uri="{BB962C8B-B14F-4D97-AF65-F5344CB8AC3E}">
        <p14:creationId xmlns:p14="http://schemas.microsoft.com/office/powerpoint/2010/main" val="2000771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of Beam-Beam Effect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400"/>
                  </a:spcBef>
                </a:pPr>
                <a:r>
                  <a:rPr lang="en-US" sz="2000" dirty="0" smtClean="0"/>
                  <a:t>2 cm long radial dipole with a field strength </a:t>
                </a:r>
                <a:br>
                  <a:rPr lang="en-US" sz="2000" dirty="0" smtClean="0"/>
                </a:br>
                <a:r>
                  <a:rPr lang="en-US" sz="2000" dirty="0" smtClean="0"/>
                  <a:t>of </a:t>
                </a:r>
                <a14:m>
                  <m:oMath xmlns:m="http://schemas.openxmlformats.org/officeDocument/2006/math">
                    <m:r>
                      <a:rPr lang="en-US" sz="2000" i="1">
                        <a:latin typeface="Cambria Math" panose="02040503050406030204" pitchFamily="18" charset="0"/>
                      </a:rPr>
                      <m:t>2⋅</m:t>
                    </m:r>
                    <m:sSup>
                      <m:sSupPr>
                        <m:ctrlPr>
                          <a:rPr lang="en-US" sz="2000" i="1">
                            <a:latin typeface="Cambria Math" panose="02040503050406030204" pitchFamily="18" charset="0"/>
                          </a:rPr>
                        </m:ctrlPr>
                      </m:sSupPr>
                      <m:e>
                        <m:r>
                          <a:rPr lang="en-US" sz="2000" i="1">
                            <a:latin typeface="Cambria Math" panose="02040503050406030204" pitchFamily="18" charset="0"/>
                          </a:rPr>
                          <m:t>10</m:t>
                        </m:r>
                      </m:e>
                      <m:sup>
                        <m:r>
                          <a:rPr lang="en-US" sz="2000" i="1">
                            <a:latin typeface="Cambria Math" panose="02040503050406030204" pitchFamily="18" charset="0"/>
                          </a:rPr>
                          <m:t>−3</m:t>
                        </m:r>
                      </m:sup>
                    </m:sSup>
                    <m:r>
                      <a:rPr lang="ru-RU" sz="2000" i="1">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m</m:t>
                        </m:r>
                      </m:e>
                      <m:sup>
                        <m:r>
                          <a:rPr lang="en-US" sz="2000" i="1">
                            <a:latin typeface="Cambria Math" panose="02040503050406030204" pitchFamily="18" charset="0"/>
                          </a:rPr>
                          <m:t>−1</m:t>
                        </m:r>
                      </m:sup>
                    </m:sSup>
                  </m:oMath>
                </a14:m>
                <a:r>
                  <a:rPr lang="en-US" sz="2000" dirty="0" smtClean="0"/>
                  <a:t> at the IP</a:t>
                </a:r>
              </a:p>
              <a:p>
                <a:pPr>
                  <a:lnSpc>
                    <a:spcPct val="100000"/>
                  </a:lnSpc>
                  <a:spcBef>
                    <a:spcPts val="400"/>
                  </a:spcBef>
                </a:pPr>
                <a:r>
                  <a:rPr lang="en-US" sz="2000" dirty="0" smtClean="0"/>
                  <a:t>Two energy points: </a:t>
                </a:r>
              </a:p>
              <a:p>
                <a:pPr lvl="1">
                  <a:lnSpc>
                    <a:spcPct val="100000"/>
                  </a:lnSpc>
                  <a:spcBef>
                    <a:spcPts val="400"/>
                  </a:spcBef>
                </a:pPr>
                <a:r>
                  <a:rPr lang="en-US" sz="1800" dirty="0" smtClean="0"/>
                  <a:t>51.32 GeV/c with </a:t>
                </a:r>
                <a14:m>
                  <m:oMath xmlns:m="http://schemas.openxmlformats.org/officeDocument/2006/math">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𝐹</m:t>
                        </m:r>
                      </m:e>
                    </m:d>
                    <m:r>
                      <a:rPr lang="en-US" sz="1800" b="0" i="1" smtClean="0">
                        <a:latin typeface="Cambria Math" panose="02040503050406030204" pitchFamily="18" charset="0"/>
                      </a:rPr>
                      <m:t>=</m:t>
                    </m:r>
                  </m:oMath>
                </a14:m>
                <a:r>
                  <a:rPr lang="en-US" sz="1800" dirty="0" smtClean="0"/>
                  <a:t> 0.0322</a:t>
                </a:r>
              </a:p>
              <a:p>
                <a:pPr lvl="1">
                  <a:lnSpc>
                    <a:spcPct val="100000"/>
                  </a:lnSpc>
                  <a:spcBef>
                    <a:spcPts val="400"/>
                  </a:spcBef>
                </a:pPr>
                <a:r>
                  <a:rPr lang="en-US" sz="1800" dirty="0" smtClean="0"/>
                  <a:t>52.94 GeV/c with </a:t>
                </a:r>
                <a14:m>
                  <m:oMath xmlns:m="http://schemas.openxmlformats.org/officeDocument/2006/math">
                    <m:d>
                      <m:dPr>
                        <m:begChr m:val="|"/>
                        <m:endChr m:val="|"/>
                        <m:ctrlPr>
                          <a:rPr lang="en-US" sz="1800" i="1">
                            <a:latin typeface="Cambria Math" panose="02040503050406030204" pitchFamily="18" charset="0"/>
                          </a:rPr>
                        </m:ctrlPr>
                      </m:dPr>
                      <m:e>
                        <m:r>
                          <a:rPr lang="en-US" sz="1800" i="1">
                            <a:latin typeface="Cambria Math" panose="02040503050406030204" pitchFamily="18" charset="0"/>
                          </a:rPr>
                          <m:t>𝐹</m:t>
                        </m:r>
                      </m:e>
                    </m:d>
                    <m:r>
                      <a:rPr lang="en-US" sz="1800" i="1">
                        <a:latin typeface="Cambria Math" panose="02040503050406030204" pitchFamily="18" charset="0"/>
                      </a:rPr>
                      <m:t>=</m:t>
                    </m:r>
                  </m:oMath>
                </a14:m>
                <a:r>
                  <a:rPr lang="en-US" sz="1800" dirty="0"/>
                  <a:t> </a:t>
                </a:r>
                <a:r>
                  <a:rPr lang="en-US" sz="1800" dirty="0" smtClean="0"/>
                  <a:t>1.329</a:t>
                </a:r>
              </a:p>
              <a:p>
                <a:pPr>
                  <a:lnSpc>
                    <a:spcPct val="100000"/>
                  </a:lnSpc>
                  <a:spcBef>
                    <a:spcPts val="400"/>
                  </a:spcBef>
                </a:pPr>
                <a:r>
                  <a:rPr lang="en-US" sz="2000" dirty="0" smtClean="0"/>
                  <a:t>Analytic prediction: </a:t>
                </a:r>
              </a:p>
              <a:p>
                <a:pPr lvl="1">
                  <a:lnSpc>
                    <a:spcPct val="100000"/>
                  </a:lnSpc>
                  <a:spcBef>
                    <a:spcPts val="400"/>
                  </a:spcBef>
                </a:pPr>
                <a14:m>
                  <m:oMath xmlns:m="http://schemas.openxmlformats.org/officeDocument/2006/math">
                    <m:sSubSup>
                      <m:sSubSupPr>
                        <m:ctrlPr>
                          <a:rPr lang="en-US" sz="1800" b="0" i="1" smtClean="0">
                            <a:latin typeface="Cambria Math" panose="02040503050406030204" pitchFamily="18" charset="0"/>
                          </a:rPr>
                        </m:ctrlPr>
                      </m:sSubSupPr>
                      <m:e>
                        <m:r>
                          <a:rPr lang="en-US" sz="1800" b="0" i="1" smtClean="0">
                            <a:latin typeface="Cambria Math" panose="02040503050406030204" pitchFamily="18" charset="0"/>
                          </a:rPr>
                          <m:t>𝜑</m:t>
                        </m:r>
                      </m:e>
                      <m:sub>
                        <m:r>
                          <a:rPr lang="en-US" sz="1800" b="0" i="1" smtClean="0">
                            <a:latin typeface="Cambria Math" panose="02040503050406030204" pitchFamily="18" charset="0"/>
                          </a:rPr>
                          <m:t>𝑠𝑝𝑖𝑛</m:t>
                        </m:r>
                      </m:sub>
                      <m:sup>
                        <m:r>
                          <a:rPr lang="en-US" sz="1800" b="0" i="1" smtClean="0">
                            <a:latin typeface="Cambria Math" panose="02040503050406030204" pitchFamily="18" charset="0"/>
                          </a:rPr>
                          <m:t>𝐸</m:t>
                        </m:r>
                        <m:r>
                          <a:rPr lang="en-US" sz="1800" b="0" i="1" smtClean="0">
                            <a:latin typeface="Cambria Math" panose="02040503050406030204" pitchFamily="18" charset="0"/>
                          </a:rPr>
                          <m:t>1</m:t>
                        </m:r>
                      </m:sup>
                    </m:sSubSup>
                    <m:r>
                      <a:rPr lang="en-US" sz="1800" i="1">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𝜋</m:t>
                    </m:r>
                    <m:r>
                      <a:rPr lang="en-US" sz="1800" b="0" i="1" smtClean="0">
                        <a:latin typeface="Cambria Math" panose="02040503050406030204" pitchFamily="18" charset="0"/>
                      </a:rPr>
                      <m:t>⋅2.01⋅</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−5</m:t>
                        </m:r>
                      </m:sup>
                    </m:sSup>
                  </m:oMath>
                </a14:m>
                <a:endParaRPr lang="en-US" sz="1800" dirty="0" smtClean="0"/>
              </a:p>
              <a:p>
                <a:pPr lvl="1">
                  <a:lnSpc>
                    <a:spcPct val="100000"/>
                  </a:lnSpc>
                  <a:spcBef>
                    <a:spcPts val="400"/>
                  </a:spcBef>
                </a:pP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𝜑</m:t>
                        </m:r>
                      </m:e>
                      <m:sub>
                        <m:r>
                          <a:rPr lang="en-US" sz="1800" i="1">
                            <a:latin typeface="Cambria Math" panose="02040503050406030204" pitchFamily="18" charset="0"/>
                          </a:rPr>
                          <m:t>𝑠𝑝𝑖𝑛</m:t>
                        </m:r>
                      </m:sub>
                      <m:sup>
                        <m:r>
                          <a:rPr lang="en-US" sz="1800" i="1">
                            <a:latin typeface="Cambria Math" panose="02040503050406030204" pitchFamily="18" charset="0"/>
                          </a:rPr>
                          <m:t>𝐸</m:t>
                        </m:r>
                        <m:r>
                          <a:rPr lang="en-US" sz="1800" b="0" i="1" smtClean="0">
                            <a:latin typeface="Cambria Math" panose="02040503050406030204" pitchFamily="18" charset="0"/>
                          </a:rPr>
                          <m:t>2</m:t>
                        </m:r>
                      </m:sup>
                    </m:sSubSup>
                    <m:r>
                      <a:rPr lang="en-US" sz="1800" i="1">
                        <a:latin typeface="Cambria Math" panose="02040503050406030204" pitchFamily="18" charset="0"/>
                      </a:rPr>
                      <m:t>≈</m:t>
                    </m:r>
                    <m:r>
                      <a:rPr lang="en-US" sz="1800" b="0" i="1" smtClean="0">
                        <a:latin typeface="Cambria Math" panose="02040503050406030204" pitchFamily="18" charset="0"/>
                      </a:rPr>
                      <m:t>2</m:t>
                    </m:r>
                    <m:r>
                      <a:rPr lang="en-US" sz="1800" b="0" i="1" smtClean="0">
                        <a:latin typeface="Cambria Math" panose="02040503050406030204" pitchFamily="18" charset="0"/>
                      </a:rPr>
                      <m:t>𝜋</m:t>
                    </m:r>
                    <m:r>
                      <a:rPr lang="en-US" sz="1800" b="0" i="1" smtClean="0">
                        <a:latin typeface="Cambria Math" panose="02040503050406030204" pitchFamily="18" charset="0"/>
                      </a:rPr>
                      <m:t>⋅8.56⋅</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−4</m:t>
                        </m:r>
                      </m:sup>
                    </m:sSup>
                  </m:oMath>
                </a14:m>
                <a:endParaRPr lang="en-US" sz="1800" dirty="0"/>
              </a:p>
              <a:p>
                <a:pPr>
                  <a:lnSpc>
                    <a:spcPct val="100000"/>
                  </a:lnSpc>
                  <a:spcBef>
                    <a:spcPts val="400"/>
                  </a:spcBef>
                </a:pPr>
                <a:r>
                  <a:rPr lang="en-US" sz="2000" dirty="0" err="1" smtClean="0"/>
                  <a:t>Zigoubi</a:t>
                </a:r>
                <a:r>
                  <a:rPr lang="en-US" sz="2000" dirty="0" smtClean="0"/>
                  <a:t> simulation</a:t>
                </a:r>
              </a:p>
              <a:p>
                <a:pPr marL="457200" indent="0">
                  <a:lnSpc>
                    <a:spcPct val="100000"/>
                  </a:lnSpc>
                  <a:spcBef>
                    <a:spcPts val="400"/>
                  </a:spcBef>
                  <a:buNone/>
                </a:pPr>
                <a14:m>
                  <m:oMathPara xmlns:m="http://schemas.openxmlformats.org/officeDocument/2006/math">
                    <m:oMathParaPr>
                      <m:jc m:val="left"/>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𝜑</m:t>
                          </m:r>
                        </m:e>
                        <m:sub>
                          <m:r>
                            <a:rPr lang="en-US" sz="2000" b="0" i="1" smtClean="0">
                              <a:latin typeface="Cambria Math" panose="02040503050406030204" pitchFamily="18" charset="0"/>
                            </a:rPr>
                            <m:t>𝑠𝑝𝑖𝑛</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2</m:t>
                          </m:r>
                          <m:r>
                            <a:rPr lang="en-US" sz="2000" b="0" i="1" smtClean="0">
                              <a:latin typeface="Cambria Math" panose="02040503050406030204" pitchFamily="18" charset="0"/>
                            </a:rPr>
                            <m:t>𝜋</m:t>
                          </m:r>
                        </m:num>
                        <m:den>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𝑁</m:t>
                              </m:r>
                            </m:e>
                            <m:sub>
                              <m:r>
                                <a:rPr lang="en-US" sz="2000" b="0" i="1" smtClean="0">
                                  <a:latin typeface="Cambria Math" panose="02040503050406030204" pitchFamily="18" charset="0"/>
                                </a:rPr>
                                <m:t>𝑡𝑢𝑟𝑛𝑠</m:t>
                              </m:r>
                            </m:sub>
                            <m:sup>
                              <m:r>
                                <a:rPr lang="en-US" sz="2000" b="0" i="1" smtClean="0">
                                  <a:latin typeface="Cambria Math" panose="02040503050406030204" pitchFamily="18" charset="0"/>
                                </a:rPr>
                                <m:t>𝑠𝑝𝑖𝑛</m:t>
                              </m:r>
                              <m:r>
                                <a:rPr lang="en-US" sz="2000" b="0" i="1" smtClean="0">
                                  <a:latin typeface="Cambria Math" panose="02040503050406030204" pitchFamily="18" charset="0"/>
                                </a:rPr>
                                <m:t> </m:t>
                              </m:r>
                              <m:r>
                                <a:rPr lang="en-US" sz="2000" b="0" i="1" smtClean="0">
                                  <a:latin typeface="Cambria Math" panose="02040503050406030204" pitchFamily="18" charset="0"/>
                                </a:rPr>
                                <m:t>𝑝𝑒𝑟𝑖𝑜𝑑</m:t>
                              </m:r>
                            </m:sup>
                          </m:sSubSup>
                        </m:den>
                      </m:f>
                    </m:oMath>
                  </m:oMathPara>
                </a14:m>
                <a:endParaRPr lang="en-US" sz="2000" dirty="0"/>
              </a:p>
              <a:p>
                <a:pPr lvl="1">
                  <a:lnSpc>
                    <a:spcPct val="100000"/>
                  </a:lnSpc>
                  <a:spcBef>
                    <a:spcPts val="400"/>
                  </a:spcBef>
                </a:pP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𝜑</m:t>
                        </m:r>
                      </m:e>
                      <m:sub>
                        <m:r>
                          <a:rPr lang="en-US" sz="1800" i="1">
                            <a:latin typeface="Cambria Math" panose="02040503050406030204" pitchFamily="18" charset="0"/>
                          </a:rPr>
                          <m:t>𝑠𝑝𝑖𝑛</m:t>
                        </m:r>
                      </m:sub>
                      <m:sup>
                        <m:r>
                          <a:rPr lang="en-US" sz="1800" i="1">
                            <a:latin typeface="Cambria Math" panose="02040503050406030204" pitchFamily="18" charset="0"/>
                          </a:rPr>
                          <m:t>𝐸</m:t>
                        </m:r>
                        <m:r>
                          <a:rPr lang="en-US" sz="1800" i="1">
                            <a:latin typeface="Cambria Math" panose="02040503050406030204" pitchFamily="18" charset="0"/>
                          </a:rPr>
                          <m:t>1</m:t>
                        </m:r>
                      </m:sup>
                    </m:sSubSup>
                    <m:r>
                      <a:rPr lang="en-US" sz="1800" i="1">
                        <a:latin typeface="Cambria Math" panose="02040503050406030204" pitchFamily="18" charset="0"/>
                      </a:rPr>
                      <m:t>≈2</m:t>
                    </m:r>
                    <m:r>
                      <a:rPr lang="en-US" sz="1800" i="1">
                        <a:latin typeface="Cambria Math" panose="02040503050406030204" pitchFamily="18" charset="0"/>
                      </a:rPr>
                      <m:t>𝜋</m:t>
                    </m:r>
                    <m:r>
                      <a:rPr lang="en-US" sz="1800" i="1">
                        <a:latin typeface="Cambria Math" panose="02040503050406030204" pitchFamily="18" charset="0"/>
                      </a:rPr>
                      <m:t>⋅1.85⋅</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−5</m:t>
                        </m:r>
                      </m:sup>
                    </m:sSup>
                  </m:oMath>
                </a14:m>
                <a:endParaRPr lang="en-US" sz="1800" dirty="0" smtClean="0"/>
              </a:p>
              <a:p>
                <a:pPr lvl="1">
                  <a:lnSpc>
                    <a:spcPct val="100000"/>
                  </a:lnSpc>
                  <a:spcBef>
                    <a:spcPts val="400"/>
                  </a:spcBef>
                </a:pPr>
                <a14:m>
                  <m:oMath xmlns:m="http://schemas.openxmlformats.org/officeDocument/2006/math">
                    <m:sSubSup>
                      <m:sSubSupPr>
                        <m:ctrlPr>
                          <a:rPr lang="en-US" sz="1800" i="1">
                            <a:latin typeface="Cambria Math" panose="02040503050406030204" pitchFamily="18" charset="0"/>
                          </a:rPr>
                        </m:ctrlPr>
                      </m:sSubSupPr>
                      <m:e>
                        <m:r>
                          <a:rPr lang="en-US" sz="1800" i="1">
                            <a:latin typeface="Cambria Math" panose="02040503050406030204" pitchFamily="18" charset="0"/>
                          </a:rPr>
                          <m:t>𝜑</m:t>
                        </m:r>
                      </m:e>
                      <m:sub>
                        <m:r>
                          <a:rPr lang="en-US" sz="1800" i="1">
                            <a:latin typeface="Cambria Math" panose="02040503050406030204" pitchFamily="18" charset="0"/>
                          </a:rPr>
                          <m:t>𝑠𝑝𝑖𝑛</m:t>
                        </m:r>
                      </m:sub>
                      <m:sup>
                        <m:r>
                          <a:rPr lang="en-US" sz="1800" i="1">
                            <a:latin typeface="Cambria Math" panose="02040503050406030204" pitchFamily="18" charset="0"/>
                          </a:rPr>
                          <m:t>𝐸</m:t>
                        </m:r>
                        <m:r>
                          <a:rPr lang="en-US" sz="1800" i="1">
                            <a:latin typeface="Cambria Math" panose="02040503050406030204" pitchFamily="18" charset="0"/>
                          </a:rPr>
                          <m:t>2</m:t>
                        </m:r>
                      </m:sup>
                    </m:sSubSup>
                    <m:r>
                      <a:rPr lang="en-US" sz="1800" i="1">
                        <a:latin typeface="Cambria Math" panose="02040503050406030204" pitchFamily="18" charset="0"/>
                      </a:rPr>
                      <m:t>≈2</m:t>
                    </m:r>
                    <m:r>
                      <a:rPr lang="en-US" sz="1800" i="1">
                        <a:latin typeface="Cambria Math" panose="02040503050406030204" pitchFamily="18" charset="0"/>
                      </a:rPr>
                      <m:t>𝜋</m:t>
                    </m:r>
                    <m:r>
                      <a:rPr lang="en-US" sz="1800" i="1">
                        <a:latin typeface="Cambria Math" panose="02040503050406030204" pitchFamily="18" charset="0"/>
                      </a:rPr>
                      <m:t>⋅8.54⋅</m:t>
                    </m:r>
                    <m:sSup>
                      <m:sSupPr>
                        <m:ctrlPr>
                          <a:rPr lang="en-US" sz="1800" i="1">
                            <a:latin typeface="Cambria Math" panose="02040503050406030204" pitchFamily="18" charset="0"/>
                          </a:rPr>
                        </m:ctrlPr>
                      </m:sSupPr>
                      <m:e>
                        <m:r>
                          <a:rPr lang="en-US" sz="1800" i="1">
                            <a:latin typeface="Cambria Math" panose="02040503050406030204" pitchFamily="18" charset="0"/>
                          </a:rPr>
                          <m:t>10</m:t>
                        </m:r>
                      </m:e>
                      <m:sup>
                        <m:r>
                          <a:rPr lang="en-US" sz="1800" i="1">
                            <a:latin typeface="Cambria Math" panose="02040503050406030204" pitchFamily="18" charset="0"/>
                          </a:rPr>
                          <m:t>−4</m:t>
                        </m:r>
                      </m:sup>
                    </m:sSup>
                  </m:oMath>
                </a14:m>
                <a:endParaRPr lang="en-US" sz="1800" dirty="0" smtClean="0"/>
              </a:p>
              <a:p>
                <a:pPr>
                  <a:lnSpc>
                    <a:spcPct val="100000"/>
                  </a:lnSpc>
                  <a:spcBef>
                    <a:spcPts val="400"/>
                  </a:spcBef>
                </a:pPr>
                <a:r>
                  <a:rPr lang="en-US" sz="2000" dirty="0" smtClean="0"/>
                  <a:t>Illustrated impact of energy and potential</a:t>
                </a:r>
                <a:br>
                  <a:rPr lang="en-US" sz="2000" dirty="0" smtClean="0"/>
                </a:br>
                <a:r>
                  <a:rPr lang="en-US" sz="2000" dirty="0" smtClean="0"/>
                  <a:t>for response function optimization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14</a:t>
            </a:fld>
            <a:endParaRPr lang="en-US" dirty="0"/>
          </a:p>
        </p:txBody>
      </p:sp>
      <p:sp>
        <p:nvSpPr>
          <p:cNvPr id="9" name="Date Placeholder 8"/>
          <p:cNvSpPr>
            <a:spLocks noGrp="1"/>
          </p:cNvSpPr>
          <p:nvPr>
            <p:ph type="dt" sz="half" idx="2"/>
          </p:nvPr>
        </p:nvSpPr>
        <p:spPr/>
        <p:txBody>
          <a:bodyPr/>
          <a:lstStyle/>
          <a:p>
            <a:r>
              <a:rPr lang="en-US" dirty="0" smtClean="0"/>
              <a:t>July 1, 2020</a:t>
            </a:r>
            <a:endParaRPr lang="en-US" dirty="0"/>
          </a:p>
        </p:txBody>
      </p:sp>
      <p:pic>
        <p:nvPicPr>
          <p:cNvPr id="11" name="Рисунок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0853" y="968193"/>
            <a:ext cx="4059383" cy="2538054"/>
          </a:xfrm>
          <a:prstGeom prst="rect">
            <a:avLst/>
          </a:prstGeom>
          <a:noFill/>
          <a:ln>
            <a:noFill/>
          </a:ln>
        </p:spPr>
      </p:pic>
      <p:pic>
        <p:nvPicPr>
          <p:cNvPr id="13" name="Рисунок 2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5108" y="3826329"/>
            <a:ext cx="3955128" cy="2472871"/>
          </a:xfrm>
          <a:prstGeom prst="rect">
            <a:avLst/>
          </a:prstGeom>
          <a:noFill/>
          <a:ln>
            <a:noFill/>
          </a:ln>
        </p:spPr>
      </p:pic>
    </p:spTree>
    <p:extLst>
      <p:ext uri="{BB962C8B-B14F-4D97-AF65-F5344CB8AC3E}">
        <p14:creationId xmlns:p14="http://schemas.microsoft.com/office/powerpoint/2010/main" val="1400014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221673" y="808709"/>
            <a:ext cx="11775666" cy="5381694"/>
          </a:xfrm>
        </p:spPr>
        <p:txBody>
          <a:bodyPr>
            <a:noAutofit/>
          </a:bodyPr>
          <a:lstStyle/>
          <a:p>
            <a:pPr>
              <a:lnSpc>
                <a:spcPct val="100000"/>
              </a:lnSpc>
              <a:spcBef>
                <a:spcPts val="0"/>
              </a:spcBef>
              <a:spcAft>
                <a:spcPts val="300"/>
              </a:spcAft>
            </a:pPr>
            <a:r>
              <a:rPr lang="en-US" sz="2400" dirty="0" smtClean="0"/>
              <a:t>An analytic approach to estimate the spin effect of a pitched detector solenoid has been developed</a:t>
            </a:r>
          </a:p>
          <a:p>
            <a:pPr>
              <a:lnSpc>
                <a:spcPct val="100000"/>
              </a:lnSpc>
              <a:spcBef>
                <a:spcPts val="0"/>
              </a:spcBef>
              <a:spcAft>
                <a:spcPts val="300"/>
              </a:spcAft>
            </a:pPr>
            <a:r>
              <a:rPr lang="en-US" sz="2400" dirty="0" smtClean="0"/>
              <a:t>The solenoid effect must be considered together with the orbit correctors</a:t>
            </a:r>
          </a:p>
          <a:p>
            <a:pPr>
              <a:lnSpc>
                <a:spcPct val="100000"/>
              </a:lnSpc>
              <a:spcBef>
                <a:spcPts val="0"/>
              </a:spcBef>
              <a:spcAft>
                <a:spcPts val="300"/>
              </a:spcAft>
            </a:pPr>
            <a:r>
              <a:rPr lang="en-US" sz="2400" dirty="0" smtClean="0"/>
              <a:t>The crabbing effect can be considered using the response function </a:t>
            </a:r>
          </a:p>
          <a:p>
            <a:pPr>
              <a:lnSpc>
                <a:spcPct val="100000"/>
              </a:lnSpc>
              <a:spcBef>
                <a:spcPts val="0"/>
              </a:spcBef>
              <a:spcAft>
                <a:spcPts val="300"/>
              </a:spcAft>
            </a:pPr>
            <a:r>
              <a:rPr lang="en-US" sz="2400" dirty="0" smtClean="0"/>
              <a:t>Crabbing can potentially cause spin spread, which can be amplified by the ring optics</a:t>
            </a:r>
          </a:p>
          <a:p>
            <a:pPr>
              <a:lnSpc>
                <a:spcPct val="100000"/>
              </a:lnSpc>
              <a:spcBef>
                <a:spcPts val="0"/>
              </a:spcBef>
              <a:spcAft>
                <a:spcPts val="300"/>
              </a:spcAft>
            </a:pPr>
            <a:r>
              <a:rPr lang="en-US" sz="2400" dirty="0" smtClean="0"/>
              <a:t>With proper betatron and spin phase advance, crabbing effect can be compensated</a:t>
            </a:r>
          </a:p>
          <a:p>
            <a:pPr>
              <a:lnSpc>
                <a:spcPct val="100000"/>
              </a:lnSpc>
              <a:spcBef>
                <a:spcPts val="0"/>
              </a:spcBef>
              <a:spcAft>
                <a:spcPts val="300"/>
              </a:spcAft>
            </a:pPr>
            <a:r>
              <a:rPr lang="en-US" sz="2400" dirty="0" smtClean="0"/>
              <a:t>Beam-beam effect can be estimated using response function</a:t>
            </a:r>
          </a:p>
          <a:p>
            <a:pPr>
              <a:lnSpc>
                <a:spcPct val="100000"/>
              </a:lnSpc>
              <a:spcBef>
                <a:spcPts val="0"/>
              </a:spcBef>
              <a:spcAft>
                <a:spcPts val="300"/>
              </a:spcAft>
            </a:pPr>
            <a:r>
              <a:rPr lang="en-US" sz="2400" dirty="0" smtClean="0"/>
              <a:t>Beam-beam effect depends on energy and optics</a:t>
            </a:r>
          </a:p>
          <a:p>
            <a:pPr>
              <a:lnSpc>
                <a:spcPct val="100000"/>
              </a:lnSpc>
              <a:spcBef>
                <a:spcPts val="0"/>
              </a:spcBef>
              <a:spcAft>
                <a:spcPts val="300"/>
              </a:spcAft>
            </a:pPr>
            <a:r>
              <a:rPr lang="en-US" sz="2400" dirty="0" smtClean="0"/>
              <a:t>Beam-beam effect can be suppressed by minimizing the response function at the IP</a:t>
            </a:r>
          </a:p>
          <a:p>
            <a:pPr>
              <a:lnSpc>
                <a:spcPct val="100000"/>
              </a:lnSpc>
              <a:spcBef>
                <a:spcPts val="0"/>
              </a:spcBef>
              <a:spcAft>
                <a:spcPts val="300"/>
              </a:spcAft>
            </a:pPr>
            <a:endParaRPr lang="en-US" sz="2400" dirty="0" smtClean="0"/>
          </a:p>
          <a:p>
            <a:pPr>
              <a:lnSpc>
                <a:spcPct val="100000"/>
              </a:lnSpc>
              <a:spcBef>
                <a:spcPts val="0"/>
              </a:spcBef>
              <a:spcAft>
                <a:spcPts val="300"/>
              </a:spcAft>
            </a:pPr>
            <a:endParaRPr lang="en-US" sz="2400" dirty="0" smtClean="0"/>
          </a:p>
        </p:txBody>
      </p:sp>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15</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595747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293019" y="927947"/>
            <a:ext cx="11704320" cy="5509798"/>
          </a:xfrm>
        </p:spPr>
        <p:txBody>
          <a:bodyPr>
            <a:noAutofit/>
          </a:bodyPr>
          <a:lstStyle/>
          <a:p>
            <a:pPr>
              <a:lnSpc>
                <a:spcPct val="100000"/>
              </a:lnSpc>
              <a:spcBef>
                <a:spcPts val="0"/>
              </a:spcBef>
              <a:spcAft>
                <a:spcPts val="1200"/>
              </a:spcAft>
            </a:pPr>
            <a:r>
              <a:rPr lang="en-US" sz="2800" dirty="0" smtClean="0"/>
              <a:t>Detector solenoid effect</a:t>
            </a:r>
          </a:p>
          <a:p>
            <a:pPr>
              <a:lnSpc>
                <a:spcPct val="100000"/>
              </a:lnSpc>
              <a:spcBef>
                <a:spcPts val="0"/>
              </a:spcBef>
              <a:spcAft>
                <a:spcPts val="1200"/>
              </a:spcAft>
            </a:pPr>
            <a:r>
              <a:rPr lang="en-US" sz="2800" dirty="0" smtClean="0"/>
              <a:t>Crabbing effect</a:t>
            </a:r>
          </a:p>
          <a:p>
            <a:pPr>
              <a:lnSpc>
                <a:spcPct val="100000"/>
              </a:lnSpc>
              <a:spcBef>
                <a:spcPts val="0"/>
              </a:spcBef>
              <a:spcAft>
                <a:spcPts val="1200"/>
              </a:spcAft>
            </a:pPr>
            <a:r>
              <a:rPr lang="en-US" sz="2800" dirty="0" smtClean="0"/>
              <a:t>Beam-beam effect   </a:t>
            </a:r>
          </a:p>
        </p:txBody>
      </p:sp>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2</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194192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Solenoid Effect on Orbit 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The beam trajectory inside a solenoid is a spiral</a:t>
                </a:r>
              </a:p>
              <a:p>
                <a:pPr>
                  <a:lnSpc>
                    <a:spcPct val="100000"/>
                  </a:lnSpc>
                  <a:spcBef>
                    <a:spcPts val="200"/>
                  </a:spcBef>
                </a:pPr>
                <a:r>
                  <a:rPr lang="en-US" sz="2000" dirty="0" smtClean="0"/>
                  <a:t>Evolution of </a:t>
                </a:r>
                <a:r>
                  <a:rPr lang="en-US" sz="2000" dirty="0"/>
                  <a:t>the unit vectors of the accelerator frame is </a:t>
                </a:r>
                <a:r>
                  <a:rPr lang="en-US" sz="2000" dirty="0" smtClean="0"/>
                  <a:t>described using the angular velocity vector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oMath>
                </a14:m>
                <a:r>
                  <a:rPr lang="en-US" sz="2000" dirty="0" smtClean="0"/>
                  <a:t> </a:t>
                </a:r>
                <a:br>
                  <a:rPr lang="en-US" sz="2000" dirty="0" smtClean="0"/>
                </a:br>
                <a14:m>
                  <m:oMath xmlns:m="http://schemas.openxmlformats.org/officeDocument/2006/math">
                    <m:f>
                      <m:fPr>
                        <m:ctrlPr>
                          <a:rPr lang="en-US" sz="2000" i="1">
                            <a:latin typeface="Cambria Math" panose="02040503050406030204" pitchFamily="18" charset="0"/>
                          </a:rPr>
                        </m:ctrlPr>
                      </m:fPr>
                      <m:num>
                        <m:r>
                          <a:rPr lang="en-US" sz="2000" i="1">
                            <a:latin typeface="Cambria Math" panose="02040503050406030204" pitchFamily="18" charset="0"/>
                          </a:rPr>
                          <m:t>𝑑</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𝑒</m:t>
                                </m:r>
                              </m:e>
                            </m:acc>
                          </m:e>
                          <m:sub>
                            <m:r>
                              <a:rPr lang="en-US" sz="2000" i="1">
                                <a:latin typeface="Cambria Math" panose="02040503050406030204" pitchFamily="18" charset="0"/>
                              </a:rPr>
                              <m:t>𝑖</m:t>
                            </m:r>
                          </m:sub>
                        </m:sSub>
                      </m:num>
                      <m:den>
                        <m:r>
                          <a:rPr lang="ru-RU" sz="2000" i="1">
                            <a:latin typeface="Cambria Math" panose="02040503050406030204" pitchFamily="18" charset="0"/>
                          </a:rPr>
                          <m:t>𝑑𝑧</m:t>
                        </m:r>
                      </m:den>
                    </m:f>
                    <m:r>
                      <a:rPr lang="ru-RU" sz="2000" i="1">
                        <a:latin typeface="Cambria Math" panose="02040503050406030204" pitchFamily="18" charset="0"/>
                      </a:rPr>
                      <m:t>=</m:t>
                    </m:r>
                    <m:acc>
                      <m:accPr>
                        <m:chr m:val="⃗"/>
                        <m:ctrlPr>
                          <a:rPr lang="en-US" sz="2000" i="1">
                            <a:latin typeface="Cambria Math" panose="02040503050406030204" pitchFamily="18" charset="0"/>
                          </a:rPr>
                        </m:ctrlPr>
                      </m:accPr>
                      <m:e>
                        <m:r>
                          <a:rPr lang="ru-RU" sz="2000" i="1">
                            <a:latin typeface="Cambria Math" panose="02040503050406030204" pitchFamily="18" charset="0"/>
                          </a:rPr>
                          <m:t>𝐾</m:t>
                        </m:r>
                      </m:e>
                    </m:acc>
                    <m:r>
                      <a:rPr lang="ru-RU"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𝑒</m:t>
                            </m:r>
                          </m:e>
                        </m:acc>
                      </m:e>
                      <m:sub>
                        <m:r>
                          <a:rPr lang="en-US" sz="2000" i="1">
                            <a:latin typeface="Cambria Math" panose="02040503050406030204" pitchFamily="18" charset="0"/>
                          </a:rPr>
                          <m:t>𝑖</m:t>
                        </m:r>
                      </m:sub>
                    </m:sSub>
                  </m:oMath>
                </a14:m>
                <a:endParaRPr lang="en-US" sz="2000" dirty="0" smtClean="0"/>
              </a:p>
              <a:p>
                <a:pPr>
                  <a:lnSpc>
                    <a:spcPct val="100000"/>
                  </a:lnSpc>
                  <a:spcBef>
                    <a:spcPts val="200"/>
                  </a:spcBef>
                </a:pPr>
                <a:r>
                  <a:rPr lang="en-US" sz="2000" dirty="0" smtClean="0"/>
                  <a:t>The angular velocity components are constant inside a solenoid. Therefore, the equation of motion in the matrix form becomes</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ru-RU" sz="2000" i="1">
                              <a:latin typeface="Cambria Math" panose="02040503050406030204" pitchFamily="18" charset="0"/>
                            </a:rPr>
                            <m:t>𝑑</m:t>
                          </m:r>
                          <m:acc>
                            <m:accPr>
                              <m:chr m:val="⃗"/>
                              <m:ctrlPr>
                                <a:rPr lang="en-US" sz="2000" i="1">
                                  <a:latin typeface="Cambria Math" panose="02040503050406030204" pitchFamily="18" charset="0"/>
                                </a:rPr>
                              </m:ctrlPr>
                            </m:accPr>
                            <m:e>
                              <m:r>
                                <a:rPr lang="en-US" sz="2000" i="1">
                                  <a:latin typeface="Cambria Math" panose="02040503050406030204" pitchFamily="18" charset="0"/>
                                </a:rPr>
                                <m:t>𝑒</m:t>
                              </m:r>
                            </m:e>
                          </m:acc>
                        </m:num>
                        <m:den>
                          <m:r>
                            <a:rPr lang="ru-RU" sz="2000" i="1">
                              <a:latin typeface="Cambria Math" panose="02040503050406030204" pitchFamily="18" charset="0"/>
                            </a:rPr>
                            <m:t>𝑑𝑧</m:t>
                          </m:r>
                        </m:den>
                      </m:f>
                      <m:r>
                        <a:rPr lang="ru-RU" sz="2000" i="1">
                          <a:latin typeface="Cambria Math" panose="02040503050406030204" pitchFamily="18" charset="0"/>
                        </a:rPr>
                        <m:t>=</m:t>
                      </m:r>
                      <m:r>
                        <a:rPr lang="ru-RU" sz="2000" i="1">
                          <a:latin typeface="Cambria Math" panose="02040503050406030204" pitchFamily="18" charset="0"/>
                        </a:rPr>
                        <m:t>𝐾</m:t>
                      </m:r>
                      <m:acc>
                        <m:accPr>
                          <m:chr m:val="̂"/>
                          <m:ctrlPr>
                            <a:rPr lang="en-US" sz="2000" i="1">
                              <a:latin typeface="Cambria Math" panose="02040503050406030204" pitchFamily="18" charset="0"/>
                            </a:rPr>
                          </m:ctrlPr>
                        </m:accPr>
                        <m:e>
                          <m:r>
                            <a:rPr lang="ru-RU" sz="2000" i="1">
                              <a:latin typeface="Cambria Math" panose="02040503050406030204" pitchFamily="18" charset="0"/>
                            </a:rPr>
                            <m:t>𝑛</m:t>
                          </m:r>
                        </m:e>
                      </m:acc>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oMath>
                  </m:oMathPara>
                </a14:m>
                <a:endParaRPr lang="en-US" sz="2000" dirty="0" smtClean="0"/>
              </a:p>
              <a:p>
                <a:pPr marL="230188" indent="0">
                  <a:lnSpc>
                    <a:spcPct val="100000"/>
                  </a:lnSpc>
                  <a:spcBef>
                    <a:spcPts val="200"/>
                  </a:spcBef>
                  <a:buNone/>
                </a:pPr>
                <a:r>
                  <a:rPr lang="en-US" sz="2000" dirty="0" smtClean="0"/>
                  <a:t>where</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ru-RU" sz="2000" i="1">
                              <a:latin typeface="Cambria Math" panose="02040503050406030204" pitchFamily="18" charset="0"/>
                            </a:rPr>
                            <m:t>𝑛</m:t>
                          </m:r>
                        </m:e>
                      </m:acc>
                      <m:r>
                        <a:rPr lang="ru-RU" sz="2000" i="1">
                          <a:latin typeface="Cambria Math" panose="02040503050406030204" pitchFamily="18" charset="0"/>
                        </a:rPr>
                        <m:t>=</m:t>
                      </m:r>
                      <m:d>
                        <m:dPr>
                          <m:ctrlPr>
                            <a:rPr lang="en-US" sz="2000" i="1">
                              <a:latin typeface="Cambria Math" panose="02040503050406030204" pitchFamily="18" charset="0"/>
                            </a:rPr>
                          </m:ctrlPr>
                        </m:dPr>
                        <m:e>
                          <m:m>
                            <m:mPr>
                              <m:mcs>
                                <m:mc>
                                  <m:mcPr>
                                    <m:count m:val="3"/>
                                    <m:mcJc m:val="center"/>
                                  </m:mcPr>
                                </m:mc>
                              </m:mcs>
                              <m:ctrlPr>
                                <a:rPr lang="en-US" sz="2000" i="1">
                                  <a:latin typeface="Cambria Math" panose="02040503050406030204" pitchFamily="18" charset="0"/>
                                </a:rPr>
                              </m:ctrlPr>
                            </m:mPr>
                            <m:mr>
                              <m:e>
                                <m:r>
                                  <a:rPr lang="ru-RU" sz="2000" i="1">
                                    <a:latin typeface="Cambria Math" panose="02040503050406030204" pitchFamily="18" charset="0"/>
                                  </a:rPr>
                                  <m:t>0</m:t>
                                </m:r>
                              </m:e>
                              <m:e>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𝑧</m:t>
                                    </m:r>
                                  </m:sub>
                                </m:sSub>
                              </m:e>
                              <m:e>
                                <m:sSub>
                                  <m:sSubPr>
                                    <m:ctrlPr>
                                      <a:rPr lang="en-US" sz="2000" i="1">
                                        <a:latin typeface="Cambria Math" panose="02040503050406030204" pitchFamily="18" charset="0"/>
                                      </a:rPr>
                                    </m:ctrlPr>
                                  </m:sSubPr>
                                  <m:e>
                                    <m:r>
                                      <a:rPr lang="ru-RU" sz="2000" i="1">
                                        <a:latin typeface="Cambria Math" panose="02040503050406030204" pitchFamily="18" charset="0"/>
                                      </a:rPr>
                                      <m:t>−</m:t>
                                    </m:r>
                                    <m:r>
                                      <a:rPr lang="ru-RU" sz="2000" i="1">
                                        <a:latin typeface="Cambria Math" panose="02040503050406030204" pitchFamily="18" charset="0"/>
                                      </a:rPr>
                                      <m:t>𝑛</m:t>
                                    </m:r>
                                  </m:e>
                                  <m:sub>
                                    <m:r>
                                      <a:rPr lang="ru-RU" sz="2000" i="1">
                                        <a:latin typeface="Cambria Math" panose="02040503050406030204" pitchFamily="18" charset="0"/>
                                      </a:rPr>
                                      <m:t>𝑦</m:t>
                                    </m:r>
                                  </m:sub>
                                </m:sSub>
                              </m:e>
                            </m:mr>
                            <m:mr>
                              <m:e>
                                <m:r>
                                  <a:rPr lang="ru-RU" sz="2000" i="1">
                                    <a:latin typeface="Cambria Math" panose="02040503050406030204" pitchFamily="18" charset="0"/>
                                  </a:rPr>
                                  <m:t>−</m:t>
                                </m:r>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𝑧</m:t>
                                    </m:r>
                                  </m:sub>
                                </m:sSub>
                              </m:e>
                              <m:e>
                                <m:r>
                                  <a:rPr lang="ru-RU" sz="2000" i="1">
                                    <a:latin typeface="Cambria Math" panose="02040503050406030204" pitchFamily="18" charset="0"/>
                                  </a:rPr>
                                  <m:t>0</m:t>
                                </m:r>
                              </m:e>
                              <m:e>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𝑥</m:t>
                                    </m:r>
                                  </m:sub>
                                </m:sSub>
                              </m:e>
                            </m:mr>
                            <m:mr>
                              <m:e>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𝑦</m:t>
                                    </m:r>
                                  </m:sub>
                                </m:sSub>
                              </m:e>
                              <m:e>
                                <m:sSub>
                                  <m:sSubPr>
                                    <m:ctrlPr>
                                      <a:rPr lang="en-US" sz="2000" i="1">
                                        <a:latin typeface="Cambria Math" panose="02040503050406030204" pitchFamily="18" charset="0"/>
                                      </a:rPr>
                                    </m:ctrlPr>
                                  </m:sSubPr>
                                  <m:e>
                                    <m:r>
                                      <a:rPr lang="ru-RU" sz="2000" i="1">
                                        <a:latin typeface="Cambria Math" panose="02040503050406030204" pitchFamily="18" charset="0"/>
                                      </a:rPr>
                                      <m:t>−</m:t>
                                    </m:r>
                                    <m:r>
                                      <a:rPr lang="ru-RU" sz="2000" i="1">
                                        <a:latin typeface="Cambria Math" panose="02040503050406030204" pitchFamily="18" charset="0"/>
                                      </a:rPr>
                                      <m:t>𝑛</m:t>
                                    </m:r>
                                  </m:e>
                                  <m:sub>
                                    <m:r>
                                      <a:rPr lang="ru-RU" sz="2000" i="1">
                                        <a:latin typeface="Cambria Math" panose="02040503050406030204" pitchFamily="18" charset="0"/>
                                      </a:rPr>
                                      <m:t>𝑥</m:t>
                                    </m:r>
                                  </m:sub>
                                </m:sSub>
                              </m:e>
                              <m:e>
                                <m:r>
                                  <a:rPr lang="ru-RU" sz="2000" i="1">
                                    <a:latin typeface="Cambria Math" panose="02040503050406030204" pitchFamily="18" charset="0"/>
                                  </a:rPr>
                                  <m:t>0</m:t>
                                </m:r>
                              </m:e>
                            </m:mr>
                          </m:m>
                        </m:e>
                      </m:d>
                    </m:oMath>
                  </m:oMathPara>
                </a14:m>
                <a:endParaRPr lang="en-US" sz="2000" dirty="0" smtClean="0"/>
              </a:p>
              <a:p>
                <a:pPr marL="230188" indent="-230188">
                  <a:lnSpc>
                    <a:spcPct val="100000"/>
                  </a:lnSpc>
                  <a:spcBef>
                    <a:spcPts val="200"/>
                  </a:spcBef>
                </a:pPr>
                <a:r>
                  <a:rPr lang="en-US" sz="2000" dirty="0" smtClean="0"/>
                  <a:t>The solution in the general form can be written in terms of a 3D rotation matrix </a:t>
                </a:r>
                <a14:m>
                  <m:oMath xmlns:m="http://schemas.openxmlformats.org/officeDocument/2006/math">
                    <m:r>
                      <m:rPr>
                        <m:sty m:val="p"/>
                      </m:rPr>
                      <a:rPr lang="en-US" sz="2000" b="0" i="0" smtClean="0">
                        <a:latin typeface="Cambria Math" panose="02040503050406030204" pitchFamily="18" charset="0"/>
                      </a:rPr>
                      <m:t>Λ</m:t>
                    </m:r>
                    <m:d>
                      <m:dPr>
                        <m:ctrlPr>
                          <a:rPr lang="en-US" sz="2000" b="0" i="1" smtClean="0">
                            <a:latin typeface="Cambria Math" panose="02040503050406030204" pitchFamily="18" charset="0"/>
                          </a:rPr>
                        </m:ctrlPr>
                      </m:d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r>
                          <a:rPr lang="en-US" sz="2000" b="0" i="1" smtClean="0">
                            <a:latin typeface="Cambria Math" panose="02040503050406030204" pitchFamily="18" charset="0"/>
                          </a:rPr>
                          <m:t>,</m:t>
                        </m:r>
                        <m:r>
                          <a:rPr lang="en-US" sz="2000" b="0" i="1" smtClean="0">
                            <a:latin typeface="Cambria Math" panose="02040503050406030204" pitchFamily="18" charset="0"/>
                          </a:rPr>
                          <m:t>𝑧</m:t>
                        </m:r>
                      </m:e>
                    </m:d>
                  </m:oMath>
                </a14:m>
                <a:r>
                  <a:rPr lang="en-US" sz="2000" dirty="0" smtClean="0"/>
                  <a:t> as </a:t>
                </a:r>
              </a:p>
              <a:p>
                <a:pPr marL="230188" indent="0" algn="ctr">
                  <a:lnSpc>
                    <a:spcPct val="100000"/>
                  </a:lnSpc>
                  <a:spcBef>
                    <a:spcPts val="200"/>
                  </a:spcBef>
                  <a:buNone/>
                </a:pPr>
                <a14:m>
                  <m:oMathPara xmlns:m="http://schemas.openxmlformats.org/officeDocument/2006/math">
                    <m:oMathParaPr>
                      <m:jc m:val="centerGroup"/>
                    </m:oMathParaPr>
                    <m:oMath xmlns:m="http://schemas.openxmlformats.org/officeDocument/2006/math">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en-US" sz="2000">
                          <a:latin typeface="Cambria Math" panose="02040503050406030204" pitchFamily="18" charset="0"/>
                        </a:rPr>
                        <m:t>=</m:t>
                      </m:r>
                      <m:r>
                        <m:rPr>
                          <m:sty m:val="p"/>
                        </m:rPr>
                        <a:rPr lang="ru-RU" sz="2000">
                          <a:latin typeface="Cambria Math" panose="02040503050406030204" pitchFamily="18" charset="0"/>
                        </a:rPr>
                        <m:t>Λ</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ru-RU" sz="2000" i="1">
                                  <a:latin typeface="Cambria Math" panose="02040503050406030204" pitchFamily="18" charset="0"/>
                                </a:rPr>
                                <m:t>𝐾</m:t>
                              </m:r>
                            </m:e>
                          </m:acc>
                          <m:r>
                            <a:rPr lang="en-US" sz="2000">
                              <a:latin typeface="Cambria Math" panose="02040503050406030204" pitchFamily="18" charset="0"/>
                            </a:rPr>
                            <m:t>,</m:t>
                          </m:r>
                          <m:r>
                            <a:rPr lang="ru-RU" sz="2000" i="1">
                              <a:latin typeface="Cambria Math" panose="02040503050406030204" pitchFamily="18" charset="0"/>
                            </a:rPr>
                            <m:t>𝑧</m:t>
                          </m:r>
                        </m:e>
                      </m:d>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d>
                        <m:dPr>
                          <m:ctrlPr>
                            <a:rPr lang="en-US" sz="2000" i="1">
                              <a:latin typeface="Cambria Math" panose="02040503050406030204" pitchFamily="18" charset="0"/>
                            </a:rPr>
                          </m:ctrlPr>
                        </m:dPr>
                        <m:e>
                          <m:r>
                            <a:rPr lang="en-US" sz="2000">
                              <a:latin typeface="Cambria Math" panose="02040503050406030204" pitchFamily="18" charset="0"/>
                            </a:rPr>
                            <m:t>0</m:t>
                          </m:r>
                        </m:e>
                      </m:d>
                    </m:oMath>
                  </m:oMathPara>
                </a14:m>
                <a:endParaRPr lang="en-US" sz="2000" dirty="0"/>
              </a:p>
              <a:p>
                <a:pPr marL="230188" indent="0">
                  <a:lnSpc>
                    <a:spcPct val="100000"/>
                  </a:lnSpc>
                  <a:spcBef>
                    <a:spcPts val="200"/>
                  </a:spcBef>
                  <a:buNone/>
                </a:pPr>
                <a:r>
                  <a:rPr lang="en-US" sz="2000" dirty="0" smtClean="0"/>
                  <a:t>where</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r>
                        <m:rPr>
                          <m:sty m:val="p"/>
                        </m:rPr>
                        <a:rPr lang="ru-RU" sz="2000">
                          <a:latin typeface="Cambria Math" panose="02040503050406030204" pitchFamily="18" charset="0"/>
                        </a:rPr>
                        <m:t>Λ</m:t>
                      </m:r>
                      <m:d>
                        <m:dPr>
                          <m:ctrlPr>
                            <a:rPr lang="en-US" sz="2000" i="1">
                              <a:latin typeface="Cambria Math" panose="02040503050406030204" pitchFamily="18" charset="0"/>
                            </a:rPr>
                          </m:ctrlPr>
                        </m:dPr>
                        <m:e>
                          <m:acc>
                            <m:accPr>
                              <m:chr m:val="⃗"/>
                              <m:ctrlPr>
                                <a:rPr lang="en-US" sz="2000" i="1">
                                  <a:latin typeface="Cambria Math" panose="02040503050406030204" pitchFamily="18" charset="0"/>
                                </a:rPr>
                              </m:ctrlPr>
                            </m:accPr>
                            <m:e>
                              <m:r>
                                <a:rPr lang="ru-RU" sz="2000" i="1">
                                  <a:latin typeface="Cambria Math" panose="02040503050406030204" pitchFamily="18" charset="0"/>
                                </a:rPr>
                                <m:t>𝐾</m:t>
                              </m:r>
                            </m:e>
                          </m:acc>
                          <m:r>
                            <a:rPr lang="en-US" sz="2000" i="1">
                              <a:latin typeface="Cambria Math" panose="02040503050406030204" pitchFamily="18" charset="0"/>
                            </a:rPr>
                            <m:t>,</m:t>
                          </m:r>
                          <m:r>
                            <a:rPr lang="ru-RU" sz="2000" i="1">
                              <a:latin typeface="Cambria Math" panose="02040503050406030204" pitchFamily="18" charset="0"/>
                            </a:rPr>
                            <m:t>𝑧</m:t>
                          </m:r>
                        </m:e>
                      </m:d>
                      <m:r>
                        <a:rPr lang="en-US" sz="2000">
                          <a:latin typeface="Cambria Math" panose="02040503050406030204" pitchFamily="18" charset="0"/>
                        </a:rPr>
                        <m:t>=</m:t>
                      </m:r>
                      <m:r>
                        <m:rPr>
                          <m:sty m:val="p"/>
                        </m:rPr>
                        <a:rPr lang="en-US" sz="2000">
                          <a:latin typeface="Cambria Math" panose="02040503050406030204" pitchFamily="18" charset="0"/>
                        </a:rPr>
                        <m:t>I</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r>
                                    <a:rPr lang="ru-RU" sz="2000" i="1">
                                      <a:latin typeface="Cambria Math" panose="02040503050406030204" pitchFamily="18" charset="0"/>
                                    </a:rPr>
                                    <m:t>𝐾𝑧</m:t>
                                  </m:r>
                                </m:e>
                              </m:d>
                            </m:e>
                          </m:func>
                        </m:e>
                      </m:d>
                      <m:sSup>
                        <m:sSupPr>
                          <m:ctrlPr>
                            <a:rPr lang="en-US" sz="2000" i="1">
                              <a:latin typeface="Cambria Math" panose="02040503050406030204" pitchFamily="18" charset="0"/>
                            </a:rPr>
                          </m:ctrlPr>
                        </m:sSupPr>
                        <m:e>
                          <m:acc>
                            <m:accPr>
                              <m:chr m:val="̂"/>
                              <m:ctrlPr>
                                <a:rPr lang="en-US" sz="2000" i="1">
                                  <a:latin typeface="Cambria Math" panose="02040503050406030204" pitchFamily="18" charset="0"/>
                                </a:rPr>
                              </m:ctrlPr>
                            </m:accPr>
                            <m:e>
                              <m:r>
                                <a:rPr lang="ru-RU" sz="2000" i="1">
                                  <a:latin typeface="Cambria Math" panose="02040503050406030204" pitchFamily="18" charset="0"/>
                                </a:rPr>
                                <m:t>𝑛</m:t>
                              </m:r>
                            </m:e>
                          </m:acc>
                        </m:e>
                        <m:sup>
                          <m:r>
                            <a:rPr lang="en-US" sz="2000" i="1">
                              <a:latin typeface="Cambria Math" panose="02040503050406030204" pitchFamily="18" charset="0"/>
                            </a:rPr>
                            <m:t>2</m:t>
                          </m:r>
                        </m:sup>
                      </m:sSup>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r>
                                <a:rPr lang="ru-RU" sz="2000" i="1">
                                  <a:latin typeface="Cambria Math" panose="02040503050406030204" pitchFamily="18" charset="0"/>
                                </a:rPr>
                                <m:t>𝐾𝑧</m:t>
                              </m:r>
                            </m:e>
                          </m:d>
                        </m:e>
                      </m:func>
                      <m:acc>
                        <m:accPr>
                          <m:chr m:val="̂"/>
                          <m:ctrlPr>
                            <a:rPr lang="en-US" sz="2000" i="1">
                              <a:latin typeface="Cambria Math" panose="02040503050406030204" pitchFamily="18" charset="0"/>
                            </a:rPr>
                          </m:ctrlPr>
                        </m:accPr>
                        <m:e>
                          <m:r>
                            <a:rPr lang="ru-RU" sz="2000" i="1">
                              <a:latin typeface="Cambria Math" panose="02040503050406030204" pitchFamily="18" charset="0"/>
                            </a:rPr>
                            <m:t>𝑛</m:t>
                          </m:r>
                        </m:e>
                      </m:acc>
                    </m:oMath>
                  </m:oMathPara>
                </a14:m>
                <a:endParaRPr lang="en-US" sz="2000" dirty="0"/>
              </a:p>
              <a:p>
                <a:pPr>
                  <a:lnSpc>
                    <a:spcPct val="100000"/>
                  </a:lnSpc>
                  <a:spcBef>
                    <a:spcPts val="200"/>
                  </a:spcBef>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3</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4071772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Solenoid Effect on Orbit II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The trajectory inside the solenoid</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𝑟</m:t>
                              </m:r>
                            </m:e>
                          </m:acc>
                        </m:e>
                        <m:sub>
                          <m:r>
                            <a:rPr lang="ru-RU" sz="2000" i="1">
                              <a:latin typeface="Cambria Math" panose="02040503050406030204" pitchFamily="18" charset="0"/>
                            </a:rPr>
                            <m:t>0</m:t>
                          </m:r>
                        </m:sub>
                      </m:sSub>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ru-RU" sz="2000" i="1">
                              <a:latin typeface="Cambria Math" panose="02040503050406030204" pitchFamily="18" charset="0"/>
                            </a:rPr>
                            <m:t>0</m:t>
                          </m:r>
                        </m:sub>
                        <m:sup>
                          <m:r>
                            <a:rPr lang="ru-RU" sz="2000" i="1">
                              <a:latin typeface="Cambria Math" panose="02040503050406030204" pitchFamily="18" charset="0"/>
                            </a:rPr>
                            <m:t>𝑧</m:t>
                          </m:r>
                        </m:sup>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e>
                            <m:sub>
                              <m:r>
                                <a:rPr lang="ru-RU" sz="2000" i="1">
                                  <a:latin typeface="Cambria Math" panose="02040503050406030204" pitchFamily="18" charset="0"/>
                                </a:rPr>
                                <m:t>𝑧</m:t>
                              </m:r>
                            </m:sub>
                          </m:sSub>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𝑑𝑧</m:t>
                          </m:r>
                        </m:e>
                      </m:nary>
                      <m:r>
                        <a:rPr lang="ru-RU"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ru-RU" sz="2000" i="1">
                              <a:latin typeface="Cambria Math" panose="02040503050406030204" pitchFamily="18" charset="0"/>
                            </a:rPr>
                            <m:t>0</m:t>
                          </m:r>
                        </m:sub>
                        <m:sup>
                          <m:r>
                            <a:rPr lang="ru-RU" sz="2000" i="1">
                              <a:latin typeface="Cambria Math" panose="02040503050406030204" pitchFamily="18" charset="0"/>
                            </a:rPr>
                            <m:t>𝑧</m:t>
                          </m:r>
                        </m:sup>
                        <m:e>
                          <m:sSub>
                            <m:sSubPr>
                              <m:ctrlPr>
                                <a:rPr lang="en-US" sz="2000" i="1">
                                  <a:latin typeface="Cambria Math" panose="02040503050406030204" pitchFamily="18" charset="0"/>
                                </a:rPr>
                              </m:ctrlPr>
                            </m:sSubPr>
                            <m:e>
                              <m:r>
                                <m:rPr>
                                  <m:sty m:val="p"/>
                                </m:rPr>
                                <a:rPr lang="ru-RU" sz="2000">
                                  <a:latin typeface="Cambria Math" panose="02040503050406030204" pitchFamily="18" charset="0"/>
                                </a:rPr>
                                <m:t>Λ</m:t>
                              </m:r>
                            </m:e>
                            <m:sub>
                              <m:r>
                                <a:rPr lang="ru-RU" sz="2000" i="1">
                                  <a:latin typeface="Cambria Math" panose="02040503050406030204" pitchFamily="18" charset="0"/>
                                </a:rPr>
                                <m:t>31</m:t>
                              </m:r>
                            </m:sub>
                          </m:sSub>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𝑑𝑧</m:t>
                          </m:r>
                        </m:e>
                      </m:nary>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e>
                        <m:sub>
                          <m:r>
                            <a:rPr lang="ru-RU" sz="2000" i="1">
                              <a:latin typeface="Cambria Math" panose="02040503050406030204" pitchFamily="18" charset="0"/>
                            </a:rPr>
                            <m:t>𝑥</m:t>
                          </m:r>
                        </m:sub>
                      </m:sSub>
                      <m:d>
                        <m:dPr>
                          <m:ctrlPr>
                            <a:rPr lang="en-US" sz="2000" i="1">
                              <a:latin typeface="Cambria Math" panose="02040503050406030204" pitchFamily="18" charset="0"/>
                            </a:rPr>
                          </m:ctrlPr>
                        </m:dPr>
                        <m:e>
                          <m:r>
                            <a:rPr lang="ru-RU" sz="2000" i="1">
                              <a:latin typeface="Cambria Math" panose="02040503050406030204" pitchFamily="18" charset="0"/>
                            </a:rPr>
                            <m:t>0</m:t>
                          </m:r>
                        </m:e>
                      </m:d>
                      <m:r>
                        <a:rPr lang="ru-RU"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ru-RU" sz="2000" i="1">
                              <a:latin typeface="Cambria Math" panose="02040503050406030204" pitchFamily="18" charset="0"/>
                            </a:rPr>
                            <m:t>0</m:t>
                          </m:r>
                        </m:sub>
                        <m:sup>
                          <m:r>
                            <a:rPr lang="ru-RU" sz="2000" i="1">
                              <a:latin typeface="Cambria Math" panose="02040503050406030204" pitchFamily="18" charset="0"/>
                            </a:rPr>
                            <m:t>𝑧</m:t>
                          </m:r>
                        </m:sup>
                        <m:e>
                          <m:sSub>
                            <m:sSubPr>
                              <m:ctrlPr>
                                <a:rPr lang="en-US" sz="2000" i="1">
                                  <a:latin typeface="Cambria Math" panose="02040503050406030204" pitchFamily="18" charset="0"/>
                                </a:rPr>
                              </m:ctrlPr>
                            </m:sSubPr>
                            <m:e>
                              <m:r>
                                <m:rPr>
                                  <m:sty m:val="p"/>
                                </m:rPr>
                                <a:rPr lang="ru-RU" sz="2000">
                                  <a:latin typeface="Cambria Math" panose="02040503050406030204" pitchFamily="18" charset="0"/>
                                </a:rPr>
                                <m:t>Λ</m:t>
                              </m:r>
                            </m:e>
                            <m:sub>
                              <m:r>
                                <a:rPr lang="ru-RU" sz="2000" i="1">
                                  <a:latin typeface="Cambria Math" panose="02040503050406030204" pitchFamily="18" charset="0"/>
                                </a:rPr>
                                <m:t>32</m:t>
                              </m:r>
                            </m:sub>
                          </m:sSub>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𝑑𝑧</m:t>
                          </m:r>
                        </m:e>
                      </m:nary>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e>
                        <m:sub>
                          <m:r>
                            <a:rPr lang="ru-RU" sz="2000" i="1">
                              <a:latin typeface="Cambria Math" panose="02040503050406030204" pitchFamily="18" charset="0"/>
                            </a:rPr>
                            <m:t>𝑦</m:t>
                          </m:r>
                        </m:sub>
                      </m:sSub>
                      <m:d>
                        <m:dPr>
                          <m:ctrlPr>
                            <a:rPr lang="en-US" sz="2000" i="1">
                              <a:latin typeface="Cambria Math" panose="02040503050406030204" pitchFamily="18" charset="0"/>
                            </a:rPr>
                          </m:ctrlPr>
                        </m:dPr>
                        <m:e>
                          <m:r>
                            <a:rPr lang="ru-RU" sz="2000" i="1">
                              <a:latin typeface="Cambria Math" panose="02040503050406030204" pitchFamily="18" charset="0"/>
                            </a:rPr>
                            <m:t>0</m:t>
                          </m:r>
                        </m:e>
                      </m:d>
                      <m:r>
                        <a:rPr lang="ru-RU" sz="2000" i="1">
                          <a:latin typeface="Cambria Math" panose="02040503050406030204" pitchFamily="18" charset="0"/>
                        </a:rPr>
                        <m:t>+</m:t>
                      </m:r>
                      <m:nary>
                        <m:naryPr>
                          <m:limLoc m:val="subSup"/>
                          <m:ctrlPr>
                            <a:rPr lang="en-US" sz="2000" i="1">
                              <a:latin typeface="Cambria Math" panose="02040503050406030204" pitchFamily="18" charset="0"/>
                            </a:rPr>
                          </m:ctrlPr>
                        </m:naryPr>
                        <m:sub>
                          <m:r>
                            <a:rPr lang="ru-RU" sz="2000" i="1">
                              <a:latin typeface="Cambria Math" panose="02040503050406030204" pitchFamily="18" charset="0"/>
                            </a:rPr>
                            <m:t>0</m:t>
                          </m:r>
                        </m:sub>
                        <m:sup>
                          <m:r>
                            <a:rPr lang="ru-RU" sz="2000" i="1">
                              <a:latin typeface="Cambria Math" panose="02040503050406030204" pitchFamily="18" charset="0"/>
                            </a:rPr>
                            <m:t>𝑧</m:t>
                          </m:r>
                        </m:sup>
                        <m:e>
                          <m:sSub>
                            <m:sSubPr>
                              <m:ctrlPr>
                                <a:rPr lang="en-US" sz="2000" i="1">
                                  <a:latin typeface="Cambria Math" panose="02040503050406030204" pitchFamily="18" charset="0"/>
                                </a:rPr>
                              </m:ctrlPr>
                            </m:sSubPr>
                            <m:e>
                              <m:r>
                                <m:rPr>
                                  <m:sty m:val="p"/>
                                </m:rPr>
                                <a:rPr lang="ru-RU" sz="2000">
                                  <a:latin typeface="Cambria Math" panose="02040503050406030204" pitchFamily="18" charset="0"/>
                                </a:rPr>
                                <m:t>Λ</m:t>
                              </m:r>
                            </m:e>
                            <m:sub>
                              <m:r>
                                <a:rPr lang="ru-RU" sz="2000" i="1">
                                  <a:latin typeface="Cambria Math" panose="02040503050406030204" pitchFamily="18" charset="0"/>
                                </a:rPr>
                                <m:t>33</m:t>
                              </m:r>
                            </m:sub>
                          </m:sSub>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𝑑𝑧</m:t>
                          </m:r>
                        </m:e>
                      </m:nary>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𝑒</m:t>
                              </m:r>
                            </m:e>
                          </m:acc>
                        </m:e>
                        <m:sub>
                          <m:r>
                            <a:rPr lang="ru-RU" sz="2000" i="1">
                              <a:latin typeface="Cambria Math" panose="02040503050406030204" pitchFamily="18" charset="0"/>
                            </a:rPr>
                            <m:t>𝑧</m:t>
                          </m:r>
                        </m:sub>
                      </m:sSub>
                      <m:d>
                        <m:dPr>
                          <m:ctrlPr>
                            <a:rPr lang="en-US" sz="2000" i="1">
                              <a:latin typeface="Cambria Math" panose="02040503050406030204" pitchFamily="18" charset="0"/>
                            </a:rPr>
                          </m:ctrlPr>
                        </m:dPr>
                        <m:e>
                          <m:r>
                            <a:rPr lang="ru-RU" sz="2000" i="1">
                              <a:latin typeface="Cambria Math" panose="02040503050406030204" pitchFamily="18" charset="0"/>
                            </a:rPr>
                            <m:t>0</m:t>
                          </m:r>
                        </m:e>
                      </m:d>
                    </m:oMath>
                  </m:oMathPara>
                </a14:m>
                <a:endParaRPr lang="en-US" sz="2000" dirty="0"/>
              </a:p>
              <a:p>
                <a:pPr>
                  <a:lnSpc>
                    <a:spcPct val="100000"/>
                  </a:lnSpc>
                  <a:spcBef>
                    <a:spcPts val="200"/>
                  </a:spcBef>
                </a:pPr>
                <a:r>
                  <a:rPr lang="en-US" sz="2000" dirty="0"/>
                  <a:t>When the solenoid is </a:t>
                </a:r>
                <a:r>
                  <a:rPr lang="en-US" sz="2000" dirty="0" smtClean="0"/>
                  <a:t>pitched </a:t>
                </a:r>
                <a:r>
                  <a:rPr lang="en-US" sz="2000" dirty="0"/>
                  <a:t>in the </a:t>
                </a:r>
                <a:r>
                  <a:rPr lang="en-US" sz="2000" dirty="0" smtClean="0"/>
                  <a:t>horizontal plane (</a:t>
                </a:r>
                <a14:m>
                  <m:oMath xmlns:m="http://schemas.openxmlformats.org/officeDocument/2006/math">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𝑦</m:t>
                        </m:r>
                      </m:sub>
                    </m:sSub>
                    <m:r>
                      <a:rPr lang="en-US" sz="2000">
                        <a:latin typeface="Cambria Math" panose="02040503050406030204" pitchFamily="18" charset="0"/>
                      </a:rPr>
                      <m:t>=0</m:t>
                    </m:r>
                  </m:oMath>
                </a14:m>
                <a:r>
                  <a:rPr lang="en-US" sz="2000" dirty="0"/>
                  <a:t>), the design orbit curves mainly in the vertical direction</a:t>
                </a:r>
                <a:endParaRPr lang="en-US" sz="1800" dirty="0" smtClean="0"/>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rPr>
                        <m:t>𝑋</m:t>
                      </m:r>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m:t>
                      </m:r>
                      <m:d>
                        <m:dPr>
                          <m:ctrlPr>
                            <a:rPr lang="en-US" sz="2000" i="1">
                              <a:latin typeface="Cambria Math" panose="02040503050406030204" pitchFamily="18" charset="0"/>
                            </a:rPr>
                          </m:ctrlPr>
                        </m:dPr>
                        <m:e>
                          <m:r>
                            <a:rPr lang="ru-RU" sz="2000" i="1">
                              <a:latin typeface="Cambria Math" panose="02040503050406030204" pitchFamily="18" charset="0"/>
                            </a:rPr>
                            <m:t>𝑧</m:t>
                          </m:r>
                          <m:r>
                            <a:rPr lang="ru-RU" sz="2000" i="1">
                              <a:latin typeface="Cambria Math" panose="02040503050406030204" pitchFamily="18" charset="0"/>
                            </a:rPr>
                            <m:t>−</m:t>
                          </m:r>
                          <m:f>
                            <m:fPr>
                              <m:ctrlPr>
                                <a:rPr lang="en-US" sz="2000" i="1">
                                  <a:latin typeface="Cambria Math" panose="02040503050406030204" pitchFamily="18" charset="0"/>
                                </a:rPr>
                              </m:ctrlPr>
                            </m:fPr>
                            <m:num>
                              <m:func>
                                <m:funcPr>
                                  <m:ctrlPr>
                                    <a:rPr lang="en-US" sz="2000" i="1">
                                      <a:latin typeface="Cambria Math" panose="02040503050406030204" pitchFamily="18" charset="0"/>
                                    </a:rPr>
                                  </m:ctrlPr>
                                </m:funcPr>
                                <m:fName>
                                  <m:r>
                                    <m:rPr>
                                      <m:sty m:val="p"/>
                                    </m:rPr>
                                    <a:rPr lang="ru-RU" sz="2000">
                                      <a:latin typeface="Cambria Math" panose="02040503050406030204" pitchFamily="18" charset="0"/>
                                    </a:rPr>
                                    <m:t>sin</m:t>
                                  </m:r>
                                </m:fName>
                                <m:e>
                                  <m:d>
                                    <m:dPr>
                                      <m:ctrlPr>
                                        <a:rPr lang="en-US" sz="2000" i="1">
                                          <a:latin typeface="Cambria Math" panose="02040503050406030204" pitchFamily="18" charset="0"/>
                                        </a:rPr>
                                      </m:ctrlPr>
                                    </m:dPr>
                                    <m:e>
                                      <m:r>
                                        <a:rPr lang="ru-RU" sz="2000" i="1">
                                          <a:latin typeface="Cambria Math" panose="02040503050406030204" pitchFamily="18" charset="0"/>
                                        </a:rPr>
                                        <m:t>𝐾𝑧</m:t>
                                      </m:r>
                                    </m:e>
                                  </m:d>
                                </m:e>
                              </m:func>
                            </m:num>
                            <m:den>
                              <m:r>
                                <a:rPr lang="ru-RU" sz="2000" i="1">
                                  <a:latin typeface="Cambria Math" panose="02040503050406030204" pitchFamily="18" charset="0"/>
                                </a:rPr>
                                <m:t>𝐾</m:t>
                              </m:r>
                            </m:den>
                          </m:f>
                        </m:e>
                      </m:d>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𝑥</m:t>
                          </m:r>
                        </m:sub>
                      </m:sSub>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𝑧</m:t>
                          </m:r>
                        </m:sub>
                      </m:sSub>
                      <m:r>
                        <a:rPr lang="en-US" sz="2000" b="0" i="1" smtClean="0">
                          <a:latin typeface="Cambria Math" panose="02040503050406030204" pitchFamily="18" charset="0"/>
                        </a:rPr>
                        <m:t> ,</m:t>
                      </m:r>
                    </m:oMath>
                  </m:oMathPara>
                </a14:m>
                <a:endParaRPr lang="en-US" sz="2000" b="0" i="1" dirty="0" smtClean="0">
                  <a:latin typeface="Cambria Math" panose="02040503050406030204" pitchFamily="18" charset="0"/>
                </a:endParaRP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rPr>
                        <m:t>𝑌</m:t>
                      </m:r>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ru-RU" sz="2000"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ru-RU" sz="2000" i="1">
                                  <a:latin typeface="Cambria Math" panose="02040503050406030204" pitchFamily="18" charset="0"/>
                                </a:rPr>
                                <m:t>1−</m:t>
                              </m:r>
                              <m:func>
                                <m:funcPr>
                                  <m:ctrlPr>
                                    <a:rPr lang="en-US" sz="2000" i="1">
                                      <a:latin typeface="Cambria Math" panose="02040503050406030204" pitchFamily="18" charset="0"/>
                                    </a:rPr>
                                  </m:ctrlPr>
                                </m:funcPr>
                                <m:fName>
                                  <m:r>
                                    <m:rPr>
                                      <m:sty m:val="p"/>
                                    </m:rPr>
                                    <a:rPr lang="ru-RU" sz="2000">
                                      <a:latin typeface="Cambria Math" panose="02040503050406030204" pitchFamily="18" charset="0"/>
                                    </a:rPr>
                                    <m:t>cos</m:t>
                                  </m:r>
                                </m:fName>
                                <m:e>
                                  <m:d>
                                    <m:dPr>
                                      <m:ctrlPr>
                                        <a:rPr lang="en-US" sz="2000" i="1">
                                          <a:latin typeface="Cambria Math" panose="02040503050406030204" pitchFamily="18" charset="0"/>
                                        </a:rPr>
                                      </m:ctrlPr>
                                    </m:dPr>
                                    <m:e>
                                      <m:r>
                                        <a:rPr lang="ru-RU" sz="2000" i="1">
                                          <a:latin typeface="Cambria Math" panose="02040503050406030204" pitchFamily="18" charset="0"/>
                                        </a:rPr>
                                        <m:t>𝐾𝑧</m:t>
                                      </m:r>
                                    </m:e>
                                  </m:d>
                                </m:e>
                              </m:func>
                            </m:e>
                          </m:d>
                        </m:num>
                        <m:den>
                          <m:r>
                            <a:rPr lang="ru-RU" sz="2000" i="1">
                              <a:latin typeface="Cambria Math" panose="02040503050406030204" pitchFamily="18" charset="0"/>
                            </a:rPr>
                            <m:t>𝐾</m:t>
                          </m:r>
                        </m:den>
                      </m:f>
                      <m:sSub>
                        <m:sSubPr>
                          <m:ctrlPr>
                            <a:rPr lang="en-US" sz="2000" i="1">
                              <a:latin typeface="Cambria Math" panose="02040503050406030204" pitchFamily="18" charset="0"/>
                            </a:rPr>
                          </m:ctrlPr>
                        </m:sSubPr>
                        <m:e>
                          <m:r>
                            <a:rPr lang="ru-RU" sz="2000" i="1">
                              <a:latin typeface="Cambria Math" panose="02040503050406030204" pitchFamily="18" charset="0"/>
                            </a:rPr>
                            <m:t>𝑛</m:t>
                          </m:r>
                        </m:e>
                        <m:sub>
                          <m:r>
                            <a:rPr lang="ru-RU" sz="2000" i="1">
                              <a:latin typeface="Cambria Math" panose="02040503050406030204" pitchFamily="18" charset="0"/>
                            </a:rPr>
                            <m:t>𝑥</m:t>
                          </m:r>
                        </m:sub>
                      </m:sSub>
                      <m:r>
                        <a:rPr lang="en-US" sz="2000" b="0" i="1" smtClean="0">
                          <a:latin typeface="Cambria Math" panose="02040503050406030204" pitchFamily="18" charset="0"/>
                        </a:rPr>
                        <m:t> ,</m:t>
                      </m:r>
                    </m:oMath>
                  </m:oMathPara>
                </a14:m>
                <a:endParaRPr lang="en-US" sz="2000" b="0" i="1" dirty="0" smtClean="0">
                  <a:latin typeface="Cambria Math" panose="02040503050406030204" pitchFamily="18" charset="0"/>
                </a:endParaRP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r>
                        <a:rPr lang="ru-RU" sz="2000" i="1">
                          <a:latin typeface="Cambria Math" panose="02040503050406030204" pitchFamily="18" charset="0"/>
                        </a:rPr>
                        <m:t>𝑍</m:t>
                      </m:r>
                      <m:d>
                        <m:dPr>
                          <m:ctrlPr>
                            <a:rPr lang="en-US" sz="2000" i="1">
                              <a:latin typeface="Cambria Math" panose="02040503050406030204" pitchFamily="18" charset="0"/>
                            </a:rPr>
                          </m:ctrlPr>
                        </m:dPr>
                        <m:e>
                          <m:r>
                            <a:rPr lang="ru-RU" sz="2000" i="1">
                              <a:latin typeface="Cambria Math" panose="02040503050406030204" pitchFamily="18" charset="0"/>
                            </a:rPr>
                            <m:t>𝑧</m:t>
                          </m:r>
                        </m:e>
                      </m:d>
                      <m:r>
                        <a:rPr lang="en-US" sz="2000" i="1">
                          <a:latin typeface="Cambria Math" panose="02040503050406030204" pitchFamily="18" charset="0"/>
                        </a:rPr>
                        <m:t>=</m:t>
                      </m:r>
                      <m:r>
                        <a:rPr lang="ru-RU" sz="2000" i="1">
                          <a:latin typeface="Cambria Math" panose="02040503050406030204" pitchFamily="18" charset="0"/>
                        </a:rPr>
                        <m:t>𝑧</m:t>
                      </m:r>
                      <m:r>
                        <a:rPr lang="en-US" sz="2000" i="1">
                          <a:latin typeface="Cambria Math" panose="02040503050406030204" pitchFamily="18" charset="0"/>
                        </a:rPr>
                        <m:t>−</m:t>
                      </m:r>
                      <m:d>
                        <m:dPr>
                          <m:ctrlPr>
                            <a:rPr lang="en-US" sz="2000" i="1">
                              <a:latin typeface="Cambria Math" panose="02040503050406030204" pitchFamily="18" charset="0"/>
                            </a:rPr>
                          </m:ctrlPr>
                        </m:dPr>
                        <m:e>
                          <m:r>
                            <a:rPr lang="ru-RU" sz="2000" i="1">
                              <a:latin typeface="Cambria Math" panose="02040503050406030204" pitchFamily="18" charset="0"/>
                            </a:rPr>
                            <m:t>𝑧</m:t>
                          </m:r>
                          <m:r>
                            <a:rPr lang="en-US" sz="2000" i="1">
                              <a:latin typeface="Cambria Math" panose="02040503050406030204" pitchFamily="18" charset="0"/>
                            </a:rPr>
                            <m:t>−</m:t>
                          </m:r>
                          <m:f>
                            <m:fPr>
                              <m:ctrlPr>
                                <a:rPr lang="en-US" sz="2000" i="1">
                                  <a:latin typeface="Cambria Math" panose="02040503050406030204" pitchFamily="18" charset="0"/>
                                </a:rPr>
                              </m:ctrlPr>
                            </m:fPr>
                            <m:num>
                              <m:func>
                                <m:funcPr>
                                  <m:ctrlPr>
                                    <a:rPr lang="en-US" sz="2000" i="1">
                                      <a:latin typeface="Cambria Math" panose="02040503050406030204" pitchFamily="18" charset="0"/>
                                    </a:rPr>
                                  </m:ctrlPr>
                                </m:funcPr>
                                <m:fName>
                                  <m:r>
                                    <m:rPr>
                                      <m:sty m:val="p"/>
                                    </m:rPr>
                                    <a:rPr lang="ru-RU" sz="2000">
                                      <a:latin typeface="Cambria Math" panose="02040503050406030204" pitchFamily="18" charset="0"/>
                                    </a:rPr>
                                    <m:t>sin</m:t>
                                  </m:r>
                                </m:fName>
                                <m:e>
                                  <m:d>
                                    <m:dPr>
                                      <m:ctrlPr>
                                        <a:rPr lang="en-US" sz="2000" i="1">
                                          <a:latin typeface="Cambria Math" panose="02040503050406030204" pitchFamily="18" charset="0"/>
                                        </a:rPr>
                                      </m:ctrlPr>
                                    </m:dPr>
                                    <m:e>
                                      <m:r>
                                        <a:rPr lang="ru-RU" sz="2000" i="1">
                                          <a:latin typeface="Cambria Math" panose="02040503050406030204" pitchFamily="18" charset="0"/>
                                        </a:rPr>
                                        <m:t>𝐾𝑧</m:t>
                                      </m:r>
                                    </m:e>
                                  </m:d>
                                </m:e>
                              </m:func>
                            </m:num>
                            <m:den>
                              <m:r>
                                <a:rPr lang="ru-RU" sz="2000" i="1">
                                  <a:latin typeface="Cambria Math" panose="02040503050406030204" pitchFamily="18" charset="0"/>
                                </a:rPr>
                                <m:t>𝐾</m:t>
                              </m:r>
                            </m:den>
                          </m:f>
                        </m:e>
                      </m:d>
                      <m:d>
                        <m:dPr>
                          <m:ctrlPr>
                            <a:rPr lang="en-US" sz="2000" i="1">
                              <a:latin typeface="Cambria Math" panose="02040503050406030204" pitchFamily="18" charset="0"/>
                            </a:rPr>
                          </m:ctrlPr>
                        </m:dPr>
                        <m:e>
                          <m:r>
                            <a:rPr lang="en-US" sz="2000" i="1">
                              <a:latin typeface="Cambria Math" panose="02040503050406030204" pitchFamily="18" charset="0"/>
                            </a:rPr>
                            <m:t>1−</m:t>
                          </m:r>
                          <m:sSubSup>
                            <m:sSubSupPr>
                              <m:ctrlPr>
                                <a:rPr lang="en-US" sz="2000" i="1">
                                  <a:latin typeface="Cambria Math" panose="02040503050406030204" pitchFamily="18" charset="0"/>
                                </a:rPr>
                              </m:ctrlPr>
                            </m:sSubSupPr>
                            <m:e>
                              <m:r>
                                <a:rPr lang="ru-RU" sz="2000" i="1">
                                  <a:latin typeface="Cambria Math" panose="02040503050406030204" pitchFamily="18" charset="0"/>
                                </a:rPr>
                                <m:t>𝑛</m:t>
                              </m:r>
                            </m:e>
                            <m:sub>
                              <m:r>
                                <a:rPr lang="ru-RU" sz="2000" i="1">
                                  <a:latin typeface="Cambria Math" panose="02040503050406030204" pitchFamily="18" charset="0"/>
                                </a:rPr>
                                <m:t>𝑧</m:t>
                              </m:r>
                            </m:sub>
                            <m:sup>
                              <m:r>
                                <a:rPr lang="en-US" sz="2000" i="1">
                                  <a:latin typeface="Cambria Math" panose="02040503050406030204" pitchFamily="18" charset="0"/>
                                </a:rPr>
                                <m:t>2</m:t>
                              </m:r>
                            </m:sup>
                          </m:sSubSup>
                        </m:e>
                      </m:d>
                    </m:oMath>
                  </m:oMathPara>
                </a14:m>
                <a:endParaRPr lang="en-US" sz="2000" dirty="0" smtClean="0"/>
              </a:p>
              <a:p>
                <a:pPr>
                  <a:lnSpc>
                    <a:spcPct val="100000"/>
                  </a:lnSpc>
                  <a:spcBef>
                    <a:spcPts val="200"/>
                  </a:spcBef>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4</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1369458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Detector Solenoid Effect on Spin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Spin rotation when moving along the design orbit is described by similar expressions with the following replacement </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r>
                        <a:rPr lang="en-US" sz="2000" b="0" i="1" dirty="0" smtClean="0">
                          <a:latin typeface="Cambria Math" panose="02040503050406030204" pitchFamily="18" charset="0"/>
                        </a:rPr>
                        <m:t>→</m:t>
                      </m:r>
                      <m:sSup>
                        <m:sSupPr>
                          <m:ctrlPr>
                            <a:rPr lang="en-US" sz="2000" b="0" i="1" dirty="0" smtClean="0">
                              <a:latin typeface="Cambria Math" panose="02040503050406030204" pitchFamily="18" charset="0"/>
                            </a:rPr>
                          </m:ctrlPr>
                        </m:sSupPr>
                        <m:e>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𝐾</m:t>
                              </m:r>
                            </m:e>
                          </m:acc>
                        </m:e>
                        <m:sup>
                          <m:r>
                            <a:rPr lang="en-US" sz="2000" b="0" i="1" dirty="0" smtClean="0">
                              <a:latin typeface="Cambria Math" panose="02040503050406030204" pitchFamily="18" charset="0"/>
                            </a:rPr>
                            <m:t>𝑠</m:t>
                          </m:r>
                        </m:sup>
                      </m:sSup>
                      <m:r>
                        <a:rPr lang="en-US" sz="2000" b="0" i="1" dirty="0" smtClean="0">
                          <a:latin typeface="Cambria Math" panose="02040503050406030204" pitchFamily="18" charset="0"/>
                        </a:rPr>
                        <m:t>≡</m:t>
                      </m:r>
                      <m:d>
                        <m:dPr>
                          <m:ctrlPr>
                            <a:rPr lang="en-US" sz="2000" b="0" i="1" dirty="0" smtClean="0">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𝛾</m:t>
                              </m:r>
                              <m:r>
                                <a:rPr lang="en-US" sz="2000" i="1">
                                  <a:latin typeface="Cambria Math" panose="02040503050406030204" pitchFamily="18" charset="0"/>
                                </a:rPr>
                                <m:t>𝐺𝐾</m:t>
                              </m:r>
                            </m:e>
                            <m:sub>
                              <m:r>
                                <a:rPr lang="en-US" sz="2000" i="1">
                                  <a:latin typeface="Cambria Math" panose="02040503050406030204" pitchFamily="18" charset="0"/>
                                </a:rPr>
                                <m:t>𝑥</m:t>
                              </m:r>
                            </m:sub>
                          </m:sSub>
                          <m:r>
                            <m:rPr>
                              <m:nor/>
                            </m:rPr>
                            <a:rPr lang="en-US" sz="2000" b="0" i="0" smtClean="0"/>
                            <m:t> ,  </m:t>
                          </m:r>
                          <m:r>
                            <a:rPr lang="en-US" sz="2000" b="0" i="1" smtClean="0">
                              <a:latin typeface="Cambria Math" panose="02040503050406030204" pitchFamily="18" charset="0"/>
                            </a:rPr>
                            <m:t> </m:t>
                          </m:r>
                          <m:r>
                            <a:rPr lang="en-US" sz="2000" i="1">
                              <a:latin typeface="Cambria Math" panose="02040503050406030204" pitchFamily="18" charset="0"/>
                            </a:rPr>
                            <m:t>𝛾</m:t>
                          </m:r>
                          <m:r>
                            <a:rPr lang="en-US" sz="2000" i="1">
                              <a:latin typeface="Cambria Math" panose="02040503050406030204" pitchFamily="18" charset="0"/>
                            </a:rPr>
                            <m:t>𝐺</m:t>
                          </m:r>
                          <m:sSub>
                            <m:sSubPr>
                              <m:ctrlPr>
                                <a:rPr lang="en-US" sz="2000" b="0" i="1" smtClean="0">
                                  <a:latin typeface="Cambria Math" panose="02040503050406030204" pitchFamily="18" charset="0"/>
                                </a:rPr>
                              </m:ctrlPr>
                            </m:sSubPr>
                            <m:e>
                              <m:r>
                                <a:rPr lang="en-US" sz="2000" i="1">
                                  <a:latin typeface="Cambria Math" panose="02040503050406030204" pitchFamily="18" charset="0"/>
                                </a:rPr>
                                <m:t>𝐾</m:t>
                              </m:r>
                            </m:e>
                            <m:sub>
                              <m:r>
                                <a:rPr lang="en-US" sz="2000" b="0" i="1" smtClean="0">
                                  <a:latin typeface="Cambria Math" panose="02040503050406030204" pitchFamily="18" charset="0"/>
                                </a:rPr>
                                <m:t>𝑦</m:t>
                              </m:r>
                            </m:sub>
                          </m:sSub>
                          <m:r>
                            <m:rPr>
                              <m:nor/>
                            </m:rPr>
                            <a:rPr lang="en-US" sz="2000" b="0" i="0" smtClean="0">
                              <a:latin typeface="Cambria Math" panose="02040503050406030204" pitchFamily="18" charset="0"/>
                            </a:rPr>
                            <m:t> ,   </m:t>
                          </m:r>
                          <m:sSub>
                            <m:sSubPr>
                              <m:ctrlPr>
                                <a:rPr lang="en-US" sz="2000" i="1">
                                  <a:latin typeface="Cambria Math" panose="02040503050406030204" pitchFamily="18" charset="0"/>
                                </a:rPr>
                              </m:ctrlPr>
                            </m:sSubPr>
                            <m:e>
                              <m:d>
                                <m:dPr>
                                  <m:ctrlPr>
                                    <a:rPr lang="en-US" sz="2000" i="1">
                                      <a:latin typeface="Cambria Math" panose="02040503050406030204" pitchFamily="18" charset="0"/>
                                    </a:rPr>
                                  </m:ctrlPr>
                                </m:dPr>
                                <m:e>
                                  <m:r>
                                    <a:rPr lang="ru-RU" sz="2000" i="1">
                                      <a:latin typeface="Cambria Math" panose="02040503050406030204" pitchFamily="18" charset="0"/>
                                    </a:rPr>
                                    <m:t>1+</m:t>
                                  </m:r>
                                  <m:r>
                                    <a:rPr lang="en-US" sz="2000" i="1">
                                      <a:latin typeface="Cambria Math" panose="02040503050406030204" pitchFamily="18" charset="0"/>
                                    </a:rPr>
                                    <m:t>𝐺</m:t>
                                  </m:r>
                                </m:e>
                              </m:d>
                              <m:r>
                                <a:rPr lang="en-US" sz="2000" i="1">
                                  <a:latin typeface="Cambria Math" panose="02040503050406030204" pitchFamily="18" charset="0"/>
                                </a:rPr>
                                <m:t>𝐾</m:t>
                              </m:r>
                            </m:e>
                            <m:sub>
                              <m:r>
                                <a:rPr lang="en-US" sz="2000" i="1">
                                  <a:latin typeface="Cambria Math" panose="02040503050406030204" pitchFamily="18" charset="0"/>
                                </a:rPr>
                                <m:t>𝑧</m:t>
                              </m:r>
                            </m:sub>
                          </m:sSub>
                        </m:e>
                      </m:d>
                    </m:oMath>
                  </m:oMathPara>
                </a14:m>
                <a:endParaRPr lang="en-US" sz="2000" dirty="0"/>
              </a:p>
              <a:p>
                <a:pPr marL="230188" indent="0">
                  <a:lnSpc>
                    <a:spcPct val="100000"/>
                  </a:lnSpc>
                  <a:spcBef>
                    <a:spcPts val="200"/>
                  </a:spcBef>
                  <a:buNone/>
                </a:pPr>
                <a:r>
                  <a:rPr lang="en-US" sz="2000" dirty="0" smtClean="0"/>
                  <a:t>i.e.</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sSup>
                        <m:sSupPr>
                          <m:ctrlPr>
                            <a:rPr lang="en-US" sz="2000" b="0" i="1" smtClean="0">
                              <a:latin typeface="Cambria Math" panose="02040503050406030204" pitchFamily="18" charset="0"/>
                            </a:rPr>
                          </m:ctrlPr>
                        </m:sSupPr>
                        <m:e>
                          <m:r>
                            <m:rPr>
                              <m:sty m:val="p"/>
                            </m:rPr>
                            <a:rPr lang="en-US" sz="2000" b="0" i="0" smtClean="0">
                              <a:latin typeface="Cambria Math" panose="02040503050406030204" pitchFamily="18" charset="0"/>
                            </a:rPr>
                            <m:t>Λ</m:t>
                          </m:r>
                        </m:e>
                        <m:sup>
                          <m:r>
                            <a:rPr lang="en-US" sz="2000" b="0" i="1" smtClean="0">
                              <a:latin typeface="Cambria Math" panose="02040503050406030204" pitchFamily="18" charset="0"/>
                            </a:rPr>
                            <m:t>𝑠</m:t>
                          </m:r>
                        </m:sup>
                      </m:sSup>
                      <m:d>
                        <m:dPr>
                          <m:ctrlPr>
                            <a:rPr lang="en-US" sz="2000" i="1">
                              <a:latin typeface="Cambria Math" panose="02040503050406030204" pitchFamily="18" charset="0"/>
                            </a:rPr>
                          </m:ctrlPr>
                        </m:dPr>
                        <m:e>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𝐾</m:t>
                                  </m:r>
                                </m:e>
                              </m:acc>
                            </m:e>
                            <m:sup>
                              <m:r>
                                <a:rPr lang="en-US" sz="2000" b="0" i="1" smtClean="0">
                                  <a:latin typeface="Cambria Math" panose="02040503050406030204" pitchFamily="18" charset="0"/>
                                </a:rPr>
                                <m:t>𝑠</m:t>
                              </m:r>
                            </m:sup>
                          </m:sSup>
                          <m:r>
                            <a:rPr lang="en-US" sz="2000" i="1">
                              <a:latin typeface="Cambria Math" panose="02040503050406030204" pitchFamily="18" charset="0"/>
                            </a:rPr>
                            <m:t>,</m:t>
                          </m:r>
                          <m:r>
                            <a:rPr lang="ru-RU" sz="2000" i="1">
                              <a:latin typeface="Cambria Math" panose="02040503050406030204" pitchFamily="18" charset="0"/>
                            </a:rPr>
                            <m:t>𝑧</m:t>
                          </m:r>
                        </m:e>
                      </m:d>
                      <m:r>
                        <a:rPr lang="en-US" sz="2000">
                          <a:latin typeface="Cambria Math" panose="02040503050406030204" pitchFamily="18" charset="0"/>
                        </a:rPr>
                        <m:t>=</m:t>
                      </m:r>
                      <m:r>
                        <m:rPr>
                          <m:sty m:val="p"/>
                        </m:rPr>
                        <a:rPr lang="en-US" sz="2000">
                          <a:latin typeface="Cambria Math" panose="02040503050406030204" pitchFamily="18" charset="0"/>
                        </a:rPr>
                        <m:t>I</m:t>
                      </m:r>
                      <m:r>
                        <a:rPr lang="en-US" sz="2000">
                          <a:latin typeface="Cambria Math" panose="02040503050406030204" pitchFamily="18" charset="0"/>
                        </a:rPr>
                        <m:t>+</m:t>
                      </m:r>
                      <m:d>
                        <m:dPr>
                          <m:ctrlPr>
                            <a:rPr lang="en-US" sz="2000" i="1">
                              <a:latin typeface="Cambria Math" panose="02040503050406030204" pitchFamily="18" charset="0"/>
                            </a:rPr>
                          </m:ctrlPr>
                        </m:dPr>
                        <m:e>
                          <m:r>
                            <a:rPr lang="en-US" sz="2000" i="1">
                              <a:latin typeface="Cambria Math" panose="02040503050406030204" pitchFamily="18" charset="0"/>
                            </a:rPr>
                            <m:t>1−</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cos</m:t>
                              </m:r>
                            </m:fName>
                            <m:e>
                              <m:d>
                                <m:dPr>
                                  <m:ctrlPr>
                                    <a:rPr lang="en-US" sz="2000" i="1">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𝑠</m:t>
                                      </m:r>
                                    </m:sup>
                                  </m:sSup>
                                  <m:r>
                                    <a:rPr lang="ru-RU" sz="2000" i="1">
                                      <a:latin typeface="Cambria Math" panose="02040503050406030204" pitchFamily="18" charset="0"/>
                                    </a:rPr>
                                    <m:t>𝑧</m:t>
                                  </m:r>
                                </m:e>
                              </m:d>
                            </m:e>
                          </m:func>
                        </m:e>
                      </m:d>
                      <m:sSup>
                        <m:sSupPr>
                          <m:ctrlPr>
                            <a:rPr lang="en-US" sz="2000" i="1">
                              <a:latin typeface="Cambria Math" panose="02040503050406030204" pitchFamily="18" charset="0"/>
                            </a:rPr>
                          </m:ctrlPr>
                        </m:sSupPr>
                        <m:e>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𝑛</m:t>
                                  </m:r>
                                </m:e>
                              </m:acc>
                            </m:e>
                            <m:sup>
                              <m:r>
                                <a:rPr lang="en-US" sz="2000" b="0" i="1" dirty="0" smtClean="0">
                                  <a:latin typeface="Cambria Math" panose="02040503050406030204" pitchFamily="18" charset="0"/>
                                </a:rPr>
                                <m:t>𝑠</m:t>
                              </m:r>
                            </m:sup>
                          </m:sSup>
                        </m:e>
                        <m:sup>
                          <m:r>
                            <a:rPr lang="en-US" sz="2000" i="1">
                              <a:latin typeface="Cambria Math" panose="02040503050406030204" pitchFamily="18" charset="0"/>
                            </a:rPr>
                            <m:t>2</m:t>
                          </m:r>
                        </m:sup>
                      </m:sSup>
                      <m:r>
                        <a:rPr lang="en-US" sz="2000" i="1">
                          <a:latin typeface="Cambria Math" panose="02040503050406030204" pitchFamily="18" charset="0"/>
                        </a:rPr>
                        <m:t>+</m:t>
                      </m:r>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sin</m:t>
                          </m:r>
                        </m:fName>
                        <m:e>
                          <m:d>
                            <m:dPr>
                              <m:ctrlPr>
                                <a:rPr lang="en-US" sz="2000" i="1">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𝐾</m:t>
                                  </m:r>
                                </m:e>
                                <m:sup>
                                  <m:r>
                                    <a:rPr lang="en-US" sz="2000" b="0" i="1" smtClean="0">
                                      <a:latin typeface="Cambria Math" panose="02040503050406030204" pitchFamily="18" charset="0"/>
                                    </a:rPr>
                                    <m:t>𝑠</m:t>
                                  </m:r>
                                </m:sup>
                              </m:sSup>
                              <m:r>
                                <a:rPr lang="ru-RU" sz="2000" i="1">
                                  <a:latin typeface="Cambria Math" panose="02040503050406030204" pitchFamily="18" charset="0"/>
                                </a:rPr>
                                <m:t>𝑧</m:t>
                              </m:r>
                            </m:e>
                          </m:d>
                        </m:e>
                      </m:func>
                      <m:sSup>
                        <m:sSupPr>
                          <m:ctrlPr>
                            <a:rPr lang="en-US" sz="2000" b="0" i="1" smtClean="0">
                              <a:latin typeface="Cambria Math" panose="02040503050406030204" pitchFamily="18" charset="0"/>
                            </a:rPr>
                          </m:ctrlPr>
                        </m:sSupPr>
                        <m:e>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𝑛</m:t>
                              </m:r>
                            </m:e>
                          </m:acc>
                        </m:e>
                        <m:sup>
                          <m:r>
                            <a:rPr lang="en-US" sz="2000" b="0" i="1" smtClean="0">
                              <a:latin typeface="Cambria Math" panose="02040503050406030204" pitchFamily="18" charset="0"/>
                            </a:rPr>
                            <m:t>𝑠</m:t>
                          </m:r>
                        </m:sup>
                      </m:sSup>
                    </m:oMath>
                  </m:oMathPara>
                </a14:m>
                <a:endParaRPr lang="en-US" sz="2000" dirty="0" smtClean="0"/>
              </a:p>
              <a:p>
                <a:pPr>
                  <a:lnSpc>
                    <a:spcPct val="100000"/>
                  </a:lnSpc>
                  <a:spcBef>
                    <a:spcPts val="200"/>
                  </a:spcBef>
                </a:pPr>
                <a:r>
                  <a:rPr lang="en-US" sz="2000" dirty="0" smtClean="0"/>
                  <a:t>The spin rotation angle </a:t>
                </a:r>
                <a14:m>
                  <m:oMath xmlns:m="http://schemas.openxmlformats.org/officeDocument/2006/math">
                    <m:r>
                      <a:rPr lang="en-US" sz="2000" b="0" i="1" smtClean="0">
                        <a:latin typeface="Cambria Math" panose="02040503050406030204" pitchFamily="18" charset="0"/>
                      </a:rPr>
                      <m:t>𝜃</m:t>
                    </m:r>
                  </m:oMath>
                </a14:m>
                <a:r>
                  <a:rPr lang="en-US" sz="2000" dirty="0" smtClean="0"/>
                  <a:t> and rotation axis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𝑆</m:t>
                        </m:r>
                      </m:e>
                    </m:acc>
                  </m:oMath>
                </a14:m>
                <a:r>
                  <a:rPr lang="en-US" sz="2000" dirty="0" smtClean="0"/>
                  <a:t> can be extracted using</a:t>
                </a:r>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cos</m:t>
                          </m:r>
                        </m:fName>
                        <m:e>
                          <m:r>
                            <a:rPr lang="en-US" sz="2000" b="0" i="1" smtClean="0">
                              <a:latin typeface="Cambria Math" panose="02040503050406030204" pitchFamily="18" charset="0"/>
                            </a:rPr>
                            <m:t>𝜃</m:t>
                          </m:r>
                        </m:e>
                      </m:func>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d>
                        <m:dPr>
                          <m:ctrlPr>
                            <a:rPr lang="en-US" sz="2000" b="0" i="1" smtClean="0">
                              <a:latin typeface="Cambria Math" panose="02040503050406030204" pitchFamily="18" charset="0"/>
                            </a:rPr>
                          </m:ctrlPr>
                        </m:dPr>
                        <m:e>
                          <m:r>
                            <m:rPr>
                              <m:nor/>
                            </m:rPr>
                            <a:rPr lang="en-US" sz="2000" b="0" i="0" smtClean="0">
                              <a:latin typeface="Cambria Math" panose="02040503050406030204" pitchFamily="18" charset="0"/>
                            </a:rPr>
                            <m:t>Tr</m:t>
                          </m:r>
                          <m:r>
                            <m:rPr>
                              <m:nor/>
                            </m:rPr>
                            <a:rPr lang="en-US" sz="2000" b="0" i="0" smtClean="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Λ</m:t>
                              </m:r>
                            </m:e>
                            <m:sup>
                              <m:r>
                                <a:rPr lang="en-US" sz="2000" i="1">
                                  <a:latin typeface="Cambria Math" panose="02040503050406030204" pitchFamily="18" charset="0"/>
                                </a:rPr>
                                <m:t>𝑠</m:t>
                              </m:r>
                            </m:sup>
                          </m:sSup>
                          <m:r>
                            <a:rPr lang="en-US" sz="2000" b="0" i="1" smtClean="0">
                              <a:latin typeface="Cambria Math" panose="02040503050406030204" pitchFamily="18" charset="0"/>
                            </a:rPr>
                            <m:t>−1</m:t>
                          </m:r>
                        </m:e>
                      </m:d>
                    </m:oMath>
                  </m:oMathPara>
                </a14:m>
                <a:endParaRPr lang="en-US" sz="2000" dirty="0" smtClean="0"/>
              </a:p>
              <a:p>
                <a:pPr marL="230188" indent="0">
                  <a:lnSpc>
                    <a:spcPct val="100000"/>
                  </a:lnSpc>
                  <a:spcBef>
                    <a:spcPts val="200"/>
                  </a:spcBef>
                  <a:buNone/>
                </a:pPr>
                <a14:m>
                  <m:oMathPara xmlns:m="http://schemas.openxmlformats.org/officeDocument/2006/math">
                    <m:oMathParaPr>
                      <m:jc m:val="centerGroup"/>
                    </m:oMathParaPr>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𝑆</m:t>
                          </m:r>
                        </m:e>
                      </m:acc>
                      <m:r>
                        <a:rPr lang="en-US" sz="2000" b="0" i="1" dirty="0" smtClean="0">
                          <a:latin typeface="Cambria Math" panose="02040503050406030204" pitchFamily="18" charset="0"/>
                        </a:rPr>
                        <m:t>=</m:t>
                      </m:r>
                      <m:f>
                        <m:fPr>
                          <m:ctrlPr>
                            <a:rPr lang="en-US" sz="2000" b="0" i="1" dirty="0" smtClean="0">
                              <a:latin typeface="Cambria Math" panose="02040503050406030204" pitchFamily="18" charset="0"/>
                            </a:rPr>
                          </m:ctrlPr>
                        </m:fPr>
                        <m:num>
                          <m:r>
                            <a:rPr lang="en-US" sz="2000" b="0" i="1" dirty="0" smtClean="0">
                              <a:latin typeface="Cambria Math" panose="02040503050406030204" pitchFamily="18" charset="0"/>
                            </a:rPr>
                            <m:t>1</m:t>
                          </m:r>
                        </m:num>
                        <m:den>
                          <m:rad>
                            <m:radPr>
                              <m:degHide m:val="on"/>
                              <m:ctrlPr>
                                <a:rPr lang="en-US" sz="2000" b="0" i="1" dirty="0" smtClean="0">
                                  <a:latin typeface="Cambria Math" panose="02040503050406030204" pitchFamily="18" charset="0"/>
                                </a:rPr>
                              </m:ctrlPr>
                            </m:radPr>
                            <m:deg/>
                            <m:e>
                              <m:d>
                                <m:dPr>
                                  <m:ctrlPr>
                                    <a:rPr lang="en-US" sz="2000" b="0" i="1" dirty="0" smtClean="0">
                                      <a:latin typeface="Cambria Math" panose="02040503050406030204" pitchFamily="18" charset="0"/>
                                    </a:rPr>
                                  </m:ctrlPr>
                                </m:dPr>
                                <m:e>
                                  <m:r>
                                    <a:rPr lang="en-US" sz="2000" b="0" i="1" dirty="0" smtClean="0">
                                      <a:latin typeface="Cambria Math" panose="02040503050406030204" pitchFamily="18" charset="0"/>
                                    </a:rPr>
                                    <m:t>3−</m:t>
                                  </m:r>
                                  <m:r>
                                    <m:rPr>
                                      <m:nor/>
                                    </m:rPr>
                                    <a:rPr lang="en-US" sz="2000">
                                      <a:latin typeface="Cambria Math" panose="02040503050406030204" pitchFamily="18" charset="0"/>
                                    </a:rPr>
                                    <m:t>Tr</m:t>
                                  </m:r>
                                  <m:r>
                                    <m:rPr>
                                      <m:nor/>
                                    </m:rP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Λ</m:t>
                                      </m:r>
                                    </m:e>
                                    <m:sup>
                                      <m:r>
                                        <a:rPr lang="en-US" sz="2000" i="1">
                                          <a:latin typeface="Cambria Math" panose="02040503050406030204" pitchFamily="18" charset="0"/>
                                        </a:rPr>
                                        <m:t>𝑠</m:t>
                                      </m:r>
                                    </m:sup>
                                  </m:sSup>
                                </m:e>
                              </m:d>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r>
                                    <m:rPr>
                                      <m:nor/>
                                    </m:rPr>
                                    <a:rPr lang="en-US" sz="2000">
                                      <a:latin typeface="Cambria Math" panose="02040503050406030204" pitchFamily="18" charset="0"/>
                                    </a:rPr>
                                    <m:t>Tr</m:t>
                                  </m:r>
                                  <m:r>
                                    <m:rPr>
                                      <m:nor/>
                                    </m:rPr>
                                    <a:rPr lang="en-US" sz="2000">
                                      <a:latin typeface="Cambria Math" panose="02040503050406030204" pitchFamily="18" charset="0"/>
                                    </a:rPr>
                                    <m:t> </m:t>
                                  </m:r>
                                  <m:sSup>
                                    <m:sSupPr>
                                      <m:ctrlPr>
                                        <a:rPr lang="en-US" sz="2000" i="1">
                                          <a:latin typeface="Cambria Math" panose="02040503050406030204" pitchFamily="18" charset="0"/>
                                        </a:rPr>
                                      </m:ctrlPr>
                                    </m:sSupPr>
                                    <m:e>
                                      <m:r>
                                        <m:rPr>
                                          <m:sty m:val="p"/>
                                        </m:rPr>
                                        <a:rPr lang="en-US" sz="2000">
                                          <a:latin typeface="Cambria Math" panose="02040503050406030204" pitchFamily="18" charset="0"/>
                                        </a:rPr>
                                        <m:t>Λ</m:t>
                                      </m:r>
                                    </m:e>
                                    <m:sup>
                                      <m:r>
                                        <a:rPr lang="en-US" sz="2000" i="1">
                                          <a:latin typeface="Cambria Math" panose="02040503050406030204" pitchFamily="18" charset="0"/>
                                        </a:rPr>
                                        <m:t>𝑠</m:t>
                                      </m:r>
                                    </m:sup>
                                  </m:sSup>
                                </m:e>
                              </m:d>
                            </m:e>
                          </m:rad>
                        </m:den>
                      </m:f>
                      <m:d>
                        <m:dPr>
                          <m:ctrlPr>
                            <a:rPr lang="en-US" sz="2000" b="0" i="1" dirty="0" smtClean="0">
                              <a:latin typeface="Cambria Math" panose="02040503050406030204" pitchFamily="18" charset="0"/>
                            </a:rPr>
                          </m:ctrlPr>
                        </m:dPr>
                        <m:e>
                          <m:sSubSup>
                            <m:sSubSupPr>
                              <m:ctrlPr>
                                <a:rPr lang="en-US" sz="2000" b="0" i="1" dirty="0" smtClean="0">
                                  <a:latin typeface="Cambria Math" panose="02040503050406030204" pitchFamily="18" charset="0"/>
                                </a:rPr>
                              </m:ctrlPr>
                            </m:sSubSupPr>
                            <m:e>
                              <m:r>
                                <m:rPr>
                                  <m:sty m:val="p"/>
                                </m:rPr>
                                <a:rPr lang="en-US" sz="2000" b="0" i="0" dirty="0" smtClean="0">
                                  <a:latin typeface="Cambria Math" panose="02040503050406030204" pitchFamily="18" charset="0"/>
                                </a:rPr>
                                <m:t>Λ</m:t>
                              </m:r>
                            </m:e>
                            <m:sub>
                              <m:r>
                                <a:rPr lang="en-US" sz="2000" b="0" i="1" dirty="0" smtClean="0">
                                  <a:latin typeface="Cambria Math" panose="02040503050406030204" pitchFamily="18" charset="0"/>
                                </a:rPr>
                                <m:t>32</m:t>
                              </m:r>
                            </m:sub>
                            <m:sup>
                              <m:r>
                                <a:rPr lang="en-US" sz="2000" b="0" i="1" dirty="0" smtClean="0">
                                  <a:latin typeface="Cambria Math" panose="02040503050406030204" pitchFamily="18" charset="0"/>
                                </a:rPr>
                                <m:t>𝑠</m:t>
                              </m:r>
                            </m:sup>
                          </m:sSubSup>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m:rPr>
                                  <m:sty m:val="p"/>
                                </m:rPr>
                                <a:rPr lang="en-US" sz="2000" dirty="0">
                                  <a:latin typeface="Cambria Math" panose="02040503050406030204" pitchFamily="18" charset="0"/>
                                </a:rPr>
                                <m:t>Λ</m:t>
                              </m:r>
                            </m:e>
                            <m:sub>
                              <m:r>
                                <a:rPr lang="en-US" sz="2000" b="0" i="1" dirty="0" smtClean="0">
                                  <a:latin typeface="Cambria Math" panose="02040503050406030204" pitchFamily="18" charset="0"/>
                                </a:rPr>
                                <m:t>23</m:t>
                              </m:r>
                            </m:sub>
                            <m:sup>
                              <m:r>
                                <a:rPr lang="en-US" sz="2000" i="1" dirty="0">
                                  <a:latin typeface="Cambria Math" panose="02040503050406030204" pitchFamily="18" charset="0"/>
                                </a:rPr>
                                <m:t>𝑠</m:t>
                              </m:r>
                            </m:sup>
                          </m:sSubSup>
                          <m:r>
                            <a:rPr lang="en-US" sz="2000" b="0" i="1" dirty="0" smtClean="0">
                              <a:latin typeface="Cambria Math" panose="02040503050406030204" pitchFamily="18" charset="0"/>
                            </a:rPr>
                            <m:t>,</m:t>
                          </m:r>
                          <m:sSubSup>
                            <m:sSubSupPr>
                              <m:ctrlPr>
                                <a:rPr lang="en-US" sz="2000" i="1" dirty="0">
                                  <a:latin typeface="Cambria Math" panose="02040503050406030204" pitchFamily="18" charset="0"/>
                                </a:rPr>
                              </m:ctrlPr>
                            </m:sSubSupPr>
                            <m:e>
                              <m:r>
                                <m:rPr>
                                  <m:sty m:val="p"/>
                                </m:rPr>
                                <a:rPr lang="en-US" sz="2000" dirty="0">
                                  <a:latin typeface="Cambria Math" panose="02040503050406030204" pitchFamily="18" charset="0"/>
                                </a:rPr>
                                <m:t>Λ</m:t>
                              </m:r>
                            </m:e>
                            <m:sub>
                              <m:r>
                                <a:rPr lang="en-US" sz="2000" b="0" i="1" dirty="0" smtClean="0">
                                  <a:latin typeface="Cambria Math" panose="02040503050406030204" pitchFamily="18" charset="0"/>
                                </a:rPr>
                                <m:t>13</m:t>
                              </m:r>
                            </m:sub>
                            <m:sup>
                              <m:r>
                                <a:rPr lang="en-US" sz="2000" i="1" dirty="0">
                                  <a:latin typeface="Cambria Math" panose="02040503050406030204" pitchFamily="18" charset="0"/>
                                </a:rPr>
                                <m:t>𝑠</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m:rPr>
                                  <m:sty m:val="p"/>
                                </m:rPr>
                                <a:rPr lang="en-US" sz="2000" dirty="0">
                                  <a:latin typeface="Cambria Math" panose="02040503050406030204" pitchFamily="18" charset="0"/>
                                </a:rPr>
                                <m:t>Λ</m:t>
                              </m:r>
                            </m:e>
                            <m:sub>
                              <m:r>
                                <a:rPr lang="en-US" sz="2000" b="0" i="1" dirty="0" smtClean="0">
                                  <a:latin typeface="Cambria Math" panose="02040503050406030204" pitchFamily="18" charset="0"/>
                                </a:rPr>
                                <m:t>31</m:t>
                              </m:r>
                            </m:sub>
                            <m:sup>
                              <m:r>
                                <a:rPr lang="en-US" sz="2000" i="1" dirty="0">
                                  <a:latin typeface="Cambria Math" panose="02040503050406030204" pitchFamily="18" charset="0"/>
                                </a:rPr>
                                <m:t>𝑠</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m:rPr>
                                  <m:sty m:val="p"/>
                                </m:rPr>
                                <a:rPr lang="en-US" sz="2000" dirty="0">
                                  <a:latin typeface="Cambria Math" panose="02040503050406030204" pitchFamily="18" charset="0"/>
                                </a:rPr>
                                <m:t>Λ</m:t>
                              </m:r>
                            </m:e>
                            <m:sub>
                              <m:r>
                                <a:rPr lang="en-US" sz="2000" b="0" i="1" dirty="0" smtClean="0">
                                  <a:latin typeface="Cambria Math" panose="02040503050406030204" pitchFamily="18" charset="0"/>
                                </a:rPr>
                                <m:t>21</m:t>
                              </m:r>
                            </m:sub>
                            <m:sup>
                              <m:r>
                                <a:rPr lang="en-US" sz="2000" i="1" dirty="0">
                                  <a:latin typeface="Cambria Math" panose="02040503050406030204" pitchFamily="18" charset="0"/>
                                </a:rPr>
                                <m:t>𝑠</m:t>
                              </m:r>
                            </m:sup>
                          </m:sSubSup>
                          <m:r>
                            <a:rPr lang="en-US" sz="2000" i="1" dirty="0">
                              <a:latin typeface="Cambria Math" panose="02040503050406030204" pitchFamily="18" charset="0"/>
                            </a:rPr>
                            <m:t>−</m:t>
                          </m:r>
                          <m:sSubSup>
                            <m:sSubSupPr>
                              <m:ctrlPr>
                                <a:rPr lang="en-US" sz="2000" i="1" dirty="0">
                                  <a:latin typeface="Cambria Math" panose="02040503050406030204" pitchFamily="18" charset="0"/>
                                </a:rPr>
                              </m:ctrlPr>
                            </m:sSubSupPr>
                            <m:e>
                              <m:r>
                                <m:rPr>
                                  <m:sty m:val="p"/>
                                </m:rPr>
                                <a:rPr lang="en-US" sz="2000" dirty="0">
                                  <a:latin typeface="Cambria Math" panose="02040503050406030204" pitchFamily="18" charset="0"/>
                                </a:rPr>
                                <m:t>Λ</m:t>
                              </m:r>
                            </m:e>
                            <m:sub>
                              <m:r>
                                <a:rPr lang="en-US" sz="2000" b="0" i="1" dirty="0" smtClean="0">
                                  <a:latin typeface="Cambria Math" panose="02040503050406030204" pitchFamily="18" charset="0"/>
                                </a:rPr>
                                <m:t>12</m:t>
                              </m:r>
                            </m:sub>
                            <m:sup>
                              <m:r>
                                <a:rPr lang="en-US" sz="2000" i="1" dirty="0">
                                  <a:latin typeface="Cambria Math" panose="02040503050406030204" pitchFamily="18" charset="0"/>
                                </a:rPr>
                                <m:t>𝑠</m:t>
                              </m:r>
                            </m:sup>
                          </m:sSubSup>
                        </m:e>
                      </m:d>
                    </m:oMath>
                  </m:oMathPara>
                </a14:m>
                <a:endParaRPr lang="en-US" sz="2000" dirty="0" smtClean="0"/>
              </a:p>
              <a:p>
                <a:pPr>
                  <a:lnSpc>
                    <a:spcPct val="100000"/>
                  </a:lnSpc>
                  <a:spcBef>
                    <a:spcPts val="200"/>
                  </a:spcBef>
                </a:pP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5</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40701633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Correction System</a:t>
            </a:r>
            <a:endParaRPr lang="en-US" dirty="0"/>
          </a:p>
        </p:txBody>
      </p:sp>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The orbital kick of the detector solenoid is compensated by dipole correctors, which also have effect on the spin. Therefore, the spin effect of the detector solenoid must be considered in combination with the dipole spin rotations.</a:t>
            </a:r>
          </a:p>
          <a:p>
            <a:pPr>
              <a:lnSpc>
                <a:spcPct val="100000"/>
              </a:lnSpc>
              <a:spcBef>
                <a:spcPts val="200"/>
              </a:spcBef>
            </a:pPr>
            <a:r>
              <a:rPr lang="en-US" sz="2000" dirty="0" smtClean="0"/>
              <a:t>Consider an example correction scheme </a:t>
            </a:r>
          </a:p>
          <a:p>
            <a:pPr>
              <a:lnSpc>
                <a:spcPct val="100000"/>
              </a:lnSpc>
              <a:spcBef>
                <a:spcPts val="200"/>
              </a:spcBef>
            </a:pPr>
            <a:endParaRPr lang="en-US" sz="2000" dirty="0" smtClean="0"/>
          </a:p>
          <a:p>
            <a:pPr>
              <a:lnSpc>
                <a:spcPct val="100000"/>
              </a:lnSpc>
              <a:spcBef>
                <a:spcPts val="200"/>
              </a:spcBef>
            </a:pPr>
            <a:endParaRPr lang="en-US" sz="2000" dirty="0"/>
          </a:p>
          <a:p>
            <a:pPr>
              <a:lnSpc>
                <a:spcPct val="100000"/>
              </a:lnSpc>
              <a:spcBef>
                <a:spcPts val="200"/>
              </a:spcBef>
            </a:pPr>
            <a:endParaRPr lang="en-US" sz="2000" dirty="0" smtClean="0"/>
          </a:p>
          <a:p>
            <a:pPr>
              <a:lnSpc>
                <a:spcPct val="100000"/>
              </a:lnSpc>
              <a:spcBef>
                <a:spcPts val="200"/>
              </a:spcBef>
            </a:pPr>
            <a:endParaRPr lang="en-US" sz="2000" dirty="0"/>
          </a:p>
          <a:p>
            <a:pPr>
              <a:lnSpc>
                <a:spcPct val="100000"/>
              </a:lnSpc>
              <a:spcBef>
                <a:spcPts val="200"/>
              </a:spcBef>
            </a:pPr>
            <a:endParaRPr lang="en-US" sz="2000" dirty="0" smtClean="0"/>
          </a:p>
          <a:p>
            <a:pPr>
              <a:lnSpc>
                <a:spcPct val="100000"/>
              </a:lnSpc>
              <a:spcBef>
                <a:spcPts val="200"/>
              </a:spcBef>
            </a:pPr>
            <a:r>
              <a:rPr lang="en-US" sz="2000" dirty="0" smtClean="0"/>
              <a:t>Vertical closed orbit excursion of a 3 T 4 m long solenoid at 100 GeV</a:t>
            </a:r>
            <a:endParaRPr lang="en-US" sz="2000" dirty="0"/>
          </a:p>
        </p:txBody>
      </p:sp>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6</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pic>
        <p:nvPicPr>
          <p:cNvPr id="4" name="Picture 3"/>
          <p:cNvPicPr>
            <a:picLocks noChangeAspect="1"/>
          </p:cNvPicPr>
          <p:nvPr/>
        </p:nvPicPr>
        <p:blipFill rotWithShape="1">
          <a:blip r:embed="rId2"/>
          <a:srcRect l="575"/>
          <a:stretch/>
        </p:blipFill>
        <p:spPr>
          <a:xfrm>
            <a:off x="3344096" y="2152550"/>
            <a:ext cx="5503808" cy="1594384"/>
          </a:xfrm>
          <a:prstGeom prst="rect">
            <a:avLst/>
          </a:prstGeom>
        </p:spPr>
      </p:pic>
      <p:pic>
        <p:nvPicPr>
          <p:cNvPr id="5" name="Picture 4"/>
          <p:cNvPicPr>
            <a:picLocks noChangeAspect="1"/>
          </p:cNvPicPr>
          <p:nvPr/>
        </p:nvPicPr>
        <p:blipFill>
          <a:blip r:embed="rId3"/>
          <a:stretch>
            <a:fillRect/>
          </a:stretch>
        </p:blipFill>
        <p:spPr>
          <a:xfrm>
            <a:off x="2864408" y="4128640"/>
            <a:ext cx="6463185" cy="2295877"/>
          </a:xfrm>
          <a:prstGeom prst="rect">
            <a:avLst/>
          </a:prstGeom>
        </p:spPr>
      </p:pic>
    </p:spTree>
    <p:extLst>
      <p:ext uri="{BB962C8B-B14F-4D97-AF65-F5344CB8AC3E}">
        <p14:creationId xmlns:p14="http://schemas.microsoft.com/office/powerpoint/2010/main" val="3132892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Combined Solenoid and Corrector Spin Effect as Function of Energy</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200"/>
                  </a:spcBef>
                </a:pPr>
                <a:r>
                  <a:rPr lang="en-US" sz="2000" dirty="0" smtClean="0"/>
                  <a:t>For simplicity assume that solenoid field is proportional to beam energy up to 3 T at 100 GeV.</a:t>
                </a:r>
              </a:p>
              <a:p>
                <a:pPr>
                  <a:lnSpc>
                    <a:spcPct val="100000"/>
                  </a:lnSpc>
                  <a:spcBef>
                    <a:spcPts val="200"/>
                  </a:spcBef>
                </a:pPr>
                <a:r>
                  <a:rPr lang="en-US" sz="2000" dirty="0" smtClean="0"/>
                  <a:t>Dipole corrector strength</a:t>
                </a:r>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ru-RU" sz="2000" i="1">
                              <a:latin typeface="Cambria Math" panose="02040503050406030204" pitchFamily="18" charset="0"/>
                            </a:rPr>
                            <m:t>𝑥</m:t>
                          </m:r>
                          <m:r>
                            <a:rPr lang="ru-RU" sz="2000" i="1">
                              <a:latin typeface="Cambria Math" panose="02040503050406030204" pitchFamily="18" charset="0"/>
                            </a:rPr>
                            <m:t>1</m:t>
                          </m:r>
                        </m:sub>
                      </m:sSub>
                      <m:r>
                        <a:rPr lang="ru-RU" sz="2000">
                          <a:latin typeface="Cambria Math" panose="02040503050406030204" pitchFamily="18" charset="0"/>
                        </a:rPr>
                        <m:t>=</m:t>
                      </m:r>
                      <m:r>
                        <a:rPr lang="ru-RU" sz="2000" i="1">
                          <a:latin typeface="Cambria Math" panose="02040503050406030204" pitchFamily="18" charset="0"/>
                        </a:rPr>
                        <m:t>−</m:t>
                      </m:r>
                      <m:r>
                        <a:rPr lang="ru-RU" sz="2000">
                          <a:latin typeface="Cambria Math" panose="02040503050406030204" pitchFamily="18" charset="0"/>
                        </a:rPr>
                        <m:t>0.0033 </m:t>
                      </m:r>
                      <m:sSup>
                        <m:sSupPr>
                          <m:ctrlPr>
                            <a:rPr lang="en-US" sz="2000" i="1">
                              <a:latin typeface="Cambria Math" panose="02040503050406030204" pitchFamily="18" charset="0"/>
                            </a:rPr>
                          </m:ctrlPr>
                        </m:sSupPr>
                        <m:e>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r>
                            <a:rPr lang="ru-RU" sz="2000" i="1">
                              <a:latin typeface="Cambria Math" panose="02040503050406030204" pitchFamily="18" charset="0"/>
                            </a:rPr>
                            <m:t>1</m:t>
                          </m:r>
                        </m:sub>
                      </m:sSub>
                      <m:r>
                        <a:rPr lang="ru-RU" sz="2000" i="1">
                          <a:latin typeface="Cambria Math" panose="02040503050406030204" pitchFamily="18" charset="0"/>
                        </a:rPr>
                        <m:t>≈</m:t>
                      </m:r>
                      <m:r>
                        <a:rPr lang="ru-RU" sz="2000">
                          <a:latin typeface="Cambria Math" panose="02040503050406030204" pitchFamily="18" charset="0"/>
                        </a:rPr>
                        <m:t>2.9⋅</m:t>
                      </m:r>
                      <m:sSup>
                        <m:sSupPr>
                          <m:ctrlPr>
                            <a:rPr lang="en-US" sz="2000" i="1">
                              <a:latin typeface="Cambria Math" panose="02040503050406030204" pitchFamily="18" charset="0"/>
                            </a:rPr>
                          </m:ctrlPr>
                        </m:sSupPr>
                        <m:e>
                          <m:r>
                            <a:rPr lang="ru-RU" sz="2000">
                              <a:latin typeface="Cambria Math" panose="02040503050406030204" pitchFamily="18" charset="0"/>
                            </a:rPr>
                            <m:t>10</m:t>
                          </m:r>
                        </m:e>
                        <m:sup>
                          <m:r>
                            <a:rPr lang="ru-RU" sz="2000" i="1">
                              <a:latin typeface="Cambria Math" panose="02040503050406030204" pitchFamily="18" charset="0"/>
                            </a:rPr>
                            <m:t>−5</m:t>
                          </m:r>
                        </m:sup>
                      </m:sSup>
                      <m:sSup>
                        <m:sSupPr>
                          <m:ctrlPr>
                            <a:rPr lang="en-US" sz="2000" i="1">
                              <a:latin typeface="Cambria Math" panose="02040503050406030204" pitchFamily="18" charset="0"/>
                            </a:rPr>
                          </m:ctrlPr>
                        </m:sSupPr>
                        <m:e>
                          <m:r>
                            <a:rPr lang="ru-RU" sz="2000" i="1">
                              <a:latin typeface="Cambria Math" panose="02040503050406030204" pitchFamily="18" charset="0"/>
                            </a:rPr>
                            <m:t> </m:t>
                          </m:r>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𝑥</m:t>
                          </m:r>
                          <m:r>
                            <a:rPr lang="ru-RU" sz="2000" i="1">
                              <a:latin typeface="Cambria Math" panose="02040503050406030204" pitchFamily="18" charset="0"/>
                            </a:rPr>
                            <m:t>2</m:t>
                          </m:r>
                        </m:sub>
                      </m:sSub>
                      <m:r>
                        <a:rPr lang="ru-RU" sz="2000">
                          <a:latin typeface="Cambria Math" panose="02040503050406030204" pitchFamily="18" charset="0"/>
                        </a:rPr>
                        <m:t>≈0.0069 </m:t>
                      </m:r>
                      <m:sSup>
                        <m:sSupPr>
                          <m:ctrlPr>
                            <a:rPr lang="en-US" sz="2000" i="1">
                              <a:latin typeface="Cambria Math" panose="02040503050406030204" pitchFamily="18" charset="0"/>
                            </a:rPr>
                          </m:ctrlPr>
                        </m:sSupPr>
                        <m:e>
                          <m:r>
                            <a:rPr lang="ru-RU" sz="2000" i="1">
                              <a:latin typeface="Cambria Math" panose="02040503050406030204" pitchFamily="18" charset="0"/>
                            </a:rPr>
                            <m:t> </m:t>
                          </m:r>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r>
                            <a:rPr lang="ru-RU" sz="2000" i="1">
                              <a:latin typeface="Cambria Math" panose="02040503050406030204" pitchFamily="18" charset="0"/>
                            </a:rPr>
                            <m:t>2</m:t>
                          </m:r>
                        </m:sub>
                      </m:sSub>
                      <m:r>
                        <a:rPr lang="ru-RU" sz="2000">
                          <a:latin typeface="Cambria Math" panose="02040503050406030204" pitchFamily="18" charset="0"/>
                        </a:rPr>
                        <m:t>≈</m:t>
                      </m:r>
                      <m:r>
                        <a:rPr lang="ru-RU" sz="2000" i="1">
                          <a:latin typeface="Cambria Math" panose="02040503050406030204" pitchFamily="18" charset="0"/>
                        </a:rPr>
                        <m:t>−</m:t>
                      </m:r>
                      <m:r>
                        <a:rPr lang="ru-RU" sz="2000">
                          <a:latin typeface="Cambria Math" panose="02040503050406030204" pitchFamily="18" charset="0"/>
                        </a:rPr>
                        <m:t>5.5 ⋅</m:t>
                      </m:r>
                      <m:sSup>
                        <m:sSupPr>
                          <m:ctrlPr>
                            <a:rPr lang="en-US" sz="2000" i="1">
                              <a:latin typeface="Cambria Math" panose="02040503050406030204" pitchFamily="18" charset="0"/>
                            </a:rPr>
                          </m:ctrlPr>
                        </m:sSupPr>
                        <m:e>
                          <m:r>
                            <a:rPr lang="ru-RU" sz="2000">
                              <a:latin typeface="Cambria Math" panose="02040503050406030204" pitchFamily="18" charset="0"/>
                            </a:rPr>
                            <m:t>10</m:t>
                          </m:r>
                        </m:e>
                        <m:sup>
                          <m:r>
                            <a:rPr lang="ru-RU" sz="2000" i="1">
                              <a:latin typeface="Cambria Math" panose="02040503050406030204" pitchFamily="18" charset="0"/>
                            </a:rPr>
                            <m:t>−5</m:t>
                          </m:r>
                        </m:sup>
                      </m:sSup>
                      <m:sSup>
                        <m:sSupPr>
                          <m:ctrlPr>
                            <a:rPr lang="en-US" sz="2000" i="1">
                              <a:latin typeface="Cambria Math" panose="02040503050406030204" pitchFamily="18" charset="0"/>
                            </a:rPr>
                          </m:ctrlPr>
                        </m:sSupPr>
                        <m:e>
                          <m:r>
                            <a:rPr lang="ru-RU" sz="2000" i="1">
                              <a:latin typeface="Cambria Math" panose="02040503050406030204" pitchFamily="18" charset="0"/>
                            </a:rPr>
                            <m:t> </m:t>
                          </m:r>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m:t>
                      </m:r>
                    </m:oMath>
                  </m:oMathPara>
                </a14:m>
                <a:endParaRPr lang="en-US" sz="2000" dirty="0"/>
              </a:p>
              <a:p>
                <a:pPr marL="0" inden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𝐾</m:t>
                          </m:r>
                        </m:e>
                        <m:sub>
                          <m:r>
                            <a:rPr lang="ru-RU" sz="2000" i="1">
                              <a:latin typeface="Cambria Math" panose="02040503050406030204" pitchFamily="18" charset="0"/>
                            </a:rPr>
                            <m:t>𝑥</m:t>
                          </m:r>
                          <m:r>
                            <a:rPr lang="ru-RU" sz="2000" i="1">
                              <a:latin typeface="Cambria Math" panose="02040503050406030204" pitchFamily="18" charset="0"/>
                            </a:rPr>
                            <m:t>3</m:t>
                          </m:r>
                        </m:sub>
                      </m:sSub>
                      <m:r>
                        <a:rPr lang="ru-RU" sz="2000">
                          <a:latin typeface="Cambria Math" panose="02040503050406030204" pitchFamily="18" charset="0"/>
                        </a:rPr>
                        <m:t>=  0.0079 </m:t>
                      </m:r>
                      <m:sSup>
                        <m:sSupPr>
                          <m:ctrlPr>
                            <a:rPr lang="en-US" sz="2000" i="1">
                              <a:latin typeface="Cambria Math" panose="02040503050406030204" pitchFamily="18" charset="0"/>
                            </a:rPr>
                          </m:ctrlPr>
                        </m:sSupPr>
                        <m:e>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r>
                            <a:rPr lang="ru-RU" sz="2000" i="1">
                              <a:latin typeface="Cambria Math" panose="02040503050406030204" pitchFamily="18" charset="0"/>
                            </a:rPr>
                            <m:t>3</m:t>
                          </m:r>
                        </m:sub>
                      </m:sSub>
                      <m:r>
                        <a:rPr lang="ru-RU" sz="2000" i="1">
                          <a:latin typeface="Cambria Math" panose="02040503050406030204" pitchFamily="18" charset="0"/>
                        </a:rPr>
                        <m:t>≈</m:t>
                      </m:r>
                      <m:r>
                        <a:rPr lang="ru-RU" sz="2000">
                          <a:latin typeface="Cambria Math" panose="02040503050406030204" pitchFamily="18" charset="0"/>
                        </a:rPr>
                        <m:t>9.2⋅</m:t>
                      </m:r>
                      <m:sSup>
                        <m:sSupPr>
                          <m:ctrlPr>
                            <a:rPr lang="en-US" sz="2000" i="1">
                              <a:latin typeface="Cambria Math" panose="02040503050406030204" pitchFamily="18" charset="0"/>
                            </a:rPr>
                          </m:ctrlPr>
                        </m:sSupPr>
                        <m:e>
                          <m:r>
                            <a:rPr lang="ru-RU" sz="2000">
                              <a:latin typeface="Cambria Math" panose="02040503050406030204" pitchFamily="18" charset="0"/>
                            </a:rPr>
                            <m:t>10</m:t>
                          </m:r>
                        </m:e>
                        <m:sup>
                          <m:r>
                            <a:rPr lang="ru-RU" sz="2000" i="1">
                              <a:latin typeface="Cambria Math" panose="02040503050406030204" pitchFamily="18" charset="0"/>
                            </a:rPr>
                            <m:t>−5</m:t>
                          </m:r>
                        </m:sup>
                      </m:sSup>
                      <m:sSup>
                        <m:sSupPr>
                          <m:ctrlPr>
                            <a:rPr lang="en-US" sz="2000" i="1">
                              <a:latin typeface="Cambria Math" panose="02040503050406030204" pitchFamily="18" charset="0"/>
                            </a:rPr>
                          </m:ctrlPr>
                        </m:sSupPr>
                        <m:e>
                          <m:r>
                            <a:rPr lang="ru-RU" sz="2000" i="1">
                              <a:latin typeface="Cambria Math" panose="02040503050406030204" pitchFamily="18" charset="0"/>
                            </a:rPr>
                            <m:t> </m:t>
                          </m:r>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𝑥</m:t>
                          </m:r>
                          <m:r>
                            <a:rPr lang="ru-RU" sz="2000" i="1">
                              <a:latin typeface="Cambria Math" panose="02040503050406030204" pitchFamily="18" charset="0"/>
                            </a:rPr>
                            <m:t>4</m:t>
                          </m:r>
                        </m:sub>
                      </m:sSub>
                      <m:r>
                        <a:rPr lang="ru-RU" sz="2000">
                          <a:latin typeface="Cambria Math" panose="02040503050406030204" pitchFamily="18" charset="0"/>
                        </a:rPr>
                        <m:t>≈</m:t>
                      </m:r>
                      <m:r>
                        <a:rPr lang="ru-RU" sz="2000" i="1">
                          <a:latin typeface="Cambria Math" panose="02040503050406030204" pitchFamily="18" charset="0"/>
                        </a:rPr>
                        <m:t>−</m:t>
                      </m:r>
                      <m:r>
                        <a:rPr lang="ru-RU" sz="2000">
                          <a:latin typeface="Cambria Math" panose="02040503050406030204" pitchFamily="18" charset="0"/>
                        </a:rPr>
                        <m:t>0.0031 </m:t>
                      </m:r>
                      <m:sSup>
                        <m:sSupPr>
                          <m:ctrlPr>
                            <a:rPr lang="en-US" sz="2000" i="1">
                              <a:latin typeface="Cambria Math" panose="02040503050406030204" pitchFamily="18" charset="0"/>
                            </a:rPr>
                          </m:ctrlPr>
                        </m:sSupPr>
                        <m:e>
                          <m:r>
                            <a:rPr lang="ru-RU" sz="2000" i="1">
                              <a:latin typeface="Cambria Math" panose="02040503050406030204" pitchFamily="18" charset="0"/>
                            </a:rPr>
                            <m:t> </m:t>
                          </m:r>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  </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r>
                            <a:rPr lang="ru-RU" sz="2000" i="1">
                              <a:latin typeface="Cambria Math" panose="02040503050406030204" pitchFamily="18" charset="0"/>
                            </a:rPr>
                            <m:t>4</m:t>
                          </m:r>
                        </m:sub>
                      </m:sSub>
                      <m:r>
                        <a:rPr lang="ru-RU" sz="2000">
                          <a:latin typeface="Cambria Math" panose="02040503050406030204" pitchFamily="18" charset="0"/>
                        </a:rPr>
                        <m:t>≈</m:t>
                      </m:r>
                      <m:r>
                        <a:rPr lang="ru-RU" sz="2000" i="1">
                          <a:latin typeface="Cambria Math" panose="02040503050406030204" pitchFamily="18" charset="0"/>
                        </a:rPr>
                        <m:t>−</m:t>
                      </m:r>
                      <m:r>
                        <a:rPr lang="ru-RU" sz="2000">
                          <a:latin typeface="Cambria Math" panose="02040503050406030204" pitchFamily="18" charset="0"/>
                        </a:rPr>
                        <m:t>4. ⋅</m:t>
                      </m:r>
                      <m:sSup>
                        <m:sSupPr>
                          <m:ctrlPr>
                            <a:rPr lang="en-US" sz="2000" i="1">
                              <a:latin typeface="Cambria Math" panose="02040503050406030204" pitchFamily="18" charset="0"/>
                            </a:rPr>
                          </m:ctrlPr>
                        </m:sSupPr>
                        <m:e>
                          <m:r>
                            <a:rPr lang="ru-RU" sz="2000">
                              <a:latin typeface="Cambria Math" panose="02040503050406030204" pitchFamily="18" charset="0"/>
                            </a:rPr>
                            <m:t>10</m:t>
                          </m:r>
                        </m:e>
                        <m:sup>
                          <m:r>
                            <a:rPr lang="ru-RU" sz="2000" i="1">
                              <a:latin typeface="Cambria Math" panose="02040503050406030204" pitchFamily="18" charset="0"/>
                            </a:rPr>
                            <m:t>−5</m:t>
                          </m:r>
                        </m:sup>
                      </m:sSup>
                      <m:sSup>
                        <m:sSupPr>
                          <m:ctrlPr>
                            <a:rPr lang="en-US" sz="2000" i="1">
                              <a:latin typeface="Cambria Math" panose="02040503050406030204" pitchFamily="18" charset="0"/>
                            </a:rPr>
                          </m:ctrlPr>
                        </m:sSupPr>
                        <m:e>
                          <m:r>
                            <a:rPr lang="ru-RU" sz="2000" i="1">
                              <a:latin typeface="Cambria Math" panose="02040503050406030204" pitchFamily="18" charset="0"/>
                            </a:rPr>
                            <m:t> </m:t>
                          </m:r>
                          <m:r>
                            <m:rPr>
                              <m:sty m:val="p"/>
                            </m:rPr>
                            <a:rPr lang="ru-RU" sz="2000">
                              <a:latin typeface="Cambria Math" panose="02040503050406030204" pitchFamily="18" charset="0"/>
                            </a:rPr>
                            <m:t>m</m:t>
                          </m:r>
                        </m:e>
                        <m:sup>
                          <m:r>
                            <a:rPr lang="ru-RU" sz="2000" i="1">
                              <a:latin typeface="Cambria Math" panose="02040503050406030204" pitchFamily="18" charset="0"/>
                            </a:rPr>
                            <m:t>−1</m:t>
                          </m:r>
                        </m:sup>
                      </m:sSup>
                      <m:r>
                        <a:rPr lang="ru-RU" sz="2000">
                          <a:latin typeface="Cambria Math" panose="02040503050406030204" pitchFamily="18" charset="0"/>
                        </a:rPr>
                        <m:t>.</m:t>
                      </m:r>
                    </m:oMath>
                  </m:oMathPara>
                </a14:m>
                <a:endParaRPr lang="en-US" sz="2000" dirty="0"/>
              </a:p>
              <a:p>
                <a:pPr>
                  <a:lnSpc>
                    <a:spcPct val="100000"/>
                  </a:lnSpc>
                  <a:spcBef>
                    <a:spcPts val="200"/>
                  </a:spcBef>
                </a:pPr>
                <a:r>
                  <a:rPr lang="en-US" sz="2000" dirty="0" smtClean="0"/>
                  <a:t>Spin tune and rotation axis components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7</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pic>
        <p:nvPicPr>
          <p:cNvPr id="10" name="Рисунок 50"/>
          <p:cNvPicPr/>
          <p:nvPr/>
        </p:nvPicPr>
        <p:blipFill>
          <a:blip r:embed="rId3"/>
          <a:stretch>
            <a:fillRect/>
          </a:stretch>
        </p:blipFill>
        <p:spPr>
          <a:xfrm>
            <a:off x="406811" y="2635356"/>
            <a:ext cx="5486400" cy="3271054"/>
          </a:xfrm>
          <a:prstGeom prst="rect">
            <a:avLst/>
          </a:prstGeom>
        </p:spPr>
      </p:pic>
      <p:pic>
        <p:nvPicPr>
          <p:cNvPr id="11" name="Рисунок 51"/>
          <p:cNvPicPr>
            <a:picLocks noChangeAspect="1"/>
          </p:cNvPicPr>
          <p:nvPr/>
        </p:nvPicPr>
        <p:blipFill>
          <a:blip r:embed="rId4"/>
          <a:stretch>
            <a:fillRect/>
          </a:stretch>
        </p:blipFill>
        <p:spPr>
          <a:xfrm>
            <a:off x="6300022" y="2632858"/>
            <a:ext cx="5485167" cy="3273552"/>
          </a:xfrm>
          <a:prstGeom prst="rect">
            <a:avLst/>
          </a:prstGeom>
        </p:spPr>
      </p:pic>
    </p:spTree>
    <p:extLst>
      <p:ext uri="{BB962C8B-B14F-4D97-AF65-F5344CB8AC3E}">
        <p14:creationId xmlns:p14="http://schemas.microsoft.com/office/powerpoint/2010/main" val="1967044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Spin Effect as Function of Solenoid Field at 20 GeV</a:t>
            </a:r>
            <a:endParaRPr lang="en-US" dirty="0"/>
          </a:p>
        </p:txBody>
      </p:sp>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8</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pic>
        <p:nvPicPr>
          <p:cNvPr id="12" name="Рисунок 52"/>
          <p:cNvPicPr/>
          <p:nvPr/>
        </p:nvPicPr>
        <p:blipFill>
          <a:blip r:embed="rId2"/>
          <a:stretch>
            <a:fillRect/>
          </a:stretch>
        </p:blipFill>
        <p:spPr>
          <a:xfrm>
            <a:off x="406400" y="884993"/>
            <a:ext cx="5486400" cy="2743200"/>
          </a:xfrm>
          <a:prstGeom prst="rect">
            <a:avLst/>
          </a:prstGeom>
        </p:spPr>
      </p:pic>
      <p:pic>
        <p:nvPicPr>
          <p:cNvPr id="13" name="Рисунок 45"/>
          <p:cNvPicPr/>
          <p:nvPr/>
        </p:nvPicPr>
        <p:blipFill>
          <a:blip r:embed="rId3"/>
          <a:stretch>
            <a:fillRect/>
          </a:stretch>
        </p:blipFill>
        <p:spPr>
          <a:xfrm>
            <a:off x="406400" y="3800338"/>
            <a:ext cx="5486400" cy="2743200"/>
          </a:xfrm>
          <a:prstGeom prst="rect">
            <a:avLst/>
          </a:prstGeom>
        </p:spPr>
      </p:pic>
      <p:pic>
        <p:nvPicPr>
          <p:cNvPr id="14" name="Рисунок 53"/>
          <p:cNvPicPr/>
          <p:nvPr/>
        </p:nvPicPr>
        <p:blipFill>
          <a:blip r:embed="rId4"/>
          <a:stretch>
            <a:fillRect/>
          </a:stretch>
        </p:blipFill>
        <p:spPr>
          <a:xfrm>
            <a:off x="6299200" y="884993"/>
            <a:ext cx="5486400" cy="2743200"/>
          </a:xfrm>
          <a:prstGeom prst="rect">
            <a:avLst/>
          </a:prstGeom>
        </p:spPr>
      </p:pic>
      <p:pic>
        <p:nvPicPr>
          <p:cNvPr id="15" name="Рисунок 46"/>
          <p:cNvPicPr/>
          <p:nvPr/>
        </p:nvPicPr>
        <p:blipFill>
          <a:blip r:embed="rId5"/>
          <a:stretch>
            <a:fillRect/>
          </a:stretch>
        </p:blipFill>
        <p:spPr>
          <a:xfrm>
            <a:off x="6299200" y="3800338"/>
            <a:ext cx="5486400" cy="2743200"/>
          </a:xfrm>
          <a:prstGeom prst="rect">
            <a:avLst/>
          </a:prstGeom>
        </p:spPr>
      </p:pic>
    </p:spTree>
    <p:extLst>
      <p:ext uri="{BB962C8B-B14F-4D97-AF65-F5344CB8AC3E}">
        <p14:creationId xmlns:p14="http://schemas.microsoft.com/office/powerpoint/2010/main" val="12525057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Horizontal Crabbing in Figure-8 Ring </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93019" y="808709"/>
                <a:ext cx="11704320" cy="5629036"/>
              </a:xfrm>
            </p:spPr>
            <p:txBody>
              <a:bodyPr>
                <a:noAutofit/>
              </a:bodyPr>
              <a:lstStyle/>
              <a:p>
                <a:pPr>
                  <a:lnSpc>
                    <a:spcPct val="100000"/>
                  </a:lnSpc>
                  <a:spcBef>
                    <a:spcPts val="0"/>
                  </a:spcBef>
                  <a:spcAft>
                    <a:spcPts val="200"/>
                  </a:spcAft>
                </a:pPr>
                <a:r>
                  <a:rPr lang="en-US" sz="2000" dirty="0" smtClean="0"/>
                  <a:t>It is convenient to consider spin dynamics in the “natural” reference frame connected to the particle velocity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𝑣</m:t>
                        </m:r>
                      </m:e>
                    </m:acc>
                  </m:oMath>
                </a14:m>
                <a:r>
                  <a:rPr lang="en-US" sz="2000" dirty="0" smtClean="0"/>
                  <a:t> (</a:t>
                </a:r>
                <a14:m>
                  <m:oMath xmlns:m="http://schemas.openxmlformats.org/officeDocument/2006/math">
                    <m:r>
                      <a:rPr lang="en-US" sz="2000" b="0" i="1" dirty="0" smtClean="0">
                        <a:latin typeface="Cambria Math" panose="02040503050406030204" pitchFamily="18" charset="0"/>
                      </a:rPr>
                      <m:t>𝑐</m:t>
                    </m:r>
                    <m:r>
                      <a:rPr lang="en-US" sz="2000" b="0" i="1" dirty="0" smtClean="0">
                        <a:latin typeface="Cambria Math" panose="02040503050406030204" pitchFamily="18" charset="0"/>
                      </a:rPr>
                      <m:t>=1)</m:t>
                    </m:r>
                  </m:oMath>
                </a14:m>
                <a:endParaRPr lang="en-US" sz="2000" dirty="0" smtClean="0"/>
              </a:p>
              <a:p>
                <a:pPr>
                  <a:lnSpc>
                    <a:spcPct val="100000"/>
                  </a:lnSpc>
                  <a:spcBef>
                    <a:spcPts val="0"/>
                  </a:spcBef>
                  <a:spcAft>
                    <a:spcPts val="200"/>
                  </a:spcAft>
                </a:pPr>
                <a:r>
                  <a:rPr lang="en-US" sz="2000" dirty="0" smtClean="0"/>
                  <a:t>Consider crabbing in the horizontal plane</a:t>
                </a:r>
              </a:p>
              <a:p>
                <a:pPr>
                  <a:lnSpc>
                    <a:spcPct val="100000"/>
                  </a:lnSpc>
                  <a:spcBef>
                    <a:spcPts val="0"/>
                  </a:spcBef>
                  <a:spcAft>
                    <a:spcPts val="200"/>
                  </a:spcAft>
                </a:pPr>
                <a:r>
                  <a:rPr lang="en-US" sz="2000" dirty="0" smtClean="0"/>
                  <a:t>The spin response of the ring to the horizontal crabbing kick is zero </a:t>
                </a:r>
              </a:p>
              <a:p>
                <a:pPr>
                  <a:lnSpc>
                    <a:spcPct val="100000"/>
                  </a:lnSpc>
                  <a:spcBef>
                    <a:spcPts val="0"/>
                  </a:spcBef>
                  <a:spcAft>
                    <a:spcPts val="200"/>
                  </a:spcAft>
                </a:pPr>
                <a:r>
                  <a:rPr lang="en-US" sz="2000" dirty="0" smtClean="0"/>
                  <a:t>Crab resonators only contribute directly to the second </a:t>
                </a:r>
                <a:r>
                  <a:rPr lang="en-US" sz="2000" dirty="0"/>
                  <a:t>component (</a:t>
                </a:r>
                <a:r>
                  <a:rPr lang="en-US" sz="2000" dirty="0" smtClean="0"/>
                  <a:t>vertical when </a:t>
                </a:r>
                <a14:m>
                  <m:oMath xmlns:m="http://schemas.openxmlformats.org/officeDocument/2006/math">
                    <m:sSub>
                      <m:sSubPr>
                        <m:ctrlPr>
                          <a:rPr lang="en-US" sz="2000" b="0" i="1" dirty="0" smtClean="0">
                            <a:latin typeface="Cambria Math" panose="02040503050406030204" pitchFamily="18" charset="0"/>
                          </a:rPr>
                        </m:ctrlPr>
                      </m:sSubPr>
                      <m:e>
                        <m:r>
                          <a:rPr lang="en-US" sz="2000" b="0" i="1" dirty="0" smtClean="0">
                            <a:latin typeface="Cambria Math" panose="02040503050406030204" pitchFamily="18" charset="0"/>
                          </a:rPr>
                          <m:t>𝜏</m:t>
                        </m:r>
                      </m:e>
                      <m:sub>
                        <m:r>
                          <a:rPr lang="en-US" sz="2000" b="0" i="1" dirty="0" smtClean="0">
                            <a:latin typeface="Cambria Math" panose="02040503050406030204" pitchFamily="18" charset="0"/>
                          </a:rPr>
                          <m:t>𝑦</m:t>
                        </m:r>
                      </m:sub>
                    </m:sSub>
                    <m:r>
                      <a:rPr lang="en-US" sz="2000" b="0" i="1" dirty="0" smtClean="0">
                        <a:latin typeface="Cambria Math" panose="02040503050406030204" pitchFamily="18" charset="0"/>
                      </a:rPr>
                      <m:t>=0</m:t>
                    </m:r>
                  </m:oMath>
                </a14:m>
                <a:r>
                  <a:rPr lang="en-US" sz="2000" dirty="0" smtClean="0"/>
                  <a:t>) of the spin precession rate </a:t>
                </a:r>
              </a:p>
              <a:p>
                <a:pPr indent="0">
                  <a:lnSpc>
                    <a:spcPct val="100000"/>
                  </a:lnSpc>
                  <a:spcBef>
                    <a:spcPts val="0"/>
                  </a:spcBef>
                  <a:spcAft>
                    <a:spcPts val="200"/>
                  </a:spcAft>
                  <a:buNone/>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1</m:t>
                                    </m:r>
                                  </m:sub>
                                </m:sSub>
                                <m:r>
                                  <a:rPr lang="ru-RU" sz="2000" i="1">
                                    <a:latin typeface="Cambria Math" panose="02040503050406030204" pitchFamily="18" charset="0"/>
                                  </a:rPr>
                                  <m:t>=0                                        </m:t>
                                </m:r>
                              </m:e>
                            </m:mr>
                            <m:mr>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2</m:t>
                                    </m:r>
                                  </m:sub>
                                </m:sSub>
                                <m:r>
                                  <a:rPr lang="ru-RU" sz="2000" i="1">
                                    <a:latin typeface="Cambria Math" panose="02040503050406030204" pitchFamily="18" charset="0"/>
                                  </a:rPr>
                                  <m:t>=</m:t>
                                </m:r>
                                <m:r>
                                  <a:rPr lang="ru-RU" sz="2000" i="1">
                                    <a:latin typeface="Cambria Math" panose="02040503050406030204" pitchFamily="18" charset="0"/>
                                  </a:rPr>
                                  <m:t>𝛾</m:t>
                                </m:r>
                                <m:r>
                                  <a:rPr lang="ru-RU" sz="2000" i="1">
                                    <a:latin typeface="Cambria Math" panose="02040503050406030204" pitchFamily="18" charset="0"/>
                                  </a:rPr>
                                  <m:t>𝐺</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m:t>
                                    </m:r>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𝑥</m:t>
                                        </m:r>
                                      </m:sub>
                                      <m:sup>
                                        <m:r>
                                          <a:rPr lang="ru-RU" sz="2000" i="1">
                                            <a:latin typeface="Cambria Math" panose="02040503050406030204" pitchFamily="18" charset="0"/>
                                          </a:rPr>
                                          <m:t>′</m:t>
                                        </m:r>
                                      </m:sup>
                                    </m:sSubSup>
                                  </m:e>
                                </m:d>
                                <m:r>
                                  <a:rPr lang="ru-RU" sz="2000" i="1">
                                    <a:latin typeface="Cambria Math" panose="02040503050406030204" pitchFamily="18" charset="0"/>
                                  </a:rPr>
                                  <m:t>+</m:t>
                                </m:r>
                                <m:f>
                                  <m:fPr>
                                    <m:ctrlPr>
                                      <a:rPr lang="en-US" sz="2000" i="1">
                                        <a:latin typeface="Cambria Math" panose="02040503050406030204" pitchFamily="18" charset="0"/>
                                      </a:rPr>
                                    </m:ctrlPr>
                                  </m:fPr>
                                  <m:num>
                                    <m:r>
                                      <a:rPr lang="ru-RU" sz="2000" i="1">
                                        <a:latin typeface="Cambria Math" panose="02040503050406030204" pitchFamily="18" charset="0"/>
                                      </a:rPr>
                                      <m:t>1+</m:t>
                                    </m:r>
                                    <m:r>
                                      <a:rPr lang="ru-RU" sz="2000" i="1">
                                        <a:latin typeface="Cambria Math" panose="02040503050406030204" pitchFamily="18" charset="0"/>
                                      </a:rPr>
                                      <m:t>𝐺</m:t>
                                    </m:r>
                                  </m:num>
                                  <m:den>
                                    <m:r>
                                      <a:rPr lang="ru-RU" sz="2000" i="1">
                                        <a:latin typeface="Cambria Math" panose="02040503050406030204" pitchFamily="18" charset="0"/>
                                      </a:rPr>
                                      <m:t>𝛾</m:t>
                                    </m:r>
                                    <m:r>
                                      <m:rPr>
                                        <m:sty m:val="p"/>
                                      </m:rPr>
                                      <a:rPr lang="en-US" sz="2000">
                                        <a:latin typeface="Cambria Math" panose="02040503050406030204" pitchFamily="18" charset="0"/>
                                      </a:rPr>
                                      <m:t>v</m:t>
                                    </m:r>
                                  </m:den>
                                </m:f>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𝑥</m:t>
                                    </m:r>
                                  </m:sub>
                                </m:sSub>
                                <m:r>
                                  <a:rPr lang="ru-RU" sz="2000" i="1">
                                    <a:latin typeface="Cambria Math" panose="02040503050406030204" pitchFamily="18" charset="0"/>
                                  </a:rPr>
                                  <m:t> </m:t>
                                </m:r>
                              </m:e>
                            </m:mr>
                            <m:mr>
                              <m:e>
                                <m:sSub>
                                  <m:sSubPr>
                                    <m:ctrlPr>
                                      <a:rPr lang="en-US" sz="2000" i="1">
                                        <a:latin typeface="Cambria Math" panose="02040503050406030204" pitchFamily="18" charset="0"/>
                                      </a:rPr>
                                    </m:ctrlPr>
                                  </m:sSubPr>
                                  <m:e>
                                    <m:r>
                                      <a:rPr lang="ru-RU" sz="2000" i="1">
                                        <a:latin typeface="Cambria Math" panose="02040503050406030204" pitchFamily="18" charset="0"/>
                                      </a:rPr>
                                      <m:t>𝑊</m:t>
                                    </m:r>
                                  </m:e>
                                  <m:sub>
                                    <m:r>
                                      <a:rPr lang="ru-RU" sz="2000" i="1">
                                        <a:latin typeface="Cambria Math" panose="02040503050406030204" pitchFamily="18" charset="0"/>
                                      </a:rPr>
                                      <m:t>3</m:t>
                                    </m:r>
                                  </m:sub>
                                </m:sSub>
                                <m:r>
                                  <a:rPr lang="ru-RU" sz="2000" i="1">
                                    <a:latin typeface="Cambria Math" panose="02040503050406030204" pitchFamily="18" charset="0"/>
                                  </a:rPr>
                                  <m:t>=0                                        </m:t>
                                </m:r>
                              </m:e>
                            </m:mr>
                          </m:m>
                        </m:e>
                      </m:d>
                      <m:r>
                        <a:rPr lang="en-US" sz="2000" b="0" i="1" smtClean="0">
                          <a:latin typeface="Cambria Math" panose="02040503050406030204" pitchFamily="18" charset="0"/>
                        </a:rPr>
                        <m:t>,  </m:t>
                      </m:r>
                      <m:d>
                        <m:dPr>
                          <m:begChr m:val="{"/>
                          <m:endChr m:val=""/>
                          <m:ctrlPr>
                            <a:rPr lang="en-US" sz="2000" i="1">
                              <a:latin typeface="Cambria Math" panose="02040503050406030204" pitchFamily="18" charset="0"/>
                            </a:rPr>
                          </m:ctrlPr>
                        </m:dPr>
                        <m:e>
                          <m:m>
                            <m:mPr>
                              <m:mcs>
                                <m:mc>
                                  <m:mcPr>
                                    <m:count m:val="1"/>
                                    <m:mcJc m:val="center"/>
                                  </m:mcPr>
                                </m:mc>
                              </m:mcs>
                              <m:ctrlPr>
                                <a:rPr lang="en-US" sz="2000" i="1">
                                  <a:latin typeface="Cambria Math" panose="02040503050406030204" pitchFamily="18" charset="0"/>
                                </a:rPr>
                              </m:ctrlPr>
                            </m:mPr>
                            <m:mr>
                              <m:e>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𝑥</m:t>
                                    </m:r>
                                  </m:sub>
                                  <m:sup>
                                    <m:r>
                                      <a:rPr lang="ru-RU" sz="2000" i="1">
                                        <a:latin typeface="Cambria Math" panose="02040503050406030204" pitchFamily="18" charset="0"/>
                                      </a:rPr>
                                      <m:t>′</m:t>
                                    </m:r>
                                  </m:sup>
                                </m:sSubSup>
                                <m:r>
                                  <a:rPr lang="ru-RU"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e>
                                  <m:sub>
                                    <m:r>
                                      <a:rPr lang="ru-RU" sz="2000" i="1">
                                        <a:latin typeface="Cambria Math" panose="02040503050406030204" pitchFamily="18" charset="0"/>
                                      </a:rPr>
                                      <m:t>𝑦</m:t>
                                    </m:r>
                                  </m:sub>
                                </m:sSub>
                                <m:r>
                                  <a:rPr lang="ru-RU" sz="2000" i="1">
                                    <a:latin typeface="Cambria Math" panose="02040503050406030204" pitchFamily="18" charset="0"/>
                                  </a:rPr>
                                  <m:t>−</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𝑥</m:t>
                                        </m:r>
                                      </m:sub>
                                    </m:sSub>
                                  </m:num>
                                  <m:den>
                                    <m:r>
                                      <m:rPr>
                                        <m:nor/>
                                      </m:rPr>
                                      <a:rPr lang="en-US" sz="2000"/>
                                      <m:t>v</m:t>
                                    </m:r>
                                  </m:den>
                                </m:f>
                                <m:r>
                                  <a:rPr lang="ru-RU" sz="2000" i="1">
                                    <a:latin typeface="Cambria Math" panose="02040503050406030204" pitchFamily="18" charset="0"/>
                                  </a:rPr>
                                  <m:t>  </m:t>
                                </m:r>
                              </m:e>
                            </m:mr>
                            <m:mr>
                              <m:e>
                                <m:sSubSup>
                                  <m:sSubSupPr>
                                    <m:ctrlPr>
                                      <a:rPr lang="en-US" sz="2000" i="1">
                                        <a:latin typeface="Cambria Math" panose="02040503050406030204" pitchFamily="18" charset="0"/>
                                      </a:rPr>
                                    </m:ctrlPr>
                                  </m:sSubSupPr>
                                  <m:e>
                                    <m:r>
                                      <a:rPr lang="ru-RU" sz="2000" i="1">
                                        <a:latin typeface="Cambria Math" panose="02040503050406030204" pitchFamily="18" charset="0"/>
                                      </a:rPr>
                                      <m:t>𝜏</m:t>
                                    </m:r>
                                  </m:e>
                                  <m:sub>
                                    <m:r>
                                      <a:rPr lang="ru-RU" sz="2000" i="1">
                                        <a:latin typeface="Cambria Math" panose="02040503050406030204" pitchFamily="18" charset="0"/>
                                      </a:rPr>
                                      <m:t>𝑦</m:t>
                                    </m:r>
                                  </m:sub>
                                  <m:sup>
                                    <m:r>
                                      <a:rPr lang="ru-RU" sz="2000" i="1">
                                        <a:latin typeface="Cambria Math" panose="02040503050406030204" pitchFamily="18" charset="0"/>
                                      </a:rPr>
                                      <m:t>′</m:t>
                                    </m:r>
                                  </m:sup>
                                </m:sSubSup>
                                <m:r>
                                  <a:rPr lang="ru-RU" sz="2000" i="1">
                                    <a:latin typeface="Cambria Math" panose="02040503050406030204" pitchFamily="18" charset="0"/>
                                  </a:rPr>
                                  <m:t>=0                       </m:t>
                                </m:r>
                              </m:e>
                            </m:mr>
                          </m:m>
                        </m:e>
                      </m:d>
                    </m:oMath>
                  </m:oMathPara>
                </a14:m>
                <a:endParaRPr lang="en-US" sz="2000" dirty="0" smtClean="0"/>
              </a:p>
              <a:p>
                <a:pPr indent="0">
                  <a:lnSpc>
                    <a:spcPct val="100000"/>
                  </a:lnSpc>
                  <a:spcBef>
                    <a:spcPts val="0"/>
                  </a:spcBef>
                  <a:spcAft>
                    <a:spcPts val="200"/>
                  </a:spcAft>
                  <a:buNone/>
                </a:pPr>
                <a:r>
                  <a:rPr lang="en-US" sz="2000" dirty="0" smtClean="0"/>
                  <a:t>where </a:t>
                </a:r>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𝜏</m:t>
                        </m:r>
                      </m:e>
                    </m:acc>
                    <m:r>
                      <a:rPr lang="en-US" sz="2000" b="0" i="1" dirty="0" smtClean="0">
                        <a:latin typeface="Cambria Math" panose="02040503050406030204" pitchFamily="18" charset="0"/>
                      </a:rPr>
                      <m:t>=</m:t>
                    </m:r>
                    <m:acc>
                      <m:accPr>
                        <m:chr m:val="⃗"/>
                        <m:ctrlPr>
                          <a:rPr lang="en-US" sz="2000" b="0" i="1" dirty="0" smtClean="0">
                            <a:latin typeface="Cambria Math" panose="02040503050406030204" pitchFamily="18" charset="0"/>
                          </a:rPr>
                        </m:ctrlPr>
                      </m:accPr>
                      <m:e>
                        <m:r>
                          <a:rPr lang="en-US" sz="2000" b="0" i="1" dirty="0" smtClean="0">
                            <a:latin typeface="Cambria Math" panose="02040503050406030204" pitchFamily="18" charset="0"/>
                          </a:rPr>
                          <m:t>𝑣</m:t>
                        </m:r>
                      </m:e>
                    </m:acc>
                    <m:r>
                      <a:rPr lang="en-US" sz="2000" b="0" i="1" dirty="0" smtClean="0">
                        <a:latin typeface="Cambria Math" panose="02040503050406030204" pitchFamily="18" charset="0"/>
                      </a:rPr>
                      <m:t>/</m:t>
                    </m:r>
                    <m:r>
                      <a:rPr lang="en-US" sz="2000" b="0" i="1" dirty="0" smtClean="0">
                        <a:latin typeface="Cambria Math" panose="02040503050406030204" pitchFamily="18" charset="0"/>
                      </a:rPr>
                      <m:t>𝑣</m:t>
                    </m:r>
                  </m:oMath>
                </a14:m>
                <a:r>
                  <a:rPr lang="en-US" sz="2000" dirty="0" smtClean="0"/>
                  <a:t> the normalized spin components are</a:t>
                </a:r>
              </a:p>
              <a:p>
                <a:pPr indent="0">
                  <a:lnSpc>
                    <a:spcPct val="100000"/>
                  </a:lnSpc>
                  <a:spcBef>
                    <a:spcPts val="0"/>
                  </a:spcBef>
                  <a:spcAft>
                    <a:spcPts val="200"/>
                  </a:spcAft>
                  <a:buNone/>
                </a:pPr>
                <a14:m>
                  <m:oMathPara xmlns:m="http://schemas.openxmlformats.org/officeDocument/2006/math">
                    <m:oMathParaPr>
                      <m:jc m:val="centerGroup"/>
                    </m:oMathParaPr>
                    <m:oMath xmlns:m="http://schemas.openxmlformats.org/officeDocument/2006/math">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e>
                            <m:sub>
                              <m:r>
                                <a:rPr lang="ru-RU" sz="2000" i="1">
                                  <a:latin typeface="Cambria Math" panose="02040503050406030204" pitchFamily="18" charset="0"/>
                                </a:rPr>
                                <m:t>𝑥</m:t>
                              </m:r>
                            </m:sub>
                          </m:sSub>
                          <m:r>
                            <a:rPr lang="ru-RU"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e>
                            <m:sub>
                              <m:r>
                                <a:rPr lang="ru-RU" sz="2000" i="1">
                                  <a:latin typeface="Cambria Math" panose="02040503050406030204" pitchFamily="18" charset="0"/>
                                </a:rPr>
                                <m:t>𝑦</m:t>
                              </m:r>
                            </m:sub>
                          </m:sSub>
                          <m:r>
                            <a:rPr lang="ru-RU"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e>
                            <m:sub>
                              <m:r>
                                <a:rPr lang="ru-RU" sz="2000" i="1">
                                  <a:latin typeface="Cambria Math" panose="02040503050406030204" pitchFamily="18" charset="0"/>
                                </a:rPr>
                                <m:t>𝑧</m:t>
                              </m:r>
                            </m:sub>
                          </m:sSub>
                        </m:e>
                      </m:d>
                      <m:r>
                        <a:rPr lang="ru-RU" sz="2000" i="1">
                          <a:latin typeface="Cambria Math" panose="02040503050406030204" pitchFamily="18" charset="0"/>
                        </a:rPr>
                        <m:t>=</m:t>
                      </m:r>
                      <m:d>
                        <m:dPr>
                          <m:ctrlPr>
                            <a:rPr lang="en-US" sz="2000" i="1">
                              <a:latin typeface="Cambria Math" panose="02040503050406030204" pitchFamily="18" charset="0"/>
                            </a:rPr>
                          </m:ctrlPr>
                        </m:dPr>
                        <m:e>
                          <m:r>
                            <a:rPr lang="ru-RU" sz="2000" i="1">
                              <a:latin typeface="Cambria Math" panose="02040503050406030204" pitchFamily="18" charset="0"/>
                            </a:rPr>
                            <m:t>1+</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𝑥</m:t>
                              </m:r>
                            </m:sub>
                          </m:sSub>
                          <m:r>
                            <a:rPr lang="ru-RU" sz="2000" i="1">
                              <a:latin typeface="Cambria Math" panose="02040503050406030204" pitchFamily="18" charset="0"/>
                            </a:rPr>
                            <m:t>𝑦</m:t>
                          </m:r>
                          <m:r>
                            <a:rPr lang="ru-RU" sz="2000" i="1">
                              <a:latin typeface="Cambria Math" panose="02040503050406030204" pitchFamily="18" charset="0"/>
                            </a:rPr>
                            <m:t>−</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𝑥</m:t>
                          </m:r>
                        </m:e>
                      </m:d>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ru-RU" sz="2000" i="1">
                                  <a:latin typeface="Cambria Math" panose="02040503050406030204" pitchFamily="18" charset="0"/>
                                </a:rPr>
                                <m:t>𝐵</m:t>
                              </m:r>
                            </m:e>
                          </m:acc>
                        </m:num>
                        <m:den>
                          <m:r>
                            <a:rPr lang="ru-RU" sz="2000" i="1">
                              <a:latin typeface="Cambria Math" panose="02040503050406030204" pitchFamily="18" charset="0"/>
                            </a:rPr>
                            <m:t>𝐵</m:t>
                          </m:r>
                          <m:r>
                            <a:rPr lang="ru-RU" sz="2000" i="1">
                              <a:latin typeface="Cambria Math" panose="02040503050406030204" pitchFamily="18" charset="0"/>
                            </a:rPr>
                            <m:t>𝜌</m:t>
                          </m:r>
                        </m:den>
                      </m:f>
                      <m:r>
                        <a:rPr lang="en-US" sz="2000" b="0" i="1" smtClean="0">
                          <a:latin typeface="Cambria Math" panose="02040503050406030204" pitchFamily="18" charset="0"/>
                        </a:rPr>
                        <m:t> ,  </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𝑥</m:t>
                              </m:r>
                            </m:sub>
                          </m:sSub>
                          <m:r>
                            <a:rPr lang="ru-RU"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e>
                            <m:sub>
                              <m:r>
                                <a:rPr lang="ru-RU" sz="2000" i="1">
                                  <a:latin typeface="Cambria Math" panose="02040503050406030204" pitchFamily="18" charset="0"/>
                                </a:rPr>
                                <m:t>𝑦</m:t>
                              </m:r>
                            </m:sub>
                          </m:sSub>
                          <m:r>
                            <a:rPr lang="ru-RU" sz="2000" i="1">
                              <a:latin typeface="Cambria Math" panose="02040503050406030204" pitchFamily="18" charset="0"/>
                            </a:rPr>
                            <m:t>,0</m:t>
                          </m:r>
                        </m:e>
                      </m:d>
                      <m:r>
                        <a:rPr lang="ru-RU" sz="2000" i="1">
                          <a:latin typeface="Cambria Math" panose="02040503050406030204" pitchFamily="18" charset="0"/>
                        </a:rPr>
                        <m:t>=</m:t>
                      </m:r>
                      <m:d>
                        <m:dPr>
                          <m:ctrlPr>
                            <a:rPr lang="en-US" sz="2000" i="1">
                              <a:latin typeface="Cambria Math" panose="02040503050406030204" pitchFamily="18" charset="0"/>
                            </a:rPr>
                          </m:ctrlPr>
                        </m:dPr>
                        <m:e>
                          <m:r>
                            <a:rPr lang="ru-RU" sz="2000" i="1">
                              <a:latin typeface="Cambria Math" panose="02040503050406030204" pitchFamily="18" charset="0"/>
                            </a:rPr>
                            <m:t>1+</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𝑥</m:t>
                              </m:r>
                            </m:sub>
                          </m:sSub>
                          <m:r>
                            <a:rPr lang="ru-RU" sz="2000" i="1">
                              <a:latin typeface="Cambria Math" panose="02040503050406030204" pitchFamily="18" charset="0"/>
                            </a:rPr>
                            <m:t>𝑦</m:t>
                          </m:r>
                          <m:r>
                            <a:rPr lang="ru-RU" sz="2000" i="1">
                              <a:latin typeface="Cambria Math" panose="02040503050406030204" pitchFamily="18" charset="0"/>
                            </a:rPr>
                            <m:t>−</m:t>
                          </m:r>
                          <m:sSub>
                            <m:sSubPr>
                              <m:ctrlPr>
                                <a:rPr lang="en-US" sz="2000" i="1">
                                  <a:latin typeface="Cambria Math" panose="02040503050406030204" pitchFamily="18" charset="0"/>
                                </a:rPr>
                              </m:ctrlPr>
                            </m:sSubPr>
                            <m:e>
                              <m:r>
                                <a:rPr lang="ru-RU" sz="2000" i="1">
                                  <a:latin typeface="Cambria Math" panose="02040503050406030204" pitchFamily="18" charset="0"/>
                                </a:rPr>
                                <m:t>𝐾</m:t>
                              </m:r>
                            </m:e>
                            <m:sub>
                              <m:r>
                                <a:rPr lang="ru-RU" sz="2000" i="1">
                                  <a:latin typeface="Cambria Math" panose="02040503050406030204" pitchFamily="18" charset="0"/>
                                </a:rPr>
                                <m:t>𝑦</m:t>
                              </m:r>
                            </m:sub>
                          </m:sSub>
                          <m:r>
                            <a:rPr lang="ru-RU" sz="2000" i="1">
                              <a:latin typeface="Cambria Math" panose="02040503050406030204" pitchFamily="18" charset="0"/>
                            </a:rPr>
                            <m:t>𝑥</m:t>
                          </m:r>
                        </m:e>
                      </m:d>
                      <m:f>
                        <m:fPr>
                          <m:ctrlPr>
                            <a:rPr lang="en-US" sz="2000" i="1">
                              <a:latin typeface="Cambria Math" panose="02040503050406030204" pitchFamily="18" charset="0"/>
                            </a:rPr>
                          </m:ctrlPr>
                        </m:fPr>
                        <m:num>
                          <m:acc>
                            <m:accPr>
                              <m:chr m:val="⃗"/>
                              <m:ctrlPr>
                                <a:rPr lang="en-US" sz="2000" i="1">
                                  <a:latin typeface="Cambria Math" panose="02040503050406030204" pitchFamily="18" charset="0"/>
                                </a:rPr>
                              </m:ctrlPr>
                            </m:accPr>
                            <m:e>
                              <m:r>
                                <a:rPr lang="ru-RU" sz="2000" i="1">
                                  <a:latin typeface="Cambria Math" panose="02040503050406030204" pitchFamily="18" charset="0"/>
                                </a:rPr>
                                <m:t>𝐸</m:t>
                              </m:r>
                            </m:e>
                          </m:acc>
                        </m:num>
                        <m:den>
                          <m:r>
                            <a:rPr lang="ru-RU" sz="2000" i="1">
                              <a:latin typeface="Cambria Math" panose="02040503050406030204" pitchFamily="18" charset="0"/>
                            </a:rPr>
                            <m:t>𝐵</m:t>
                          </m:r>
                          <m:r>
                            <a:rPr lang="ru-RU" sz="2000" i="1">
                              <a:latin typeface="Cambria Math" panose="02040503050406030204" pitchFamily="18" charset="0"/>
                            </a:rPr>
                            <m:t>𝜌</m:t>
                          </m:r>
                        </m:den>
                      </m:f>
                    </m:oMath>
                  </m:oMathPara>
                </a14:m>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93019" y="808709"/>
                <a:ext cx="11704320" cy="5629036"/>
              </a:xfrm>
              <a:blipFill>
                <a:blip r:embed="rId2"/>
                <a:stretch>
                  <a:fillRect l="-469" t="-542"/>
                </a:stretch>
              </a:blipFill>
            </p:spPr>
            <p:txBody>
              <a:bodyPr/>
              <a:lstStyle/>
              <a:p>
                <a:r>
                  <a:rPr lang="en-US">
                    <a:noFill/>
                  </a:rPr>
                  <a:t> </a:t>
                </a:r>
              </a:p>
            </p:txBody>
          </p:sp>
        </mc:Fallback>
      </mc:AlternateContent>
      <p:sp>
        <p:nvSpPr>
          <p:cNvPr id="7" name="Footer Placeholder 6"/>
          <p:cNvSpPr>
            <a:spLocks noGrp="1"/>
          </p:cNvSpPr>
          <p:nvPr>
            <p:ph type="ftr" sz="quarter" idx="11"/>
          </p:nvPr>
        </p:nvSpPr>
        <p:spPr/>
        <p:txBody>
          <a:bodyPr/>
          <a:lstStyle/>
          <a:p>
            <a:r>
              <a:rPr lang="en-US" smtClean="0"/>
              <a:t>Beam Polarization and Polarimetry at EIC</a:t>
            </a:r>
            <a:endParaRPr lang="en-US" dirty="0"/>
          </a:p>
        </p:txBody>
      </p:sp>
      <p:sp>
        <p:nvSpPr>
          <p:cNvPr id="8" name="Slide Number Placeholder 7"/>
          <p:cNvSpPr>
            <a:spLocks noGrp="1"/>
          </p:cNvSpPr>
          <p:nvPr>
            <p:ph type="sldNum" sz="quarter" idx="12"/>
          </p:nvPr>
        </p:nvSpPr>
        <p:spPr/>
        <p:txBody>
          <a:bodyPr/>
          <a:lstStyle/>
          <a:p>
            <a:fld id="{07E1C93C-5050-FC42-8F10-D22D4F119D13}" type="slidenum">
              <a:rPr lang="en-US" smtClean="0"/>
              <a:pPr/>
              <a:t>9</a:t>
            </a:fld>
            <a:endParaRPr lang="en-US" dirty="0"/>
          </a:p>
        </p:txBody>
      </p:sp>
      <p:sp>
        <p:nvSpPr>
          <p:cNvPr id="9" name="Date Placeholder 8"/>
          <p:cNvSpPr>
            <a:spLocks noGrp="1"/>
          </p:cNvSpPr>
          <p:nvPr>
            <p:ph type="dt" sz="half" idx="2"/>
          </p:nvPr>
        </p:nvSpPr>
        <p:spPr/>
        <p:txBody>
          <a:bodyPr/>
          <a:lstStyle/>
          <a:p>
            <a:r>
              <a:rPr lang="en-US" smtClean="0"/>
              <a:t>July 1, 2020</a:t>
            </a:r>
            <a:endParaRPr lang="en-US" dirty="0"/>
          </a:p>
        </p:txBody>
      </p:sp>
    </p:spTree>
    <p:extLst>
      <p:ext uri="{BB962C8B-B14F-4D97-AF65-F5344CB8AC3E}">
        <p14:creationId xmlns:p14="http://schemas.microsoft.com/office/powerpoint/2010/main" val="7288354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B5FDA33-0725-481D-A9BF-32E6FB1CA958}" vid="{825910BA-ECA8-437E-BE28-9A14A03687B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JLab Widescreen Template</Template>
  <TotalTime>33726</TotalTime>
  <Words>2821</Words>
  <Application>Microsoft Office PowerPoint</Application>
  <PresentationFormat>Widescreen</PresentationFormat>
  <Paragraphs>158</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Cambria Math</vt:lpstr>
      <vt:lpstr>PingFangSC-Regular</vt:lpstr>
      <vt:lpstr>Theme1</vt:lpstr>
      <vt:lpstr>IR Related Effects</vt:lpstr>
      <vt:lpstr>Outline</vt:lpstr>
      <vt:lpstr>Detector Solenoid Effect on Orbit I</vt:lpstr>
      <vt:lpstr>Detector Solenoid Effect on Orbit II</vt:lpstr>
      <vt:lpstr>Detector Solenoid Effect on Spin</vt:lpstr>
      <vt:lpstr>Accounting for Correction System</vt:lpstr>
      <vt:lpstr>Combined Solenoid and Corrector Spin Effect as Function of Energy</vt:lpstr>
      <vt:lpstr>Spin Effect as Function of Solenoid Field at 20 GeV</vt:lpstr>
      <vt:lpstr>Horizontal Crabbing in Figure-8 Ring </vt:lpstr>
      <vt:lpstr>Horizontal Crabbing in Figure-8 Ring </vt:lpstr>
      <vt:lpstr>Vertical Crabbing in Figure-8 Ring </vt:lpstr>
      <vt:lpstr>Crabbing in EIC</vt:lpstr>
      <vt:lpstr>Analysis of Beam-Beam Effect</vt:lpstr>
      <vt:lpstr>Simulation of Beam-Beam Effect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Talk</dc:title>
  <dc:creator>Erin Clifton</dc:creator>
  <cp:lastModifiedBy>Vasiliy Morozov</cp:lastModifiedBy>
  <cp:revision>443</cp:revision>
  <dcterms:created xsi:type="dcterms:W3CDTF">2018-09-06T13:32:58Z</dcterms:created>
  <dcterms:modified xsi:type="dcterms:W3CDTF">2020-06-30T22:20:52Z</dcterms:modified>
</cp:coreProperties>
</file>