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4"/>
  </p:sldMasterIdLst>
  <p:notesMasterIdLst>
    <p:notesMasterId r:id="rId24"/>
  </p:notesMasterIdLst>
  <p:handoutMasterIdLst>
    <p:handoutMasterId r:id="rId25"/>
  </p:handoutMasterIdLst>
  <p:sldIdLst>
    <p:sldId id="288" r:id="rId5"/>
    <p:sldId id="280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84" r:id="rId15"/>
    <p:sldId id="285" r:id="rId16"/>
    <p:sldId id="275" r:id="rId17"/>
    <p:sldId id="289" r:id="rId18"/>
    <p:sldId id="278" r:id="rId19"/>
    <p:sldId id="283" r:id="rId20"/>
    <p:sldId id="282" r:id="rId21"/>
    <p:sldId id="279" r:id="rId22"/>
    <p:sldId id="277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519D"/>
    <a:srgbClr val="2440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1700" autoAdjust="0"/>
    <p:restoredTop sz="94646"/>
  </p:normalViewPr>
  <p:slideViewPr>
    <p:cSldViewPr snapToGrid="0" snapToObjects="1">
      <p:cViewPr varScale="1">
        <p:scale>
          <a:sx n="124" d="100"/>
          <a:sy n="124" d="100"/>
        </p:scale>
        <p:origin x="800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C2C6F8-F0A7-4259-8FF7-90073C42A854}" type="datetimeFigureOut">
              <a:rPr lang="en-US" smtClean="0"/>
              <a:t>6/29/20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274DB4-1DAE-4143-B1E5-D86DF017E9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16472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6D1A43-4927-448A-8709-1A639C18A13E}" type="datetimeFigureOut">
              <a:rPr lang="en-US" smtClean="0"/>
              <a:t>6/29/20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18C55E-B25D-49F7-AC7B-3685D67F1C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7795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l="-2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56185" y="2790092"/>
            <a:ext cx="4741984" cy="1774948"/>
          </a:xfrm>
        </p:spPr>
        <p:txBody>
          <a:bodyPr anchor="b">
            <a:normAutofit/>
          </a:bodyPr>
          <a:lstStyle>
            <a:lvl1pPr algn="r">
              <a:defRPr sz="4400" b="0" i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56185" y="4642339"/>
            <a:ext cx="4741984" cy="580292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0519D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charset="0"/>
                <a:ea typeface="Arial" charset="0"/>
                <a:cs typeface="Arial" charset="0"/>
              </a:defRPr>
            </a:lvl1pPr>
            <a:lvl2pPr>
              <a:defRPr>
                <a:latin typeface="Arial" charset="0"/>
                <a:ea typeface="Arial" charset="0"/>
                <a:cs typeface="Arial" charset="0"/>
              </a:defRPr>
            </a:lvl2pPr>
            <a:lvl3pPr>
              <a:defRPr>
                <a:latin typeface="Arial" charset="0"/>
                <a:ea typeface="Arial" charset="0"/>
                <a:cs typeface="Arial" charset="0"/>
              </a:defRPr>
            </a:lvl3pPr>
            <a:lvl4pPr>
              <a:defRPr>
                <a:latin typeface="Arial" charset="0"/>
                <a:ea typeface="Arial" charset="0"/>
                <a:cs typeface="Arial" charset="0"/>
              </a:defRPr>
            </a:lvl4pPr>
            <a:lvl5pPr>
              <a:defRPr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3525752-C677-404D-9D79-2FB9D330A6FC}"/>
              </a:ext>
            </a:extLst>
          </p:cNvPr>
          <p:cNvSpPr txBox="1"/>
          <p:nvPr userDrawn="1"/>
        </p:nvSpPr>
        <p:spPr>
          <a:xfrm>
            <a:off x="3750513" y="6335560"/>
            <a:ext cx="24045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Electron Ion Collider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>
            <a:lvl1pPr algn="ctr">
              <a:defRPr/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20000" t="90000" r="-2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7212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fld id="{893C5830-40F3-F04E-B2E3-10E6672BA8FF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1" name="Picture 10" descr="A picture containing food, drawing&#10;&#10;Description automatically generated">
            <a:extLst>
              <a:ext uri="{FF2B5EF4-FFF2-40B4-BE49-F238E27FC236}">
                <a16:creationId xmlns:a16="http://schemas.microsoft.com/office/drawing/2014/main" id="{9C27F66C-12AE-E64D-B612-DD175FB466D3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9388" y="6184063"/>
            <a:ext cx="2205793" cy="617622"/>
          </a:xfrm>
          <a:prstGeom prst="rect">
            <a:avLst/>
          </a:prstGeom>
        </p:spPr>
      </p:pic>
      <p:pic>
        <p:nvPicPr>
          <p:cNvPr id="13" name="Picture 12" descr="A close up of a logo&#10;&#10;Description automatically generated">
            <a:extLst>
              <a:ext uri="{FF2B5EF4-FFF2-40B4-BE49-F238E27FC236}">
                <a16:creationId xmlns:a16="http://schemas.microsoft.com/office/drawing/2014/main" id="{1C18B7BC-4648-5E4D-82B5-2F3665986EBC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7332446" y="6176963"/>
            <a:ext cx="1812868" cy="67076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07F9D98-A62C-9749-AF05-7A1343C4E054}"/>
              </a:ext>
            </a:extLst>
          </p:cNvPr>
          <p:cNvPicPr>
            <a:picLocks noChangeAspect="1"/>
          </p:cNvPicPr>
          <p:nvPr userDrawn="1"/>
        </p:nvPicPr>
        <p:blipFill>
          <a:blip r:embed="rId16"/>
          <a:stretch>
            <a:fillRect/>
          </a:stretch>
        </p:blipFill>
        <p:spPr>
          <a:xfrm>
            <a:off x="3575464" y="6245643"/>
            <a:ext cx="2197100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2360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0519D"/>
          </a:solidFill>
          <a:latin typeface="Arial" charset="0"/>
          <a:ea typeface="Arial" charset="0"/>
          <a:cs typeface="Arial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charset="0"/>
          <a:ea typeface="Arial" charset="0"/>
          <a:cs typeface="Arial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53440" y="1495941"/>
            <a:ext cx="4741984" cy="1877655"/>
          </a:xfrm>
        </p:spPr>
        <p:txBody>
          <a:bodyPr>
            <a:normAutofit/>
          </a:bodyPr>
          <a:lstStyle/>
          <a:p>
            <a:r>
              <a:rPr lang="en-US" sz="3600" dirty="0"/>
              <a:t>Acceleration of Electrons in the RCS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31989" y="3561588"/>
            <a:ext cx="6300775" cy="1687068"/>
          </a:xfrm>
        </p:spPr>
        <p:txBody>
          <a:bodyPr>
            <a:normAutofit/>
          </a:bodyPr>
          <a:lstStyle/>
          <a:p>
            <a:r>
              <a:rPr lang="en-US" dirty="0"/>
              <a:t>Vahid Ranjbar, BNL </a:t>
            </a:r>
          </a:p>
          <a:p>
            <a:r>
              <a:rPr lang="en-US" dirty="0"/>
              <a:t>Beam Polarization and Polarimetry at EIC</a:t>
            </a:r>
          </a:p>
          <a:p>
            <a:r>
              <a:rPr lang="en-US" dirty="0"/>
              <a:t>July 1</a:t>
            </a:r>
            <a:r>
              <a:rPr lang="en-US" baseline="30000" dirty="0"/>
              <a:t>st</a:t>
            </a:r>
            <a:r>
              <a:rPr lang="en-US" dirty="0"/>
              <a:t> 2020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C5CF649-E357-7440-B1BC-E691A7FF29DB}"/>
              </a:ext>
            </a:extLst>
          </p:cNvPr>
          <p:cNvSpPr txBox="1"/>
          <p:nvPr/>
        </p:nvSpPr>
        <p:spPr>
          <a:xfrm>
            <a:off x="5851467" y="5362059"/>
            <a:ext cx="3112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Electron Ion Collider</a:t>
            </a:r>
          </a:p>
        </p:txBody>
      </p:sp>
    </p:spTree>
    <p:extLst>
      <p:ext uri="{BB962C8B-B14F-4D97-AF65-F5344CB8AC3E}">
        <p14:creationId xmlns:p14="http://schemas.microsoft.com/office/powerpoint/2010/main" val="293094700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23E9F44F-2E39-BA45-9ED4-4EEC89C0B6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475" y="1351699"/>
            <a:ext cx="3945268" cy="44337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RCS Design Parameters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CC352E-3EEF-5F47-914C-F7B2C024D827}"/>
              </a:ext>
            </a:extLst>
          </p:cNvPr>
          <p:cNvSpPr txBox="1"/>
          <p:nvPr/>
        </p:nvSpPr>
        <p:spPr>
          <a:xfrm>
            <a:off x="4571999" y="1351699"/>
            <a:ext cx="45720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Current Design accommodates detector bypasses and RF physical needs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Two connecting arc designs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Detector</a:t>
            </a:r>
            <a:r>
              <a:rPr lang="en-US" dirty="0">
                <a:sym typeface="Wingdings" pitchFamily="2" charset="2"/>
              </a:rPr>
              <a:t> IP6, IP8</a:t>
            </a:r>
            <a:endParaRPr lang="en-US" dirty="0"/>
          </a:p>
          <a:p>
            <a:pPr marL="742950" lvl="1" indent="-285750">
              <a:buFont typeface="Arial"/>
              <a:buChar char="•"/>
            </a:pPr>
            <a:r>
              <a:rPr lang="en-US" dirty="0"/>
              <a:t>RF</a:t>
            </a:r>
            <a:r>
              <a:rPr lang="en-US" dirty="0">
                <a:sym typeface="Wingdings" pitchFamily="2" charset="2"/>
              </a:rPr>
              <a:t>, Extraction, Injection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>
                <a:sym typeface="Wingdings" pitchFamily="2" charset="2"/>
              </a:rPr>
              <a:t>IP10 RF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>
                <a:sym typeface="Wingdings" pitchFamily="2" charset="2"/>
              </a:rPr>
              <a:t>IP12 Extraction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>
                <a:sym typeface="Wingdings" pitchFamily="2" charset="2"/>
              </a:rPr>
              <a:t>IP2  Injection</a:t>
            </a:r>
          </a:p>
          <a:p>
            <a:pPr marL="1200150" lvl="2" indent="-285750">
              <a:buFont typeface="Arial"/>
              <a:buChar char="•"/>
            </a:pPr>
            <a:r>
              <a:rPr lang="en-US" dirty="0">
                <a:sym typeface="Wingdings" pitchFamily="2" charset="2"/>
              </a:rPr>
              <a:t>IP4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Achieved 3-4 meter bypass at the IP.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Impacts symmetry of lattice.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However by optimizing the quad strengths in the bypass region we can recover low intrinsic losses.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B0694D2-1935-CD45-8989-79141793F848}"/>
              </a:ext>
            </a:extLst>
          </p:cNvPr>
          <p:cNvSpPr/>
          <p:nvPr/>
        </p:nvSpPr>
        <p:spPr>
          <a:xfrm>
            <a:off x="3750513" y="541434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marL="628650" lvl="1" indent="-171450">
              <a:buFont typeface="Wingdings" pitchFamily="2" charset="2"/>
              <a:buChar char="v"/>
            </a:pPr>
            <a:r>
              <a:rPr lang="en-US" sz="1200" b="1" dirty="0"/>
              <a:t>Spin resonance free electron ring injector Phys. Rev. Accel. Beams 21, 111003 – Published 27 November 2018</a:t>
            </a:r>
          </a:p>
        </p:txBody>
      </p:sp>
    </p:spTree>
    <p:extLst>
      <p:ext uri="{BB962C8B-B14F-4D97-AF65-F5344CB8AC3E}">
        <p14:creationId xmlns:p14="http://schemas.microsoft.com/office/powerpoint/2010/main" val="3468354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DEE7A-BC21-1748-B1F3-1246FCEDB3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Detector Bypass design (Doug Holmes) IP6, IP8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6272A0-8BDC-A044-B0D0-855B03816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A28363-3A32-E741-8870-6E466EEA7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9512" y="1962040"/>
            <a:ext cx="5437140" cy="40433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18197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D9241F-253E-CD4E-87DA-0C0CC6A9E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Design IP10,12,2 and 4 (Doug Holmes) RF, Extraction, Injection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0527C3-F66D-2E48-BDF8-57683BDA0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14C3F7-F066-C04B-BB0C-C23E30CF5E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0647" y="1841296"/>
            <a:ext cx="5552597" cy="4470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4759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</p:spPr>
        <p:txBody>
          <a:bodyPr/>
          <a:lstStyle/>
          <a:p>
            <a:r>
              <a:rPr lang="en-US" dirty="0"/>
              <a:t>Polarization Performance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2551" y="1465701"/>
            <a:ext cx="7886700" cy="4846198"/>
          </a:xfrm>
        </p:spPr>
        <p:txBody>
          <a:bodyPr>
            <a:normAutofit/>
          </a:bodyPr>
          <a:lstStyle/>
          <a:p>
            <a:r>
              <a:rPr lang="en-US" dirty="0"/>
              <a:t>Intrinsic resonance as calculated by DEPOL yield no cumulative depolarization loss for a beam with below 1,000 mm-</a:t>
            </a:r>
            <a:r>
              <a:rPr lang="en-US" dirty="0" err="1"/>
              <a:t>mrad</a:t>
            </a:r>
            <a:r>
              <a:rPr lang="en-US" dirty="0"/>
              <a:t> </a:t>
            </a:r>
            <a:r>
              <a:rPr lang="en-US" dirty="0" err="1"/>
              <a:t>rms</a:t>
            </a:r>
            <a:r>
              <a:rPr lang="en-US" dirty="0"/>
              <a:t> normalized emittance. </a:t>
            </a:r>
          </a:p>
          <a:p>
            <a:r>
              <a:rPr lang="en-US" dirty="0"/>
              <a:t>Imperfections could however potentially cause greater than 5% losses during ramp.</a:t>
            </a:r>
          </a:p>
          <a:p>
            <a:r>
              <a:rPr lang="en-US" dirty="0"/>
              <a:t>Due primarily to quadrupole misalignment and dipole rolls.</a:t>
            </a:r>
            <a:endParaRPr lang="en-US" dirty="0">
              <a:sym typeface="Wingdings" pitchFamily="2" charset="2"/>
            </a:endParaRPr>
          </a:p>
          <a:p>
            <a:pPr lvl="1"/>
            <a:r>
              <a:rPr lang="en-US" dirty="0">
                <a:sym typeface="Wingdings" pitchFamily="2" charset="2"/>
              </a:rPr>
              <a:t> But these effects can be controlled to bring our losses below 5% on ramp. Orbit Smoothing and Imperfection bumps.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3750513" y="6311899"/>
            <a:ext cx="2057400" cy="365125"/>
          </a:xfrm>
        </p:spPr>
        <p:txBody>
          <a:bodyPr/>
          <a:lstStyle/>
          <a:p>
            <a:fld id="{893C5830-40F3-F04E-B2E3-10E6672BA8FF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97680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CB8D22-223A-7B46-9E66-43D6385ADB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of Imperfections: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59CF1-E548-C44C-B22C-D446EE12C5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lvl="1"/>
            <a:r>
              <a:rPr lang="en-US" dirty="0"/>
              <a:t>Survey estimates are 0.2 mm </a:t>
            </a:r>
            <a:r>
              <a:rPr lang="en-US" dirty="0" err="1"/>
              <a:t>rms</a:t>
            </a:r>
            <a:r>
              <a:rPr lang="en-US" dirty="0"/>
              <a:t> with a 2 sigma cut off and +/- 1 </a:t>
            </a:r>
            <a:r>
              <a:rPr lang="en-US" dirty="0" err="1"/>
              <a:t>mrad</a:t>
            </a:r>
            <a:r>
              <a:rPr lang="en-US" dirty="0"/>
              <a:t> rolls. This yields an estimated </a:t>
            </a:r>
            <a:r>
              <a:rPr lang="en-US" dirty="0" err="1"/>
              <a:t>rms</a:t>
            </a:r>
            <a:r>
              <a:rPr lang="en-US" dirty="0"/>
              <a:t> orbit distortion of between 3-6 mm rms.</a:t>
            </a:r>
          </a:p>
          <a:p>
            <a:pPr lvl="1"/>
            <a:r>
              <a:rPr lang="en-US" dirty="0"/>
              <a:t>Extracting at 10 GeV RCS can handle &gt; 3 mm RMS orbit with &lt; 5% pol. Loss and 2 </a:t>
            </a:r>
            <a:r>
              <a:rPr lang="en-US" dirty="0" err="1"/>
              <a:t>mrad</a:t>
            </a:r>
            <a:r>
              <a:rPr lang="en-US" dirty="0"/>
              <a:t> uncorrected rolls.</a:t>
            </a:r>
          </a:p>
          <a:p>
            <a:pPr lvl="1"/>
            <a:r>
              <a:rPr lang="en-US" dirty="0"/>
              <a:t>With appropriate BPM and corrector pairs this can be corrected down to below 0.5 mm </a:t>
            </a:r>
            <a:r>
              <a:rPr lang="en-US" dirty="0" err="1"/>
              <a:t>rms</a:t>
            </a:r>
            <a:r>
              <a:rPr lang="en-US" dirty="0"/>
              <a:t> and push our polarization losses below 5% extracting at 18 GeV.</a:t>
            </a:r>
          </a:p>
          <a:p>
            <a:pPr lvl="1"/>
            <a:r>
              <a:rPr lang="en-US" dirty="0"/>
              <a:t>Once corrected, dynamical changes of the relative field strength in the quads and dipoles of greater than 0.5% can be tolerated with little effect on polarization transmission. </a:t>
            </a:r>
          </a:p>
          <a:p>
            <a:pPr lvl="1"/>
            <a:r>
              <a:rPr lang="en-US" dirty="0"/>
              <a:t>Orthogonal imperfection bump scheme to fix any remaining losses beyond SVD orbit smoothing.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76CB2E-2071-A34F-A24B-F8FDAAE69A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1599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0365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Studies with SVD orbit correction: Quadrupole Misalignments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3" name="Picture 2" descr="Screen Shot 2018-04-10 at 8.43.16 A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3967" y="2326269"/>
            <a:ext cx="7124013" cy="406429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13534" y="1402939"/>
            <a:ext cx="84626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Polarization Transmission to 18 </a:t>
            </a:r>
            <a:r>
              <a:rPr lang="en-US" dirty="0" err="1"/>
              <a:t>GeV</a:t>
            </a:r>
            <a:r>
              <a:rPr lang="en-US" dirty="0"/>
              <a:t> for random </a:t>
            </a:r>
            <a:r>
              <a:rPr lang="en-US" dirty="0" err="1"/>
              <a:t>gaussian</a:t>
            </a:r>
            <a:r>
              <a:rPr lang="en-US" dirty="0"/>
              <a:t> </a:t>
            </a:r>
            <a:r>
              <a:rPr lang="en-US" dirty="0" err="1"/>
              <a:t>quadrupole</a:t>
            </a:r>
            <a:r>
              <a:rPr lang="en-US" dirty="0"/>
              <a:t> misalignments with SVD orbit correction for 4 different random seeds.  * indicates tests with </a:t>
            </a:r>
            <a:r>
              <a:rPr lang="en-US" dirty="0" err="1"/>
              <a:t>bpm</a:t>
            </a:r>
            <a:r>
              <a:rPr lang="en-US" dirty="0"/>
              <a:t> misalignments of 0.2 mm </a:t>
            </a:r>
            <a:r>
              <a:rPr lang="en-US" dirty="0" err="1"/>
              <a:t>rms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544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40365"/>
            <a:ext cx="7886700" cy="1325563"/>
          </a:xfrm>
        </p:spPr>
        <p:txBody>
          <a:bodyPr>
            <a:normAutofit/>
          </a:bodyPr>
          <a:lstStyle/>
          <a:p>
            <a:r>
              <a:rPr lang="en-US" sz="4000" dirty="0"/>
              <a:t>Studies with SVD orbit correction: Dipole Rolls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13534" y="1402939"/>
            <a:ext cx="84626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Polarization Transmission to 18 GeV for random gaussian dipole rolls with SVD orbit correction for 2 different random seeds. (calculated using spin tracking in </a:t>
            </a:r>
            <a:r>
              <a:rPr lang="en-US" dirty="0" err="1"/>
              <a:t>Zgoubi</a:t>
            </a:r>
            <a:r>
              <a:rPr lang="en-US" dirty="0"/>
              <a:t>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C32FC6-C775-584C-9512-CD092E934E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26269"/>
            <a:ext cx="9144000" cy="2910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25363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Dynamical Orbit Effects Example: NSLS-II Booster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 descr="BR_Y_zoo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7999" y="1899600"/>
            <a:ext cx="3462421" cy="2653333"/>
          </a:xfrm>
          <a:prstGeom prst="rect">
            <a:avLst/>
          </a:prstGeom>
        </p:spPr>
      </p:pic>
      <p:pic>
        <p:nvPicPr>
          <p:cNvPr id="6" name="Picture 5" descr="BR_X_Y_Sum_50shots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559" b="33513"/>
          <a:stretch/>
        </p:blipFill>
        <p:spPr>
          <a:xfrm>
            <a:off x="133684" y="1877847"/>
            <a:ext cx="5316314" cy="161848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0" y="1530268"/>
            <a:ext cx="2794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Thanks :Wang, </a:t>
            </a:r>
            <a:r>
              <a:rPr lang="en-US" dirty="0" err="1"/>
              <a:t>Guimei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138001" y="3607766"/>
            <a:ext cx="9005999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400 </a:t>
            </a:r>
            <a:r>
              <a:rPr lang="en-US" dirty="0" err="1"/>
              <a:t>msec</a:t>
            </a:r>
            <a:r>
              <a:rPr lang="en-US" dirty="0"/>
              <a:t> Ramp, 8M Turns to 3 GeV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Randomly collected 50 shots over 1 hr.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Shot to shot variation ~ 70 microns. 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Transient dynamics die after 1</a:t>
            </a:r>
            <a:r>
              <a:rPr lang="en-US" baseline="30000" dirty="0"/>
              <a:t>st</a:t>
            </a:r>
            <a:r>
              <a:rPr lang="en-US" dirty="0"/>
              <a:t> 50 </a:t>
            </a:r>
            <a:r>
              <a:rPr lang="en-US" dirty="0" err="1"/>
              <a:t>msec</a:t>
            </a:r>
            <a:r>
              <a:rPr lang="en-US" dirty="0"/>
              <a:t> 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Equivalent to below 10 </a:t>
            </a:r>
            <a:r>
              <a:rPr lang="en-US" dirty="0" err="1"/>
              <a:t>GeV</a:t>
            </a:r>
            <a:r>
              <a:rPr lang="en-US" dirty="0"/>
              <a:t> in RCS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In RCS tolerate &gt; 3 mm RMS orbit below 10 </a:t>
            </a:r>
            <a:r>
              <a:rPr lang="en-US" dirty="0" err="1"/>
              <a:t>GeV</a:t>
            </a:r>
            <a:endParaRPr lang="en-US" dirty="0"/>
          </a:p>
          <a:p>
            <a:pPr marL="285750" indent="-285750">
              <a:buFont typeface="Arial"/>
              <a:buChar char="•"/>
            </a:pPr>
            <a:r>
              <a:rPr lang="en-US" dirty="0"/>
              <a:t>After 50 </a:t>
            </a:r>
            <a:r>
              <a:rPr lang="en-US" dirty="0" err="1"/>
              <a:t>msec</a:t>
            </a:r>
            <a:r>
              <a:rPr lang="en-US" dirty="0"/>
              <a:t> variation on ramp peak swing 0.1 mm over 50 msec.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ym typeface="Wingdings"/>
              </a:rPr>
              <a:t> 0.02 </a:t>
            </a:r>
            <a:r>
              <a:rPr lang="en-US" dirty="0" err="1">
                <a:sym typeface="Wingdings"/>
              </a:rPr>
              <a:t>mrad</a:t>
            </a:r>
            <a:r>
              <a:rPr lang="en-US" dirty="0">
                <a:sym typeface="Wingdings"/>
              </a:rPr>
              <a:t> kick at quads. This is well within the existing bandwidth of our corrector system (swing +/- 1 Amp 20Hz)  Possible to achieve 200 Hz ~ 5 </a:t>
            </a:r>
            <a:r>
              <a:rPr lang="en-US" dirty="0" err="1">
                <a:sym typeface="Wingdings"/>
              </a:rPr>
              <a:t>msec</a:t>
            </a:r>
            <a:r>
              <a:rPr lang="en-US" dirty="0">
                <a:sym typeface="Wingdings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2789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Orthogonal Imperfection Bump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431" y="1519061"/>
            <a:ext cx="4461994" cy="3841473"/>
          </a:xfrm>
        </p:spPr>
        <p:txBody>
          <a:bodyPr>
            <a:noAutofit/>
          </a:bodyPr>
          <a:lstStyle/>
          <a:p>
            <a:r>
              <a:rPr lang="en-US" sz="1800" b="1" dirty="0"/>
              <a:t>Static imperfection </a:t>
            </a:r>
            <a:r>
              <a:rPr lang="en-US" sz="1800" dirty="0"/>
              <a:t>bumps at any imperfection resonance location on the ramp. </a:t>
            </a:r>
          </a:p>
          <a:p>
            <a:r>
              <a:rPr lang="en-US" sz="1800" b="1" dirty="0"/>
              <a:t>Bumps are orthogonal </a:t>
            </a:r>
            <a:r>
              <a:rPr lang="en-US" sz="1800" dirty="0"/>
              <a:t>to each other and localized in energy space              </a:t>
            </a:r>
            <a:r>
              <a:rPr lang="en-US" sz="1800" dirty="0">
                <a:sym typeface="Wingdings"/>
              </a:rPr>
              <a:t> </a:t>
            </a:r>
            <a:r>
              <a:rPr lang="en-US" sz="1800" dirty="0"/>
              <a:t>no required bandwidth beyond  what is needed to ramp the dipoles with the energy.</a:t>
            </a:r>
          </a:p>
          <a:p>
            <a:r>
              <a:rPr lang="en-US" sz="1800" b="1" dirty="0"/>
              <a:t>Example Shown on Right</a:t>
            </a:r>
            <a:r>
              <a:rPr lang="en-US" sz="1800" dirty="0"/>
              <a:t>: 10 to 15% (0.005 res.) Depolarization Kick Imaginary and Real no kicks anywhere else.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 descr="ImpBumpOrt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7901" y="1332933"/>
            <a:ext cx="3391864" cy="2394277"/>
          </a:xfrm>
          <a:prstGeom prst="rect">
            <a:avLst/>
          </a:prstGeom>
        </p:spPr>
      </p:pic>
      <p:pic>
        <p:nvPicPr>
          <p:cNvPr id="6" name="Picture 5" descr="Magnet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8425" y="4093203"/>
            <a:ext cx="3960355" cy="221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6273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174"/>
            <a:ext cx="9144000" cy="4351338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Resonances in this lattice are driven by imperfections</a:t>
            </a:r>
          </a:p>
          <a:p>
            <a:r>
              <a:rPr lang="en-US" dirty="0">
                <a:sym typeface="Wingdings"/>
              </a:rPr>
              <a:t>Intrinsic resonances are so weak that even large field distortions don’t hurt.</a:t>
            </a:r>
          </a:p>
          <a:p>
            <a:r>
              <a:rPr lang="en-US" dirty="0">
                <a:sym typeface="Wingdings"/>
              </a:rPr>
              <a:t>Resilient to misalignments, dipole rolls and orbit distortions: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- Up to 0.4 mm quadrupole misalignments and 2.5 </a:t>
            </a:r>
            <a:r>
              <a:rPr lang="en-US" dirty="0" err="1">
                <a:sym typeface="Wingdings"/>
              </a:rPr>
              <a:t>mrad</a:t>
            </a:r>
            <a:r>
              <a:rPr lang="en-US" dirty="0">
                <a:sym typeface="Wingdings"/>
              </a:rPr>
              <a:t> dipole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               rolls are tolerable provided the orbit is corrected to 0.5 mm RMS level.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- Assume orbit correction using SVD algorithm with a corrector 	  	  and a BPM next to each quadrupole.</a:t>
            </a:r>
          </a:p>
          <a:p>
            <a:pPr marL="0" indent="0">
              <a:buNone/>
            </a:pPr>
            <a:r>
              <a:rPr lang="en-US" dirty="0">
                <a:sym typeface="Wingdings"/>
              </a:rPr>
              <a:t>	- within state-of-the art orbit control hard-and software</a:t>
            </a:r>
          </a:p>
          <a:p>
            <a:r>
              <a:rPr lang="en-US" dirty="0">
                <a:sym typeface="Wingdings"/>
              </a:rPr>
              <a:t> This will result in &gt; 95% polarization transmission.</a:t>
            </a:r>
          </a:p>
          <a:p>
            <a:r>
              <a:rPr lang="en-US" dirty="0">
                <a:sym typeface="Wingdings"/>
              </a:rPr>
              <a:t>To provide additional margin we show that fixed orthogonal imperfection bumps are capable of removing any residual polarization losses.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9032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Requirements</a:t>
            </a:r>
          </a:p>
          <a:p>
            <a:r>
              <a:rPr lang="en-US" dirty="0"/>
              <a:t>Spin Resonance Review</a:t>
            </a:r>
          </a:p>
          <a:p>
            <a:r>
              <a:rPr lang="en-US" dirty="0"/>
              <a:t>Concept Overview and Design </a:t>
            </a:r>
          </a:p>
          <a:p>
            <a:pPr lvl="1"/>
            <a:r>
              <a:rPr lang="en-US" dirty="0"/>
              <a:t>Geometry </a:t>
            </a:r>
          </a:p>
          <a:p>
            <a:pPr lvl="1"/>
            <a:r>
              <a:rPr lang="en-US" dirty="0"/>
              <a:t>Detector bypass </a:t>
            </a:r>
          </a:p>
          <a:p>
            <a:pPr lvl="1"/>
            <a:r>
              <a:rPr lang="en-US" dirty="0"/>
              <a:t>Spin resonance strengths</a:t>
            </a:r>
          </a:p>
          <a:p>
            <a:r>
              <a:rPr lang="en-US" dirty="0"/>
              <a:t>Polarization Performance</a:t>
            </a:r>
          </a:p>
          <a:p>
            <a:pPr lvl="1"/>
            <a:r>
              <a:rPr lang="en-US" dirty="0"/>
              <a:t>Tolerances for vertical misalignments</a:t>
            </a:r>
          </a:p>
          <a:p>
            <a:pPr lvl="1"/>
            <a:r>
              <a:rPr lang="en-US" dirty="0"/>
              <a:t>vertical orbit</a:t>
            </a:r>
          </a:p>
          <a:p>
            <a:pPr lvl="1"/>
            <a:r>
              <a:rPr lang="en-US" dirty="0"/>
              <a:t>Spin imperfection correction scheme</a:t>
            </a:r>
          </a:p>
          <a:p>
            <a:r>
              <a:rPr lang="en-US" dirty="0"/>
              <a:t>Summary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199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eRHIC</a:t>
            </a:r>
            <a:r>
              <a:rPr lang="en-US" dirty="0"/>
              <a:t> Injector Requirements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cost effective design to accelerate polarized electrons from 400 MeV </a:t>
            </a:r>
            <a:r>
              <a:rPr lang="en-US" dirty="0">
                <a:sym typeface="Wingdings"/>
              </a:rPr>
              <a:t> 18 </a:t>
            </a:r>
            <a:r>
              <a:rPr lang="en-US" dirty="0" err="1">
                <a:sym typeface="Wingdings"/>
              </a:rPr>
              <a:t>GeV</a:t>
            </a:r>
            <a:r>
              <a:rPr lang="en-US" dirty="0">
                <a:sym typeface="Wingdings"/>
              </a:rPr>
              <a:t> </a:t>
            </a:r>
          </a:p>
          <a:p>
            <a:pPr lvl="1"/>
            <a:r>
              <a:rPr lang="en-US" dirty="0">
                <a:sym typeface="Wingdings"/>
              </a:rPr>
              <a:t>For injection of 10-28 </a:t>
            </a:r>
            <a:r>
              <a:rPr lang="en-US" dirty="0" err="1">
                <a:sym typeface="Wingdings"/>
              </a:rPr>
              <a:t>nC</a:t>
            </a:r>
            <a:r>
              <a:rPr lang="en-US" dirty="0">
                <a:sym typeface="Wingdings"/>
              </a:rPr>
              <a:t> bunches into storage ring</a:t>
            </a:r>
          </a:p>
          <a:p>
            <a:pPr lvl="1"/>
            <a:r>
              <a:rPr lang="en-US" dirty="0">
                <a:sym typeface="Wingdings"/>
              </a:rPr>
              <a:t>Injection rate two bunches per sec. (1Hz)</a:t>
            </a:r>
          </a:p>
          <a:p>
            <a:pPr lvl="1"/>
            <a:r>
              <a:rPr lang="en-US" dirty="0">
                <a:sym typeface="Wingdings"/>
              </a:rPr>
              <a:t>Maintain polarization transmission losses &lt; 5%</a:t>
            </a:r>
          </a:p>
          <a:p>
            <a:pPr lvl="1"/>
            <a:r>
              <a:rPr lang="en-US" dirty="0">
                <a:sym typeface="Wingdings"/>
              </a:rPr>
              <a:t>Has to fit inside existing RHIC tunnel with bypass for detectors</a:t>
            </a:r>
          </a:p>
          <a:p>
            <a:pPr lvl="1"/>
            <a:r>
              <a:rPr lang="en-US" dirty="0">
                <a:sym typeface="Wingdings"/>
              </a:rPr>
              <a:t>Use existing cost effective technologies.</a:t>
            </a:r>
          </a:p>
          <a:p>
            <a:r>
              <a:rPr lang="en-US" dirty="0">
                <a:sym typeface="Wingdings"/>
              </a:rPr>
              <a:t>The Rapid Cycling Synchrotron (RCS) design meets these design requirements.</a:t>
            </a:r>
          </a:p>
          <a:p>
            <a:pPr lvl="1"/>
            <a:endParaRPr lang="en-US" dirty="0">
              <a:sym typeface="Wingdings"/>
            </a:endParaRP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80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/>
          <p:cNvSpPr/>
          <p:nvPr/>
        </p:nvSpPr>
        <p:spPr>
          <a:xfrm>
            <a:off x="8636000" y="3342106"/>
            <a:ext cx="508000" cy="494631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51603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Spin Resonance Review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2" y="2235736"/>
            <a:ext cx="3041351" cy="231362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6737" y="2365761"/>
            <a:ext cx="3876842" cy="28377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" y="4549364"/>
            <a:ext cx="4451684" cy="110222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86093" y="1388896"/>
            <a:ext cx="3821820" cy="6824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2" y="1458263"/>
            <a:ext cx="1995055" cy="34394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287253" y="4955674"/>
            <a:ext cx="1371600" cy="1097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44585" y="1340297"/>
            <a:ext cx="2338994" cy="779665"/>
          </a:xfrm>
          <a:prstGeom prst="rect">
            <a:avLst/>
          </a:prstGeom>
        </p:spPr>
      </p:pic>
      <p:cxnSp>
        <p:nvCxnSpPr>
          <p:cNvPr id="17" name="Straight Arrow Connector 16"/>
          <p:cNvCxnSpPr>
            <a:stCxn id="8" idx="3"/>
            <a:endCxn id="11" idx="1"/>
          </p:cNvCxnSpPr>
          <p:nvPr/>
        </p:nvCxnSpPr>
        <p:spPr>
          <a:xfrm>
            <a:off x="5807913" y="1730130"/>
            <a:ext cx="836672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458327" y="1087402"/>
            <a:ext cx="15467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/>
              <a:t>Spinor</a:t>
            </a:r>
            <a:r>
              <a:rPr lang="en-US" dirty="0"/>
              <a:t> Form</a:t>
            </a:r>
          </a:p>
        </p:txBody>
      </p:sp>
    </p:spTree>
    <p:extLst>
      <p:ext uri="{BB962C8B-B14F-4D97-AF65-F5344CB8AC3E}">
        <p14:creationId xmlns:p14="http://schemas.microsoft.com/office/powerpoint/2010/main" val="3222176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28650" y="117889"/>
            <a:ext cx="7886700" cy="1325563"/>
          </a:xfrm>
        </p:spPr>
        <p:txBody>
          <a:bodyPr/>
          <a:lstStyle/>
          <a:p>
            <a:pPr algn="ctr"/>
            <a:r>
              <a:rPr lang="en-US" dirty="0"/>
              <a:t>Spin Resonance Driving terms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0068" y="2684133"/>
            <a:ext cx="3017520" cy="8478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90473" y="2684133"/>
            <a:ext cx="3291840" cy="13716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91487" y="3890159"/>
            <a:ext cx="1737360" cy="598516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66547" y="4055733"/>
            <a:ext cx="1828800" cy="59851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834773" y="4654249"/>
            <a:ext cx="1537855" cy="3408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82313" y="4882849"/>
            <a:ext cx="1463040" cy="22444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8856" y="3905566"/>
            <a:ext cx="2784764" cy="161290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46598" y="5289866"/>
            <a:ext cx="640080" cy="4572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007402" y="5575091"/>
            <a:ext cx="4114800" cy="34394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A49E44-DD54-2A43-9982-1D7D05221FB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96721" y="1049159"/>
            <a:ext cx="5265336" cy="1510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5554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Concept Overview: Spin Resonance Free Lattice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822372" y="1674202"/>
            <a:ext cx="7615345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Both the strong intrinsic and imperfection resonances occur at: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K = </a:t>
            </a:r>
            <a:r>
              <a:rPr lang="en-US" dirty="0" err="1">
                <a:solidFill>
                  <a:srgbClr val="FF0000"/>
                </a:solidFill>
              </a:rPr>
              <a:t>nP</a:t>
            </a:r>
            <a:r>
              <a:rPr lang="en-US" dirty="0">
                <a:solidFill>
                  <a:srgbClr val="FF0000"/>
                </a:solidFill>
              </a:rPr>
              <a:t> +/- </a:t>
            </a:r>
            <a:r>
              <a:rPr lang="en-US" dirty="0" err="1">
                <a:solidFill>
                  <a:srgbClr val="FF0000"/>
                </a:solidFill>
              </a:rPr>
              <a:t>Qy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K = </a:t>
            </a:r>
            <a:r>
              <a:rPr lang="en-US" dirty="0" err="1">
                <a:solidFill>
                  <a:srgbClr val="FF0000"/>
                </a:solidFill>
              </a:rPr>
              <a:t>nP</a:t>
            </a:r>
            <a:r>
              <a:rPr lang="en-US" dirty="0">
                <a:solidFill>
                  <a:srgbClr val="FF0000"/>
                </a:solidFill>
              </a:rPr>
              <a:t> +/- [</a:t>
            </a:r>
            <a:r>
              <a:rPr lang="en-US" dirty="0" err="1">
                <a:solidFill>
                  <a:srgbClr val="FF0000"/>
                </a:solidFill>
              </a:rPr>
              <a:t>Qy</a:t>
            </a:r>
            <a:r>
              <a:rPr lang="en-US" dirty="0">
                <a:solidFill>
                  <a:srgbClr val="FF0000"/>
                </a:solidFill>
              </a:rPr>
              <a:t>] </a:t>
            </a:r>
            <a:r>
              <a:rPr lang="en-US" dirty="0"/>
              <a:t>(integer part of tune)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To accelerate from 400 MeV to 18 </a:t>
            </a:r>
            <a:r>
              <a:rPr lang="en-US" dirty="0" err="1"/>
              <a:t>GeV</a:t>
            </a:r>
            <a:r>
              <a:rPr lang="en-US" dirty="0"/>
              <a:t> requires the spin tune ramping from</a:t>
            </a:r>
          </a:p>
          <a:p>
            <a:pPr marL="742950" lvl="1" indent="-285750">
              <a:buFont typeface="Arial"/>
              <a:buChar char="•"/>
            </a:pPr>
            <a:r>
              <a:rPr lang="en-US" b="1" dirty="0">
                <a:solidFill>
                  <a:srgbClr val="0000FF"/>
                </a:solidFill>
              </a:rPr>
              <a:t>0.907 &lt; Gϒ &lt; 41.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If we use a periodicity of P=96  and a tune with an integer value of 50 then our first two intrinsic resonances will occur outside of the range of our spin tunes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K1 = 50+ν</a:t>
            </a:r>
            <a:r>
              <a:rPr lang="en-US" baseline="-25000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   </a:t>
            </a:r>
            <a:r>
              <a:rPr lang="en-US" dirty="0"/>
              <a:t>(</a:t>
            </a:r>
            <a:r>
              <a:rPr lang="en-US" dirty="0" err="1"/>
              <a:t>ν</a:t>
            </a:r>
            <a:r>
              <a:rPr lang="en-US" baseline="-25000" dirty="0" err="1"/>
              <a:t>y</a:t>
            </a:r>
            <a:r>
              <a:rPr lang="en-US" dirty="0"/>
              <a:t>  is the fractional part of the tune)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>
                <a:solidFill>
                  <a:srgbClr val="FF0000"/>
                </a:solidFill>
              </a:rPr>
              <a:t>K2 = 96 – (50+ν</a:t>
            </a:r>
            <a:r>
              <a:rPr lang="en-US" baseline="-25000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 ) =46-ν</a:t>
            </a:r>
            <a:r>
              <a:rPr lang="en-US" baseline="-25000" dirty="0">
                <a:solidFill>
                  <a:srgbClr val="FF0000"/>
                </a:solidFill>
              </a:rPr>
              <a:t>y</a:t>
            </a:r>
            <a:r>
              <a:rPr lang="en-US" dirty="0">
                <a:solidFill>
                  <a:srgbClr val="FF0000"/>
                </a:solidFill>
              </a:rPr>
              <a:t> </a:t>
            </a:r>
          </a:p>
          <a:p>
            <a:pPr marL="742950" lvl="1" indent="-285750">
              <a:buFont typeface="Arial"/>
              <a:buChar char="•"/>
            </a:pPr>
            <a:r>
              <a:rPr lang="en-US" dirty="0"/>
              <a:t>Also our imperfection will follow suit with the first major one occurring </a:t>
            </a:r>
            <a:r>
              <a:rPr lang="en-US"/>
              <a:t>at  K2 </a:t>
            </a:r>
            <a:r>
              <a:rPr lang="en-US" dirty="0"/>
              <a:t>= 96 – 50 = 46 </a:t>
            </a:r>
          </a:p>
        </p:txBody>
      </p:sp>
    </p:spTree>
    <p:extLst>
      <p:ext uri="{BB962C8B-B14F-4D97-AF65-F5344CB8AC3E}">
        <p14:creationId xmlns:p14="http://schemas.microsoft.com/office/powerpoint/2010/main" val="7150596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28650" y="234013"/>
            <a:ext cx="7886700" cy="1325563"/>
          </a:xfrm>
        </p:spPr>
        <p:txBody>
          <a:bodyPr>
            <a:normAutofit fontScale="90000"/>
          </a:bodyPr>
          <a:lstStyle/>
          <a:p>
            <a:r>
              <a:rPr lang="en-US" dirty="0"/>
              <a:t>How to make this work in the RHIC tunnel?</a:t>
            </a:r>
            <a:br>
              <a:rPr lang="en-US" dirty="0"/>
            </a:b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It is easy to accomplish this with a perfectly circular ring. Just construct a series of FODO cells with bending magnets so that we have total periodicity of 96. </a:t>
            </a:r>
          </a:p>
          <a:p>
            <a:r>
              <a:rPr lang="en-US" dirty="0"/>
              <a:t>The problem is that the RHIC tunnel is not circular and has an inherent six fold symmetry.</a:t>
            </a:r>
          </a:p>
          <a:p>
            <a:r>
              <a:rPr lang="en-US" dirty="0"/>
              <a:t>The solution make the spin resonances integrals over the straight sections equal to zero.</a:t>
            </a:r>
          </a:p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9849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 descr="RC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174" y="1553828"/>
            <a:ext cx="4418932" cy="45141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9442"/>
            <a:ext cx="7886700" cy="1325563"/>
          </a:xfrm>
        </p:spPr>
        <p:txBody>
          <a:bodyPr/>
          <a:lstStyle/>
          <a:p>
            <a:r>
              <a:rPr lang="en-US" dirty="0"/>
              <a:t>Project onto the RHIC tunnel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>
            <a:off x="628650" y="1710465"/>
            <a:ext cx="1649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RHIC Tunnel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2031331" y="2121795"/>
            <a:ext cx="922421" cy="69705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548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Calculating Spin Resonances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C5830-40F3-F04E-B2E3-10E6672BA8F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44339"/>
            <a:ext cx="3750513" cy="285582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62272" y="1344339"/>
            <a:ext cx="3649915" cy="26321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28650" y="4212572"/>
            <a:ext cx="75830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/>
              <a:t>No polarization loss from cumulative effective of intrinsic spin resonances for distributions with </a:t>
            </a:r>
            <a:r>
              <a:rPr lang="en-US" dirty="0" err="1"/>
              <a:t>rms</a:t>
            </a:r>
            <a:r>
              <a:rPr lang="en-US" dirty="0"/>
              <a:t> normalized emittance &gt; 1000 mm-rad (100 </a:t>
            </a:r>
            <a:r>
              <a:rPr lang="en-US" dirty="0" err="1"/>
              <a:t>msec</a:t>
            </a:r>
            <a:r>
              <a:rPr lang="en-US" dirty="0"/>
              <a:t> ramp rate).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At 200 mm-</a:t>
            </a:r>
            <a:r>
              <a:rPr lang="en-US" dirty="0" err="1"/>
              <a:t>mrad</a:t>
            </a:r>
            <a:r>
              <a:rPr lang="en-US" dirty="0"/>
              <a:t> </a:t>
            </a:r>
            <a:r>
              <a:rPr lang="en-US" dirty="0" err="1"/>
              <a:t>rms</a:t>
            </a:r>
            <a:r>
              <a:rPr lang="en-US" dirty="0"/>
              <a:t> normalized </a:t>
            </a:r>
            <a:r>
              <a:rPr lang="en-US" dirty="0" err="1"/>
              <a:t>emittance</a:t>
            </a:r>
            <a:r>
              <a:rPr lang="en-US" dirty="0"/>
              <a:t>, we can tolerate beyond 2% field errors and still maintain above 95% polarization transmission.</a:t>
            </a:r>
          </a:p>
          <a:p>
            <a:pPr marL="285750" indent="-285750">
              <a:buFont typeface="Arial"/>
              <a:buChar char="•"/>
            </a:pPr>
            <a:r>
              <a:rPr lang="en-US" dirty="0"/>
              <a:t>Issue to control: Imperfection spin resonances ~ vertical </a:t>
            </a:r>
            <a:r>
              <a:rPr lang="en-US" dirty="0" err="1"/>
              <a:t>rms</a:t>
            </a:r>
            <a:r>
              <a:rPr lang="en-US" dirty="0"/>
              <a:t> orbit 0.5 mm to keep losses &lt; 5%. </a:t>
            </a:r>
          </a:p>
          <a:p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135568" y="3281501"/>
            <a:ext cx="11238" cy="6949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225242" y="2876932"/>
            <a:ext cx="123624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Extraction</a:t>
            </a: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7518619" y="2876932"/>
            <a:ext cx="0" cy="70799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495908" y="2483602"/>
            <a:ext cx="12250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Extraction</a:t>
            </a:r>
          </a:p>
        </p:txBody>
      </p:sp>
    </p:spTree>
    <p:extLst>
      <p:ext uri="{BB962C8B-B14F-4D97-AF65-F5344CB8AC3E}">
        <p14:creationId xmlns:p14="http://schemas.microsoft.com/office/powerpoint/2010/main" val="11429201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IC_PPT_Template_Flipped_FINAL" id="{C431648C-C9DD-4F86-870A-3DBE6ADEFEEA}" vid="{90B02417-6C30-4FCD-9ECE-27C7915720C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0D1DEB2-E9EC-437F-9DF0-037EFC4AE6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CEFC6722-F962-48AF-80D2-799EBD1A4EAE}">
  <ds:schemaRefs>
    <ds:schemaRef ds:uri="http://schemas.microsoft.com/office/2006/documentManagement/types"/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purl.org/dc/elements/1.1/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584BE09C-CBB4-48C8-87F4-8AB85474D00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EIC_PPT_Template_Flipped_FINAL</Template>
  <TotalTime>16801</TotalTime>
  <Words>1126</Words>
  <Application>Microsoft Macintosh PowerPoint</Application>
  <PresentationFormat>On-screen Show (4:3)</PresentationFormat>
  <Paragraphs>122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Calibri</vt:lpstr>
      <vt:lpstr>Wingdings</vt:lpstr>
      <vt:lpstr>Office Theme</vt:lpstr>
      <vt:lpstr>Acceleration of Electrons in the RCS</vt:lpstr>
      <vt:lpstr>Outline</vt:lpstr>
      <vt:lpstr>eRHIC Injector Requirements</vt:lpstr>
      <vt:lpstr>Spin Resonance Review</vt:lpstr>
      <vt:lpstr>Spin Resonance Driving terms</vt:lpstr>
      <vt:lpstr>Concept Overview: Spin Resonance Free Lattice</vt:lpstr>
      <vt:lpstr>How to make this work in the RHIC tunnel? </vt:lpstr>
      <vt:lpstr>Project onto the RHIC tunnel</vt:lpstr>
      <vt:lpstr>Calculating Spin Resonances</vt:lpstr>
      <vt:lpstr>RCS Design Parameters</vt:lpstr>
      <vt:lpstr>Detector Bypass design (Doug Holmes) IP6, IP8 </vt:lpstr>
      <vt:lpstr>Design IP10,12,2 and 4 (Doug Holmes) RF, Extraction, Injection</vt:lpstr>
      <vt:lpstr>Polarization Performance</vt:lpstr>
      <vt:lpstr>Analysis of Imperfections:</vt:lpstr>
      <vt:lpstr>Studies with SVD orbit correction: Quadrupole Misalignments</vt:lpstr>
      <vt:lpstr>Studies with SVD orbit correction: Dipole Rolls</vt:lpstr>
      <vt:lpstr>Dynamical Orbit Effects Example: NSLS-II Booster</vt:lpstr>
      <vt:lpstr>Orthogonal Imperfection Bump</vt:lpstr>
      <vt:lpstr>Summary</vt:lpstr>
    </vt:vector>
  </TitlesOfParts>
  <Company>BNL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Hatton, Diane</dc:creator>
  <cp:lastModifiedBy>Ranjbar, Vahid</cp:lastModifiedBy>
  <cp:revision>106</cp:revision>
  <cp:lastPrinted>2019-07-21T20:52:50Z</cp:lastPrinted>
  <dcterms:created xsi:type="dcterms:W3CDTF">2018-03-01T20:08:55Z</dcterms:created>
  <dcterms:modified xsi:type="dcterms:W3CDTF">2020-06-29T17:36:12Z</dcterms:modified>
</cp:coreProperties>
</file>