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6"/>
    <p:restoredTop sz="94705"/>
  </p:normalViewPr>
  <p:slideViewPr>
    <p:cSldViewPr snapToGrid="0" snapToObjects="1">
      <p:cViewPr varScale="1">
        <p:scale>
          <a:sx n="114" d="100"/>
          <a:sy n="114" d="100"/>
        </p:scale>
        <p:origin x="62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EC34-9362-1945-99AB-0A8508F4A617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F7663-857E-084B-AA1E-CA910F9EA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09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041C3-A932-FF4B-A933-9C451A677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2B3984-0CE9-EF47-8502-080209057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CBE8C0-639B-1140-9B7B-57D171F8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743200" cy="365125"/>
          </a:xfrm>
        </p:spPr>
        <p:txBody>
          <a:bodyPr/>
          <a:lstStyle/>
          <a:p>
            <a:fld id="{1A628781-FCC3-F64E-B72A-9C7182976264}" type="datetime1">
              <a:rPr lang="it-IT" smtClean="0"/>
              <a:t>13/02/2020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DC5F1-BDDA-0A4B-97E3-82C2E0E4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D12B9E-90D0-364D-BEDC-321E2C57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3"/>
            <a:ext cx="2743200" cy="365125"/>
          </a:xfrm>
        </p:spPr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216F61-FFBA-9D43-8C5B-B12C73F57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01112" cy="14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7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E04EE-6662-7D4D-9413-3251761D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068E11-40EF-9940-B960-157B8D263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2EF454-7281-7145-B311-BBFD4D89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67B3-CDAF-614E-BAF8-FE04B267738D}" type="datetime1">
              <a:rPr lang="it-IT" smtClean="0"/>
              <a:t>13/02/2020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CD9C1A-F38F-0140-B316-F3E05F95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98CAC1-1265-804F-8929-9DF8A4CE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4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DD1B18-9A79-8A45-A04C-1D170EC16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6D258A-B41C-CE48-A527-26ABC9A64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E89171-EB47-9347-884A-3D3E507B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AC42-DBD1-8B44-B34B-D975FCDDDF87}" type="datetime1">
              <a:rPr lang="it-IT" smtClean="0"/>
              <a:t>13/02/2020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35DD4A-2C1D-CE4A-B97D-5C7B04FC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2D1F23-A58E-4145-B57D-0AC66F4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54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D43F8-E278-1D43-AAD6-17A7419F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7"/>
            <a:ext cx="12192000" cy="869249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B28EEB-116C-FC42-8227-D5E906531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14D94A-826B-0043-A83B-6F80FB83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3149"/>
            <a:ext cx="2743200" cy="365125"/>
          </a:xfrm>
        </p:spPr>
        <p:txBody>
          <a:bodyPr/>
          <a:lstStyle/>
          <a:p>
            <a:fld id="{CFEE3412-1649-5242-9BD3-091375C8C486}" type="datetime1">
              <a:rPr lang="it-IT" smtClean="0"/>
              <a:t>13/02/2020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0911FA-574C-E043-8169-28A35DAF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9557" y="6483149"/>
            <a:ext cx="4114800" cy="365125"/>
          </a:xfrm>
        </p:spPr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825B92-BD00-7149-B5D8-DFF1DF6F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714" y="6494724"/>
            <a:ext cx="2743200" cy="365125"/>
          </a:xfrm>
        </p:spPr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3DB8D885-C0E3-2A4A-874D-482B201720B9}"/>
              </a:ext>
            </a:extLst>
          </p:cNvPr>
          <p:cNvCxnSpPr/>
          <p:nvPr userDrawn="1"/>
        </p:nvCxnSpPr>
        <p:spPr>
          <a:xfrm>
            <a:off x="0" y="927876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16E7A550-D068-E741-9464-EC0D1B71F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1663" y="6155113"/>
            <a:ext cx="1446835" cy="919598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579EA436-AF57-974A-A18D-DD0755EA1ADA}"/>
              </a:ext>
            </a:extLst>
          </p:cNvPr>
          <p:cNvCxnSpPr>
            <a:cxnSpLocks/>
          </p:cNvCxnSpPr>
          <p:nvPr userDrawn="1"/>
        </p:nvCxnSpPr>
        <p:spPr>
          <a:xfrm>
            <a:off x="-13502" y="6483149"/>
            <a:ext cx="10959408" cy="1157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59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50EE4-6FB7-0544-8872-CC8C50A5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773B31-DD36-2E40-BE64-867A1C358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B7FD75-4426-1543-9B55-B87DA5E2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FE3A-E325-E542-A665-3C4F197E0145}" type="datetime1">
              <a:rPr lang="it-IT" smtClean="0"/>
              <a:t>13/02/2020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C38ACF-E3D8-BA4E-AB2E-06D7EFED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183811-B7F9-9F44-9A80-B60035F0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2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6FFBE-098D-FE48-AE42-4CD5E1BF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5D963D-7103-2C4D-B65A-C3BF3B402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545AAA-40DD-7944-ADFE-61A358C58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B0ACC5-788D-6540-BCBC-6F40AEA8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8AE9-8A07-7B47-8CB1-AFE151560CDD}" type="datetime1">
              <a:rPr lang="it-IT" smtClean="0"/>
              <a:t>13/02/2020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6A96E3-0C3E-034C-AFEC-0825885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BFEACD-F68E-4140-94FF-378081A6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3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0F7FF-944C-E44C-A754-3361D46A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F0DF3B-3C7D-FA45-8CB0-144CEB1D6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C62590-9702-3445-87E9-85101ADFD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6B3A60-D3D1-E748-ACA5-A05865D24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AC9B14-3D4E-1F4F-BB4F-25E6DF558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EDDB58-ECC8-B743-B53A-9CB01B1B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157C-D789-9248-AAED-2EDB10797C1B}" type="datetime1">
              <a:rPr lang="it-IT" smtClean="0"/>
              <a:t>13/02/2020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5E0C89-FAD2-1A4E-9F2B-E6FD4D62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7B38A0-D62C-A642-B4A2-5C37118B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EC23B-27D0-2D4B-9268-F92FCB1E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FC438B-FCC8-504F-AB11-9832BEAB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07BE-6FA9-1441-8C92-CB8FCA447A53}" type="datetime1">
              <a:rPr lang="it-IT" smtClean="0"/>
              <a:t>13/02/2020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169CC7-4BC0-C041-8782-54CC7A88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B1D792-143F-6F48-BD95-0AB38290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9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A5250F-3EF9-214F-AEFE-9A9B12B2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377-8680-774C-941E-4389147EAFCE}" type="datetime1">
              <a:rPr lang="it-IT" smtClean="0"/>
              <a:t>13/02/2020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9FA80B-F981-E04E-AD54-CF8D1CD3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5375E6-3B26-1A4F-BDB8-AD250E7B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52FDF-1D67-4A40-9BA6-8A60FCFA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16866F-5FBF-4E4F-9CFF-51035AFA5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E480D4-9F7B-D241-97CF-E8E61E003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A2A267-7C57-EC46-AEF5-53C3635C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D077-E965-A24C-9323-84D15F0A1928}" type="datetime1">
              <a:rPr lang="it-IT" smtClean="0"/>
              <a:t>13/02/2020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D54A5E-5B39-BA41-92D3-27D9122D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C3D9BE-B2E9-C849-A7C6-333573E3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0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74F14-E537-5E49-B664-CF571B3A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D11130-29EB-844A-9C71-872E168FF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996E72-C06B-6A4D-9909-4E6C333E6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79C43E-FD8C-204B-B4A0-464D6234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C262-8E81-6F44-869D-0E0ADA6D2DF5}" type="datetime1">
              <a:rPr lang="it-IT" smtClean="0"/>
              <a:t>13/02/2020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BCEC1B-DA46-604E-BE9A-55860649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671AAB-6340-B94D-9FEB-AEDEC612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3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0037200-9500-384E-B55A-C87BD0B7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7"/>
            <a:ext cx="12192000" cy="115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737EA9-5B75-6449-992F-6D3387309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7E94D4-BD58-EE47-8BAF-2EAA27316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7B83-4E2A-6C4A-8442-882190906CC1}" type="datetime1">
              <a:rPr lang="it-IT" smtClean="0"/>
              <a:t>13/02/2020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F0073F-8E15-BA49-B0AA-1C1897CC5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A. Mastroserio - D. Elia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9A8E22-799B-E44D-BC19-A95832F46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E591B-14B0-8446-87FD-2071AF2D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5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icug.org/web/sites/default/files/EIC_HANDBOOK_v1.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icug.org/web/sites/default/files/EIC_HANDBOOK_v1.1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://www.eicug.org/web/content/eic-softw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bnl.gov/event/7281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ic.gitlab.io/documents/quickstar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7281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728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EF76B-73E1-5F47-91E7-C543AA7A1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594" y="1946784"/>
            <a:ext cx="11383512" cy="2387600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February 13, 2019</a:t>
            </a:r>
            <a:br>
              <a:rPr lang="en-GB" sz="3600" dirty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br>
              <a:rPr lang="en-GB" sz="4000" dirty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br>
              <a:rPr lang="en-GB" sz="4000" dirty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r>
              <a:rPr lang="en-GB" sz="36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EIC Yellow Report</a:t>
            </a:r>
            <a:br>
              <a:rPr lang="en-GB" sz="4400" dirty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r>
              <a:rPr lang="en-GB" sz="4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Tracking WG Kick-Off meeting</a:t>
            </a:r>
            <a:br>
              <a:rPr lang="en-GB" sz="4400" dirty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br>
              <a:rPr lang="en-GB" sz="5300" dirty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r>
              <a:rPr lang="it-IT" sz="5100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Simulation</a:t>
            </a:r>
            <a:r>
              <a:rPr lang="it-IT" sz="51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 &amp; Integration </a:t>
            </a:r>
            <a:r>
              <a:rPr lang="it-IT" sz="5100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coordination</a:t>
            </a:r>
            <a:r>
              <a:rPr lang="it-IT" sz="51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endParaRPr lang="en-GB" sz="51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C559BC-64EE-0041-B529-D508FFEC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904" y="4901608"/>
            <a:ext cx="9589477" cy="16557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Bookman Old Style" panose="02050604050505020204" pitchFamily="18" charset="0"/>
              </a:rPr>
              <a:t>Annalisa </a:t>
            </a:r>
            <a:r>
              <a:rPr lang="en-GB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Mastroserio</a:t>
            </a:r>
            <a:r>
              <a:rPr lang="en-GB" dirty="0">
                <a:solidFill>
                  <a:schemeClr val="accent1"/>
                </a:solidFill>
                <a:latin typeface="Bookman Old Style" panose="02050604050505020204" pitchFamily="18" charset="0"/>
              </a:rPr>
              <a:t> and Domenico Elia (INFN Bari)</a:t>
            </a:r>
          </a:p>
          <a:p>
            <a:r>
              <a:rPr lang="en-GB" dirty="0">
                <a:solidFill>
                  <a:schemeClr val="accent1"/>
                </a:solidFill>
                <a:latin typeface="Bookman Old Style" panose="02050604050505020204" pitchFamily="18" charset="0"/>
              </a:rPr>
              <a:t>  </a:t>
            </a:r>
            <a:endParaRPr lang="it-IT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endParaRPr lang="it-IT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22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60538-4B5A-1B46-BA36-AA8A5032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</a:t>
            </a:r>
            <a:r>
              <a:rPr lang="en-GB" dirty="0" err="1"/>
              <a:t>workplan</a:t>
            </a:r>
            <a:r>
              <a:rPr lang="en-GB" dirty="0"/>
              <a:t> 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9BE560-7E81-6B4C-88F4-038015FD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9097"/>
            <a:ext cx="12192000" cy="57357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§"/>
            </a:pPr>
            <a:r>
              <a:rPr lang="en-GB" u="sng" dirty="0"/>
              <a:t>EIC Fast simulation</a:t>
            </a:r>
            <a:r>
              <a:rPr lang="en-GB" dirty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Check present implementation of </a:t>
            </a:r>
            <a:r>
              <a:rPr lang="en-GB" dirty="0" err="1"/>
              <a:t>vertexing</a:t>
            </a:r>
            <a:r>
              <a:rPr lang="en-GB" dirty="0"/>
              <a:t>/tracking </a:t>
            </a:r>
            <a:r>
              <a:rPr lang="en-GB" dirty="0" err="1"/>
              <a:t>dets</a:t>
            </a:r>
            <a:r>
              <a:rPr lang="en-GB" dirty="0"/>
              <a:t> in the EIC fast simulation tool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In parallel, try to exploit other available fast simulation tools </a:t>
            </a:r>
          </a:p>
          <a:p>
            <a:pPr lvl="2">
              <a:buFont typeface="Wingdings" pitchFamily="2" charset="2"/>
              <a:buChar char="§"/>
            </a:pPr>
            <a:r>
              <a:rPr lang="en-GB" sz="2100" dirty="0"/>
              <a:t>Implement starting configuration (</a:t>
            </a:r>
            <a:r>
              <a:rPr lang="en-GB" sz="2100" dirty="0" err="1"/>
              <a:t>eg</a:t>
            </a:r>
            <a:r>
              <a:rPr lang="en-GB" sz="2100" dirty="0"/>
              <a:t> nr. of layers, space-point resolution </a:t>
            </a:r>
            <a:r>
              <a:rPr lang="en-GB" sz="2100" dirty="0" err="1"/>
              <a:t>etc</a:t>
            </a:r>
            <a:r>
              <a:rPr lang="en-GB" sz="2100" dirty="0"/>
              <a:t>) as in the EIC fast </a:t>
            </a:r>
            <a:r>
              <a:rPr lang="en-GB" sz="2100" dirty="0" err="1"/>
              <a:t>sim</a:t>
            </a:r>
            <a:endParaRPr lang="en-GB" sz="2100" dirty="0"/>
          </a:p>
          <a:p>
            <a:pPr lvl="1">
              <a:buFont typeface="Wingdings" pitchFamily="2" charset="2"/>
              <a:buChar char="§"/>
            </a:pPr>
            <a:r>
              <a:rPr lang="en-GB" dirty="0"/>
              <a:t>Preliminary study on tracking and vertexing performances 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Efficiency, momentum and impact parameter resolution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Check performance </a:t>
            </a:r>
            <a:r>
              <a:rPr lang="en-GB" dirty="0" err="1"/>
              <a:t>vs</a:t>
            </a:r>
            <a:r>
              <a:rPr lang="en-GB" dirty="0"/>
              <a:t> different detector configuration options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Study track finding algorithms: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Gaseous only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Si tracking only 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Combined Gaseous and Si tracking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u="sng" dirty="0"/>
              <a:t>EIC Full simulation</a:t>
            </a:r>
            <a:r>
              <a:rPr lang="en-GB" dirty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Check present implementation of </a:t>
            </a:r>
            <a:r>
              <a:rPr lang="en-GB" dirty="0" err="1"/>
              <a:t>vertexing</a:t>
            </a:r>
            <a:r>
              <a:rPr lang="en-GB" dirty="0"/>
              <a:t>/tracking </a:t>
            </a:r>
            <a:r>
              <a:rPr lang="en-GB" dirty="0" err="1"/>
              <a:t>dets</a:t>
            </a:r>
            <a:r>
              <a:rPr lang="en-GB" dirty="0"/>
              <a:t> in fun4all and G4E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Cross-checks with fast simulation on basic performance results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Initial performance studies based on current implementation of tracking algorithms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Study track finding algorithms (here based on realistic </a:t>
            </a:r>
            <a:r>
              <a:rPr lang="en-GB" dirty="0" err="1"/>
              <a:t>sim</a:t>
            </a:r>
            <a:r>
              <a:rPr lang="en-GB" dirty="0"/>
              <a:t> + reconstruction):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Gaseous only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Si tracking only 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Combined Gaseous and Si tracking</a:t>
            </a:r>
          </a:p>
          <a:p>
            <a:pPr lvl="1">
              <a:buFont typeface="Wingdings" pitchFamily="2" charset="2"/>
              <a:buChar char="§"/>
            </a:pPr>
            <a:endParaRPr lang="en-GB" dirty="0"/>
          </a:p>
          <a:p>
            <a:pPr lvl="1">
              <a:buFont typeface="Wingdings" pitchFamily="2" charset="2"/>
              <a:buChar char="§"/>
            </a:pPr>
            <a:endParaRPr lang="en-GB" dirty="0"/>
          </a:p>
          <a:p>
            <a:pPr lvl="2">
              <a:buFont typeface="Wingdings" pitchFamily="2" charset="2"/>
              <a:buChar char="§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4F2AAF-50D6-1841-8B99-3462849D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37B7-9317-CA4E-AE0C-4160DE0DFDD2}" type="datetime1">
              <a:rPr lang="it-IT" smtClean="0"/>
              <a:t>13/02/2020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711311-E4A3-7B40-9DF5-1A6BBB8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A95865-C2C4-1741-B17E-58109E58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9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F18FCE-483A-3145-B5F4-3EFAE71D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comments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CAF990-59BE-B54B-84A7-2B88B7A0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2" y="1372335"/>
            <a:ext cx="6912578" cy="4095251"/>
          </a:xfrm>
        </p:spPr>
        <p:txBody>
          <a:bodyPr>
            <a:normAutofit fontScale="92500"/>
          </a:bodyPr>
          <a:lstStyle/>
          <a:p>
            <a:r>
              <a:rPr lang="en-GB" dirty="0"/>
              <a:t>Share your interest and expertise with us to organize together at best your contribution to the YR effort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Our working team needs you: please do not hesitate to express already today or in the coming days </a:t>
            </a:r>
          </a:p>
          <a:p>
            <a:pPr lvl="1"/>
            <a:r>
              <a:rPr lang="en-GB" dirty="0"/>
              <a:t>your field of interest</a:t>
            </a:r>
          </a:p>
          <a:p>
            <a:pPr lvl="1"/>
            <a:r>
              <a:rPr lang="en-GB" dirty="0"/>
              <a:t>your possible involvement in the </a:t>
            </a:r>
            <a:r>
              <a:rPr lang="en-GB" dirty="0" err="1"/>
              <a:t>workplan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any other ideas / proposals 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DE41C8B2-327E-C54D-BDCA-AAA101A8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FF5B-8E1B-6944-AF81-6DA10BD59D3C}" type="datetime1">
              <a:rPr lang="it-IT" smtClean="0"/>
              <a:t>13/02/2020</a:t>
            </a:fld>
            <a:endParaRPr lang="en-GB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F59634FC-D103-5D49-BAED-F5D372240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71AD8A6-783F-7044-BAA5-FE11B706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3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F18FCE-483A-3145-B5F4-3EFAE71D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comments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CAF990-59BE-B54B-84A7-2B88B7A0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2" y="1372335"/>
            <a:ext cx="6912578" cy="4095251"/>
          </a:xfrm>
        </p:spPr>
        <p:txBody>
          <a:bodyPr>
            <a:normAutofit fontScale="92500"/>
          </a:bodyPr>
          <a:lstStyle/>
          <a:p>
            <a:r>
              <a:rPr lang="en-GB" dirty="0"/>
              <a:t>Share your interest and expertise with us to organize together at best your contribution to the YR effort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Our working team needs you: please do not hesitate to express already today or in the coming days </a:t>
            </a:r>
          </a:p>
          <a:p>
            <a:pPr lvl="1"/>
            <a:r>
              <a:rPr lang="en-GB" dirty="0"/>
              <a:t>your field of interest</a:t>
            </a:r>
          </a:p>
          <a:p>
            <a:pPr lvl="1"/>
            <a:r>
              <a:rPr lang="en-GB" dirty="0"/>
              <a:t>your possible involvement in the </a:t>
            </a:r>
            <a:r>
              <a:rPr lang="en-GB" dirty="0" err="1"/>
              <a:t>workplan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any other ideas / proposals from your side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BFC6B2-2FB6-8E43-9CC2-3ABECA3D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371" y="1372334"/>
            <a:ext cx="3979751" cy="3156713"/>
          </a:xfrm>
          <a:prstGeom prst="rect">
            <a:avLst/>
          </a:prstGeo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id="{DE41C8B2-327E-C54D-BDCA-AAA101A8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FF5B-8E1B-6944-AF81-6DA10BD59D3C}" type="datetime1">
              <a:rPr lang="it-IT" smtClean="0"/>
              <a:t>13/02/2020</a:t>
            </a:fld>
            <a:endParaRPr lang="en-GB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F59634FC-D103-5D49-BAED-F5D372240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71AD8A6-783F-7044-BAA5-FE11B706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12</a:t>
            </a:fld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6185669" y="5375089"/>
            <a:ext cx="3976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latin typeface="Bookman Old Style"/>
                <a:cs typeface="Bookman Old Style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4271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8C763-D8E4-7246-BE62-B7AA4C04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2" y="-170344"/>
            <a:ext cx="12631615" cy="1325563"/>
          </a:xfrm>
        </p:spPr>
        <p:txBody>
          <a:bodyPr/>
          <a:lstStyle/>
          <a:p>
            <a:r>
              <a:rPr lang="en-GB" dirty="0"/>
              <a:t>Simulation and Integration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6EE496-7D5C-0147-834C-CDF3C7B0C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7" y="1138130"/>
            <a:ext cx="11863753" cy="543950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it-IT" dirty="0"/>
              <a:t> </a:t>
            </a:r>
            <a:r>
              <a:rPr lang="en" u="sng" dirty="0"/>
              <a:t>Goal</a:t>
            </a:r>
            <a:r>
              <a:rPr lang="en" dirty="0"/>
              <a:t> : integrate the tracking detectors in the EIC simulation framework </a:t>
            </a:r>
          </a:p>
          <a:p>
            <a:pPr lvl="1"/>
            <a:r>
              <a:rPr lang="en" dirty="0"/>
              <a:t> Determine the quality parameters for detectors, tracking and vertexing</a:t>
            </a:r>
          </a:p>
          <a:p>
            <a:pPr>
              <a:buFont typeface="Wingdings" pitchFamily="2" charset="2"/>
              <a:buChar char="q"/>
            </a:pPr>
            <a:endParaRPr lang="en" dirty="0"/>
          </a:p>
          <a:p>
            <a:pPr>
              <a:buFont typeface="Wingdings" pitchFamily="2" charset="2"/>
              <a:buChar char="q"/>
            </a:pPr>
            <a:r>
              <a:rPr lang="it-IT" dirty="0"/>
              <a:t> </a:t>
            </a:r>
            <a:r>
              <a:rPr lang="en" u="sng" dirty="0"/>
              <a:t>Workplan</a:t>
            </a:r>
            <a:r>
              <a:rPr lang="en" dirty="0"/>
              <a:t> :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Define the detector technol</a:t>
            </a:r>
            <a:r>
              <a:rPr lang="it-IT" dirty="0"/>
              <a:t>o</a:t>
            </a:r>
            <a:r>
              <a:rPr lang="en" dirty="0" err="1"/>
              <a:t>gy</a:t>
            </a:r>
            <a:r>
              <a:rPr lang="en" dirty="0"/>
              <a:t> and design from physics requirements 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 err="1"/>
              <a:t>Implement</a:t>
            </a:r>
            <a:r>
              <a:rPr lang="it-IT" dirty="0"/>
              <a:t> detector in the </a:t>
            </a:r>
            <a:r>
              <a:rPr lang="it-IT" dirty="0" err="1"/>
              <a:t>simulation</a:t>
            </a:r>
            <a:r>
              <a:rPr lang="en" dirty="0"/>
              <a:t> starting from the detector design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Define the tracking and vertexing quality parameters (see next slide)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Study tracking and vertexing performances as a function of the detector design</a:t>
            </a:r>
          </a:p>
          <a:p>
            <a:pPr>
              <a:buFont typeface="Wingdings" pitchFamily="2" charset="2"/>
              <a:buChar char="q"/>
            </a:pPr>
            <a:endParaRPr lang="en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u="sng" dirty="0"/>
              <a:t>EIC simulation software </a:t>
            </a:r>
            <a:r>
              <a:rPr lang="en-GB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Full simulations tools -&gt; centrally managed by the EIC software working group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Fast simulation tools  -&gt; centrally managed + other inputs from us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9EFD05-E8FC-1545-8DFF-090B205C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216A-9D7C-5C4C-B7DD-8B95EE144214}" type="datetime1">
              <a:rPr lang="it-IT" smtClean="0"/>
              <a:t>13/02/2020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5E87F2-B009-9645-B8CB-98E1B774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F1AA33-F6A2-FE45-A7CA-2204A0A3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8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31360-82EA-2A4A-925F-E514FB1A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" y="-169200"/>
            <a:ext cx="10515600" cy="1325563"/>
          </a:xfrm>
        </p:spPr>
        <p:txBody>
          <a:bodyPr/>
          <a:lstStyle/>
          <a:p>
            <a:r>
              <a:rPr lang="en-GB" dirty="0"/>
              <a:t>Brief summary on EIC scenario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AAC378-67F4-AD48-AF35-B336CDF80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35" y="1071848"/>
            <a:ext cx="6623540" cy="167676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sz="2000" dirty="0"/>
              <a:t> Primary requirements for the EIC detector :</a:t>
            </a:r>
          </a:p>
          <a:p>
            <a:pPr lvl="1"/>
            <a:r>
              <a:rPr lang="en-GB" sz="2000" dirty="0"/>
              <a:t>Hermeticity</a:t>
            </a:r>
          </a:p>
          <a:p>
            <a:pPr lvl="1"/>
            <a:r>
              <a:rPr lang="en-GB" sz="2000" dirty="0"/>
              <a:t>Excellent tracking resolution and PID coverage over a wide momentum range 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3DD581E-1D53-CF40-AC4E-3E068A8B1237}"/>
              </a:ext>
            </a:extLst>
          </p:cNvPr>
          <p:cNvSpPr txBox="1">
            <a:spLocks/>
          </p:cNvSpPr>
          <p:nvPr/>
        </p:nvSpPr>
        <p:spPr>
          <a:xfrm>
            <a:off x="298935" y="2857487"/>
            <a:ext cx="11406555" cy="166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q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Rates :</a:t>
            </a:r>
          </a:p>
          <a:p>
            <a:pPr lvl="1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Assuming a luminosity of 10</a:t>
            </a:r>
            <a:r>
              <a:rPr lang="en-GB" sz="2000" baseline="30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33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cm</a:t>
            </a:r>
            <a:r>
              <a:rPr lang="en-GB" sz="2000" baseline="30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-2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s</a:t>
            </a:r>
            <a:r>
              <a:rPr lang="en-GB" sz="2000" baseline="30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-1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with an average cross section of ep collisions ≈ 50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Symbol" pitchFamily="2" charset="2"/>
              </a:rPr>
              <a:t>m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  the expected interaction rate is roughly 50 kHz</a:t>
            </a:r>
          </a:p>
          <a:p>
            <a:pPr lvl="2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Rather small compared to LHC and RHIC conditions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3A9EC45-274F-3947-888F-6FBC96EF02F4}"/>
              </a:ext>
            </a:extLst>
          </p:cNvPr>
          <p:cNvSpPr txBox="1">
            <a:spLocks/>
          </p:cNvSpPr>
          <p:nvPr/>
        </p:nvSpPr>
        <p:spPr>
          <a:xfrm>
            <a:off x="428400" y="4620724"/>
            <a:ext cx="5545015" cy="1135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q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Multiplicity:</a:t>
            </a:r>
          </a:p>
          <a:p>
            <a:pPr lvl="1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Small compared to LHC and RHIC conditions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AEA34D1-6C47-404D-A4D8-E3567086F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041" y="1033126"/>
            <a:ext cx="4519581" cy="21047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806EB5B-5C1B-714C-BD91-528414544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60" y="3623914"/>
            <a:ext cx="3280976" cy="246073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61F2CA5-59B1-884F-BA80-BFE120C19337}"/>
              </a:ext>
            </a:extLst>
          </p:cNvPr>
          <p:cNvSpPr txBox="1"/>
          <p:nvPr/>
        </p:nvSpPr>
        <p:spPr>
          <a:xfrm>
            <a:off x="5351216" y="6084646"/>
            <a:ext cx="240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 15 GeV + 250 GeV p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EA633B-0999-0244-AE4A-FC0FBEFDE64E}"/>
              </a:ext>
            </a:extLst>
          </p:cNvPr>
          <p:cNvSpPr txBox="1"/>
          <p:nvPr/>
        </p:nvSpPr>
        <p:spPr>
          <a:xfrm>
            <a:off x="298935" y="5635356"/>
            <a:ext cx="6811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hlinkClick r:id="rId4"/>
              </a:rPr>
              <a:t>http://eicug.org/web/sites/default/files/EIC_HANDBOOK_v1.1.pdf</a:t>
            </a:r>
            <a:endParaRPr lang="en-GB" sz="150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A8FF752-2EBD-E84C-BDFC-F5C4DF57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527E-DF75-C147-8090-CFD5B0503B63}" type="datetime1">
              <a:rPr lang="it-IT" smtClean="0"/>
              <a:t>13/02/2020</a:t>
            </a:fld>
            <a:endParaRPr lang="en-GB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8DEFBBF9-7433-374F-AD97-AB43DBBB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32E1D9AC-5E2B-AD45-87D5-9488AC95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4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B54BD-4A1E-2B48-9E5B-0017F4C3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" y="-169200"/>
            <a:ext cx="10515600" cy="1325563"/>
          </a:xfrm>
        </p:spPr>
        <p:txBody>
          <a:bodyPr/>
          <a:lstStyle/>
          <a:p>
            <a:r>
              <a:rPr lang="en-GB" dirty="0" err="1"/>
              <a:t>Vertexing</a:t>
            </a:r>
            <a:r>
              <a:rPr lang="en-GB" dirty="0"/>
              <a:t> / tracking : physics requirements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BB63A-8F3A-8F43-9A53-3D84C5525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6" y="1096140"/>
            <a:ext cx="64770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Central Tracking Systems :</a:t>
            </a:r>
          </a:p>
          <a:p>
            <a:pPr lvl="1"/>
            <a:r>
              <a:rPr lang="en-GB" sz="2000" dirty="0"/>
              <a:t>Main tracker</a:t>
            </a:r>
          </a:p>
          <a:p>
            <a:pPr lvl="1"/>
            <a:r>
              <a:rPr lang="en-GB" sz="2000" dirty="0"/>
              <a:t>Vertex Silicon tracker</a:t>
            </a:r>
          </a:p>
          <a:p>
            <a:pPr lvl="1"/>
            <a:r>
              <a:rPr lang="en-GB" sz="2000" dirty="0"/>
              <a:t>Forwards and Backwards trackers</a:t>
            </a:r>
          </a:p>
          <a:p>
            <a:pPr lvl="1"/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Roman Pots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416B87-771D-3241-A490-D8A027F9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990" y="1109587"/>
            <a:ext cx="5631639" cy="48257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69458D-4DE4-8B4C-AFBF-0959E1137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1" y="2760044"/>
            <a:ext cx="5817715" cy="18844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07E51F-2E25-7F4E-B9FA-6CFF0DD9B20E}"/>
              </a:ext>
            </a:extLst>
          </p:cNvPr>
          <p:cNvSpPr txBox="1"/>
          <p:nvPr/>
        </p:nvSpPr>
        <p:spPr>
          <a:xfrm>
            <a:off x="355371" y="4547968"/>
            <a:ext cx="5149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Targets 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Hermetic coverage 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close to 4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ymbol" pitchFamily="2" charset="2"/>
              </a:rPr>
              <a:t>p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acceptance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pseudorapidity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range up to +- 4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Tracking resolution &lt; than few %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Low material budget (within 5%)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A6DCDE-DA28-8B4C-8FDC-776DE74917D9}"/>
              </a:ext>
            </a:extLst>
          </p:cNvPr>
          <p:cNvSpPr txBox="1"/>
          <p:nvPr/>
        </p:nvSpPr>
        <p:spPr>
          <a:xfrm>
            <a:off x="5738443" y="5935368"/>
            <a:ext cx="6811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hlinkClick r:id="rId4"/>
              </a:rPr>
              <a:t>http://eicug.org/web/sites/default/files/EIC_HANDBOOK_v1.1.pdf</a:t>
            </a:r>
            <a:endParaRPr lang="en-GB" sz="1500" dirty="0"/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7AE060FC-B29A-CF40-9F8B-83A87FE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DA23-74DB-D64B-85A0-40C1A7F89715}" type="datetime1">
              <a:rPr lang="it-IT" smtClean="0"/>
              <a:t>13/02/2020</a:t>
            </a:fld>
            <a:endParaRPr lang="en-GB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089BD7C1-BC6C-D44E-9A8F-1E86BE5E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8EF38FC1-C9FE-1F4D-840F-E812BC3E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56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2DCDC-3CC8-A241-A63A-A2CF8D1F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31" y="1240570"/>
            <a:ext cx="10744200" cy="4983346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Tracking :</a:t>
            </a:r>
          </a:p>
          <a:p>
            <a:pPr lvl="1"/>
            <a:r>
              <a:rPr lang="en-GB" dirty="0"/>
              <a:t>Efficiency in a wide momentum range and </a:t>
            </a:r>
            <a:r>
              <a:rPr lang="en-GB" dirty="0" err="1"/>
              <a:t>pseudorapidity</a:t>
            </a:r>
            <a:r>
              <a:rPr lang="en-GB" dirty="0"/>
              <a:t> range</a:t>
            </a:r>
          </a:p>
          <a:p>
            <a:pPr lvl="2"/>
            <a:r>
              <a:rPr lang="en-GB" dirty="0"/>
              <a:t>Combined Gaseous + Si tracking</a:t>
            </a:r>
          </a:p>
          <a:p>
            <a:pPr lvl="2"/>
            <a:r>
              <a:rPr lang="en-GB" dirty="0"/>
              <a:t>Si tracking standalone for low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dirty="0"/>
              <a:t> particles</a:t>
            </a:r>
          </a:p>
          <a:p>
            <a:pPr lvl="1"/>
            <a:r>
              <a:rPr lang="en-GB" dirty="0"/>
              <a:t>Momentum resolution</a:t>
            </a:r>
          </a:p>
          <a:p>
            <a:pPr lvl="2"/>
            <a:r>
              <a:rPr lang="en-GB" dirty="0"/>
              <a:t>Combined Gaseous + Si tracking</a:t>
            </a:r>
          </a:p>
          <a:p>
            <a:pPr lvl="2"/>
            <a:r>
              <a:rPr lang="en-GB" dirty="0"/>
              <a:t>Si tracking standalone for low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dirty="0"/>
              <a:t> particles</a:t>
            </a:r>
          </a:p>
          <a:p>
            <a:pPr marL="914400" lvl="2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Vertexing :</a:t>
            </a:r>
          </a:p>
          <a:p>
            <a:pPr lvl="1"/>
            <a:r>
              <a:rPr lang="en-GB" dirty="0"/>
              <a:t>Primary vertex resolution</a:t>
            </a:r>
          </a:p>
          <a:p>
            <a:pPr lvl="1"/>
            <a:r>
              <a:rPr lang="en-GB" dirty="0"/>
              <a:t>Impact parameter resolution</a:t>
            </a:r>
          </a:p>
          <a:p>
            <a:pPr lvl="2"/>
            <a:r>
              <a:rPr lang="en-GB" dirty="0"/>
              <a:t>Convoluted with the primary vertex resolution provides the </a:t>
            </a:r>
            <a:r>
              <a:rPr lang="en-GB" i="1" dirty="0"/>
              <a:t>pointing resolution </a:t>
            </a:r>
            <a:endParaRPr lang="en" i="1" dirty="0"/>
          </a:p>
          <a:p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AA4E65-9F2C-554A-8467-00C558ADC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293" y="3773323"/>
            <a:ext cx="5226538" cy="1831346"/>
          </a:xfrm>
          <a:prstGeom prst="rect">
            <a:avLst/>
          </a:prstGeom>
        </p:spPr>
      </p:pic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B4A06C-9F3A-7A4F-A248-90238771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7B53-CB2F-AA46-8C41-F9030A1CFD8E}" type="datetime1">
              <a:rPr lang="it-IT" smtClean="0"/>
              <a:t>13/02/2020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7F7270-CC97-FD4E-8D43-D59B8ABD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C59BB7-6D82-6F4F-BC31-781FD6A4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5</a:t>
            </a:fld>
            <a:endParaRPr lang="en-GB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95B54BD-4A1E-2B48-9E5B-0017F4C3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" y="-169200"/>
            <a:ext cx="10515600" cy="1325563"/>
          </a:xfrm>
        </p:spPr>
        <p:txBody>
          <a:bodyPr/>
          <a:lstStyle/>
          <a:p>
            <a:r>
              <a:rPr lang="en-GB" dirty="0" err="1"/>
              <a:t>Vertexing</a:t>
            </a:r>
            <a:r>
              <a:rPr lang="en-GB" dirty="0"/>
              <a:t> / tracking quality parameters</a:t>
            </a:r>
          </a:p>
        </p:txBody>
      </p:sp>
    </p:spTree>
    <p:extLst>
      <p:ext uri="{BB962C8B-B14F-4D97-AF65-F5344CB8AC3E}">
        <p14:creationId xmlns:p14="http://schemas.microsoft.com/office/powerpoint/2010/main" val="110481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AFFFC-CB06-6B42-A0DD-B6EB8F7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EIC simulation software : general information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45A5D-B365-A34E-90F0-13E001454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6" y="1195401"/>
            <a:ext cx="6592664" cy="1724419"/>
          </a:xfrm>
        </p:spPr>
        <p:txBody>
          <a:bodyPr>
            <a:normAutofit/>
          </a:bodyPr>
          <a:lstStyle/>
          <a:p>
            <a:r>
              <a:rPr lang="en-GB" sz="2000" dirty="0"/>
              <a:t>Please visit </a:t>
            </a:r>
            <a:r>
              <a:rPr lang="it-IT" sz="2000" dirty="0">
                <a:hlinkClick r:id="rId2"/>
              </a:rPr>
              <a:t>http://www.eicug.org/web/content/eic-software</a:t>
            </a:r>
            <a:r>
              <a:rPr lang="en-GB" sz="2000" dirty="0"/>
              <a:t> for detailed information on the simulation software user group and material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C784E1-12F6-A647-A3F0-1405C47E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135" y="1728464"/>
            <a:ext cx="5522754" cy="3617788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3E456A6-F452-CA4A-83C8-E07406DA60B8}"/>
              </a:ext>
            </a:extLst>
          </p:cNvPr>
          <p:cNvSpPr txBox="1">
            <a:spLocks/>
          </p:cNvSpPr>
          <p:nvPr/>
        </p:nvSpPr>
        <p:spPr>
          <a:xfrm>
            <a:off x="109466" y="4514639"/>
            <a:ext cx="11934422" cy="344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r>
              <a:rPr lang="en-GB" sz="2000" b="1" dirty="0"/>
              <a:t>Full Simulation tutorial </a:t>
            </a:r>
            <a:r>
              <a:rPr lang="en-GB" sz="2000" dirty="0"/>
              <a:t>with slides and videos is available at </a:t>
            </a:r>
            <a:r>
              <a:rPr lang="en-GB" sz="2000" dirty="0">
                <a:hlinkClick r:id="rId4"/>
              </a:rPr>
              <a:t>https://indico.bnl.gov/event/7281/</a:t>
            </a:r>
            <a:endParaRPr lang="en-GB" sz="2000" dirty="0"/>
          </a:p>
          <a:p>
            <a:pPr lvl="1"/>
            <a:r>
              <a:rPr lang="en-GB" sz="2000" dirty="0"/>
              <a:t>latest tutorials on January 29</a:t>
            </a:r>
            <a:r>
              <a:rPr lang="en-GB" sz="2000" baseline="30000" dirty="0"/>
              <a:t>th  </a:t>
            </a:r>
            <a:r>
              <a:rPr lang="en-GB" sz="2000" dirty="0"/>
              <a:t>and February 6</a:t>
            </a:r>
            <a:r>
              <a:rPr lang="en-GB" sz="2000" baseline="30000" dirty="0"/>
              <a:t>th</a:t>
            </a:r>
            <a:r>
              <a:rPr lang="en-GB" sz="2000" dirty="0"/>
              <a:t> 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D10A83-4320-8942-826E-A8E27694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4051-D627-D845-8C78-FB3ACA2A9459}" type="datetime1">
              <a:rPr lang="it-IT" smtClean="0"/>
              <a:t>13/02/2020</a:t>
            </a:fld>
            <a:endParaRPr lang="en-GB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377F6B4-3BD2-9645-A970-7D000FE3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D78A171-5443-9240-AC22-25666FA2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3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FBD1F-FCFA-E146-958C-FD2E232C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EIC simulation software for detector and tracking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20442E-8FE0-8D4F-AD1F-F790B263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4743377"/>
          </a:xfrm>
        </p:spPr>
        <p:txBody>
          <a:bodyPr>
            <a:normAutofit fontScale="92500" lnSpcReduction="10000"/>
          </a:bodyPr>
          <a:lstStyle/>
          <a:p>
            <a:r>
              <a:rPr lang="en-GB" u="sng" dirty="0"/>
              <a:t>Fast simulation software</a:t>
            </a:r>
            <a:r>
              <a:rPr lang="en-GB" dirty="0"/>
              <a:t> : </a:t>
            </a:r>
          </a:p>
          <a:p>
            <a:pPr marL="914400" lvl="1" indent="-457200">
              <a:buAutoNum type="arabicParenR"/>
            </a:pPr>
            <a:r>
              <a:rPr lang="en-GB" sz="2000" dirty="0"/>
              <a:t>Available EIC common tool (via docker) </a:t>
            </a:r>
            <a:r>
              <a:rPr lang="it-IT" sz="2000" dirty="0">
                <a:hlinkClick r:id="rId2"/>
              </a:rPr>
              <a:t>https://eic.gitlab.io/documents/quickstart/</a:t>
            </a:r>
            <a:r>
              <a:rPr lang="en-GB" sz="2000" dirty="0"/>
              <a:t>  </a:t>
            </a:r>
            <a:endParaRPr lang="en-GB" dirty="0"/>
          </a:p>
          <a:p>
            <a:pPr marL="914400" lvl="1" indent="-457200">
              <a:buAutoNum type="arabicParenR"/>
            </a:pPr>
            <a:r>
              <a:rPr lang="en-GB" sz="2000" dirty="0"/>
              <a:t>Other fast simulation tools are welcome at this initial stage</a:t>
            </a:r>
          </a:p>
          <a:p>
            <a:pPr lvl="2"/>
            <a:r>
              <a:rPr lang="en-GB" dirty="0"/>
              <a:t>Users are confident with custom tools</a:t>
            </a:r>
          </a:p>
          <a:p>
            <a:pPr lvl="2"/>
            <a:r>
              <a:rPr lang="en-GB" dirty="0"/>
              <a:t>Good for initial cross-checks</a:t>
            </a:r>
          </a:p>
          <a:p>
            <a:pPr lvl="2"/>
            <a:r>
              <a:rPr lang="en-GB" b="1" dirty="0"/>
              <a:t>Caveat:</a:t>
            </a:r>
            <a:r>
              <a:rPr lang="en-GB" dirty="0"/>
              <a:t> we should avoid to have too many custom tools </a:t>
            </a:r>
          </a:p>
          <a:p>
            <a:pPr marL="457200" lvl="1" indent="0">
              <a:buNone/>
            </a:pPr>
            <a:r>
              <a:rPr lang="en-GB" dirty="0"/>
              <a:t>-</a:t>
            </a:r>
            <a:r>
              <a:rPr lang="en-GB" sz="2000" dirty="0"/>
              <a:t>&gt; selection and comparison with centrally managed tools done later</a:t>
            </a:r>
          </a:p>
          <a:p>
            <a:pPr lvl="2"/>
            <a:endParaRPr lang="en-GB" dirty="0"/>
          </a:p>
          <a:p>
            <a:r>
              <a:rPr lang="en-GB" u="sng" dirty="0"/>
              <a:t>Full simulation software 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here we have detailed detector geometry, simulation and reconstruction</a:t>
            </a:r>
          </a:p>
          <a:p>
            <a:pPr lvl="1"/>
            <a:r>
              <a:rPr lang="en-GB" dirty="0"/>
              <a:t>performance studies as in fast simulation, but more reliable (and less optimistic)</a:t>
            </a:r>
          </a:p>
          <a:p>
            <a:pPr lvl="1"/>
            <a:r>
              <a:rPr lang="en-GB" dirty="0"/>
              <a:t>options centrally managed by the EIC Software WG:  </a:t>
            </a:r>
          </a:p>
          <a:p>
            <a:pPr marL="914400" lvl="1" indent="-457200">
              <a:buAutoNum type="arabicParenR"/>
            </a:pPr>
            <a:r>
              <a:rPr lang="en-GB" dirty="0"/>
              <a:t>Fun4all </a:t>
            </a:r>
          </a:p>
          <a:p>
            <a:pPr marL="914400" lvl="1" indent="-457200">
              <a:buAutoNum type="arabicParenR"/>
            </a:pPr>
            <a:r>
              <a:rPr lang="en-GB" dirty="0"/>
              <a:t>G4E    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0215C6-2349-D241-A3F5-DC8067C0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DE7E-4216-E943-AB8D-7E4606D4A22C}" type="datetime1">
              <a:rPr lang="it-IT" smtClean="0"/>
              <a:t>13/02/2020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DB8744-6638-CF48-932F-2B0B7E1C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6956AB-DED0-424F-8D4D-6F309AD3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1E69F-B49B-5348-8F70-860D4B60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Fun4all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7FBE03-475B-7B4F-BEE6-5D5D07D42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65" y="1120462"/>
            <a:ext cx="11780660" cy="4776906"/>
          </a:xfrm>
        </p:spPr>
        <p:txBody>
          <a:bodyPr>
            <a:normAutofit fontScale="62500" lnSpcReduction="20000"/>
          </a:bodyPr>
          <a:lstStyle/>
          <a:p>
            <a:r>
              <a:rPr lang="it-IT" sz="3800" dirty="0"/>
              <a:t>Software </a:t>
            </a:r>
            <a:r>
              <a:rPr lang="it-IT" sz="3800" dirty="0" err="1"/>
              <a:t>developed</a:t>
            </a:r>
            <a:r>
              <a:rPr lang="it-IT" sz="3800" dirty="0"/>
              <a:t> </a:t>
            </a:r>
            <a:r>
              <a:rPr lang="it-IT" sz="3800" dirty="0" err="1"/>
              <a:t>since</a:t>
            </a:r>
            <a:r>
              <a:rPr lang="it-IT" sz="3800" dirty="0"/>
              <a:t> 2002 for PHENIX, </a:t>
            </a:r>
            <a:r>
              <a:rPr lang="it-IT" sz="3800" dirty="0" err="1"/>
              <a:t>then</a:t>
            </a:r>
            <a:r>
              <a:rPr lang="it-IT" sz="3800" dirty="0"/>
              <a:t> </a:t>
            </a:r>
            <a:r>
              <a:rPr lang="en" sz="3800" dirty="0"/>
              <a:t>in 2015 lots of cleanup and modernization </a:t>
            </a:r>
          </a:p>
          <a:p>
            <a:r>
              <a:rPr lang="it-IT" sz="3800" dirty="0"/>
              <a:t>Mature Framework </a:t>
            </a:r>
            <a:r>
              <a:rPr lang="it-IT" sz="3800" dirty="0" err="1"/>
              <a:t>based</a:t>
            </a:r>
            <a:r>
              <a:rPr lang="it-IT" sz="3800" dirty="0"/>
              <a:t> on ROOT, C++ (</a:t>
            </a:r>
            <a:r>
              <a:rPr lang="it-IT" sz="3800" dirty="0" err="1"/>
              <a:t>steering</a:t>
            </a:r>
            <a:r>
              <a:rPr lang="it-IT" sz="3800" dirty="0"/>
              <a:t> with ROOT </a:t>
            </a:r>
            <a:r>
              <a:rPr lang="it-IT" sz="3800" dirty="0" err="1"/>
              <a:t>macros</a:t>
            </a:r>
            <a:r>
              <a:rPr lang="it-IT" sz="3800" dirty="0"/>
              <a:t>) </a:t>
            </a:r>
          </a:p>
          <a:p>
            <a:r>
              <a:rPr lang="it-IT" sz="3800" dirty="0"/>
              <a:t>Modular : </a:t>
            </a:r>
            <a:r>
              <a:rPr lang="it-IT" sz="3800" dirty="0" err="1"/>
              <a:t>each</a:t>
            </a:r>
            <a:r>
              <a:rPr lang="it-IT" sz="3800" dirty="0"/>
              <a:t> detector </a:t>
            </a:r>
            <a:r>
              <a:rPr lang="it-IT" sz="3800" dirty="0" err="1"/>
              <a:t>has</a:t>
            </a:r>
            <a:r>
              <a:rPr lang="it-IT" sz="3800" dirty="0"/>
              <a:t> </a:t>
            </a:r>
            <a:r>
              <a:rPr lang="it-IT" sz="3800" dirty="0" err="1"/>
              <a:t>its</a:t>
            </a:r>
            <a:r>
              <a:rPr lang="it-IT" sz="3800" dirty="0"/>
              <a:t> </a:t>
            </a:r>
            <a:r>
              <a:rPr lang="it-IT" sz="3800" dirty="0" err="1"/>
              <a:t>own</a:t>
            </a:r>
            <a:r>
              <a:rPr lang="it-IT" sz="3800" dirty="0"/>
              <a:t> </a:t>
            </a:r>
            <a:r>
              <a:rPr lang="it-IT" sz="3800" dirty="0" err="1"/>
              <a:t>entity</a:t>
            </a:r>
            <a:r>
              <a:rPr lang="it-IT" sz="3800" dirty="0"/>
              <a:t> </a:t>
            </a:r>
          </a:p>
          <a:p>
            <a:r>
              <a:rPr lang="it-IT" sz="3800" dirty="0"/>
              <a:t>No </a:t>
            </a:r>
            <a:r>
              <a:rPr lang="it-IT" sz="3800" dirty="0" err="1"/>
              <a:t>central</a:t>
            </a:r>
            <a:r>
              <a:rPr lang="it-IT" sz="3800" dirty="0"/>
              <a:t> code </a:t>
            </a:r>
            <a:r>
              <a:rPr lang="it-IT" sz="3800" dirty="0" err="1"/>
              <a:t>needs</a:t>
            </a:r>
            <a:r>
              <a:rPr lang="it-IT" sz="3800" dirty="0"/>
              <a:t> to be </a:t>
            </a:r>
            <a:r>
              <a:rPr lang="it-IT" sz="3800" dirty="0" err="1"/>
              <a:t>modified</a:t>
            </a:r>
            <a:r>
              <a:rPr lang="it-IT" sz="3800" dirty="0"/>
              <a:t> </a:t>
            </a:r>
            <a:r>
              <a:rPr lang="it-IT" sz="3800" dirty="0" err="1"/>
              <a:t>when</a:t>
            </a:r>
            <a:r>
              <a:rPr lang="it-IT" sz="3800" dirty="0"/>
              <a:t> </a:t>
            </a:r>
            <a:r>
              <a:rPr lang="it-IT" sz="3800" dirty="0" err="1"/>
              <a:t>adding</a:t>
            </a:r>
            <a:r>
              <a:rPr lang="it-IT" sz="3800" dirty="0"/>
              <a:t> new detectors </a:t>
            </a:r>
          </a:p>
          <a:p>
            <a:r>
              <a:rPr lang="it-IT" sz="3800" dirty="0"/>
              <a:t>Detectors are </a:t>
            </a:r>
            <a:r>
              <a:rPr lang="it-IT" sz="3800" dirty="0" err="1"/>
              <a:t>combined</a:t>
            </a:r>
            <a:r>
              <a:rPr lang="it-IT" sz="3800" dirty="0"/>
              <a:t> </a:t>
            </a:r>
            <a:r>
              <a:rPr lang="it-IT" sz="3800" dirty="0" err="1"/>
              <a:t>using</a:t>
            </a:r>
            <a:r>
              <a:rPr lang="it-IT" sz="3800" dirty="0"/>
              <a:t> ROOT </a:t>
            </a:r>
            <a:r>
              <a:rPr lang="it-IT" sz="3800" dirty="0" err="1"/>
              <a:t>macros</a:t>
            </a:r>
            <a:r>
              <a:rPr lang="it-IT" sz="3800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" sz="3800" dirty="0"/>
          </a:p>
          <a:p>
            <a:pPr marL="0" indent="0">
              <a:buNone/>
            </a:pPr>
            <a:endParaRPr lang="en" sz="3800" dirty="0"/>
          </a:p>
          <a:p>
            <a:r>
              <a:rPr lang="en-GB" sz="3800" dirty="0"/>
              <a:t>Detailed documentation available at  the Full Simulation tutorial </a:t>
            </a:r>
            <a:r>
              <a:rPr lang="en-GB" sz="3800" dirty="0">
                <a:hlinkClick r:id="rId2"/>
              </a:rPr>
              <a:t>https://indico.bnl.gov/event/7281/</a:t>
            </a:r>
            <a:endParaRPr lang="it-IT" dirty="0"/>
          </a:p>
          <a:p>
            <a:pPr lvl="1"/>
            <a:r>
              <a:rPr lang="it-IT" dirty="0"/>
              <a:t>Installation </a:t>
            </a:r>
            <a:r>
              <a:rPr lang="it-IT" dirty="0" err="1"/>
              <a:t>intructions</a:t>
            </a:r>
            <a:r>
              <a:rPr lang="it-IT" dirty="0"/>
              <a:t> are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: 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github.com</a:t>
            </a:r>
            <a:r>
              <a:rPr lang="it-IT" dirty="0"/>
              <a:t>/EIC-Detector/</a:t>
            </a:r>
            <a:r>
              <a:rPr lang="it-IT" dirty="0" err="1"/>
              <a:t>Singularity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Code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github.com</a:t>
            </a:r>
            <a:r>
              <a:rPr lang="it-IT" dirty="0"/>
              <a:t>/</a:t>
            </a:r>
            <a:r>
              <a:rPr lang="it-IT" dirty="0" err="1"/>
              <a:t>sPHENIX</a:t>
            </a:r>
            <a:r>
              <a:rPr lang="it-IT" dirty="0"/>
              <a:t>-Collaboration/</a:t>
            </a:r>
            <a:r>
              <a:rPr lang="it-IT" dirty="0" err="1"/>
              <a:t>coresoftware</a:t>
            </a:r>
            <a:r>
              <a:rPr lang="it-IT" dirty="0"/>
              <a:t>/</a:t>
            </a:r>
            <a:r>
              <a:rPr lang="it-IT" dirty="0" err="1"/>
              <a:t>tree</a:t>
            </a:r>
            <a:r>
              <a:rPr lang="it-IT" dirty="0"/>
              <a:t>/master/offline/</a:t>
            </a:r>
            <a:r>
              <a:rPr lang="it-IT" dirty="0" err="1"/>
              <a:t>framework</a:t>
            </a:r>
            <a:r>
              <a:rPr lang="it-IT" dirty="0"/>
              <a:t> </a:t>
            </a:r>
            <a:endParaRPr lang="it-IT" dirty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995228-34F5-AF47-A192-C21455E9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AF76-845A-F148-ACA9-4165E19E2CCD}" type="datetime1">
              <a:rPr lang="it-IT" smtClean="0"/>
              <a:t>13/02/2020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70380E-CCDA-664C-8C4C-F32A6568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0CCA78-5C37-654E-A5FF-0784630A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7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21C92-EEB1-B94E-95DC-40D14175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G4E : </a:t>
            </a:r>
            <a:r>
              <a:rPr lang="en-GB" dirty="0" err="1"/>
              <a:t>Geant</a:t>
            </a:r>
            <a:r>
              <a:rPr lang="en-GB" dirty="0"/>
              <a:t> 4 for EIC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3F1C6F-EB5A-A143-8675-6417383A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09" y="1360335"/>
            <a:ext cx="11536581" cy="4641220"/>
          </a:xfrm>
        </p:spPr>
        <p:txBody>
          <a:bodyPr>
            <a:normAutofit fontScale="92500"/>
          </a:bodyPr>
          <a:lstStyle/>
          <a:p>
            <a:r>
              <a:rPr lang="en" sz="2400" dirty="0"/>
              <a:t>A “younger” stage of development, constructed as a pure GEANT4 application and integrated into </a:t>
            </a:r>
            <a:r>
              <a:rPr lang="en" sz="2400" dirty="0" err="1"/>
              <a:t>JupyterLab</a:t>
            </a:r>
            <a:r>
              <a:rPr lang="en" sz="2400" dirty="0"/>
              <a:t> environment </a:t>
            </a:r>
          </a:p>
          <a:p>
            <a:r>
              <a:rPr lang="en" sz="2400" dirty="0"/>
              <a:t>Contains already several “master” detectors (and IRs) such as </a:t>
            </a:r>
            <a:r>
              <a:rPr lang="en" sz="2400" dirty="0" err="1"/>
              <a:t>BeAST</a:t>
            </a:r>
            <a:r>
              <a:rPr lang="en" sz="2400" dirty="0"/>
              <a:t>, JLEIC etc. </a:t>
            </a:r>
          </a:p>
          <a:p>
            <a:r>
              <a:rPr lang="en" sz="2400" dirty="0"/>
              <a:t>Easily import Geant4 standalone detector implementations </a:t>
            </a:r>
          </a:p>
          <a:p>
            <a:r>
              <a:rPr lang="en" sz="2400" dirty="0"/>
              <a:t>Ways to send the “right” configuration to a subdetector depending on selected “master” detector, so that one detector implementation could serve for different IRs </a:t>
            </a:r>
          </a:p>
          <a:p>
            <a:pPr marL="0" indent="0">
              <a:buNone/>
            </a:pPr>
            <a:r>
              <a:rPr lang="en" sz="2400" dirty="0"/>
              <a:t>• Stay as close to Geant4 as possible, to stay convenient for Geant4 experts</a:t>
            </a:r>
            <a:br>
              <a:rPr lang="en" sz="2400" b="1" dirty="0"/>
            </a:br>
            <a:endParaRPr lang="en" sz="2400" b="1" dirty="0"/>
          </a:p>
          <a:p>
            <a:pPr marL="0" indent="0">
              <a:buNone/>
            </a:pPr>
            <a:endParaRPr lang="en" sz="2400" dirty="0">
              <a:effectLst/>
            </a:endParaRPr>
          </a:p>
          <a:p>
            <a:r>
              <a:rPr lang="en-GB" sz="2400" dirty="0"/>
              <a:t>Detailed documentation available at the Full Simulation tutorial </a:t>
            </a:r>
            <a:r>
              <a:rPr lang="en-GB" sz="2400" dirty="0">
                <a:hlinkClick r:id="rId2"/>
              </a:rPr>
              <a:t>https://indico.bnl.gov/event/7281/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9592D4-9FB8-BF42-B47C-4ABB1889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607C-66D4-D643-B418-1B034635D15D}" type="datetime1">
              <a:rPr lang="it-IT" smtClean="0"/>
              <a:t>13/02/2020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CB3C13-63AE-A94F-A3EF-61A78154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Mastroserio - D. Elia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5128EE-A2EE-9D45-9818-8CAA6839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91B-14B0-8446-87FD-2071AF2D7E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00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1121</Words>
  <Application>Microsoft Office PowerPoint</Application>
  <PresentationFormat>Widescreen</PresentationFormat>
  <Paragraphs>170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Courier New</vt:lpstr>
      <vt:lpstr>Symbol</vt:lpstr>
      <vt:lpstr>Wingdings</vt:lpstr>
      <vt:lpstr>Tema di Office</vt:lpstr>
      <vt:lpstr>February 13, 2019   EIC Yellow Report Tracking WG Kick-Off meeting  Simulation &amp; Integration coordination </vt:lpstr>
      <vt:lpstr>Simulation and Integration  </vt:lpstr>
      <vt:lpstr>Brief summary on EIC scenario</vt:lpstr>
      <vt:lpstr>Vertexing / tracking : physics requirements</vt:lpstr>
      <vt:lpstr>Vertexing / tracking quality parameters</vt:lpstr>
      <vt:lpstr>EIC simulation software : general information</vt:lpstr>
      <vt:lpstr>EIC simulation software for detector and tracking </vt:lpstr>
      <vt:lpstr>Fun4all</vt:lpstr>
      <vt:lpstr>G4E : Geant 4 for EIC</vt:lpstr>
      <vt:lpstr>Preliminary workplan outline</vt:lpstr>
      <vt:lpstr>Final comments</vt:lpstr>
      <vt:lpstr>Final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Annalisa Mastroserio</dc:title>
  <dc:creator>Annalisa Annalisa</dc:creator>
  <cp:lastModifiedBy>Kondo Gnanvo</cp:lastModifiedBy>
  <cp:revision>74</cp:revision>
  <dcterms:created xsi:type="dcterms:W3CDTF">2020-02-10T09:15:00Z</dcterms:created>
  <dcterms:modified xsi:type="dcterms:W3CDTF">2020-02-13T15:58:00Z</dcterms:modified>
</cp:coreProperties>
</file>