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50" y="9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0F9F4-B1C6-4247-A82D-24DCBD87FDF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02A1D-85F0-4AEB-A406-C5C06A59D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939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02A1D-85F0-4AEB-A406-C5C06A59D4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923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02A1D-85F0-4AEB-A406-C5C06A59D4C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22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02A1D-85F0-4AEB-A406-C5C06A59D4C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460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02A1D-85F0-4AEB-A406-C5C06A59D4C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54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3244-D1FF-4828-B8BC-E4EAAD607CD9}" type="datetime1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2020_02_13 EIC Silicon tracking - LG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AD7C-1C05-4505-8FD4-03C3B57677C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7296" y="38533"/>
            <a:ext cx="1019317" cy="981212"/>
          </a:xfrm>
          <a:prstGeom prst="rect">
            <a:avLst/>
          </a:prstGeom>
        </p:spPr>
      </p:pic>
      <p:pic>
        <p:nvPicPr>
          <p:cNvPr id="8" name="Picture 20" descr="LBNL_Alt_Logo_HorzRight_Final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1657" y="143875"/>
            <a:ext cx="2087459" cy="439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622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E2DAD-D9F0-40F5-9256-94B79657B9C9}" type="datetime1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2020_02_13 EIC Silicon tracking - LG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AD7C-1C05-4505-8FD4-03C3B5767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383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92B80-E1C6-4ED1-9243-D028251825E3}" type="datetime1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2020_02_13 EIC Silicon tracking - LG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AD7C-1C05-4505-8FD4-03C3B5767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8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D3CB-53A1-4E11-A4EC-FA6160596710}" type="datetime1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2020_02_13 EIC Silicon tracking - LG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AD7C-1C05-4505-8FD4-03C3B5767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98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6AD6-AE43-4C1E-ACAD-D43147FCC74C}" type="datetime1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2020_02_13 EIC Silicon tracking - LG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AD7C-1C05-4505-8FD4-03C3B5767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228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273B-38FE-4165-B4C6-9293DA229B4E}" type="datetime1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2020_02_13 EIC Silicon tracking - LG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AD7C-1C05-4505-8FD4-03C3B5767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034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D2DB8-DDEE-4BE2-911A-CA704E52B56C}" type="datetime1">
              <a:rPr lang="en-US" smtClean="0"/>
              <a:t>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2020_02_13 EIC Silicon tracking - LG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AD7C-1C05-4505-8FD4-03C3B5767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353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8A289-64D4-4C5C-BF6C-19EE9B61BCA4}" type="datetime1">
              <a:rPr lang="en-US" smtClean="0"/>
              <a:t>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2020_02_13 EIC Silicon tracking - LG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AD7C-1C05-4505-8FD4-03C3B5767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31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8A43-46BC-46AD-9953-02644E3AAE06}" type="datetime1">
              <a:rPr lang="en-US" smtClean="0"/>
              <a:t>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2020_02_13 EIC Silicon tracking - LG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AD7C-1C05-4505-8FD4-03C3B5767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38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C489-14A6-4DF6-BEFD-04A411661B97}" type="datetime1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2020_02_13 EIC Silicon tracking - LG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AD7C-1C05-4505-8FD4-03C3B5767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16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CCA53-B6BF-46B3-AF97-789392CBB9EC}" type="datetime1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2020_02_13 EIC Silicon tracking - LG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AD7C-1C05-4505-8FD4-03C3B5767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631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45819-DBA9-4606-811E-6F50C2DD479C}" type="datetime1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2020_02_13 EIC Silicon tracking - LG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AAD7C-1C05-4505-8FD4-03C3B5767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1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eicug.org/web/content/yellow-report-initiative" TargetMode="Externa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png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11480" y="951147"/>
            <a:ext cx="4540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Silicon Tracking group for EICUG yellow report</a:t>
            </a:r>
            <a:endParaRPr lang="en-US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292290" y="1391477"/>
            <a:ext cx="98437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deliverables for this group are the completion of the yellow report detectors sections related to the internal high resolution tracking detectors, currently envisioned as </a:t>
            </a:r>
            <a:r>
              <a:rPr lang="en-US" dirty="0" err="1" smtClean="0"/>
              <a:t>vertexing</a:t>
            </a:r>
            <a:r>
              <a:rPr lang="en-US" dirty="0" smtClean="0"/>
              <a:t> and forward/backward discs</a:t>
            </a:r>
            <a:r>
              <a:rPr lang="en-US" dirty="0" smtClean="0"/>
              <a:t>. The intent is that the level of this yellow report is comparable to a conceptual design report for the tracking detectors.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613" y="3043166"/>
            <a:ext cx="10155067" cy="2743583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1033670" y="2673834"/>
            <a:ext cx="3875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the yellow report Outline v6 draft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2020_02_13 EIC Silicon tracking - LG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AD7C-1C05-4505-8FD4-03C3B57677CE}" type="slidenum">
              <a:rPr lang="en-US" smtClean="0"/>
              <a:t>1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296" y="38533"/>
            <a:ext cx="1019317" cy="981212"/>
          </a:xfrm>
          <a:prstGeom prst="rect">
            <a:avLst/>
          </a:prstGeom>
        </p:spPr>
      </p:pic>
      <p:pic>
        <p:nvPicPr>
          <p:cNvPr id="10" name="Picture 20" descr="LBNL_Alt_Logo_HorzRight_Final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1657" y="143875"/>
            <a:ext cx="2087459" cy="439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37398" y="245333"/>
            <a:ext cx="5193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EICUG Yellow report meeting – Silicon Tracking 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5634006" y="2632820"/>
            <a:ext cx="57751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6"/>
              </a:rPr>
              <a:t>http://www.eicug.org/web/content/yellow-report-initiative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09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9522" y="837514"/>
            <a:ext cx="7408961" cy="815933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grpSp>
        <p:nvGrpSpPr>
          <p:cNvPr id="13" name="Group 12"/>
          <p:cNvGrpSpPr/>
          <p:nvPr/>
        </p:nvGrpSpPr>
        <p:grpSpPr>
          <a:xfrm>
            <a:off x="1255891" y="2925760"/>
            <a:ext cx="10097909" cy="3430590"/>
            <a:chOff x="1329849" y="2294662"/>
            <a:chExt cx="10097909" cy="343059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329849" y="2310564"/>
              <a:ext cx="8551233" cy="1887725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408750" y="4214191"/>
              <a:ext cx="8573450" cy="1511061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1402690" y="2294662"/>
              <a:ext cx="10025068" cy="335871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2020_02_13 EIC Silicon tracking - LG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AD7C-1C05-4505-8FD4-03C3B57677CE}" type="slidenum">
              <a:rPr lang="en-US" smtClean="0"/>
              <a:t>2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7296" y="38533"/>
            <a:ext cx="1019317" cy="981212"/>
          </a:xfrm>
          <a:prstGeom prst="rect">
            <a:avLst/>
          </a:prstGeom>
        </p:spPr>
      </p:pic>
      <p:pic>
        <p:nvPicPr>
          <p:cNvPr id="11" name="Picture 20" descr="LBNL_Alt_Logo_HorzRight_Final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1657" y="143875"/>
            <a:ext cx="2087459" cy="439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037398" y="245333"/>
            <a:ext cx="5193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EICUG Yellow report meeting – Silicon Tracking </a:t>
            </a:r>
            <a:endParaRPr lang="en-US" sz="2000" b="1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55891" y="1713422"/>
            <a:ext cx="4934265" cy="1196436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328732" y="1691385"/>
            <a:ext cx="7482592" cy="12184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923827" y="2488676"/>
            <a:ext cx="2113571" cy="452986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4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6613" y="445388"/>
            <a:ext cx="9537664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/>
              <a:t>W</a:t>
            </a:r>
            <a:r>
              <a:rPr lang="en-US" dirty="0" smtClean="0"/>
              <a:t>e need to organize ourselves to work on (in cartoon outline form):</a:t>
            </a:r>
          </a:p>
          <a:p>
            <a:endParaRPr lang="en-US" dirty="0" smtClean="0"/>
          </a:p>
          <a:p>
            <a:r>
              <a:rPr lang="en-US" i="1" dirty="0" smtClean="0">
                <a:solidFill>
                  <a:srgbClr val="0070C0"/>
                </a:solidFill>
              </a:rPr>
              <a:t>(Much of the information is already available but needs to be gathered and adapted to our needs</a:t>
            </a:r>
            <a:r>
              <a:rPr lang="en-US" dirty="0" smtClean="0">
                <a:solidFill>
                  <a:srgbClr val="0070C0"/>
                </a:solidFill>
              </a:rPr>
              <a:t>) 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u="sng" dirty="0" smtClean="0"/>
              <a:t>Process Inputs and “tasks”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Gather and generate physics based simulation based detector requirements and EIC machine parameters to assemble the detector requirements and environment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Required single point resolution required as a function of z, eta, 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Radiation length requirements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Time structure of particle tracks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Hermeticity</a:t>
            </a:r>
            <a:r>
              <a:rPr lang="en-US" sz="1600" dirty="0" smtClean="0"/>
              <a:t> and layer count analysis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Backgrounds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Beam pipe sizes, shapes, thickness, etc.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Magnetic field maps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Technology assessment for detectors and down select to appropriate technologies for the sensors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Includes areas for further research and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Existing </a:t>
            </a:r>
            <a:r>
              <a:rPr lang="en-US" sz="1600" dirty="0" smtClean="0"/>
              <a:t>EICRD and detector </a:t>
            </a:r>
            <a:r>
              <a:rPr lang="en-US" sz="1600" dirty="0" smtClean="0"/>
              <a:t>proposals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BeAST</a:t>
            </a:r>
            <a:r>
              <a:rPr lang="en-US" sz="1600" dirty="0" smtClean="0"/>
              <a:t>, JLEIC, etc. and assess detector </a:t>
            </a:r>
            <a:r>
              <a:rPr lang="en-US" sz="1600" dirty="0" smtClean="0"/>
              <a:t>configurations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eRD</a:t>
            </a:r>
            <a:r>
              <a:rPr lang="en-US" sz="1600" dirty="0" smtClean="0"/>
              <a:t> reports and past studies</a:t>
            </a:r>
            <a:endParaRPr lang="en-US" sz="16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2020_02_13 EIC Silicon tracking - LG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AD7C-1C05-4505-8FD4-03C3B57677CE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296" y="38533"/>
            <a:ext cx="1019317" cy="981212"/>
          </a:xfrm>
          <a:prstGeom prst="rect">
            <a:avLst/>
          </a:prstGeom>
        </p:spPr>
      </p:pic>
      <p:pic>
        <p:nvPicPr>
          <p:cNvPr id="8" name="Picture 20" descr="LBNL_Alt_Logo_HorzRight_Final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1657" y="143875"/>
            <a:ext cx="2087459" cy="439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037398" y="245333"/>
            <a:ext cx="5193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EICUG Yellow report meeting – Silicon Tracking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51977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2020_02_13 EIC Silicon tracking - LG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AD7C-1C05-4505-8FD4-03C3B57677CE}" type="slidenum">
              <a:rPr lang="en-US" smtClean="0"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05045" y="1191350"/>
            <a:ext cx="915887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/>
              <a:t>Process and outputs </a:t>
            </a:r>
          </a:p>
          <a:p>
            <a:endParaRPr lang="en-US" sz="1600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Initiate </a:t>
            </a:r>
            <a:r>
              <a:rPr lang="en-US" sz="1600" dirty="0"/>
              <a:t>balanced tracking detectors conceptual design: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Includes understanding of trade-offs in configuration and sensors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Assess infrastructure needs: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Reasonable support structures and conceptual designs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Cooling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Services loads and </a:t>
            </a:r>
            <a:r>
              <a:rPr lang="en-US" sz="1600" dirty="0" smtClean="0"/>
              <a:t>composition - likely the largest contribution to mass in the acceptance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Feed into </a:t>
            </a:r>
            <a:r>
              <a:rPr lang="en-US" sz="1600" dirty="0" smtClean="0"/>
              <a:t>full GEANT simulations </a:t>
            </a:r>
            <a:r>
              <a:rPr lang="en-US" sz="1600" dirty="0"/>
              <a:t>and ITERATE to reach a balanced and viable conceptual detector design that well matches the physics needs.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rgbClr val="002060"/>
                </a:solidFill>
              </a:rPr>
              <a:t>Lots to do, we need to start on understanding the capabilities, interests and available resources of interested groups and the </a:t>
            </a:r>
            <a:r>
              <a:rPr lang="en-US" sz="1600" i="1" dirty="0" smtClean="0">
                <a:solidFill>
                  <a:srgbClr val="002060"/>
                </a:solidFill>
              </a:rPr>
              <a:t>best way to organize and distribute the work. Propose that we start this at the next meeting.</a:t>
            </a:r>
            <a:endParaRPr lang="en-US" sz="1600" i="1" dirty="0">
              <a:solidFill>
                <a:srgbClr val="00206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296" y="38533"/>
            <a:ext cx="1019317" cy="981212"/>
          </a:xfrm>
          <a:prstGeom prst="rect">
            <a:avLst/>
          </a:prstGeom>
        </p:spPr>
      </p:pic>
      <p:pic>
        <p:nvPicPr>
          <p:cNvPr id="8" name="Picture 20" descr="LBNL_Alt_Logo_HorzRight_Final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1657" y="143875"/>
            <a:ext cx="2087459" cy="439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037398" y="245333"/>
            <a:ext cx="5193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EICUG Yellow report meeting – Silicon Tracking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2151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378</Words>
  <Application>Microsoft Office PowerPoint</Application>
  <PresentationFormat>Widescreen</PresentationFormat>
  <Paragraphs>54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</dc:creator>
  <cp:lastModifiedBy>leo</cp:lastModifiedBy>
  <cp:revision>26</cp:revision>
  <dcterms:created xsi:type="dcterms:W3CDTF">2020-02-10T05:07:15Z</dcterms:created>
  <dcterms:modified xsi:type="dcterms:W3CDTF">2020-02-13T15:49:21Z</dcterms:modified>
</cp:coreProperties>
</file>