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8" r:id="rId3"/>
    <p:sldMasterId id="2147483670" r:id="rId4"/>
    <p:sldMasterId id="2147483672" r:id="rId5"/>
    <p:sldMasterId id="2147483674" r:id="rId6"/>
    <p:sldMasterId id="2147483691" r:id="rId7"/>
    <p:sldMasterId id="2147483676" r:id="rId8"/>
    <p:sldMasterId id="2147483678" r:id="rId9"/>
    <p:sldMasterId id="2147483680" r:id="rId10"/>
  </p:sldMasterIdLst>
  <p:notesMasterIdLst>
    <p:notesMasterId r:id="rId15"/>
  </p:notesMasterIdLst>
  <p:sldIdLst>
    <p:sldId id="273" r:id="rId11"/>
    <p:sldId id="606" r:id="rId12"/>
    <p:sldId id="607" r:id="rId13"/>
    <p:sldId id="6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  <a:srgbClr val="00A84C"/>
    <a:srgbClr val="0000FF"/>
    <a:srgbClr val="CC0066"/>
    <a:srgbClr val="007E39"/>
    <a:srgbClr val="00FF00"/>
    <a:srgbClr val="0000CD"/>
    <a:srgbClr val="FFDC6D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3911" autoAdjust="0"/>
  </p:normalViewPr>
  <p:slideViewPr>
    <p:cSldViewPr>
      <p:cViewPr varScale="1">
        <p:scale>
          <a:sx n="114" d="100"/>
          <a:sy n="114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416DA-2082-4286-9CC8-7D8B3884267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E3F99-2246-4C7F-82AD-6D3862C7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0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9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4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66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750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6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35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75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7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9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39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10.jpeg"/><Relationship Id="rId9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89" y="40688"/>
            <a:ext cx="1097280" cy="8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3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5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144"/>
            <a:ext cx="1165860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5" r:id="rId2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69" y="45720"/>
            <a:ext cx="1400183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4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31447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" y="85823"/>
            <a:ext cx="1371600" cy="64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5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45262"/>
            <a:ext cx="1303020" cy="6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3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" y="108287"/>
            <a:ext cx="1165860" cy="72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17567"/>
            <a:ext cx="1028700" cy="770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F2C43A-44DF-47F7-A71B-2E2A9DA87D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1028700" cy="644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B14CCB-289C-46D8-A45C-CD661AF46C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1028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2750" y="5843242"/>
            <a:ext cx="1028700" cy="770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F2C43A-44DF-47F7-A71B-2E2A9DA8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82"/>
          <a:stretch/>
        </p:blipFill>
        <p:spPr>
          <a:xfrm>
            <a:off x="1352550" y="6108474"/>
            <a:ext cx="1028700" cy="5056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8F3815-05F2-454A-B52E-E2FE4D092E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6131176"/>
            <a:ext cx="1028700" cy="482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506DB7-E2CB-492A-B3A9-562BA4145E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2"/>
          <a:stretch/>
        </p:blipFill>
        <p:spPr>
          <a:xfrm>
            <a:off x="5410200" y="6103942"/>
            <a:ext cx="1028700" cy="5102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EEE2F-78B8-461F-B71A-6D2E31DDAE2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8474"/>
            <a:ext cx="1028700" cy="5056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69D6BA-F582-4A69-83E2-B785706A9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812"/>
          <a:stretch/>
        </p:blipFill>
        <p:spPr>
          <a:xfrm>
            <a:off x="2705100" y="6066716"/>
            <a:ext cx="1028700" cy="5474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8FB3F0-18DB-4EFD-9FC3-D0DE061A1B4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0" y="6111240"/>
            <a:ext cx="102870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7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hyperlink" Target="http://eicug.org/web/sites/default/files/EIC_HANDBOOK_v1.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438400"/>
            <a:ext cx="9144000" cy="1066800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C00000"/>
                </a:solidFill>
                <a:cs typeface="Arial" panose="020B0604020202020204" pitchFamily="34" charset="0"/>
              </a:rPr>
              <a:t>Gaseous Detectors Group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4294967295"/>
          </p:nvPr>
        </p:nvSpPr>
        <p:spPr>
          <a:xfrm>
            <a:off x="0" y="4191000"/>
            <a:ext cx="91440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2"/>
                </a:solidFill>
                <a:cs typeface="Arial" panose="020B0604020202020204" pitchFamily="34" charset="0"/>
              </a:rPr>
              <a:t>YR-Tracking-WG Kick-off Meeting, February 13, 2020</a:t>
            </a:r>
          </a:p>
          <a:p>
            <a:pPr marL="0" indent="0" algn="ctr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1800" b="1" dirty="0">
                <a:cs typeface="Arial" panose="020B0604020202020204" pitchFamily="34" charset="0"/>
              </a:rPr>
              <a:t>Kondo Gnanvo</a:t>
            </a:r>
          </a:p>
        </p:txBody>
      </p:sp>
    </p:spTree>
    <p:extLst>
      <p:ext uri="{BB962C8B-B14F-4D97-AF65-F5344CB8AC3E}">
        <p14:creationId xmlns:p14="http://schemas.microsoft.com/office/powerpoint/2010/main" val="184762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9A5110-D5B7-444B-9166-275E6C6F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8077200" cy="762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Gaseous Detector Group: </a:t>
            </a:r>
            <a:r>
              <a:rPr lang="en-US" sz="2000" dirty="0"/>
              <a:t>EIC Requirements for Central Tracker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2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595BF2-94C4-4E2E-BB08-58110C182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670" y="788382"/>
            <a:ext cx="4023360" cy="19102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DB43F0C-3E9A-46C1-ADD6-9E157EA9E3E6}"/>
              </a:ext>
            </a:extLst>
          </p:cNvPr>
          <p:cNvSpPr/>
          <p:nvPr/>
        </p:nvSpPr>
        <p:spPr>
          <a:xfrm>
            <a:off x="4457350" y="2847201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http://eicug.org/web/sites/default/files/EIC_HANDBOOK_v1.1.pdf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46022C0-B70E-484D-A801-1C3810CF680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8009" r="2338" b="15974"/>
          <a:stretch/>
        </p:blipFill>
        <p:spPr bwMode="auto">
          <a:xfrm>
            <a:off x="3733800" y="3144988"/>
            <a:ext cx="5394960" cy="33066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1A93090-7B6C-4B89-8547-780602729AB8}"/>
              </a:ext>
            </a:extLst>
          </p:cNvPr>
          <p:cNvSpPr/>
          <p:nvPr/>
        </p:nvSpPr>
        <p:spPr>
          <a:xfrm>
            <a:off x="0" y="838200"/>
            <a:ext cx="3840480" cy="22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Barrel Main Tracker</a:t>
            </a:r>
          </a:p>
          <a:p>
            <a:pPr marL="171450" marR="0" lvl="0" indent="-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Hermetic coverage, close to 4π acceptance</a:t>
            </a:r>
          </a:p>
          <a:p>
            <a:pPr marL="628650" lvl="1" indent="-171450" algn="just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pseudo-rapidity range up to +/-1)</a:t>
            </a:r>
          </a:p>
          <a:p>
            <a:pPr marL="628650" lvl="1" indent="-171450" algn="just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 area detectors</a:t>
            </a:r>
          </a:p>
          <a:p>
            <a:pPr marL="171450" marR="0" lvl="0" indent="-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 material budget on the level of 3-5% of X</a:t>
            </a:r>
            <a:r>
              <a:rPr lang="en-US" sz="12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/X for the central tracker region</a:t>
            </a:r>
          </a:p>
          <a:p>
            <a:pPr marL="628650" lvl="1" indent="-171450" algn="just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Gaseous detectors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 momentum resolution in few % range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655131-5767-4072-84DF-C9A8CB2CD0A7}"/>
              </a:ext>
            </a:extLst>
          </p:cNvPr>
          <p:cNvSpPr/>
          <p:nvPr/>
        </p:nvSpPr>
        <p:spPr>
          <a:xfrm>
            <a:off x="0" y="3621052"/>
            <a:ext cx="3840480" cy="3105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Forward and Backward Trackers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Coverage in the end cap 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pseudo-rapidity range up to +/-1 to +/-2.5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 area detectors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 material budget specially for the electron endcap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Gaseous detectors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 momentum resolution in few % range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 µm space point resolution </a:t>
            </a: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desirable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high P (&gt; 50 GeV) in the hadron end cap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9A5110-D5B7-444B-9166-275E6C6F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8077200" cy="762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Gaseous Detector Group: </a:t>
            </a:r>
            <a:r>
              <a:rPr lang="en-US" sz="2000" dirty="0"/>
              <a:t>Needs, Goals &amp; Deliverables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A93090-7B6C-4B89-8547-780602729AB8}"/>
              </a:ext>
            </a:extLst>
          </p:cNvPr>
          <p:cNvSpPr/>
          <p:nvPr/>
        </p:nvSpPr>
        <p:spPr>
          <a:xfrm>
            <a:off x="25866" y="1916851"/>
            <a:ext cx="4588079" cy="22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available Technologies for EIC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of the art of gaseous detector technologies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Investigate alternative technologies beyond those currently under consideration within EIC detector R&amp;D program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 groups to join and participate to the Tracking-WG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Broad range of gaseous detectors technologies suitable for complementarity between two general purposed EIC detectors 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 of program like eRD6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C25684-EE58-4838-B898-E3AA66C219A9}"/>
              </a:ext>
            </a:extLst>
          </p:cNvPr>
          <p:cNvSpPr/>
          <p:nvPr/>
        </p:nvSpPr>
        <p:spPr>
          <a:xfrm>
            <a:off x="4953000" y="1916851"/>
            <a:ext cx="4191000" cy="22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Physics input &amp; Simulation Need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requirements input from the Physics WGs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Integration of tracking detector into EIC simulation frameworks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(Annalisa slides)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Input: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 with and provide input to the simulation group</a:t>
            </a: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Output: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detector response and derive key performances to optimize the detectors design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63592-317B-49CF-8DB0-A0488FFFB6D4}"/>
              </a:ext>
            </a:extLst>
          </p:cNvPr>
          <p:cNvSpPr/>
          <p:nvPr/>
        </p:nvSpPr>
        <p:spPr>
          <a:xfrm>
            <a:off x="2154573" y="4604449"/>
            <a:ext cx="5257800" cy="1720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R&amp;D </a:t>
            </a: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(Targeted vs. Generic)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 maturity for gaseous detectors to satisfy EIC requirements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Targeted R&amp;D: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 and  timescale for completion for a day-1 EIC</a:t>
            </a:r>
            <a:endParaRPr lang="en-US" sz="1200" i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 of program like eRD6</a:t>
            </a: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Generic R&amp;D: 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areas to benefit EIC sciences in the future</a:t>
            </a:r>
            <a:endParaRPr lang="en-US" sz="1200" i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Cambria Math" panose="02040503050406030204" pitchFamily="18" charset="0"/>
              <a:buChar char="⇨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 of program like CERN RD51 for MPGDs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C2D374-A039-41E4-9EFE-BC5F883DA3B8}"/>
              </a:ext>
            </a:extLst>
          </p:cNvPr>
          <p:cNvSpPr/>
          <p:nvPr/>
        </p:nvSpPr>
        <p:spPr>
          <a:xfrm>
            <a:off x="15380" y="863446"/>
            <a:ext cx="9128620" cy="88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Rich and diverse field Gaseous Detectors technologies will satisfy the requirements for the central tracking in the central and forward regions of an EIC detector as rate is not a limiting factor, large area capabilities and low material with requirements such as space point resolution and efficiency are possible with these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69876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4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63592-317B-49CF-8DB0-A0488FFFB6D4}"/>
              </a:ext>
            </a:extLst>
          </p:cNvPr>
          <p:cNvSpPr/>
          <p:nvPr/>
        </p:nvSpPr>
        <p:spPr>
          <a:xfrm>
            <a:off x="1398" y="976098"/>
            <a:ext cx="9144000" cy="5196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list of tasks and timeline for completion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Technologies (R&amp;D, Integration, services …)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Simulation needs and outputs</a:t>
            </a:r>
          </a:p>
          <a:p>
            <a:pPr marL="285750" marR="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areas of interest for groups and assign tasks  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the discussion at next week meeting on people’s interest and commitment to contribute to a successful Yellow Report.</a:t>
            </a:r>
          </a:p>
          <a:p>
            <a:pPr marL="285750" marR="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 the effort between different task and groups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 Group weekly meeting, Google groups, Workshop … 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 WG needs your enthusiastic contributions and your expertise. </a:t>
            </a:r>
          </a:p>
          <a:p>
            <a:pPr algn="ctr">
              <a:lnSpc>
                <a:spcPct val="200000"/>
              </a:lnSpc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please join and spread the word around to help enlarge the community for a successful outcome for the Yellow Report in a year from now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8A4F765B-8032-4253-8519-21C91999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8077200" cy="762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Gaseous Detector Group: </a:t>
            </a:r>
            <a:r>
              <a:rPr lang="en-US" sz="2000" dirty="0"/>
              <a:t>To Do List </a:t>
            </a:r>
          </a:p>
        </p:txBody>
      </p:sp>
    </p:spTree>
    <p:extLst>
      <p:ext uri="{BB962C8B-B14F-4D97-AF65-F5344CB8AC3E}">
        <p14:creationId xmlns:p14="http://schemas.microsoft.com/office/powerpoint/2010/main" val="76501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17353</TotalTime>
  <Words>503</Words>
  <Application>Microsoft Office PowerPoint</Application>
  <PresentationFormat>On-screen Show (4:3)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11_Office Theme</vt:lpstr>
      <vt:lpstr>6_Office Theme</vt:lpstr>
      <vt:lpstr>7_Office Theme</vt:lpstr>
      <vt:lpstr>8_Office Theme</vt:lpstr>
      <vt:lpstr>PowerPoint Presentation</vt:lpstr>
      <vt:lpstr>Gaseous Detector Group: EIC Requirements for Central Tracker</vt:lpstr>
      <vt:lpstr>Gaseous Detector Group: Needs, Goals &amp; Deliverables</vt:lpstr>
      <vt:lpstr>Gaseous Detector Group: To Do List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kgnanvo</dc:creator>
  <cp:lastModifiedBy>Kondo Gnanvo</cp:lastModifiedBy>
  <cp:revision>2471</cp:revision>
  <dcterms:created xsi:type="dcterms:W3CDTF">2013-04-08T15:33:27Z</dcterms:created>
  <dcterms:modified xsi:type="dcterms:W3CDTF">2020-02-13T14:45:38Z</dcterms:modified>
</cp:coreProperties>
</file>