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51"/>
  </p:notesMasterIdLst>
  <p:handoutMasterIdLst>
    <p:handoutMasterId r:id="rId52"/>
  </p:handoutMasterIdLst>
  <p:sldIdLst>
    <p:sldId id="293" r:id="rId2"/>
    <p:sldId id="541" r:id="rId3"/>
    <p:sldId id="519" r:id="rId4"/>
    <p:sldId id="517" r:id="rId5"/>
    <p:sldId id="545" r:id="rId6"/>
    <p:sldId id="540" r:id="rId7"/>
    <p:sldId id="581" r:id="rId8"/>
    <p:sldId id="548" r:id="rId9"/>
    <p:sldId id="521" r:id="rId10"/>
    <p:sldId id="542" r:id="rId11"/>
    <p:sldId id="543" r:id="rId12"/>
    <p:sldId id="550" r:id="rId13"/>
    <p:sldId id="551" r:id="rId14"/>
    <p:sldId id="552" r:id="rId15"/>
    <p:sldId id="485" r:id="rId16"/>
    <p:sldId id="549" r:id="rId17"/>
    <p:sldId id="532" r:id="rId18"/>
    <p:sldId id="536" r:id="rId19"/>
    <p:sldId id="582" r:id="rId20"/>
    <p:sldId id="579" r:id="rId21"/>
    <p:sldId id="546" r:id="rId22"/>
    <p:sldId id="589" r:id="rId23"/>
    <p:sldId id="547" r:id="rId24"/>
    <p:sldId id="557" r:id="rId25"/>
    <p:sldId id="583" r:id="rId26"/>
    <p:sldId id="531" r:id="rId27"/>
    <p:sldId id="510" r:id="rId28"/>
    <p:sldId id="570" r:id="rId29"/>
    <p:sldId id="568" r:id="rId30"/>
    <p:sldId id="584" r:id="rId31"/>
    <p:sldId id="577" r:id="rId32"/>
    <p:sldId id="559" r:id="rId33"/>
    <p:sldId id="560" r:id="rId34"/>
    <p:sldId id="585" r:id="rId35"/>
    <p:sldId id="558" r:id="rId36"/>
    <p:sldId id="534" r:id="rId37"/>
    <p:sldId id="562" r:id="rId38"/>
    <p:sldId id="586" r:id="rId39"/>
    <p:sldId id="538" r:id="rId40"/>
    <p:sldId id="537" r:id="rId41"/>
    <p:sldId id="561" r:id="rId42"/>
    <p:sldId id="587" r:id="rId43"/>
    <p:sldId id="555" r:id="rId44"/>
    <p:sldId id="556" r:id="rId45"/>
    <p:sldId id="569" r:id="rId46"/>
    <p:sldId id="553" r:id="rId47"/>
    <p:sldId id="588" r:id="rId48"/>
    <p:sldId id="578" r:id="rId49"/>
    <p:sldId id="539" r:id="rId50"/>
  </p:sldIdLst>
  <p:sldSz cx="9144000" cy="6858000" type="screen4x3"/>
  <p:notesSz cx="7099300" cy="10234613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33FF"/>
    <a:srgbClr val="FF00FF"/>
    <a:srgbClr val="0099FF"/>
    <a:srgbClr val="C5ECED"/>
    <a:srgbClr val="FF33CC"/>
    <a:srgbClr val="FF0000"/>
    <a:srgbClr val="6600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08" autoAdjust="0"/>
    <p:restoredTop sz="99089" autoAdjust="0"/>
  </p:normalViewPr>
  <p:slideViewPr>
    <p:cSldViewPr>
      <p:cViewPr>
        <p:scale>
          <a:sx n="86" d="100"/>
          <a:sy n="86" d="100"/>
        </p:scale>
        <p:origin x="-557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866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5D9D1718-76BD-462F-BDB9-278CA9AF58C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854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04303DFC-812C-4B89-8EE9-0BCA41A8B6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9307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0CA6D7-CEF2-45C1-8EB1-8809F8E8C8FD}" type="slidenum">
              <a:rPr lang="en-US" altLang="zh-CN"/>
              <a:pPr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267A10-E126-4BB4-B96E-6958505E9021}" type="slidenum">
              <a:rPr lang="en-US"/>
              <a:pPr/>
              <a:t>4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5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9034" tIns="49516" rIns="99034" bIns="49516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13"/>
          <p:cNvSpPr txBox="1">
            <a:spLocks noGrp="1" noChangeArrowheads="1"/>
          </p:cNvSpPr>
          <p:nvPr/>
        </p:nvSpPr>
        <p:spPr bwMode="auto">
          <a:xfrm>
            <a:off x="4022937" y="9723147"/>
            <a:ext cx="2903811" cy="3397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6989" tIns="53689" rIns="106989" bIns="53689" anchor="b"/>
          <a:lstStyle/>
          <a:p>
            <a:pPr algn="r">
              <a:tabLst>
                <a:tab pos="0" algn="l"/>
                <a:tab pos="494096" algn="l"/>
                <a:tab pos="988192" algn="l"/>
                <a:tab pos="1482288" algn="l"/>
                <a:tab pos="1976384" algn="l"/>
                <a:tab pos="2470480" algn="l"/>
                <a:tab pos="2964576" algn="l"/>
                <a:tab pos="3458672" algn="l"/>
                <a:tab pos="3952768" algn="l"/>
                <a:tab pos="4446864" algn="l"/>
                <a:tab pos="4940960" algn="l"/>
                <a:tab pos="5435056" algn="l"/>
                <a:tab pos="5929152" algn="l"/>
                <a:tab pos="6423249" algn="l"/>
                <a:tab pos="6917345" algn="l"/>
                <a:tab pos="7411441" algn="l"/>
                <a:tab pos="7905537" algn="l"/>
                <a:tab pos="8399633" algn="l"/>
                <a:tab pos="8893729" algn="l"/>
                <a:tab pos="9387825" algn="l"/>
                <a:tab pos="9881921" algn="l"/>
              </a:tabLst>
            </a:pPr>
            <a:fld id="{D4B368EC-834E-4EB4-95E0-AC43C522CEE0}" type="slidenum">
              <a:rPr lang="en-US" sz="1400">
                <a:solidFill>
                  <a:srgbClr val="000000"/>
                </a:solidFill>
              </a:rPr>
              <a:pPr algn="r">
                <a:tabLst>
                  <a:tab pos="0" algn="l"/>
                  <a:tab pos="494096" algn="l"/>
                  <a:tab pos="988192" algn="l"/>
                  <a:tab pos="1482288" algn="l"/>
                  <a:tab pos="1976384" algn="l"/>
                  <a:tab pos="2470480" algn="l"/>
                  <a:tab pos="2964576" algn="l"/>
                  <a:tab pos="3458672" algn="l"/>
                  <a:tab pos="3952768" algn="l"/>
                  <a:tab pos="4446864" algn="l"/>
                  <a:tab pos="4940960" algn="l"/>
                  <a:tab pos="5435056" algn="l"/>
                  <a:tab pos="5929152" algn="l"/>
                  <a:tab pos="6423249" algn="l"/>
                  <a:tab pos="6917345" algn="l"/>
                  <a:tab pos="7411441" algn="l"/>
                  <a:tab pos="7905537" algn="l"/>
                  <a:tab pos="8399633" algn="l"/>
                  <a:tab pos="8893729" algn="l"/>
                  <a:tab pos="9387825" algn="l"/>
                  <a:tab pos="9881921" algn="l"/>
                </a:tabLst>
              </a:pPr>
              <a:t>13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6323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9938"/>
            <a:ext cx="5114925" cy="3836987"/>
          </a:xfrm>
          <a:solidFill>
            <a:srgbClr val="FFFFFF"/>
          </a:solidFill>
          <a:ln/>
        </p:spPr>
      </p:sp>
      <p:sp>
        <p:nvSpPr>
          <p:cNvPr id="563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9930" y="4859805"/>
            <a:ext cx="5679440" cy="4604956"/>
          </a:xfrm>
          <a:noFill/>
          <a:ln>
            <a:solidFill>
              <a:srgbClr val="000000"/>
            </a:solidFill>
          </a:ln>
        </p:spPr>
        <p:txBody>
          <a:bodyPr wrap="none" anchor="ctr"/>
          <a:lstStyle/>
          <a:p>
            <a:pPr>
              <a:spcBef>
                <a:spcPts val="486"/>
              </a:spcBef>
              <a:tabLst>
                <a:tab pos="0" algn="l"/>
                <a:tab pos="494096" algn="l"/>
                <a:tab pos="988192" algn="l"/>
                <a:tab pos="1482288" algn="l"/>
                <a:tab pos="1976384" algn="l"/>
                <a:tab pos="2470480" algn="l"/>
                <a:tab pos="2964576" algn="l"/>
                <a:tab pos="3458672" algn="l"/>
                <a:tab pos="3952768" algn="l"/>
                <a:tab pos="4446864" algn="l"/>
                <a:tab pos="4940960" algn="l"/>
                <a:tab pos="5435056" algn="l"/>
                <a:tab pos="5929152" algn="l"/>
                <a:tab pos="6423249" algn="l"/>
                <a:tab pos="6917345" algn="l"/>
                <a:tab pos="7411441" algn="l"/>
                <a:tab pos="7905537" algn="l"/>
                <a:tab pos="8399633" algn="l"/>
                <a:tab pos="8893729" algn="l"/>
                <a:tab pos="9387825" algn="l"/>
                <a:tab pos="9881921" algn="l"/>
              </a:tabLst>
            </a:pPr>
            <a:endParaRPr lang="en-US" dirty="0" smtClean="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4D6C84-E016-4DE9-8840-782E72D269FB}" type="slidenum">
              <a:rPr lang="en-US" altLang="en-US"/>
              <a:pPr eaLnBrk="1" hangingPunct="1"/>
              <a:t>46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5" name="Line 25"/>
          <p:cNvSpPr>
            <a:spLocks noChangeShapeType="1"/>
          </p:cNvSpPr>
          <p:nvPr userDrawn="1"/>
        </p:nvSpPr>
        <p:spPr bwMode="auto">
          <a:xfrm>
            <a:off x="1055688" y="836613"/>
            <a:ext cx="7620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2" name="Rectangle 32"/>
          <p:cNvSpPr>
            <a:spLocks noChangeArrowheads="1"/>
          </p:cNvSpPr>
          <p:nvPr userDrawn="1"/>
        </p:nvSpPr>
        <p:spPr bwMode="auto">
          <a:xfrm>
            <a:off x="8458200" y="6496050"/>
            <a:ext cx="5746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fld id="{62FDC060-41D7-48B4-882B-B013999B69F9}" type="slidenum">
              <a:rPr lang="en-US" altLang="zh-CN" sz="1500" b="1"/>
              <a:pPr algn="l">
                <a:defRPr/>
              </a:pPr>
              <a:t>‹#›</a:t>
            </a:fld>
            <a:endParaRPr lang="en-US" altLang="zh-CN" sz="1500" b="1"/>
          </a:p>
        </p:txBody>
      </p:sp>
      <p:sp>
        <p:nvSpPr>
          <p:cNvPr id="10274" name="Line 34"/>
          <p:cNvSpPr>
            <a:spLocks noChangeShapeType="1"/>
          </p:cNvSpPr>
          <p:nvPr userDrawn="1"/>
        </p:nvSpPr>
        <p:spPr bwMode="auto">
          <a:xfrm>
            <a:off x="230188" y="6453188"/>
            <a:ext cx="8553450" cy="254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drupal.star.bnl.gov/STAR/starnotes/public/sn0606" TargetMode="Externa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70.pdf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4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gif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7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oleObject" Target="../embeddings/oleObject1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package" Target="../embeddings/Microsoft_Word_Document1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emf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0" descr="ppt_BG_Title_BNL_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3923928" y="1268760"/>
            <a:ext cx="5328592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Zhangbu Xu</a:t>
            </a:r>
            <a:br>
              <a:rPr lang="en-US" altLang="zh-CN" sz="2400" dirty="0" smtClean="0"/>
            </a:br>
            <a:r>
              <a:rPr lang="en-US" altLang="zh-CN" sz="2400" dirty="0" smtClean="0"/>
              <a:t>(Brookhaven National Lab) 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endParaRPr lang="en-US" altLang="zh-CN" sz="2800" baseline="30000" dirty="0"/>
          </a:p>
        </p:txBody>
      </p:sp>
      <p:sp>
        <p:nvSpPr>
          <p:cNvPr id="1031" name="Line 10"/>
          <p:cNvSpPr>
            <a:spLocks noChangeShapeType="1"/>
          </p:cNvSpPr>
          <p:nvPr/>
        </p:nvSpPr>
        <p:spPr bwMode="auto">
          <a:xfrm flipV="1">
            <a:off x="539551" y="980728"/>
            <a:ext cx="7893050" cy="0"/>
          </a:xfrm>
          <a:prstGeom prst="line">
            <a:avLst/>
          </a:prstGeom>
          <a:noFill/>
          <a:ln w="44450">
            <a:solidFill>
              <a:srgbClr val="66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15272" y="350043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32" y="0"/>
            <a:ext cx="3312368" cy="8788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85280" y="4497040"/>
            <a:ext cx="4691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FF0000"/>
                </a:solidFill>
                <a:hlinkClick r:id="rId5"/>
              </a:rPr>
              <a:t>https://</a:t>
            </a:r>
            <a:r>
              <a:rPr lang="en-US" sz="1400" dirty="0" smtClean="0">
                <a:solidFill>
                  <a:srgbClr val="FF0000"/>
                </a:solidFill>
                <a:hlinkClick r:id="rId5"/>
              </a:rPr>
              <a:t>drupal.star.bnl.gov/STAR/starnotes/public/sn0606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endParaRPr lang="en-US" sz="1400" dirty="0">
              <a:solidFill>
                <a:srgbClr val="FF0000"/>
              </a:solidFill>
            </a:endParaRPr>
          </a:p>
          <a:p>
            <a:pPr algn="l"/>
            <a:r>
              <a:rPr lang="en-US" sz="1400" dirty="0" smtClean="0">
                <a:solidFill>
                  <a:srgbClr val="FF0000"/>
                </a:solidFill>
              </a:rPr>
              <a:t>https</a:t>
            </a:r>
            <a:r>
              <a:rPr lang="en-US" sz="1400" dirty="0">
                <a:solidFill>
                  <a:srgbClr val="FF0000"/>
                </a:solidFill>
              </a:rPr>
              <a:t>://drupal.star.bnl.gov/STAR/star-run-15-16-bur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53" y="546333"/>
            <a:ext cx="4682512" cy="60510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68" y="2636912"/>
            <a:ext cx="462340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6376" y="116632"/>
            <a:ext cx="6367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Shape Matters: U+U Collisions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443776" y="4437112"/>
            <a:ext cx="8305800" cy="18466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 algn="l">
              <a:buAutoNum type="arabicParenR"/>
            </a:pPr>
            <a:r>
              <a:rPr lang="en-US" dirty="0" smtClean="0"/>
              <a:t>RHIC delivered the U+U collisions in order to study geometry effects. Model expectation: 20% increase in energy density in very central collisions</a:t>
            </a:r>
          </a:p>
          <a:p>
            <a:pPr marL="342900" indent="-342900" algn="l">
              <a:buAutoNum type="arabicParenR"/>
            </a:pPr>
            <a:r>
              <a:rPr lang="en-US" dirty="0" smtClean="0"/>
              <a:t>Tip-tip and body-body enhanced samples selected via ZDC-</a:t>
            </a:r>
            <a:r>
              <a:rPr lang="en-US" dirty="0" err="1" smtClean="0"/>
              <a:t>mult</a:t>
            </a:r>
            <a:r>
              <a:rPr lang="en-US" dirty="0" smtClean="0"/>
              <a:t> cut</a:t>
            </a:r>
          </a:p>
          <a:p>
            <a:pPr marL="342900" indent="-342900" algn="l">
              <a:buFontTx/>
              <a:buAutoNum type="arabicParenR"/>
            </a:pPr>
            <a:r>
              <a:rPr lang="en-US" dirty="0" smtClean="0"/>
              <a:t>IP-</a:t>
            </a:r>
            <a:r>
              <a:rPr lang="en-US" dirty="0" err="1" smtClean="0"/>
              <a:t>Glasma</a:t>
            </a:r>
            <a:r>
              <a:rPr lang="en-US" dirty="0" smtClean="0"/>
              <a:t> model consistent with the observation: implying CGC type of initial condition at RHIC</a:t>
            </a:r>
            <a:endParaRPr lang="en-US" sz="1200" dirty="0" smtClean="0"/>
          </a:p>
          <a:p>
            <a:r>
              <a:rPr lang="en-US" sz="1200" i="1" dirty="0" smtClean="0"/>
              <a:t>                                                                                                    - </a:t>
            </a:r>
            <a:r>
              <a:rPr lang="en-US" sz="1200" i="1" dirty="0" err="1" smtClean="0"/>
              <a:t>Bjoern</a:t>
            </a:r>
            <a:r>
              <a:rPr lang="en-US" sz="1200" i="1" dirty="0" smtClean="0"/>
              <a:t> </a:t>
            </a:r>
            <a:r>
              <a:rPr lang="en-US" sz="1200" i="1" dirty="0" err="1"/>
              <a:t>Schenke</a:t>
            </a:r>
            <a:r>
              <a:rPr lang="en-US" sz="1200" i="1" dirty="0"/>
              <a:t>,</a:t>
            </a:r>
            <a:r>
              <a:rPr lang="en-US" sz="1200" i="1" dirty="0" smtClean="0"/>
              <a:t> et al. arXiv</a:t>
            </a:r>
            <a:r>
              <a:rPr lang="en-US" sz="1200" i="1" dirty="0"/>
              <a:t>:</a:t>
            </a:r>
            <a:r>
              <a:rPr lang="en-US" sz="1200" i="1" dirty="0" smtClean="0"/>
              <a:t>1403.2232              </a:t>
            </a:r>
          </a:p>
          <a:p>
            <a:r>
              <a:rPr lang="en-US" sz="1200" i="1" dirty="0" smtClean="0"/>
              <a:t>                                                                                                    - </a:t>
            </a:r>
            <a:r>
              <a:rPr lang="en-US" sz="1200" i="1" dirty="0" err="1" smtClean="0"/>
              <a:t>Maciej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Rybczyński</a:t>
            </a:r>
            <a:r>
              <a:rPr lang="en-US" sz="1200" i="1" dirty="0" smtClean="0"/>
              <a:t>, et. al.  PRC87,044908(13)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4962" y="894755"/>
            <a:ext cx="8534400" cy="3457436"/>
            <a:chOff x="152400" y="736600"/>
            <a:chExt cx="8534400" cy="3457436"/>
          </a:xfrm>
        </p:grpSpPr>
        <p:pic>
          <p:nvPicPr>
            <p:cNvPr id="16" name="Picture 15" descr="c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4" r="9143"/>
            <a:stretch>
              <a:fillRect/>
            </a:stretch>
          </p:blipFill>
          <p:spPr>
            <a:xfrm>
              <a:off x="4800600" y="736600"/>
              <a:ext cx="3886200" cy="286268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2118" y="3605281"/>
              <a:ext cx="330201" cy="53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211770" y="3613433"/>
              <a:ext cx="300784" cy="488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Fig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" y="736600"/>
              <a:ext cx="4340499" cy="29498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318" y="3631717"/>
              <a:ext cx="330201" cy="53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657600"/>
              <a:ext cx="330201" cy="53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4235586" y="1855148"/>
              <a:ext cx="1031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</a:t>
              </a:r>
              <a:r>
                <a:rPr lang="en-US" baseline="-25000" dirty="0" smtClean="0"/>
                <a:t>2 </a:t>
              </a:r>
              <a:r>
                <a:rPr lang="en-US" dirty="0" smtClean="0"/>
                <a:t>Slope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4847164" y="1952846"/>
              <a:ext cx="304801" cy="1244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80200" y="3380753"/>
              <a:ext cx="482600" cy="12444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68678" y="3364462"/>
              <a:ext cx="2737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Collision centrality (ZDC)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53200" y="838200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STAR Preliminary</a:t>
              </a:r>
              <a:endParaRPr lang="en-US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608802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Volume and Density Matter: U+U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\\vmware-host\Shared Folders\share\QM2014\Screen Shot 2014-05-20 at 2.54.01 PM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4" y="1052736"/>
            <a:ext cx="3707904" cy="270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vmware-host\Shared Folders\share\QM2014\Screen Shot 2014-05-18 at 2.38.47 PM.p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34616"/>
            <a:ext cx="3672408" cy="262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826839"/>
            <a:ext cx="3765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What condition makes strangeness saturate?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152" y="2838419"/>
            <a:ext cx="1676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error only</a:t>
            </a:r>
            <a:endParaRPr lang="zh-CN" altLang="en-US" sz="14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775" y="874623"/>
            <a:ext cx="4112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9933FF"/>
                </a:solidFill>
              </a:rPr>
              <a:t>Which </a:t>
            </a:r>
            <a:r>
              <a:rPr lang="en-US" sz="1400" b="1" dirty="0" err="1" smtClean="0">
                <a:solidFill>
                  <a:srgbClr val="9933FF"/>
                </a:solidFill>
              </a:rPr>
              <a:t>p</a:t>
            </a:r>
            <a:r>
              <a:rPr lang="en-US" sz="1400" b="1" baseline="-25000" dirty="0" err="1" smtClean="0">
                <a:solidFill>
                  <a:srgbClr val="9933FF"/>
                </a:solidFill>
              </a:rPr>
              <a:t>T</a:t>
            </a:r>
            <a:r>
              <a:rPr lang="en-US" sz="1400" b="1" dirty="0" smtClean="0">
                <a:solidFill>
                  <a:srgbClr val="9933FF"/>
                </a:solidFill>
              </a:rPr>
              <a:t> coalescence/jet Quenching transit?</a:t>
            </a:r>
            <a:endParaRPr lang="en-US" sz="1400" b="1" dirty="0">
              <a:solidFill>
                <a:srgbClr val="9933FF"/>
              </a:solidFill>
            </a:endParaRPr>
          </a:p>
        </p:txBody>
      </p:sp>
      <p:pic>
        <p:nvPicPr>
          <p:cNvPr id="14" name="Content Placeholder 13" descr="fig4_2.pdf"/>
          <p:cNvPicPr>
            <a:picLocks noGrp="1" noChangeAspect="1"/>
          </p:cNvPicPr>
          <p:nvPr>
            <p:ph sz="quarter" idx="3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18182" y="4077543"/>
            <a:ext cx="4165785" cy="26890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3848" y="4221088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2385601" y="3738989"/>
            <a:ext cx="5213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</a:rPr>
              <a:t>Heavy Flavor Energy Loss and </a:t>
            </a:r>
            <a:r>
              <a:rPr lang="en-US" sz="1600" b="1" dirty="0" err="1" smtClean="0">
                <a:solidFill>
                  <a:srgbClr val="C00000"/>
                </a:solidFill>
              </a:rPr>
              <a:t>Quarkonium</a:t>
            </a:r>
            <a:r>
              <a:rPr lang="en-US" sz="1600" b="1" dirty="0" smtClean="0">
                <a:solidFill>
                  <a:srgbClr val="C00000"/>
                </a:solidFill>
              </a:rPr>
              <a:t> Melting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20" name="Content Placeholder 19" descr="Raa_npart-30.eps.png"/>
          <p:cNvPicPr>
            <a:picLocks noGrp="1" noChangeAspect="1"/>
          </p:cNvPicPr>
          <p:nvPr>
            <p:ph sz="quarter" idx="4"/>
          </p:nvPr>
        </p:nvPicPr>
        <p:blipFill>
          <a:blip r:embed="rId7"/>
          <a:srcRect l="2447" t="6785" r="6770"/>
          <a:stretch>
            <a:fillRect/>
          </a:stretch>
        </p:blipFill>
        <p:spPr>
          <a:xfrm>
            <a:off x="5292079" y="4077543"/>
            <a:ext cx="3349719" cy="27804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137676" y="4590420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ϒ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555531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210100" cy="778098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Flow and Quenching of Heavy Quarks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5279142"/>
            <a:ext cx="4621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First measurement of directly reconstructed</a:t>
            </a:r>
          </a:p>
          <a:p>
            <a:pPr algn="l"/>
            <a:r>
              <a:rPr lang="en-US" dirty="0" smtClean="0"/>
              <a:t>Charmed hadron radial flow at RHIC</a:t>
            </a:r>
          </a:p>
          <a:p>
            <a:pPr algn="l"/>
            <a:r>
              <a:rPr lang="en-US" dirty="0" err="1" smtClean="0"/>
              <a:t>arXiv</a:t>
            </a:r>
            <a:r>
              <a:rPr lang="en-US" dirty="0" smtClean="0"/>
              <a:t>: 1404.6185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4469210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Elliptic flow of </a:t>
            </a:r>
          </a:p>
          <a:p>
            <a:pPr algn="l"/>
            <a:r>
              <a:rPr lang="en-US" sz="1600" dirty="0" smtClean="0"/>
              <a:t>Electrons from heavy-flavor hadrons</a:t>
            </a:r>
          </a:p>
          <a:p>
            <a:pPr algn="l"/>
            <a:r>
              <a:rPr lang="en-US" sz="1600" dirty="0" smtClean="0"/>
              <a:t>Finite v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at low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endParaRPr lang="en-US" sz="1600" baseline="-25000" dirty="0" smtClean="0"/>
          </a:p>
          <a:p>
            <a:pPr algn="l"/>
            <a:r>
              <a:rPr lang="en-US" sz="1600" dirty="0" smtClean="0"/>
              <a:t>Jet contribution at high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endParaRPr lang="en-US" sz="1600" baseline="-25000" dirty="0" smtClean="0"/>
          </a:p>
          <a:p>
            <a:pPr algn="l"/>
            <a:r>
              <a:rPr lang="en-US" sz="1600" dirty="0"/>
              <a:t>D</a:t>
            </a:r>
            <a:r>
              <a:rPr lang="en-US" sz="1600" dirty="0" smtClean="0"/>
              <a:t>ifference at lower energy</a:t>
            </a:r>
          </a:p>
          <a:p>
            <a:pPr algn="l"/>
            <a:r>
              <a:rPr lang="en-US" sz="1600" dirty="0" err="1" smtClean="0"/>
              <a:t>arXiv</a:t>
            </a:r>
            <a:r>
              <a:rPr lang="en-US" sz="1600" dirty="0" smtClean="0"/>
              <a:t>: 1405.6348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0"/>
          <a:stretch/>
        </p:blipFill>
        <p:spPr bwMode="auto">
          <a:xfrm>
            <a:off x="423151" y="964177"/>
            <a:ext cx="3691649" cy="417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PE_v2_39_62_200GeV.jpg"/>
          <p:cNvPicPr>
            <a:picLocks noChangeAspect="1"/>
          </p:cNvPicPr>
          <p:nvPr/>
        </p:nvPicPr>
        <p:blipFill>
          <a:blip r:embed="rId5"/>
          <a:srcRect l="29444" t="4717" r="2222" b="27199"/>
          <a:stretch>
            <a:fillRect/>
          </a:stretch>
        </p:blipFill>
        <p:spPr>
          <a:xfrm>
            <a:off x="4355976" y="1069254"/>
            <a:ext cx="4609700" cy="32452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5471" y="6124654"/>
            <a:ext cx="498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HFT Crucial to moving forward the Program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76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106613" y="84138"/>
            <a:ext cx="52578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8144" tIns="44073" rIns="88144" bIns="44073" anchor="ctr"/>
          <a:lstStyle/>
          <a:p>
            <a:endParaRPr lang="en-US"/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703388" y="152400"/>
            <a:ext cx="64008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757" tIns="43379" rIns="86757" bIns="43379"/>
          <a:lstStyle/>
          <a:p>
            <a:pPr algn="ctr">
              <a:tabLst>
                <a:tab pos="0" algn="l"/>
                <a:tab pos="440158" algn="l"/>
                <a:tab pos="880314" algn="l"/>
                <a:tab pos="1321895" algn="l"/>
                <a:tab pos="1762052" algn="l"/>
                <a:tab pos="2202209" algn="l"/>
                <a:tab pos="2643790" algn="l"/>
                <a:tab pos="3083947" algn="l"/>
                <a:tab pos="3525528" algn="l"/>
                <a:tab pos="3965685" algn="l"/>
                <a:tab pos="4405843" algn="l"/>
                <a:tab pos="4847425" algn="l"/>
                <a:tab pos="5287580" algn="l"/>
                <a:tab pos="5729162" algn="l"/>
                <a:tab pos="6169319" algn="l"/>
                <a:tab pos="6609475" algn="l"/>
                <a:tab pos="7051057" algn="l"/>
                <a:tab pos="7491214" algn="l"/>
                <a:tab pos="7932795" algn="l"/>
                <a:tab pos="8372952" algn="l"/>
                <a:tab pos="8813110" algn="l"/>
              </a:tabLst>
              <a:defRPr/>
            </a:pPr>
            <a:r>
              <a:rPr lang="en-US" sz="4000" b="1" baseline="0" dirty="0" smtClean="0">
                <a:solidFill>
                  <a:srgbClr val="FF0000"/>
                </a:solidFill>
                <a:latin typeface="+mj-lt"/>
                <a:cs typeface="Arial" charset="0"/>
              </a:rPr>
              <a:t>J/</a:t>
            </a:r>
            <a:r>
              <a:rPr lang="en-US" sz="4000" b="1" baseline="0" dirty="0" smtClean="0">
                <a:solidFill>
                  <a:srgbClr val="FF0000"/>
                </a:solidFill>
                <a:latin typeface="+mj-lt"/>
                <a:cs typeface="Arial" charset="0"/>
                <a:sym typeface="Symbol"/>
              </a:rPr>
              <a:t></a:t>
            </a:r>
            <a:r>
              <a:rPr lang="en-US" sz="4000" b="1" baseline="0" dirty="0" smtClean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n-US" sz="4000" b="1" baseline="0" dirty="0" err="1" smtClean="0">
                <a:solidFill>
                  <a:srgbClr val="FF0000"/>
                </a:solidFill>
                <a:latin typeface="+mj-lt"/>
                <a:cs typeface="Arial" charset="0"/>
              </a:rPr>
              <a:t>p</a:t>
            </a:r>
            <a:r>
              <a:rPr lang="en-US" sz="4000" b="1" baseline="-25000" dirty="0" err="1" smtClean="0">
                <a:solidFill>
                  <a:srgbClr val="FF0000"/>
                </a:solidFill>
                <a:latin typeface="+mj-lt"/>
                <a:cs typeface="Arial" charset="0"/>
              </a:rPr>
              <a:t>T</a:t>
            </a:r>
            <a:r>
              <a:rPr lang="en-US" sz="4000" b="1" baseline="0" dirty="0" smtClean="0">
                <a:solidFill>
                  <a:srgbClr val="FF0000"/>
                </a:solidFill>
                <a:latin typeface="+mj-lt"/>
                <a:cs typeface="Arial" charset="0"/>
              </a:rPr>
              <a:t> dependence in A+A</a:t>
            </a:r>
            <a:endParaRPr lang="en-US" sz="4000" b="1" baseline="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pic>
        <p:nvPicPr>
          <p:cNvPr id="36871" name="Picture 13" descr="Jpsi_raa_vs_pt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40068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2" descr="raa_vs_Npart_mid_highPt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66800"/>
            <a:ext cx="40068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Rectangle 15"/>
          <p:cNvSpPr>
            <a:spLocks noChangeArrowheads="1"/>
          </p:cNvSpPr>
          <p:nvPr/>
        </p:nvSpPr>
        <p:spPr bwMode="auto">
          <a:xfrm>
            <a:off x="2895600" y="838200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aseline="0" dirty="0">
                <a:solidFill>
                  <a:srgbClr val="FF33CC"/>
                </a:solidFill>
                <a:cs typeface="Arial" pitchFamily="34" charset="0"/>
              </a:rPr>
              <a:t>STAR: </a:t>
            </a:r>
            <a:r>
              <a:rPr lang="en-US" sz="1200" baseline="0" dirty="0" err="1">
                <a:solidFill>
                  <a:srgbClr val="FF33CC"/>
                </a:solidFill>
                <a:cs typeface="Arial" pitchFamily="34" charset="0"/>
              </a:rPr>
              <a:t>arXiv</a:t>
            </a:r>
            <a:r>
              <a:rPr lang="en-US" sz="1200" baseline="0" dirty="0">
                <a:solidFill>
                  <a:srgbClr val="FF33CC"/>
                </a:solidFill>
                <a:cs typeface="Arial" pitchFamily="34" charset="0"/>
              </a:rPr>
              <a:t>: </a:t>
            </a:r>
            <a:r>
              <a:rPr lang="en-US" sz="1200" baseline="0" dirty="0" smtClean="0">
                <a:solidFill>
                  <a:srgbClr val="FF33CC"/>
                </a:solidFill>
                <a:cs typeface="Arial" pitchFamily="34" charset="0"/>
              </a:rPr>
              <a:t>1208.2736</a:t>
            </a:r>
            <a:r>
              <a:rPr lang="en-US" sz="1200" dirty="0" smtClean="0">
                <a:solidFill>
                  <a:srgbClr val="FF33CC"/>
                </a:solidFill>
                <a:cs typeface="Arial" pitchFamily="34" charset="0"/>
              </a:rPr>
              <a:t>, PLB (2013)</a:t>
            </a:r>
            <a:endParaRPr lang="en-US" sz="1200" baseline="0" dirty="0">
              <a:solidFill>
                <a:srgbClr val="FF33CC"/>
              </a:solidFill>
            </a:endParaRPr>
          </a:p>
        </p:txBody>
      </p:sp>
      <p:sp>
        <p:nvSpPr>
          <p:cNvPr id="36876" name="Rectangle 15"/>
          <p:cNvSpPr>
            <a:spLocks noChangeArrowheads="1"/>
          </p:cNvSpPr>
          <p:nvPr/>
        </p:nvSpPr>
        <p:spPr bwMode="auto">
          <a:xfrm>
            <a:off x="609600" y="838200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aseline="0" dirty="0">
                <a:solidFill>
                  <a:srgbClr val="FF33CC"/>
                </a:solidFill>
                <a:cs typeface="Arial" pitchFamily="34" charset="0"/>
              </a:rPr>
              <a:t>PHENIX: </a:t>
            </a:r>
            <a:r>
              <a:rPr lang="en-US" sz="1200" baseline="0" dirty="0" smtClean="0">
                <a:solidFill>
                  <a:srgbClr val="FF33CC"/>
                </a:solidFill>
                <a:cs typeface="Arial" pitchFamily="34" charset="0"/>
              </a:rPr>
              <a:t>PRL98(2007)232301;    </a:t>
            </a:r>
            <a:endParaRPr lang="en-US" sz="1200" baseline="0" dirty="0">
              <a:solidFill>
                <a:srgbClr val="FF33CC"/>
              </a:solidFill>
            </a:endParaRPr>
          </a:p>
        </p:txBody>
      </p:sp>
      <p:sp>
        <p:nvSpPr>
          <p:cNvPr id="36877" name="Rectangle 5"/>
          <p:cNvSpPr txBox="1">
            <a:spLocks noChangeArrowheads="1"/>
          </p:cNvSpPr>
          <p:nvPr/>
        </p:nvSpPr>
        <p:spPr bwMode="auto">
          <a:xfrm>
            <a:off x="323276" y="4648200"/>
            <a:ext cx="7776864" cy="179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zh-CN" sz="1800" baseline="0" dirty="0">
                <a:ea typeface="宋体" pitchFamily="2" charset="-122"/>
              </a:rPr>
              <a:t>J/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 R</a:t>
            </a:r>
            <a:r>
              <a:rPr lang="en-US" altLang="zh-CN" sz="1800" baseline="-25000" dirty="0">
                <a:ea typeface="宋体" pitchFamily="2" charset="-122"/>
                <a:sym typeface="Symbol" pitchFamily="18" charset="2"/>
              </a:rPr>
              <a:t>AA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 decreases from low to high </a:t>
            </a:r>
            <a:r>
              <a:rPr lang="en-US" altLang="zh-CN" sz="1800" baseline="0" dirty="0" err="1">
                <a:ea typeface="宋体" pitchFamily="2" charset="-122"/>
                <a:sym typeface="Symbol" pitchFamily="18" charset="2"/>
              </a:rPr>
              <a:t>p</a:t>
            </a:r>
            <a:r>
              <a:rPr lang="en-US" altLang="zh-CN" sz="1800" baseline="-25000" dirty="0" err="1">
                <a:ea typeface="宋体" pitchFamily="2" charset="-122"/>
                <a:sym typeface="Symbol" pitchFamily="18" charset="2"/>
              </a:rPr>
              <a:t>T</a:t>
            </a:r>
            <a:r>
              <a:rPr lang="en-US" altLang="zh-CN" sz="1800" baseline="-25000" dirty="0">
                <a:ea typeface="宋体" pitchFamily="2" charset="-122"/>
                <a:sym typeface="Symbol" pitchFamily="18" charset="2"/>
              </a:rPr>
              <a:t> 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at LHC.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zh-CN" sz="1800" baseline="0" dirty="0">
                <a:ea typeface="宋体" pitchFamily="2" charset="-122"/>
              </a:rPr>
              <a:t>J/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 R</a:t>
            </a:r>
            <a:r>
              <a:rPr lang="en-US" altLang="zh-CN" sz="1800" baseline="-25000" dirty="0">
                <a:ea typeface="宋体" pitchFamily="2" charset="-122"/>
                <a:sym typeface="Symbol" pitchFamily="18" charset="2"/>
              </a:rPr>
              <a:t>AA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 increases from low to high </a:t>
            </a:r>
            <a:r>
              <a:rPr lang="en-US" altLang="zh-CN" sz="1800" baseline="0" dirty="0" err="1">
                <a:ea typeface="宋体" pitchFamily="2" charset="-122"/>
                <a:sym typeface="Symbol" pitchFamily="18" charset="2"/>
              </a:rPr>
              <a:t>p</a:t>
            </a:r>
            <a:r>
              <a:rPr lang="en-US" altLang="zh-CN" sz="1800" baseline="-25000" dirty="0" err="1">
                <a:ea typeface="宋体" pitchFamily="2" charset="-122"/>
                <a:sym typeface="Symbol" pitchFamily="18" charset="2"/>
              </a:rPr>
              <a:t>T</a:t>
            </a:r>
            <a:r>
              <a:rPr lang="en-US" altLang="zh-CN" sz="1800" baseline="-25000" dirty="0">
                <a:ea typeface="宋体" pitchFamily="2" charset="-122"/>
                <a:sym typeface="Symbol" pitchFamily="18" charset="2"/>
              </a:rPr>
              <a:t> 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at RHIC</a:t>
            </a:r>
            <a:r>
              <a:rPr lang="en-US" altLang="zh-CN" sz="1800" baseline="0" dirty="0" smtClean="0">
                <a:ea typeface="宋体" pitchFamily="2" charset="-122"/>
                <a:sym typeface="Symbol" pitchFamily="18" charset="2"/>
              </a:rPr>
              <a:t>.</a:t>
            </a:r>
            <a:br>
              <a:rPr lang="en-US" altLang="zh-CN" sz="1800" baseline="0" dirty="0" smtClean="0">
                <a:ea typeface="宋体" pitchFamily="2" charset="-122"/>
                <a:sym typeface="Symbol" pitchFamily="18" charset="2"/>
              </a:rPr>
            </a:br>
            <a:r>
              <a:rPr lang="en-US" altLang="zh-CN" dirty="0"/>
              <a:t>J/</a:t>
            </a:r>
            <a:r>
              <a:rPr lang="en-US" altLang="zh-CN" dirty="0">
                <a:sym typeface="Symbol" pitchFamily="18" charset="2"/>
              </a:rPr>
              <a:t> </a:t>
            </a:r>
            <a:r>
              <a:rPr lang="en-US" altLang="zh-CN" dirty="0" err="1" smtClean="0">
                <a:sym typeface="Symbol" pitchFamily="18" charset="2"/>
              </a:rPr>
              <a:t>R</a:t>
            </a:r>
            <a:r>
              <a:rPr lang="en-US" altLang="zh-CN" baseline="-25000" dirty="0" err="1">
                <a:sym typeface="Symbol" pitchFamily="18" charset="2"/>
              </a:rPr>
              <a:t>d</a:t>
            </a:r>
            <a:r>
              <a:rPr lang="en-US" altLang="zh-CN" baseline="-25000" dirty="0" err="1" smtClean="0">
                <a:sym typeface="Symbol" pitchFamily="18" charset="2"/>
              </a:rPr>
              <a:t>A</a:t>
            </a:r>
            <a:r>
              <a:rPr lang="en-US" altLang="zh-CN" dirty="0" smtClean="0">
                <a:sym typeface="Symbol" pitchFamily="18" charset="2"/>
              </a:rPr>
              <a:t> reach unit at </a:t>
            </a:r>
            <a:r>
              <a:rPr lang="en-US" altLang="zh-CN" dirty="0" err="1" smtClean="0">
                <a:sym typeface="Symbol" pitchFamily="18" charset="2"/>
              </a:rPr>
              <a:t>p</a:t>
            </a:r>
            <a:r>
              <a:rPr lang="en-US" altLang="zh-CN" baseline="-25000" dirty="0" err="1" smtClean="0">
                <a:sym typeface="Symbol" pitchFamily="18" charset="2"/>
              </a:rPr>
              <a:t>T</a:t>
            </a:r>
            <a:r>
              <a:rPr lang="en-US" altLang="zh-CN" dirty="0" smtClean="0">
                <a:sym typeface="Symbol" pitchFamily="18" charset="2"/>
              </a:rPr>
              <a:t>&gt;4GeV/c (PHENIX).</a:t>
            </a:r>
            <a:endParaRPr lang="en-US" altLang="zh-CN" sz="1800" baseline="0" dirty="0">
              <a:solidFill>
                <a:schemeClr val="accent2"/>
              </a:solidFill>
              <a:ea typeface="宋体" pitchFamily="2" charset="-122"/>
            </a:endParaRPr>
          </a:p>
          <a:p>
            <a:pPr marL="609600" indent="-609600">
              <a:spcBef>
                <a:spcPct val="20000"/>
              </a:spcBef>
            </a:pPr>
            <a:r>
              <a:rPr lang="en-US" altLang="zh-CN" sz="1800" baseline="0" dirty="0">
                <a:ea typeface="宋体" pitchFamily="2" charset="-122"/>
              </a:rPr>
              <a:t>At high </a:t>
            </a:r>
            <a:r>
              <a:rPr lang="en-US" altLang="zh-CN" sz="1800" baseline="0" dirty="0" err="1">
                <a:ea typeface="宋体" pitchFamily="2" charset="-122"/>
              </a:rPr>
              <a:t>p</a:t>
            </a:r>
            <a:r>
              <a:rPr lang="en-US" altLang="zh-CN" sz="1800" baseline="-25000" dirty="0" err="1">
                <a:ea typeface="宋体" pitchFamily="2" charset="-122"/>
              </a:rPr>
              <a:t>T</a:t>
            </a:r>
            <a:r>
              <a:rPr lang="en-US" altLang="zh-CN" sz="1800" baseline="0" dirty="0">
                <a:ea typeface="宋体" pitchFamily="2" charset="-122"/>
              </a:rPr>
              <a:t>, J/</a:t>
            </a:r>
            <a:r>
              <a:rPr lang="en-US" altLang="zh-CN" sz="1800" baseline="0" dirty="0">
                <a:ea typeface="宋体" pitchFamily="2" charset="-122"/>
                <a:sym typeface="Symbol" pitchFamily="18" charset="2"/>
              </a:rPr>
              <a:t></a:t>
            </a:r>
            <a:r>
              <a:rPr lang="en-US" altLang="zh-CN" sz="1800" baseline="0" dirty="0">
                <a:ea typeface="宋体" pitchFamily="2" charset="-122"/>
              </a:rPr>
              <a:t> more suppressed at LHC. </a:t>
            </a:r>
            <a:r>
              <a:rPr lang="en-US" altLang="zh-CN" sz="1800" baseline="0" dirty="0" smtClean="0">
                <a:ea typeface="宋体" pitchFamily="2" charset="-122"/>
              </a:rPr>
              <a:t/>
            </a:r>
            <a:br>
              <a:rPr lang="en-US" altLang="zh-CN" sz="1800" baseline="0" dirty="0" smtClean="0">
                <a:ea typeface="宋体" pitchFamily="2" charset="-122"/>
              </a:rPr>
            </a:br>
            <a:r>
              <a:rPr lang="en-US" altLang="zh-CN" sz="1800" baseline="0" dirty="0" smtClean="0">
                <a:solidFill>
                  <a:srgbClr val="FF0000"/>
                </a:solidFill>
                <a:ea typeface="宋体" pitchFamily="2" charset="-122"/>
              </a:rPr>
              <a:t>Substantial</a:t>
            </a:r>
            <a:r>
              <a:rPr lang="en-US" altLang="zh-CN" sz="1800" dirty="0" smtClean="0">
                <a:solidFill>
                  <a:srgbClr val="FF0000"/>
                </a:solidFill>
                <a:ea typeface="宋体" pitchFamily="2" charset="-122"/>
              </a:rPr>
              <a:t> interaction (not just cold nuclear effect)</a:t>
            </a:r>
            <a:endParaRPr lang="en-US" altLang="zh-CN" sz="1800" baseline="-25000" dirty="0">
              <a:solidFill>
                <a:srgbClr val="FF0000"/>
              </a:solidFill>
              <a:ea typeface="宋体" pitchFamily="2" charset="-122"/>
            </a:endParaRPr>
          </a:p>
          <a:p>
            <a:pPr marL="609600" indent="-609600" eaLnBrk="0" hangingPunct="0"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ea typeface="宋体" pitchFamily="2" charset="-122"/>
              <a:cs typeface="Arial" pitchFamily="34" charset="0"/>
            </a:endParaRPr>
          </a:p>
          <a:p>
            <a:pPr marL="609600" indent="-609600" eaLnBrk="0" hangingPunct="0">
              <a:spcBef>
                <a:spcPct val="20000"/>
              </a:spcBef>
              <a:buFontTx/>
              <a:buChar char="•"/>
            </a:pPr>
            <a:endParaRPr lang="en-US" altLang="zh-CN" sz="1800" baseline="0" dirty="0">
              <a:solidFill>
                <a:srgbClr val="FF33CC"/>
              </a:solidFill>
              <a:ea typeface="宋体" pitchFamily="2" charset="-122"/>
              <a:cs typeface="Arial" pitchFamily="34" charset="0"/>
            </a:endParaRPr>
          </a:p>
          <a:p>
            <a:pPr marL="609600" indent="-609600">
              <a:spcBef>
                <a:spcPct val="20000"/>
              </a:spcBef>
            </a:pPr>
            <a:r>
              <a:rPr lang="en-US" altLang="zh-CN" sz="1800" baseline="0" dirty="0">
                <a:solidFill>
                  <a:srgbClr val="FF33CC"/>
                </a:solidFill>
                <a:ea typeface="宋体" pitchFamily="2" charset="-122"/>
              </a:rPr>
              <a:t>          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zh-CN" sz="1800" b="1" baseline="0" dirty="0">
                <a:solidFill>
                  <a:srgbClr val="FF0000"/>
                </a:solidFill>
                <a:ea typeface="宋体" pitchFamily="2" charset="-122"/>
              </a:rPr>
              <a:t>          </a:t>
            </a:r>
            <a:endParaRPr lang="en-US" altLang="zh-CN" sz="1800" b="1" baseline="0" dirty="0">
              <a:solidFill>
                <a:srgbClr val="FF33CC"/>
              </a:solidFill>
              <a:ea typeface="宋体" pitchFamily="2" charset="-122"/>
            </a:endParaRPr>
          </a:p>
          <a:p>
            <a:pPr marL="609600" indent="-609600">
              <a:spcBef>
                <a:spcPct val="20000"/>
              </a:spcBef>
            </a:pPr>
            <a:endParaRPr lang="en-US" altLang="zh-CN" sz="1800" b="1" baseline="0" dirty="0">
              <a:solidFill>
                <a:srgbClr val="FF33CC"/>
              </a:solidFill>
              <a:ea typeface="宋体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722038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cs typeface="Arial" charset="0"/>
              </a:rPr>
              <a:t>J/</a:t>
            </a:r>
            <a:r>
              <a:rPr lang="en-US" sz="4000" b="1" dirty="0">
                <a:solidFill>
                  <a:srgbClr val="FF0000"/>
                </a:solidFill>
                <a:cs typeface="Arial" charset="0"/>
                <a:sym typeface="Symbol"/>
              </a:rPr>
              <a:t></a:t>
            </a:r>
            <a:r>
              <a:rPr lang="en-US" sz="40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Suppression without flow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852493"/>
            <a:ext cx="35894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RHIC: </a:t>
            </a:r>
          </a:p>
          <a:p>
            <a:pPr algn="l"/>
            <a:r>
              <a:rPr lang="en-US" sz="2000" dirty="0" smtClean="0"/>
              <a:t>large suppression, zero flow</a:t>
            </a:r>
          </a:p>
          <a:p>
            <a:pPr algn="l"/>
            <a:r>
              <a:rPr lang="en-US" sz="2000" dirty="0" smtClean="0"/>
              <a:t>LHC: </a:t>
            </a:r>
            <a:br>
              <a:rPr lang="en-US" sz="2000" dirty="0" smtClean="0"/>
            </a:br>
            <a:r>
              <a:rPr lang="en-US" sz="2000" dirty="0" smtClean="0"/>
              <a:t>less suppression, hints of flow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189996"/>
            <a:ext cx="457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Color Screening and quark coalescence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jaro\Documents\Doc_march4_2011\Documents\Konferencie\2013\HP13\talk\jpsi_flow\fig3_v2PtCombined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926" r="6533"/>
          <a:stretch/>
        </p:blipFill>
        <p:spPr bwMode="auto">
          <a:xfrm>
            <a:off x="5008879" y="1364744"/>
            <a:ext cx="4135121" cy="505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3"/>
          <p:cNvSpPr/>
          <p:nvPr/>
        </p:nvSpPr>
        <p:spPr>
          <a:xfrm>
            <a:off x="5724128" y="1052736"/>
            <a:ext cx="2944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Phys</a:t>
            </a:r>
            <a:r>
              <a:rPr lang="cs-CZ" sz="1400" b="1" dirty="0">
                <a:solidFill>
                  <a:srgbClr val="FF0000"/>
                </a:solidFill>
              </a:rPr>
              <a:t>. </a:t>
            </a:r>
            <a:r>
              <a:rPr lang="cs-CZ" sz="1400" b="1" dirty="0" err="1">
                <a:solidFill>
                  <a:srgbClr val="FF0000"/>
                </a:solidFill>
              </a:rPr>
              <a:t>Rev</a:t>
            </a:r>
            <a:r>
              <a:rPr lang="cs-CZ" sz="1400" b="1" dirty="0">
                <a:solidFill>
                  <a:srgbClr val="FF0000"/>
                </a:solidFill>
              </a:rPr>
              <a:t>. </a:t>
            </a:r>
            <a:r>
              <a:rPr lang="cs-CZ" sz="1400" b="1" dirty="0" err="1">
                <a:solidFill>
                  <a:srgbClr val="FF0000"/>
                </a:solidFill>
              </a:rPr>
              <a:t>Lett</a:t>
            </a:r>
            <a:r>
              <a:rPr lang="cs-CZ" sz="1400" b="1" dirty="0">
                <a:solidFill>
                  <a:srgbClr val="FF0000"/>
                </a:solidFill>
              </a:rPr>
              <a:t>. 111 (2013) 52301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51" y="250411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STAR low-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p</a:t>
            </a:r>
            <a:r>
              <a:rPr lang="en-US" altLang="zh-CN" sz="1200" baseline="-25000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T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 </a:t>
            </a:r>
            <a:r>
              <a:rPr lang="en-US" altLang="zh-CN" sz="12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arXiv:1310.3563  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  high-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p</a:t>
            </a:r>
            <a:r>
              <a:rPr lang="en-US" altLang="zh-CN" sz="1200" baseline="-25000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T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 : </a:t>
            </a:r>
            <a:r>
              <a:rPr lang="en-US" altLang="zh-CN" sz="1200" dirty="0" err="1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Phys.Lett</a:t>
            </a:r>
            <a:r>
              <a:rPr lang="en-US" altLang="zh-CN" sz="1200" dirty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. B722 (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ea typeface="SimSun" pitchFamily="2" charset="-122"/>
              </a:rPr>
              <a:t>2013)</a:t>
            </a:r>
            <a:endParaRPr lang="en-US" sz="1200" dirty="0"/>
          </a:p>
        </p:txBody>
      </p:sp>
      <p:pic>
        <p:nvPicPr>
          <p:cNvPr id="13" name="Picture 2" descr="C:\Users\jaro\Documents\Doc_march4_2011\Documents\Konferencie\2013\HP13\talk\jpsi_auu\fig1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1116"/>
            <a:ext cx="4162376" cy="401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52705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" y="873701"/>
            <a:ext cx="5111626" cy="413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Dilepton</a:t>
            </a:r>
            <a:r>
              <a:rPr lang="en-US" sz="4000" b="1" dirty="0" smtClean="0">
                <a:solidFill>
                  <a:srgbClr val="FF0000"/>
                </a:solidFill>
              </a:rPr>
              <a:t> In-medium Effect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5270860"/>
            <a:ext cx="11865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LMR</a:t>
            </a:r>
          </a:p>
          <a:p>
            <a:pPr algn="l"/>
            <a:r>
              <a:rPr lang="en-US" sz="2400" b="1" dirty="0" smtClean="0">
                <a:solidFill>
                  <a:srgbClr val="FF0000"/>
                </a:solidFill>
                <a:sym typeface="Symbol"/>
              </a:rPr>
              <a:t>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400" b="1" dirty="0" err="1" smtClean="0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US" sz="2400" b="1" baseline="30000" dirty="0" err="1" smtClean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US" sz="2400" b="1" dirty="0" err="1" smtClean="0">
                <a:solidFill>
                  <a:srgbClr val="FF0000"/>
                </a:solidFill>
                <a:sym typeface="Wingdings" pitchFamily="2" charset="2"/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  <a:sym typeface="Wingdings" pitchFamily="2" charset="2"/>
              </a:rPr>
              <a:t>-</a:t>
            </a:r>
            <a:endParaRPr lang="en-US" sz="2400" b="1" baseline="30000" dirty="0" smtClean="0">
              <a:solidFill>
                <a:srgbClr val="FF0000"/>
              </a:solidFill>
              <a:sym typeface="Symbol"/>
            </a:endParaRPr>
          </a:p>
          <a:p>
            <a:pPr algn="l"/>
            <a:r>
              <a:rPr lang="en-US" dirty="0" smtClean="0">
                <a:sym typeface="Symbol"/>
              </a:rPr>
              <a:t></a:t>
            </a:r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016157" y="5062721"/>
            <a:ext cx="4686620" cy="1188878"/>
            <a:chOff x="1527766" y="5513144"/>
            <a:chExt cx="4686620" cy="1188878"/>
          </a:xfrm>
        </p:grpSpPr>
        <p:sp>
          <p:nvSpPr>
            <p:cNvPr id="8" name="Left-Right Arrow 7"/>
            <p:cNvSpPr/>
            <p:nvPr/>
          </p:nvSpPr>
          <p:spPr bwMode="auto">
            <a:xfrm>
              <a:off x="2499544" y="5585152"/>
              <a:ext cx="1640408" cy="144016"/>
            </a:xfrm>
            <a:prstGeom prst="leftRightArrow">
              <a:avLst/>
            </a:prstGeom>
            <a:solidFill>
              <a:srgbClr val="0099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9" name="Left-Right Arrow 8"/>
            <p:cNvSpPr/>
            <p:nvPr/>
          </p:nvSpPr>
          <p:spPr bwMode="auto">
            <a:xfrm>
              <a:off x="1527766" y="5513144"/>
              <a:ext cx="971778" cy="72008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0" name="Left-Right Arrow 9"/>
            <p:cNvSpPr/>
            <p:nvPr/>
          </p:nvSpPr>
          <p:spPr bwMode="auto">
            <a:xfrm>
              <a:off x="4155440" y="5729168"/>
              <a:ext cx="1576241" cy="72008"/>
            </a:xfrm>
            <a:prstGeom prst="left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499544" y="5778692"/>
              <a:ext cx="13523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IMR</a:t>
              </a:r>
            </a:p>
            <a:p>
              <a:pPr algn="l"/>
              <a:r>
                <a:rPr lang="en-US" b="1" dirty="0" err="1" smtClean="0">
                  <a:solidFill>
                    <a:srgbClr val="FF0000"/>
                  </a:solidFill>
                </a:rPr>
                <a:t>q</a:t>
              </a:r>
              <a:r>
                <a:rPr lang="en-US" b="1" dirty="0" err="1" smtClean="0">
                  <a:solidFill>
                    <a:srgbClr val="FF0000"/>
                  </a:solidFill>
                  <a:sym typeface="Symbol"/>
                </a:rPr>
                <a:t></a:t>
              </a:r>
              <a:r>
                <a:rPr lang="en-US" b="1" dirty="0" err="1" smtClean="0">
                  <a:solidFill>
                    <a:srgbClr val="FF0000"/>
                  </a:solidFill>
                </a:rPr>
                <a:t>q</a:t>
              </a:r>
              <a:r>
                <a:rPr lang="en-US" b="1" dirty="0" err="1" smtClean="0">
                  <a:solidFill>
                    <a:srgbClr val="FF0000"/>
                  </a:solidFill>
                  <a:sym typeface="Wingdings" pitchFamily="2" charset="2"/>
                </a:rPr>
                <a:t>l</a:t>
              </a:r>
              <a:r>
                <a:rPr lang="en-US" b="1" baseline="30000" dirty="0" err="1" smtClean="0">
                  <a:solidFill>
                    <a:srgbClr val="FF0000"/>
                  </a:solidFill>
                  <a:sym typeface="Wingdings" pitchFamily="2" charset="2"/>
                </a:rPr>
                <a:t>+</a:t>
              </a:r>
              <a:r>
                <a:rPr lang="en-US" b="1" dirty="0" err="1" smtClean="0">
                  <a:solidFill>
                    <a:srgbClr val="FF0000"/>
                  </a:solidFill>
                  <a:sym typeface="Wingdings" pitchFamily="2" charset="2"/>
                </a:rPr>
                <a:t>l</a:t>
              </a:r>
              <a:r>
                <a:rPr lang="en-US" b="1" baseline="30000" dirty="0" smtClean="0">
                  <a:solidFill>
                    <a:srgbClr val="FF0000"/>
                  </a:solidFill>
                  <a:sym typeface="Wingdings" pitchFamily="2" charset="2"/>
                </a:rPr>
                <a:t>-</a:t>
              </a:r>
              <a:endParaRPr lang="en-US" b="1" baseline="30000" dirty="0" smtClean="0">
                <a:solidFill>
                  <a:srgbClr val="FF0000"/>
                </a:solidFill>
              </a:endParaRPr>
            </a:p>
            <a:p>
              <a:pPr algn="l"/>
              <a:r>
                <a:rPr lang="en-US" dirty="0" err="1" smtClean="0">
                  <a:sym typeface="Wingdings" pitchFamily="2" charset="2"/>
                </a:rPr>
                <a:t>cl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56734" y="5867096"/>
              <a:ext cx="1957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HMR</a:t>
              </a:r>
            </a:p>
            <a:p>
              <a:pPr algn="l"/>
              <a:r>
                <a:rPr lang="en-US" b="1" dirty="0" smtClean="0">
                  <a:solidFill>
                    <a:srgbClr val="FF0000"/>
                  </a:solidFill>
                </a:rPr>
                <a:t>J/</a:t>
              </a:r>
              <a:r>
                <a:rPr lang="en-US" b="1" dirty="0" smtClean="0">
                  <a:solidFill>
                    <a:srgbClr val="FF0000"/>
                  </a:solidFill>
                  <a:sym typeface="Symbol"/>
                </a:rPr>
                <a:t>, DY, </a:t>
              </a:r>
              <a:r>
                <a:rPr lang="el-GR" b="1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/>
                </a:rPr>
                <a:t>ϒ</a:t>
              </a:r>
              <a:r>
                <a:rPr lang="en-US" b="1" dirty="0" smtClean="0">
                  <a:solidFill>
                    <a:srgbClr val="FF0000"/>
                  </a:solidFill>
                  <a:sym typeface="Symbol"/>
                </a:rPr>
                <a:t>(1,2,3)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" name="Rectangle 1"/>
          <p:cNvSpPr/>
          <p:nvPr/>
        </p:nvSpPr>
        <p:spPr>
          <a:xfrm>
            <a:off x="5244544" y="1916831"/>
            <a:ext cx="3816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Practical way of observing chiral symmetry restoration from </a:t>
            </a:r>
            <a:r>
              <a:rPr lang="en-US" dirty="0" err="1"/>
              <a:t>dileptons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disappearance of </a:t>
            </a:r>
            <a:r>
              <a:rPr lang="en-US" dirty="0" err="1"/>
              <a:t>hadronic</a:t>
            </a:r>
            <a:r>
              <a:rPr lang="en-US" dirty="0"/>
              <a:t> structure (vector meson peaks)</a:t>
            </a:r>
            <a:br>
              <a:rPr lang="en-US" dirty="0"/>
            </a:br>
            <a:r>
              <a:rPr lang="en-US" dirty="0"/>
              <a:t>dissolve into continuous thermal distribution from LMR to </a:t>
            </a:r>
            <a:r>
              <a:rPr lang="en-US" dirty="0" smtClean="0"/>
              <a:t>IMR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Subtract charm contributions at IMR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74369" y="5132253"/>
            <a:ext cx="3786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Submitted </a:t>
            </a:r>
            <a:r>
              <a:rPr lang="en-US" sz="1400" b="1" i="1" dirty="0"/>
              <a:t>to </a:t>
            </a:r>
            <a:r>
              <a:rPr lang="en-US" sz="1400" b="1" i="1" dirty="0" smtClean="0"/>
              <a:t>PRL, arXiv:1312.7397, Accepted for publication 06/10/2014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Quantify the spectral function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1016576"/>
            <a:ext cx="59426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Temperature dependence of rho spectral function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Beam energy range where final state is similar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Initial state and temperature evolution different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Density dependence by </a:t>
            </a:r>
            <a:r>
              <a:rPr lang="en-US" dirty="0" err="1" smtClean="0"/>
              <a:t>Azimuthal</a:t>
            </a:r>
            <a:r>
              <a:rPr lang="en-US" dirty="0" smtClean="0"/>
              <a:t> dependence (v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Use centrality dependence as another knob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Direct photon results should match with extrapolation</a:t>
            </a:r>
          </a:p>
          <a:p>
            <a:pPr algn="l"/>
            <a:r>
              <a:rPr lang="en-US" dirty="0">
                <a:solidFill>
                  <a:srgbClr val="0070C0"/>
                </a:solidFill>
              </a:rPr>
              <a:t>B</a:t>
            </a:r>
            <a:r>
              <a:rPr lang="en-US" dirty="0" smtClean="0">
                <a:solidFill>
                  <a:srgbClr val="0070C0"/>
                </a:solidFill>
              </a:rPr>
              <a:t>aryon </a:t>
            </a:r>
            <a:r>
              <a:rPr lang="en-US" dirty="0">
                <a:solidFill>
                  <a:srgbClr val="0070C0"/>
                </a:solidFill>
              </a:rPr>
              <a:t>dependence of rho spectral function</a:t>
            </a:r>
          </a:p>
          <a:p>
            <a:pPr algn="l"/>
            <a:r>
              <a:rPr lang="en-US" dirty="0" smtClean="0"/>
              <a:t>1. LMR excess consistent with baryon density increase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79" y="3324900"/>
            <a:ext cx="4341221" cy="309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76" y="3324900"/>
            <a:ext cx="4320480" cy="310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35696" y="3674844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Direct virtual photons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622970" y="6143068"/>
            <a:ext cx="2598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QM14: Chi Yang, Patrick Huck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4200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Recoil-jet/di-jet reconstruction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4097" r="6384" b="9779"/>
          <a:stretch/>
        </p:blipFill>
        <p:spPr bwMode="auto">
          <a:xfrm>
            <a:off x="4653280" y="1005840"/>
            <a:ext cx="4368800" cy="50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9" r="7774"/>
          <a:stretch/>
        </p:blipFill>
        <p:spPr bwMode="auto">
          <a:xfrm>
            <a:off x="0" y="1196752"/>
            <a:ext cx="4644008" cy="352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4797152"/>
                <a:ext cx="4572000" cy="140596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l"/>
                <a:r>
                  <a:rPr lang="en-US" sz="1400" dirty="0"/>
                  <a:t>Preliminary di-jet transverse momentum asymmetry for 0-20% most central </a:t>
                </a:r>
                <a:r>
                  <a:rPr lang="en-US" sz="1400" dirty="0" err="1"/>
                  <a:t>Au+Au</a:t>
                </a:r>
                <a:r>
                  <a:rPr lang="en-US" sz="1400" dirty="0"/>
                  <a:t> collisions at 200 </a:t>
                </a:r>
                <a:r>
                  <a:rPr lang="en-US" sz="1400" dirty="0" err="1"/>
                  <a:t>GeV</a:t>
                </a:r>
                <a:r>
                  <a:rPr lang="en-US" sz="1400" dirty="0"/>
                  <a:t> (solid points) and </a:t>
                </a:r>
                <a:r>
                  <a:rPr lang="en-US" sz="1400" dirty="0" err="1"/>
                  <a:t>p+p</a:t>
                </a:r>
                <a:r>
                  <a:rPr lang="en-US" sz="1400" dirty="0"/>
                  <a:t> jets embedded into </a:t>
                </a:r>
                <a:r>
                  <a:rPr lang="en-US" sz="1400" dirty="0" err="1"/>
                  <a:t>Au+Au</a:t>
                </a:r>
                <a:r>
                  <a:rPr lang="en-US" sz="1400" dirty="0"/>
                  <a:t> collisions (open symbols) for two values of the cutoff on the jet constituents: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</a:rPr>
                          <m:t>𝑐𝑢𝑡</m:t>
                        </m:r>
                      </m:sup>
                    </m:sSubSup>
                    <m:r>
                      <a:rPr lang="en-US" sz="1400" i="1">
                        <a:latin typeface="Cambria Math"/>
                      </a:rPr>
                      <m:t>&gt;2 </m:t>
                    </m:r>
                    <m:r>
                      <a:rPr lang="en-US" sz="1400" i="1">
                        <a:latin typeface="Cambria Math"/>
                      </a:rPr>
                      <m:t>𝐺𝑒𝑉</m:t>
                    </m:r>
                    <m:r>
                      <a:rPr lang="en-US" sz="1400" i="1">
                        <a:latin typeface="Cambria Math"/>
                      </a:rPr>
                      <m:t>/</m:t>
                    </m:r>
                    <m:r>
                      <a:rPr lang="en-US" sz="1400" i="1">
                        <a:latin typeface="Cambria Math"/>
                      </a:rPr>
                      <m:t>𝑐</m:t>
                    </m:r>
                  </m:oMath>
                </a14:m>
                <a:r>
                  <a:rPr lang="en-US" sz="1400" dirty="0"/>
                  <a:t> (red)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𝑇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</a:rPr>
                          <m:t>𝑐𝑢𝑡</m:t>
                        </m:r>
                      </m:sup>
                    </m:sSubSup>
                    <m:r>
                      <a:rPr lang="en-US" sz="1400" i="1">
                        <a:latin typeface="Cambria Math"/>
                      </a:rPr>
                      <m:t>&gt;0.2 </m:t>
                    </m:r>
                    <m:r>
                      <a:rPr lang="en-US" sz="1400" i="1">
                        <a:latin typeface="Cambria Math"/>
                      </a:rPr>
                      <m:t>𝐺𝑒𝑉</m:t>
                    </m:r>
                    <m:r>
                      <a:rPr lang="en-US" sz="1400" i="1">
                        <a:latin typeface="Cambria Math"/>
                      </a:rPr>
                      <m:t>/</m:t>
                    </m:r>
                    <m:r>
                      <a:rPr lang="en-US" sz="1400" i="1">
                        <a:latin typeface="Cambria Math"/>
                      </a:rPr>
                      <m:t>𝑐</m:t>
                    </m:r>
                  </m:oMath>
                </a14:m>
                <a:r>
                  <a:rPr lang="en-US" sz="1400" dirty="0"/>
                  <a:t> (black).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97152"/>
                <a:ext cx="4572000" cy="1405962"/>
              </a:xfrm>
              <a:prstGeom prst="rect">
                <a:avLst/>
              </a:prstGeom>
              <a:blipFill rotWithShape="1">
                <a:blip r:embed="rId4"/>
                <a:stretch>
                  <a:fillRect l="-267" t="-433" b="-3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9" name="TextBox 8"/>
          <p:cNvSpPr txBox="1"/>
          <p:nvPr/>
        </p:nvSpPr>
        <p:spPr>
          <a:xfrm>
            <a:off x="2119698" y="6148584"/>
            <a:ext cx="2204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QM2014: Joern Putschke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0301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Longitudinal (</a:t>
            </a:r>
            <a:r>
              <a:rPr lang="en-US" sz="3600" b="1" dirty="0" smtClean="0">
                <a:solidFill>
                  <a:srgbClr val="FF0000"/>
                </a:solidFill>
                <a:sym typeface="Symbol"/>
              </a:rPr>
              <a:t></a:t>
            </a:r>
            <a:r>
              <a:rPr lang="en-US" sz="3600" b="1" dirty="0" smtClean="0">
                <a:solidFill>
                  <a:srgbClr val="FF0000"/>
                </a:solidFill>
              </a:rPr>
              <a:t>) Correlations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"/>
          <a:stretch/>
        </p:blipFill>
        <p:spPr bwMode="auto">
          <a:xfrm>
            <a:off x="5292080" y="3696292"/>
            <a:ext cx="3636735" cy="273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drupal.star.bnl.gov/STAR/files/starpublications/199/fig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9" t="4946" r="3245" b="22517"/>
          <a:stretch/>
        </p:blipFill>
        <p:spPr bwMode="auto">
          <a:xfrm>
            <a:off x="4927568" y="994584"/>
            <a:ext cx="3388847" cy="27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272" y="4149080"/>
            <a:ext cx="5544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Saturation Effect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Flow in small collision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/>
              <a:t>Effect </a:t>
            </a:r>
            <a:r>
              <a:rPr lang="en-US" sz="1600" dirty="0"/>
              <a:t>of longitudinal fluctuation on constraining </a:t>
            </a:r>
            <a:r>
              <a:rPr lang="en-US" sz="1600" dirty="0">
                <a:sym typeface="Symbol"/>
              </a:rPr>
              <a:t></a:t>
            </a:r>
            <a:r>
              <a:rPr lang="en-US" sz="1600" dirty="0"/>
              <a:t>/</a:t>
            </a:r>
            <a:r>
              <a:rPr lang="en-US" sz="1600" dirty="0" smtClean="0"/>
              <a:t>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l"/>
            <a:r>
              <a:rPr lang="en-US" sz="1600" dirty="0" smtClean="0"/>
              <a:t>Effort in building a robust forward calorimeter </a:t>
            </a:r>
            <a:br>
              <a:rPr lang="en-US" sz="1600" dirty="0" smtClean="0"/>
            </a:br>
            <a:r>
              <a:rPr lang="en-US" sz="1600" dirty="0" smtClean="0"/>
              <a:t>and tracking system </a:t>
            </a:r>
            <a:r>
              <a:rPr lang="en-US" sz="1600" b="1" dirty="0">
                <a:solidFill>
                  <a:srgbClr val="FF0000"/>
                </a:solidFill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</a:rPr>
              <a:t>run16+)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907704" y="5778842"/>
            <a:ext cx="3019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Pang, Wang, XN Wang PRC (2012)</a:t>
            </a:r>
          </a:p>
          <a:p>
            <a:pPr algn="l"/>
            <a:r>
              <a:rPr lang="en-US" sz="1400" dirty="0"/>
              <a:t>STAR, PRC (2013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" y="980728"/>
            <a:ext cx="4212848" cy="317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25" y="1340768"/>
            <a:ext cx="1397124" cy="58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505594" y="1254698"/>
            <a:ext cx="13083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STAR Preliminary</a:t>
            </a:r>
          </a:p>
          <a:p>
            <a:r>
              <a:rPr lang="en-US" sz="1100" dirty="0" smtClean="0"/>
              <a:t>ZDC </a:t>
            </a:r>
            <a:r>
              <a:rPr lang="en-US" sz="1100" dirty="0"/>
              <a:t>0-20%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1131" y="213285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+Au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78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200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CC"/>
                </a:solidFill>
              </a:rPr>
              <a:t>Run 14 Status and Highlights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3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28992" cy="562074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STAR Plan on BES II and pp/</a:t>
            </a:r>
            <a:r>
              <a:rPr lang="en-US" sz="3200" b="1" dirty="0" err="1" smtClean="0">
                <a:solidFill>
                  <a:srgbClr val="FF0000"/>
                </a:solidFill>
              </a:rPr>
              <a:t>pA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LoI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38957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97" y="1600200"/>
            <a:ext cx="351020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376" y="615619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https://drupal.star.bnl.gov/STAR/starnotes/public/sn0598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615619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smtClean="0"/>
              <a:t>drupal.star.bnl.gov/STAR/starnotes/public/sn05605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45384" y="847915"/>
            <a:ext cx="4301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Talk by Dan Cebra (UC Davis)</a:t>
            </a:r>
          </a:p>
          <a:p>
            <a:r>
              <a:rPr lang="en-US" dirty="0" smtClean="0"/>
              <a:t>Committee co-chairs: Bedanga Mohanty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40355" y="849345"/>
            <a:ext cx="4326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Talk by Elke Aschenauer (BNL)</a:t>
            </a:r>
            <a:br>
              <a:rPr lang="en-US" dirty="0" smtClean="0"/>
            </a:br>
            <a:r>
              <a:rPr lang="en-US" dirty="0" smtClean="0"/>
              <a:t>Committee co-chairs: Ernst Sichtermann</a:t>
            </a:r>
            <a:br>
              <a:rPr lang="en-US" dirty="0" smtClean="0"/>
            </a:br>
            <a:r>
              <a:rPr lang="en-US" dirty="0" smtClean="0"/>
              <a:t>                          Huan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46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Status of run14: Au+Au@14.5GeV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314" y="4509120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l"/>
            <a:r>
              <a:rPr lang="en-US" b="1" dirty="0"/>
              <a:t>Feb 13th: First Collisions </a:t>
            </a:r>
            <a:endParaRPr lang="en-US" b="1" dirty="0" smtClean="0"/>
          </a:p>
          <a:p>
            <a:pPr algn="l"/>
            <a:r>
              <a:rPr lang="en-US" b="1" dirty="0" smtClean="0"/>
              <a:t>Feb </a:t>
            </a:r>
            <a:r>
              <a:rPr lang="en-US" b="1" dirty="0"/>
              <a:t>17th: Start Taking Data </a:t>
            </a:r>
            <a:endParaRPr lang="en-US" b="1" dirty="0" smtClean="0"/>
          </a:p>
          <a:p>
            <a:pPr algn="l"/>
            <a:r>
              <a:rPr lang="en-US" b="1" dirty="0" smtClean="0"/>
              <a:t>Mar </a:t>
            </a:r>
            <a:r>
              <a:rPr lang="en-US" b="1" dirty="0"/>
              <a:t>11th: </a:t>
            </a:r>
            <a:r>
              <a:rPr lang="en-US" b="1" dirty="0" smtClean="0"/>
              <a:t>reach MB </a:t>
            </a:r>
            <a:r>
              <a:rPr lang="en-US" b="1" dirty="0"/>
              <a:t>Goals </a:t>
            </a:r>
            <a:endParaRPr lang="en-US" b="1" dirty="0" smtClean="0"/>
          </a:p>
          <a:p>
            <a:pPr algn="l"/>
            <a:r>
              <a:rPr lang="en-US" b="1" dirty="0" smtClean="0"/>
              <a:t>Mar </a:t>
            </a:r>
            <a:r>
              <a:rPr lang="en-US" b="1" dirty="0"/>
              <a:t>11th: 14.5 </a:t>
            </a:r>
            <a:r>
              <a:rPr lang="en-US" b="1" dirty="0" err="1"/>
              <a:t>GeV</a:t>
            </a:r>
            <a:r>
              <a:rPr lang="en-US" b="1" dirty="0"/>
              <a:t> run over </a:t>
            </a:r>
            <a:endParaRPr lang="en-US" b="1" dirty="0" smtClean="0"/>
          </a:p>
          <a:p>
            <a:pPr algn="l"/>
            <a:r>
              <a:rPr lang="en-US" b="1" dirty="0" smtClean="0"/>
              <a:t>Acquired</a:t>
            </a:r>
            <a:r>
              <a:rPr lang="en-US" b="1" dirty="0"/>
              <a:t>: 21 M </a:t>
            </a:r>
            <a:r>
              <a:rPr lang="en-US" b="1" dirty="0" err="1"/>
              <a:t>mb</a:t>
            </a:r>
            <a:r>
              <a:rPr lang="en-US" b="1" dirty="0"/>
              <a:t> </a:t>
            </a:r>
            <a:r>
              <a:rPr lang="en-US" b="1" dirty="0" smtClean="0"/>
              <a:t>VPD 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20"/>
            <a:ext cx="3587308" cy="484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"/>
          <a:stretch/>
        </p:blipFill>
        <p:spPr bwMode="auto">
          <a:xfrm>
            <a:off x="107504" y="908720"/>
            <a:ext cx="5236656" cy="369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8104" y="5706109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See Dan </a:t>
            </a:r>
            <a:r>
              <a:rPr lang="en-US" dirty="0" err="1" smtClean="0"/>
              <a:t>Cebra’s</a:t>
            </a:r>
            <a:r>
              <a:rPr lang="en-US" dirty="0" smtClean="0"/>
              <a:t> talk and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backup slides for more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10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31800" y="926068"/>
            <a:ext cx="4457700" cy="5428290"/>
          </a:xfrm>
          <a:prstGeom prst="roundRect">
            <a:avLst>
              <a:gd name="adj" fmla="val 1862"/>
            </a:avLst>
          </a:prstGeom>
          <a:noFill/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48" y="116632"/>
            <a:ext cx="8229600" cy="6319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Status: </a:t>
            </a:r>
            <a:r>
              <a:rPr lang="en-US" b="1" dirty="0" smtClean="0">
                <a:solidFill>
                  <a:srgbClr val="800000"/>
                </a:solidFill>
              </a:rPr>
              <a:t>Heavy Flavor Tracker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3" name="Picture 2" descr="DCA_PID_Summary.png"/>
          <p:cNvPicPr>
            <a:picLocks noChangeAspect="1"/>
          </p:cNvPicPr>
          <p:nvPr/>
        </p:nvPicPr>
        <p:blipFill>
          <a:blip r:embed="rId2"/>
          <a:srcRect t="9190"/>
          <a:stretch>
            <a:fillRect/>
          </a:stretch>
        </p:blipFill>
        <p:spPr>
          <a:xfrm>
            <a:off x="571500" y="3543299"/>
            <a:ext cx="4191000" cy="2734859"/>
          </a:xfrm>
          <a:prstGeom prst="rect">
            <a:avLst/>
          </a:prstGeom>
        </p:spPr>
      </p:pic>
      <p:pic>
        <p:nvPicPr>
          <p:cNvPr id="4" name="Picture 3" descr="md_XBD201401-00052-01.TI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099538"/>
            <a:ext cx="2057400" cy="1952660"/>
          </a:xfrm>
          <a:prstGeom prst="rect">
            <a:avLst/>
          </a:prstGeom>
        </p:spPr>
      </p:pic>
      <p:pic>
        <p:nvPicPr>
          <p:cNvPr id="5" name="Picture 4" descr="HFT-image-for-Web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099538"/>
            <a:ext cx="2083193" cy="1956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347" y="3166646"/>
            <a:ext cx="3217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prstClr val="black"/>
                </a:solidFill>
                <a:latin typeface="Arial"/>
              </a:rPr>
              <a:t>√</a:t>
            </a:r>
            <a:r>
              <a:rPr lang="en-US" sz="1600" b="1" i="1" dirty="0" err="1">
                <a:solidFill>
                  <a:prstClr val="black"/>
                </a:solidFill>
                <a:latin typeface="Arial"/>
              </a:rPr>
              <a:t>s</a:t>
            </a:r>
            <a:r>
              <a:rPr lang="en-US" sz="1600" b="1" i="1" baseline="-25000" dirty="0" err="1">
                <a:solidFill>
                  <a:prstClr val="black"/>
                </a:solidFill>
                <a:latin typeface="Arial"/>
              </a:rPr>
              <a:t>NN</a:t>
            </a:r>
            <a:r>
              <a:rPr lang="en-US" sz="1600" b="1" i="1" dirty="0">
                <a:solidFill>
                  <a:prstClr val="black"/>
                </a:solidFill>
                <a:latin typeface="Arial"/>
              </a:rPr>
              <a:t> = </a:t>
            </a:r>
            <a:r>
              <a:rPr lang="en-US" sz="1600" dirty="0">
                <a:solidFill>
                  <a:prstClr val="black"/>
                </a:solidFill>
                <a:latin typeface="Arial"/>
              </a:rPr>
              <a:t>200GeV Au+Au Collisions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599" y="849868"/>
            <a:ext cx="3567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Heavy Flavor Tracker (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HFT) </a:t>
            </a:r>
            <a:r>
              <a:rPr lang="en-US" dirty="0" smtClean="0">
                <a:solidFill>
                  <a:srgbClr val="9933FF"/>
                </a:solidFill>
                <a:latin typeface="Arial"/>
                <a:cs typeface="Arial"/>
              </a:rPr>
              <a:t>Fully reconstruction of charm </a:t>
            </a:r>
            <a:br>
              <a:rPr lang="en-US" dirty="0" smtClean="0">
                <a:solidFill>
                  <a:srgbClr val="9933FF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9933FF"/>
                </a:solidFill>
                <a:latin typeface="Arial"/>
                <a:cs typeface="Arial"/>
              </a:rPr>
              <a:t>hadron with displaced vertex </a:t>
            </a:r>
            <a:endParaRPr lang="en-US" dirty="0">
              <a:solidFill>
                <a:srgbClr val="9933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9488" y="1751991"/>
            <a:ext cx="3911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Physics goal:  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Precision measurement of heavy quark hadron production in heavy ion collisions</a:t>
            </a:r>
          </a:p>
          <a:p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All 3 sub-detectors (PXL, IST, SSD) were completed, installed prior to Run14</a:t>
            </a:r>
          </a:p>
          <a:p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PXL – heart of the HFT:  state-of-art detector, MAPS technology, first time used at a collider experiment. </a:t>
            </a:r>
            <a:endParaRPr lang="en-US" sz="16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Taking data with STAR detector system, on track towards the physics goal</a:t>
            </a:r>
          </a:p>
          <a:p>
            <a:endParaRPr lang="en-US" sz="1000" dirty="0">
              <a:solidFill>
                <a:prstClr val="black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Reach Performance Requirement Goal: 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survey and preliminary alignment, 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1600" b="1" dirty="0" err="1">
                <a:solidFill>
                  <a:srgbClr val="800000"/>
                </a:solidFill>
                <a:latin typeface="Arial"/>
                <a:cs typeface="Arial"/>
              </a:rPr>
              <a:t>Kaons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 at 750 MeV/c: DCA &lt; 60μm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77279" y="0"/>
            <a:ext cx="988442" cy="748580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622029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uAu_200GeV_15079042_5.pn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8" y="34776"/>
            <a:ext cx="9112442" cy="67105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275856" y="2132856"/>
            <a:ext cx="1944216" cy="2088232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 rot="18928869">
            <a:off x="3729918" y="2918476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2"/>
          <a:srcRect l="7929" t="2778" r="2751" b="5556"/>
          <a:stretch>
            <a:fillRect/>
          </a:stretch>
        </p:blipFill>
        <p:spPr bwMode="auto">
          <a:xfrm>
            <a:off x="5724128" y="4005064"/>
            <a:ext cx="3038872" cy="21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554" y="0"/>
            <a:ext cx="7747925" cy="488950"/>
          </a:xfrm>
        </p:spPr>
        <p:txBody>
          <a:bodyPr/>
          <a:lstStyle/>
          <a:p>
            <a:r>
              <a:rPr lang="en-US" sz="3600" dirty="0" smtClean="0"/>
              <a:t>Status: </a:t>
            </a:r>
            <a:r>
              <a:rPr lang="en-US" sz="3600" b="1" dirty="0" err="1" smtClean="0">
                <a:solidFill>
                  <a:srgbClr val="FF0000"/>
                </a:solidFill>
              </a:rPr>
              <a:t>Muon</a:t>
            </a:r>
            <a:r>
              <a:rPr lang="en-US" sz="3600" b="1" dirty="0" smtClean="0">
                <a:solidFill>
                  <a:srgbClr val="FF0000"/>
                </a:solidFill>
              </a:rPr>
              <a:t> Telescope Detector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1000" y="571500"/>
            <a:ext cx="8382000" cy="3200400"/>
          </a:xfrm>
          <a:prstGeom prst="roundRect">
            <a:avLst>
              <a:gd name="adj" fmla="val 5682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" descr="mtd_star1"/>
          <p:cNvPicPr>
            <a:picLocks noChangeAspect="1" noChangeArrowheads="1"/>
          </p:cNvPicPr>
          <p:nvPr/>
        </p:nvPicPr>
        <p:blipFill>
          <a:blip r:embed="rId3"/>
          <a:srcRect l="1450" t="6314" r="14492"/>
          <a:stretch>
            <a:fillRect/>
          </a:stretch>
        </p:blipFill>
        <p:spPr bwMode="auto">
          <a:xfrm>
            <a:off x="673100" y="1079500"/>
            <a:ext cx="4419600" cy="255942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378200" y="723900"/>
            <a:ext cx="591228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TOF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19800" y="723900"/>
            <a:ext cx="629098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MTD</a:t>
            </a:r>
            <a:endParaRPr lang="en-US" sz="1600" b="1" dirty="0">
              <a:solidFill>
                <a:srgbClr val="8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6200000" flipH="1">
            <a:off x="86729" y="1737726"/>
            <a:ext cx="1629946" cy="279402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943101" y="1143000"/>
            <a:ext cx="1066799" cy="838200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2743200" y="1062454"/>
            <a:ext cx="914400" cy="8806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3185836" y="910054"/>
            <a:ext cx="1205071" cy="11854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2"/>
          </p:cNvCxnSpPr>
          <p:nvPr/>
        </p:nvCxnSpPr>
        <p:spPr>
          <a:xfrm rot="5400000">
            <a:off x="5144050" y="490449"/>
            <a:ext cx="618294" cy="1762304"/>
          </a:xfrm>
          <a:prstGeom prst="line">
            <a:avLst/>
          </a:prstGeom>
          <a:ln>
            <a:solidFill>
              <a:srgbClr val="1B4008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3944028" y="1028700"/>
            <a:ext cx="1148672" cy="6520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882650" y="1276350"/>
            <a:ext cx="1727200" cy="1079500"/>
          </a:xfrm>
          <a:prstGeom prst="line">
            <a:avLst/>
          </a:prstGeom>
          <a:ln>
            <a:solidFill>
              <a:srgbClr val="1B4008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05000" y="723900"/>
            <a:ext cx="583513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HFT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723900"/>
            <a:ext cx="1222310" cy="33855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Beam pipe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41600" y="723900"/>
            <a:ext cx="595035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TPC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47280" y="723900"/>
            <a:ext cx="640620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EMC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953000" y="723900"/>
            <a:ext cx="902811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Magnet</a:t>
            </a:r>
            <a:endParaRPr lang="en-US" sz="1600" b="1" dirty="0"/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406400" y="3897654"/>
            <a:ext cx="8356600" cy="2462213"/>
          </a:xfrm>
          <a:prstGeom prst="rect">
            <a:avLst/>
          </a:prstGeom>
          <a:noFill/>
          <a:ln w="57150" cap="flat" cmpd="thickThin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altLang="zh-CN" b="1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 Telescope Detector (MTD):</a:t>
            </a:r>
          </a:p>
          <a:p>
            <a:pPr marL="342900" indent="-342900" algn="l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Physics goal: </a:t>
            </a:r>
            <a:r>
              <a:rPr lang="en-US" altLang="zh-CN" b="1" dirty="0" smtClean="0">
                <a:solidFill>
                  <a:srgbClr val="800000"/>
                </a:solidFill>
                <a:ea typeface="SimSun" pitchFamily="2" charset="-122"/>
                <a:cs typeface="SimSun" pitchFamily="2" charset="-122"/>
              </a:rPr>
              <a:t>Heavy Quarkonia </a:t>
            </a:r>
          </a:p>
          <a:p>
            <a:pPr marL="342900" indent="-342900" algn="l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MRPC technology; covers ~45% </a:t>
            </a:r>
          </a:p>
          <a:p>
            <a:pPr marL="342900" indent="-342900" algn="l">
              <a:spcAft>
                <a:spcPts val="600"/>
              </a:spcAft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    azimuthally and |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y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| &lt; 0.5</a:t>
            </a:r>
          </a:p>
          <a:p>
            <a:pPr algn="l">
              <a:defRPr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3) </a:t>
            </a:r>
            <a:r>
              <a:rPr lang="en-US" altLang="zh-CN" dirty="0" smtClean="0">
                <a:ea typeface="宋体" charset="0"/>
                <a:cs typeface="宋体" charset="0"/>
              </a:rPr>
              <a:t>Fully installed in Run14: on track for </a:t>
            </a:r>
          </a:p>
          <a:p>
            <a:pPr algn="l"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    sampling 10nb</a:t>
            </a:r>
            <a:r>
              <a:rPr lang="en-US" altLang="zh-CN" baseline="30000" dirty="0" smtClean="0">
                <a:ea typeface="宋体" charset="0"/>
                <a:cs typeface="宋体" charset="0"/>
              </a:rPr>
              <a:t>-1 </a:t>
            </a:r>
            <a:r>
              <a:rPr lang="en-US" altLang="zh-CN" dirty="0" smtClean="0">
                <a:ea typeface="宋体" charset="0"/>
                <a:cs typeface="宋体" charset="0"/>
              </a:rPr>
              <a:t>in 200GeV Au+Au </a:t>
            </a:r>
          </a:p>
          <a:p>
            <a:pPr algn="l"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    for </a:t>
            </a:r>
            <a:r>
              <a:rPr lang="en-US" altLang="zh-CN" dirty="0" err="1" smtClean="0">
                <a:ea typeface="宋体" charset="0"/>
                <a:cs typeface="宋体" charset="0"/>
              </a:rPr>
              <a:t>quarkonium</a:t>
            </a:r>
            <a:r>
              <a:rPr lang="en-US" altLang="zh-CN" dirty="0" smtClean="0">
                <a:ea typeface="宋体" charset="0"/>
                <a:cs typeface="宋体" charset="0"/>
              </a:rPr>
              <a:t> physics</a:t>
            </a:r>
          </a:p>
          <a:p>
            <a:pPr algn="l">
              <a:defRPr/>
            </a:pPr>
            <a:endParaRPr lang="en-US" altLang="zh-CN" sz="800" dirty="0" smtClean="0">
              <a:ea typeface="宋体" charset="0"/>
              <a:cs typeface="宋体" charset="0"/>
            </a:endParaRPr>
          </a:p>
        </p:txBody>
      </p:sp>
      <p:pic>
        <p:nvPicPr>
          <p:cNvPr id="27" name="Picture 4" descr="http://drupal.star.bnl.gov/STAR/files/userfiles/247/platform_oct23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323975"/>
            <a:ext cx="3280851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0"/>
            <a:ext cx="895278" cy="678024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789136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Dataset status and projections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95536" y="764704"/>
            <a:ext cx="4040188" cy="456530"/>
          </a:xfrm>
        </p:spPr>
        <p:txBody>
          <a:bodyPr/>
          <a:lstStyle/>
          <a:p>
            <a:r>
              <a:rPr lang="en-US" sz="2000" dirty="0" smtClean="0"/>
              <a:t>HFT </a:t>
            </a:r>
            <a:r>
              <a:rPr lang="en-US" sz="2000" dirty="0" err="1" smtClean="0"/>
              <a:t>minbias</a:t>
            </a:r>
            <a:r>
              <a:rPr lang="en-US" sz="2000" dirty="0" smtClean="0"/>
              <a:t> goal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572000" y="836712"/>
            <a:ext cx="4041775" cy="423738"/>
          </a:xfrm>
        </p:spPr>
        <p:txBody>
          <a:bodyPr/>
          <a:lstStyle/>
          <a:p>
            <a:r>
              <a:rPr lang="en-US" sz="2000" dirty="0" smtClean="0"/>
              <a:t>MTD </a:t>
            </a:r>
            <a:r>
              <a:rPr lang="en-US" sz="2000" dirty="0" err="1" smtClean="0"/>
              <a:t>dimuon</a:t>
            </a:r>
            <a:r>
              <a:rPr lang="en-US" sz="2000" dirty="0" smtClean="0"/>
              <a:t> goal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4" y="1124744"/>
            <a:ext cx="4644009" cy="33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352" y="1196752"/>
            <a:ext cx="442293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63967" y="4365104"/>
            <a:ext cx="5987537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Excellent RHIC Machine Performance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Reach our integrated Luminosity goal for run14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10nb</a:t>
            </a:r>
            <a:r>
              <a:rPr lang="en-US" baseline="30000" dirty="0" smtClean="0"/>
              <a:t>-1</a:t>
            </a:r>
            <a:r>
              <a:rPr lang="en-US" dirty="0" smtClean="0"/>
              <a:t> from run14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20nb</a:t>
            </a:r>
            <a:r>
              <a:rPr lang="en-US" baseline="30000" dirty="0" smtClean="0"/>
              <a:t>-1</a:t>
            </a:r>
            <a:r>
              <a:rPr lang="en-US" dirty="0" smtClean="0"/>
              <a:t> two-year MTD goal for Upsilon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Toward our </a:t>
            </a:r>
            <a:r>
              <a:rPr lang="en-US" sz="2000" dirty="0" err="1" smtClean="0"/>
              <a:t>Minbias</a:t>
            </a:r>
            <a:r>
              <a:rPr lang="en-US" sz="2000" dirty="0" smtClean="0"/>
              <a:t> Dataset goal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1 billion </a:t>
            </a:r>
            <a:r>
              <a:rPr lang="en-US" sz="2000" dirty="0" err="1" smtClean="0"/>
              <a:t>minbias</a:t>
            </a:r>
            <a:r>
              <a:rPr lang="en-US" sz="2000" dirty="0" smtClean="0"/>
              <a:t> from run14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000" dirty="0" smtClean="0"/>
              <a:t>2 billion </a:t>
            </a:r>
            <a:r>
              <a:rPr lang="en-US" sz="2000" dirty="0" err="1" smtClean="0"/>
              <a:t>minbias</a:t>
            </a:r>
            <a:r>
              <a:rPr lang="en-US" sz="2000" dirty="0" smtClean="0"/>
              <a:t> from run16</a:t>
            </a:r>
            <a:endParaRPr lang="en-US" sz="2000" dirty="0"/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971600" y="2348880"/>
            <a:ext cx="3240360" cy="1800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5580112" y="2348880"/>
            <a:ext cx="3096344" cy="17281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13063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1916832"/>
            <a:ext cx="7848872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Run 15-16 Heavy-Ion Program BUR and Projections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57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Open charm flow and coalescence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:plots:proj_LcD0.pn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4008" y="1628800"/>
            <a:ext cx="44999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71381" y="1196752"/>
            <a:ext cx="663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HFT Projection for </a:t>
            </a:r>
            <a:r>
              <a:rPr lang="en-US" dirty="0" err="1" smtClean="0"/>
              <a:t>Au+Au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run14</a:t>
            </a:r>
            <a:r>
              <a:rPr lang="en-US" dirty="0" smtClean="0"/>
              <a:t>                   +                  </a:t>
            </a:r>
            <a:r>
              <a:rPr lang="en-US" b="1" dirty="0" smtClean="0">
                <a:solidFill>
                  <a:srgbClr val="FF0000"/>
                </a:solidFill>
              </a:rPr>
              <a:t>run16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6" y="1628800"/>
            <a:ext cx="460148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5693856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Quantify charm quark flow and coalescence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67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Run14+16 </a:t>
            </a:r>
            <a:r>
              <a:rPr lang="en-US" altLang="zh-CN" sz="3600" b="1" dirty="0" err="1">
                <a:solidFill>
                  <a:srgbClr val="FF0000"/>
                </a:solidFill>
              </a:rPr>
              <a:t>Q</a:t>
            </a:r>
            <a:r>
              <a:rPr lang="en-US" altLang="zh-CN" sz="3600" b="1" dirty="0" err="1" smtClean="0">
                <a:solidFill>
                  <a:srgbClr val="FF0000"/>
                </a:solidFill>
              </a:rPr>
              <a:t>uarkonium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 Measurements</a:t>
            </a:r>
            <a:endParaRPr lang="zh-CN" altLang="en-US" sz="3600" b="1" dirty="0" smtClean="0">
              <a:solidFill>
                <a:srgbClr val="FF0000"/>
              </a:solidFill>
            </a:endParaRPr>
          </a:p>
        </p:txBody>
      </p:sp>
      <p:pic>
        <p:nvPicPr>
          <p:cNvPr id="18438" name="Picture 12" descr="D:\zbtang\analysis\jpsi_projection_4lijuan\v2_0\RAA_central_ppdEdxCut_0_AuAudEdxCut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25" y="850900"/>
            <a:ext cx="3635375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3" descr="D:\zbtang\analysis\jpsi_projection_4lijuan\v2_0\v2_pt_with_QM2011Data_AuAudEdxCut_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63" y="3576638"/>
            <a:ext cx="3660775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79863" y="5287963"/>
            <a:ext cx="39751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+mj-lt"/>
              </a:rPr>
              <a:t>MTD+HFT: B</a:t>
            </a:r>
            <a:r>
              <a:rPr lang="en-US" altLang="zh-CN" sz="2400" dirty="0">
                <a:latin typeface="+mj-lt"/>
                <a:sym typeface="Wingdings" pitchFamily="2" charset="2"/>
              </a:rPr>
              <a:t>J/</a:t>
            </a:r>
            <a:r>
              <a:rPr lang="en-US" altLang="zh-CN" sz="2400" dirty="0">
                <a:latin typeface="Symbol" pitchFamily="18" charset="2"/>
                <a:sym typeface="Wingdings" pitchFamily="2" charset="2"/>
              </a:rPr>
              <a:t>y</a:t>
            </a:r>
            <a:r>
              <a:rPr lang="en-US" altLang="zh-CN" sz="2400" dirty="0">
                <a:latin typeface="+mj-lt"/>
                <a:sym typeface="Wingdings" pitchFamily="2" charset="2"/>
              </a:rPr>
              <a:t>, J/</a:t>
            </a:r>
            <a:r>
              <a:rPr lang="en-US" altLang="zh-CN" sz="2400" dirty="0">
                <a:latin typeface="Symbol" pitchFamily="18" charset="2"/>
                <a:sym typeface="Wingdings" pitchFamily="2" charset="2"/>
              </a:rPr>
              <a:t>y</a:t>
            </a:r>
            <a:r>
              <a:rPr lang="en-US" altLang="zh-CN" sz="2400" dirty="0">
                <a:latin typeface="+mj-lt"/>
                <a:sym typeface="Wingdings" pitchFamily="2" charset="2"/>
              </a:rPr>
              <a:t>-D …</a:t>
            </a:r>
            <a:endParaRPr lang="zh-CN" alt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9964" y="4149080"/>
            <a:ext cx="492205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latin typeface="+mj-lt"/>
              </a:rPr>
              <a:t>MTD: Improves statistical uncertainty</a:t>
            </a:r>
          </a:p>
          <a:p>
            <a:pPr>
              <a:defRPr/>
            </a:pPr>
            <a:r>
              <a:rPr lang="en-US" altLang="zh-CN" sz="2400" dirty="0">
                <a:latin typeface="+mj-lt"/>
              </a:rPr>
              <a:t>           As well as systematic </a:t>
            </a:r>
            <a:r>
              <a:rPr lang="en-US" altLang="zh-CN" sz="2400" dirty="0" smtClean="0">
                <a:latin typeface="+mj-lt"/>
              </a:rPr>
              <a:t>uncertainty</a:t>
            </a:r>
          </a:p>
          <a:p>
            <a:pPr>
              <a:defRPr/>
            </a:pPr>
            <a:r>
              <a:rPr lang="en-US" altLang="zh-CN" sz="2400" dirty="0" smtClean="0">
                <a:latin typeface="+mj-lt"/>
              </a:rPr>
              <a:t>Separate </a:t>
            </a:r>
            <a:r>
              <a:rPr lang="en-US" altLang="zh-CN" sz="2400" smtClean="0">
                <a:latin typeface="+mj-lt"/>
              </a:rPr>
              <a:t>Upsilon states </a:t>
            </a:r>
            <a:endParaRPr lang="zh-CN" altLang="en-US" sz="24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1" name="Picture 2" descr="http://www.star.bnl.gov/protected/lfspectra/ruanlj/BUR14/Upsilon_RAA_MTD_separate_y201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27583"/>
            <a:ext cx="4320480" cy="31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Establishing good reference in </a:t>
            </a:r>
            <a:r>
              <a:rPr lang="en-US" sz="3600" b="1" dirty="0" err="1" smtClean="0">
                <a:solidFill>
                  <a:srgbClr val="FF0000"/>
                </a:solidFill>
              </a:rPr>
              <a:t>p+p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464496" cy="528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7198" r="1" b="-479"/>
          <a:stretch/>
        </p:blipFill>
        <p:spPr bwMode="auto">
          <a:xfrm>
            <a:off x="4788025" y="980727"/>
            <a:ext cx="4355976" cy="498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0345" y="5915520"/>
            <a:ext cx="5384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Amazing reach with current detector;</a:t>
            </a:r>
          </a:p>
          <a:p>
            <a:r>
              <a:rPr lang="en-US" dirty="0" smtClean="0"/>
              <a:t>Cannot wait to see what we can do with HFT+MTD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6136" y="486916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9048" y="4869160"/>
            <a:ext cx="1514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FF"/>
                </a:solidFill>
              </a:rPr>
              <a:t>STAR </a:t>
            </a:r>
            <a:r>
              <a:rPr lang="en-US" sz="1200" b="1" dirty="0">
                <a:solidFill>
                  <a:srgbClr val="FF00FF"/>
                </a:solidFill>
              </a:rPr>
              <a:t>Preliminary </a:t>
            </a:r>
            <a:endParaRPr lang="en-US" sz="1200" dirty="0">
              <a:solidFill>
                <a:srgbClr val="FF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462487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Baseline </a:t>
            </a:r>
            <a:r>
              <a:rPr lang="en-US" sz="4000" b="1" dirty="0" err="1" smtClean="0">
                <a:solidFill>
                  <a:srgbClr val="FF0000"/>
                </a:solidFill>
              </a:rPr>
              <a:t>p+p</a:t>
            </a:r>
            <a:r>
              <a:rPr lang="en-US" sz="4000" b="1" dirty="0" smtClean="0">
                <a:solidFill>
                  <a:srgbClr val="FF0000"/>
                </a:solidFill>
              </a:rPr>
              <a:t> Measurements for HI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1" y="908720"/>
            <a:ext cx="4040188" cy="639762"/>
          </a:xfrm>
        </p:spPr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from HFT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28800"/>
            <a:ext cx="4710846" cy="338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788024" y="908720"/>
            <a:ext cx="4041775" cy="639762"/>
          </a:xfrm>
        </p:spPr>
        <p:txBody>
          <a:bodyPr/>
          <a:lstStyle/>
          <a:p>
            <a:r>
              <a:rPr lang="en-US" dirty="0" err="1" smtClean="0"/>
              <a:t>Quarkonia</a:t>
            </a:r>
            <a:r>
              <a:rPr lang="en-US" dirty="0" smtClean="0"/>
              <a:t> from MTD</a:t>
            </a:r>
            <a:endParaRPr lang="en-US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772816"/>
            <a:ext cx="436105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72" y="5289567"/>
            <a:ext cx="5683384" cy="103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8630" y="5162872"/>
            <a:ext cx="2433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weeks of </a:t>
            </a:r>
            <a:r>
              <a:rPr lang="en-US" dirty="0" err="1" smtClean="0"/>
              <a:t>p+p</a:t>
            </a:r>
            <a:r>
              <a:rPr lang="en-US" dirty="0" smtClean="0"/>
              <a:t> 200</a:t>
            </a:r>
          </a:p>
          <a:p>
            <a:r>
              <a:rPr lang="en-US" dirty="0" smtClean="0"/>
              <a:t>5 weeks of </a:t>
            </a:r>
            <a:r>
              <a:rPr lang="en-US" dirty="0" err="1" smtClean="0"/>
              <a:t>p+Au</a:t>
            </a:r>
            <a:r>
              <a:rPr lang="en-US" dirty="0" smtClean="0"/>
              <a:t> 200</a:t>
            </a:r>
          </a:p>
          <a:p>
            <a:pPr algn="l"/>
            <a:r>
              <a:rPr lang="en-US" dirty="0" smtClean="0"/>
              <a:t>Full HFT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64088" y="4824318"/>
            <a:ext cx="2678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arXiv:1308.4720, PRC2013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0"/>
            <a:ext cx="749152" cy="56735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063489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765413"/>
              </p:ext>
            </p:extLst>
          </p:nvPr>
        </p:nvGraphicFramePr>
        <p:xfrm>
          <a:off x="107503" y="1052736"/>
          <a:ext cx="8928993" cy="518457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{C4B1156A-380E-4F78-BDF5-A606A8083BF9}</a:tableStyleId>
              </a:tblPr>
              <a:tblGrid>
                <a:gridCol w="588724"/>
                <a:gridCol w="1553579"/>
                <a:gridCol w="981209"/>
                <a:gridCol w="1553579"/>
                <a:gridCol w="2289486"/>
                <a:gridCol w="899441"/>
                <a:gridCol w="1062975"/>
              </a:tblGrid>
              <a:tr h="412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Run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Energy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Duration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System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Goals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priority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sequence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261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15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sym typeface="Symbo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sym typeface="Symbol"/>
                        </a:rPr>
                        <a:t>  </a:t>
                      </a:r>
                      <a:r>
                        <a:rPr lang="en-US" sz="1200" dirty="0" err="1">
                          <a:effectLst/>
                        </a:rPr>
                        <a:t>s</a:t>
                      </a:r>
                      <a:r>
                        <a:rPr lang="en-US" sz="1200" baseline="-25000" dirty="0" err="1">
                          <a:effectLst/>
                        </a:rPr>
                        <a:t>NN</a:t>
                      </a:r>
                      <a:r>
                        <a:rPr lang="en-US" sz="1200" dirty="0">
                          <a:effectLst/>
                        </a:rPr>
                        <a:t>=200GeV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>
                          <a:effectLst/>
                        </a:rPr>
                        <a:t>s=200GeV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5-week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12-week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Transverse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p+Au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-25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1) </a:t>
                      </a:r>
                      <a:r>
                        <a:rPr lang="en-US" sz="1200" dirty="0" err="1">
                          <a:effectLst/>
                        </a:rPr>
                        <a:t>p+p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2) transverse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 weeks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3) longitudinal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 weeks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saturation </a:t>
                      </a:r>
                      <a:r>
                        <a:rPr lang="en-US" sz="1200" dirty="0">
                          <a:effectLst/>
                        </a:rPr>
                        <a:t>physics,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ridge and reference,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=300 nb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1) HI reference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=90 pb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r>
                        <a:rPr lang="en-US" sz="1200" dirty="0">
                          <a:effectLst/>
                        </a:rPr>
                        <a:t>, 500M MB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2) Study </a:t>
                      </a:r>
                      <a:r>
                        <a:rPr lang="en-US" sz="1200" dirty="0" err="1">
                          <a:effectLst/>
                        </a:rPr>
                        <a:t>transversity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Sivers</a:t>
                      </a:r>
                      <a:r>
                        <a:rPr lang="en-US" sz="1200" dirty="0">
                          <a:effectLst/>
                        </a:rPr>
                        <a:t> effects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=40 pb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r>
                        <a:rPr lang="en-US" sz="1200" dirty="0">
                          <a:effectLst/>
                        </a:rPr>
                        <a:t>, 60% pol.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3) Study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200" dirty="0">
                          <a:effectLst/>
                        </a:rPr>
                        <a:t>g(x)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L</a:t>
                      </a:r>
                      <a:r>
                        <a:rPr lang="en-US" sz="1200" dirty="0">
                          <a:effectLst/>
                        </a:rPr>
                        <a:t>=50 pb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r>
                        <a:rPr lang="en-US" sz="1200" dirty="0">
                          <a:effectLst/>
                        </a:rPr>
                        <a:t>, 60% pol.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3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454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16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sym typeface="Symbol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 err="1" smtClean="0">
                          <a:effectLst/>
                        </a:rPr>
                        <a:t>s</a:t>
                      </a:r>
                      <a:r>
                        <a:rPr lang="en-US" sz="1200" baseline="-25000" dirty="0" err="1" smtClean="0">
                          <a:effectLst/>
                        </a:rPr>
                        <a:t>NN</a:t>
                      </a:r>
                      <a:r>
                        <a:rPr lang="en-US" sz="1200" dirty="0" smtClean="0">
                          <a:effectLst/>
                        </a:rPr>
                        <a:t>=200GeV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sym typeface="Symbol"/>
                        </a:rPr>
                        <a:t></a:t>
                      </a:r>
                      <a:r>
                        <a:rPr lang="en-US" sz="1200" dirty="0">
                          <a:effectLst/>
                        </a:rPr>
                        <a:t>s=510GeV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10-week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7-week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</a:rPr>
                        <a:t>Au+Au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Transverse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 err="1">
                          <a:effectLst/>
                        </a:rPr>
                        <a:t>p+p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sz="1200" baseline="-25000" dirty="0" err="1" smtClean="0">
                          <a:effectLst/>
                        </a:rPr>
                        <a:t>c</a:t>
                      </a:r>
                      <a:r>
                        <a:rPr lang="en-US" sz="1200" dirty="0">
                          <a:effectLst/>
                        </a:rPr>
                        <a:t>, D v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, R</a:t>
                      </a:r>
                      <a:r>
                        <a:rPr lang="en-US" sz="1200" baseline="-25000" dirty="0">
                          <a:effectLst/>
                        </a:rPr>
                        <a:t>AA</a:t>
                      </a:r>
                      <a:r>
                        <a:rPr lang="en-US" sz="1200" dirty="0">
                          <a:effectLst/>
                        </a:rPr>
                        <a:t>, ϒ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10nb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r>
                        <a:rPr lang="en-US" sz="1200" dirty="0">
                          <a:effectLst/>
                        </a:rPr>
                        <a:t>, 2billion MB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</a:t>
                      </a:r>
                      <a:r>
                        <a:rPr lang="en-US" sz="1200" baseline="-25000" dirty="0">
                          <a:effectLst/>
                        </a:rPr>
                        <a:t>N</a:t>
                      </a:r>
                      <a:r>
                        <a:rPr lang="en-US" sz="1200" dirty="0">
                          <a:effectLst/>
                        </a:rPr>
                        <a:t> of W</a:t>
                      </a:r>
                      <a:r>
                        <a:rPr lang="en-US" sz="1200" baseline="30000" dirty="0">
                          <a:effectLst/>
                        </a:rPr>
                        <a:t>±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>
                          <a:effectLst/>
                          <a:latin typeface="Symbol" panose="05050102010706020507" pitchFamily="18" charset="2"/>
                        </a:rPr>
                        <a:t>g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Drell</a:t>
                      </a:r>
                      <a:r>
                        <a:rPr lang="en-US" sz="1200" dirty="0">
                          <a:effectLst/>
                        </a:rPr>
                        <a:t>-Yan,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i="1" dirty="0" smtClean="0">
                          <a:effectLst/>
                        </a:rPr>
                        <a:t>L</a:t>
                      </a:r>
                      <a:r>
                        <a:rPr lang="en-US" sz="1200" dirty="0" smtClean="0">
                          <a:effectLst/>
                        </a:rPr>
                        <a:t>=400 </a:t>
                      </a:r>
                      <a:r>
                        <a:rPr lang="en-US" sz="1200" dirty="0">
                          <a:effectLst/>
                        </a:rPr>
                        <a:t>pb</a:t>
                      </a:r>
                      <a:r>
                        <a:rPr lang="en-US" sz="1200" baseline="30000" dirty="0">
                          <a:effectLst/>
                        </a:rPr>
                        <a:t>-1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SimSu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Executive Summary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835801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2008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Spin Program Highlights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57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Spin Program Highlights and Upgrades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/>
          <a:stretch/>
        </p:blipFill>
        <p:spPr>
          <a:xfrm>
            <a:off x="-42895" y="1124744"/>
            <a:ext cx="6358906" cy="5112568"/>
          </a:xfrm>
        </p:spPr>
      </p:pic>
      <p:pic>
        <p:nvPicPr>
          <p:cNvPr id="11" name="Picture 10" descr="image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11" y="842184"/>
            <a:ext cx="2827989" cy="237626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5"/>
          <a:stretch/>
        </p:blipFill>
        <p:spPr bwMode="auto">
          <a:xfrm>
            <a:off x="6312667" y="3645024"/>
            <a:ext cx="2781611" cy="2298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04248" y="305183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Roman Pot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31737" y="5999142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FMS+preshower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915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88" y="188640"/>
            <a:ext cx="8265411" cy="562074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Longitudinal A</a:t>
            </a:r>
            <a:r>
              <a:rPr lang="en-US" sz="3600" b="1" baseline="-25000" dirty="0">
                <a:solidFill>
                  <a:srgbClr val="FF0000"/>
                </a:solidFill>
              </a:rPr>
              <a:t>L</a:t>
            </a:r>
            <a:r>
              <a:rPr lang="en-US" sz="3600" b="1" dirty="0" smtClean="0">
                <a:solidFill>
                  <a:srgbClr val="FF0000"/>
                </a:solidFill>
              </a:rPr>
              <a:t> of W</a:t>
            </a:r>
            <a:r>
              <a:rPr lang="en-US" sz="3600" b="1" baseline="30000" dirty="0" smtClean="0">
                <a:solidFill>
                  <a:srgbClr val="FF0000"/>
                </a:solidFill>
              </a:rPr>
              <a:t>±</a:t>
            </a:r>
            <a:r>
              <a:rPr lang="en-US" sz="3600" b="1" dirty="0" smtClean="0">
                <a:solidFill>
                  <a:srgbClr val="FF0000"/>
                </a:solidFill>
              </a:rPr>
              <a:t> and A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LL</a:t>
            </a:r>
            <a:r>
              <a:rPr lang="en-US" sz="3600" b="1" dirty="0" smtClean="0">
                <a:solidFill>
                  <a:srgbClr val="FF0000"/>
                </a:solidFill>
              </a:rPr>
              <a:t> of jets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53" y="1600200"/>
            <a:ext cx="3929894" cy="452596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90" y="1600200"/>
            <a:ext cx="3434219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57908" y="1020118"/>
            <a:ext cx="6609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Provide best constraints on Sea-quark and Gluon Polarizations</a:t>
            </a:r>
            <a:br>
              <a:rPr lang="en-US" dirty="0" smtClean="0"/>
            </a:br>
            <a:r>
              <a:rPr lang="en-US" dirty="0" smtClean="0"/>
              <a:t>Submitted to PRL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9" name="TextBox 8"/>
          <p:cNvSpPr txBox="1"/>
          <p:nvPr/>
        </p:nvSpPr>
        <p:spPr>
          <a:xfrm>
            <a:off x="1057908" y="6061030"/>
            <a:ext cx="19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arXiv</a:t>
            </a:r>
            <a:r>
              <a:rPr lang="en-US" dirty="0" smtClean="0"/>
              <a:t>: 1404.6880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05565" y="6061030"/>
            <a:ext cx="1864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arXiv:1405.5134</a:t>
            </a:r>
          </a:p>
        </p:txBody>
      </p:sp>
    </p:spTree>
    <p:extLst>
      <p:ext uri="{BB962C8B-B14F-4D97-AF65-F5344CB8AC3E}">
        <p14:creationId xmlns:p14="http://schemas.microsoft.com/office/powerpoint/2010/main" val="715506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07288" cy="11430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Transverse Polarization Measurements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52" y="899427"/>
            <a:ext cx="6374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kinematic </a:t>
            </a:r>
            <a:r>
              <a:rPr lang="en-US" dirty="0"/>
              <a:t>and dynamical effects that are directly sensitive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quark </a:t>
            </a:r>
            <a:r>
              <a:rPr lang="en-US" dirty="0" err="1"/>
              <a:t>transversity</a:t>
            </a:r>
            <a:r>
              <a:rPr lang="en-US" dirty="0"/>
              <a:t> and </a:t>
            </a:r>
            <a:r>
              <a:rPr lang="en-US" dirty="0" err="1"/>
              <a:t>partonic</a:t>
            </a:r>
            <a:r>
              <a:rPr lang="en-US" dirty="0"/>
              <a:t> motion within the </a:t>
            </a:r>
            <a:r>
              <a:rPr lang="en-US" dirty="0" smtClean="0"/>
              <a:t>proton.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" name="Rectangle 1"/>
          <p:cNvSpPr/>
          <p:nvPr/>
        </p:nvSpPr>
        <p:spPr>
          <a:xfrm>
            <a:off x="76957" y="551723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400" dirty="0" smtClean="0"/>
              <a:t>The only non-zero A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measurements at mid-rapidity</a:t>
            </a:r>
            <a:br>
              <a:rPr lang="en-US" sz="1400" dirty="0" smtClean="0"/>
            </a:br>
            <a:r>
              <a:rPr lang="en-US" sz="1400" dirty="0" smtClean="0"/>
              <a:t> </a:t>
            </a:r>
            <a:r>
              <a:rPr lang="en-US" sz="1400" dirty="0"/>
              <a:t>Interference fragmentation Function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6336" y="5086344"/>
            <a:ext cx="4807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</a:t>
            </a:r>
            <a:r>
              <a:rPr lang="en-US" dirty="0"/>
              <a:t>decreases with increased </a:t>
            </a:r>
            <a:r>
              <a:rPr lang="en-US" dirty="0" err="1"/>
              <a:t>jettiness</a:t>
            </a:r>
            <a:r>
              <a:rPr lang="en-US" dirty="0"/>
              <a:t> of the </a:t>
            </a:r>
            <a:r>
              <a:rPr lang="en-US" dirty="0" smtClean="0"/>
              <a:t>event; Possible diffractive nature. </a:t>
            </a:r>
            <a:br>
              <a:rPr lang="en-US" dirty="0" smtClean="0"/>
            </a:br>
            <a:r>
              <a:rPr lang="en-US" dirty="0" smtClean="0"/>
              <a:t>run15 Roman Pot Upgrade critical to the program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115" y="1538272"/>
            <a:ext cx="4550926" cy="3548072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"/>
          <a:stretch/>
        </p:blipFill>
        <p:spPr>
          <a:xfrm>
            <a:off x="6424" y="1523022"/>
            <a:ext cx="4652993" cy="349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1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2008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Run 15 Spin Program BUR and Projections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57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Longitudinal Spin run15 Projections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xzb\AppData\Local\Microsoft\Windows\Temporary Internet Files\Content.Outlook\CT48GIX6\A_LL Incl Jets Proj Runs 9+15 v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6987" r="10409" b="7732"/>
          <a:stretch/>
        </p:blipFill>
        <p:spPr bwMode="auto">
          <a:xfrm>
            <a:off x="31968" y="980728"/>
            <a:ext cx="514400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6" name="Content Placeholder 7"/>
          <p:cNvPicPr>
            <a:picLocks noGrp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r="10730"/>
          <a:stretch/>
        </p:blipFill>
        <p:spPr bwMode="auto">
          <a:xfrm>
            <a:off x="5175977" y="970320"/>
            <a:ext cx="3725272" cy="31652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5280" y="5169916"/>
            <a:ext cx="2837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6 </a:t>
            </a:r>
            <a:r>
              <a:rPr lang="en-US" dirty="0"/>
              <a:t>weeks of longitudinally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polarized Study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g(x)</a:t>
            </a:r>
          </a:p>
          <a:p>
            <a:pPr algn="l"/>
            <a:r>
              <a:rPr lang="en-US" dirty="0"/>
              <a:t> </a:t>
            </a:r>
            <a:r>
              <a:rPr lang="en-US" i="1" dirty="0" smtClean="0"/>
              <a:t>L</a:t>
            </a:r>
            <a:r>
              <a:rPr lang="en-US" dirty="0" smtClean="0"/>
              <a:t>=50 </a:t>
            </a:r>
            <a:r>
              <a:rPr lang="en-US" dirty="0"/>
              <a:t>pb</a:t>
            </a:r>
            <a:r>
              <a:rPr lang="en-US" baseline="30000" dirty="0"/>
              <a:t>-1</a:t>
            </a:r>
            <a:r>
              <a:rPr lang="en-US" dirty="0"/>
              <a:t>, 60% pol.</a:t>
            </a:r>
          </a:p>
        </p:txBody>
      </p:sp>
      <p:sp>
        <p:nvSpPr>
          <p:cNvPr id="3" name="Rectangle 2"/>
          <p:cNvSpPr/>
          <p:nvPr/>
        </p:nvSpPr>
        <p:spPr>
          <a:xfrm>
            <a:off x="5039544" y="4365104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The improvement of the </a:t>
            </a:r>
            <a:r>
              <a:rPr lang="en-US" dirty="0">
                <a:latin typeface="Symbol" panose="05050102010706020507" pitchFamily="18" charset="2"/>
              </a:rPr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profile for the integrated gluon contribution in the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dirty="0"/>
              <a:t> </a:t>
            </a:r>
            <a:r>
              <a:rPr lang="en-US" dirty="0"/>
              <a:t>region currently probed at RHIC for √</a:t>
            </a:r>
            <a:r>
              <a:rPr lang="en-US" i="1" dirty="0"/>
              <a:t>s </a:t>
            </a:r>
            <a:r>
              <a:rPr lang="en-US" dirty="0"/>
              <a:t>= 200 </a:t>
            </a:r>
            <a:r>
              <a:rPr lang="en-US" dirty="0" err="1" smtClean="0"/>
              <a:t>GeV</a:t>
            </a:r>
            <a:r>
              <a:rPr lang="en-US" dirty="0" smtClean="0"/>
              <a:t> (DSSV fit).</a:t>
            </a:r>
          </a:p>
          <a:p>
            <a:pPr algn="l"/>
            <a:r>
              <a:rPr lang="en-US" dirty="0" smtClean="0"/>
              <a:t>And projections with existing and proposed datasets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8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Run15 Transverse Spin Goals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512" y="908720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6 weeks of transversely polarized: </a:t>
            </a:r>
          </a:p>
          <a:p>
            <a:pPr algn="l"/>
            <a:r>
              <a:rPr lang="en-US" dirty="0" smtClean="0"/>
              <a:t>Study </a:t>
            </a:r>
            <a:r>
              <a:rPr lang="en-US" dirty="0" err="1"/>
              <a:t>transversity</a:t>
            </a:r>
            <a:r>
              <a:rPr lang="en-US" dirty="0"/>
              <a:t>, </a:t>
            </a:r>
            <a:r>
              <a:rPr lang="en-US" dirty="0" err="1" smtClean="0"/>
              <a:t>Sivers</a:t>
            </a:r>
            <a:r>
              <a:rPr lang="en-US" dirty="0"/>
              <a:t> </a:t>
            </a:r>
            <a:r>
              <a:rPr lang="en-US" dirty="0" smtClean="0"/>
              <a:t>effects</a:t>
            </a:r>
            <a:endParaRPr lang="en-US" dirty="0"/>
          </a:p>
          <a:p>
            <a:pPr algn="l"/>
            <a:r>
              <a:rPr lang="en-US" dirty="0"/>
              <a:t>   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/>
              <a:t>=40 pb</a:t>
            </a:r>
            <a:r>
              <a:rPr lang="en-US" baseline="30000" dirty="0"/>
              <a:t>-1</a:t>
            </a:r>
            <a:r>
              <a:rPr lang="en-US" dirty="0"/>
              <a:t>, 60% </a:t>
            </a:r>
            <a:r>
              <a:rPr lang="en-US" dirty="0" smtClean="0"/>
              <a:t>pol.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2" name="Picture 2" descr="https://drupal.star.bnl.gov/STAR/files/userfiles/3532/projection_2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5213"/>
            <a:ext cx="7509624" cy="3528392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796136" y="1002640"/>
                <a:ext cx="2828723" cy="184665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tIns="91440" bIns="91440" rtlCol="0" anchor="t" anchorCtr="0">
                <a:spAutoFit/>
              </a:bodyPr>
              <a:lstStyle/>
              <a:p>
                <a:r>
                  <a:rPr lang="en-US" dirty="0" smtClean="0">
                    <a:solidFill>
                      <a:srgbClr val="00B050"/>
                    </a:solidFill>
                  </a:rPr>
                  <a:t>Track matching FMS/PS1,2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𝑐𝑙𝑢𝑠𝑡𝑒𝑟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=1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(above 1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GeV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)</a:t>
                </a:r>
                <a:endParaRPr lang="en-US" i="1" dirty="0" smtClean="0">
                  <a:solidFill>
                    <a:srgbClr val="FF0000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𝑐𝑙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&gt;15.0 </m:t>
                      </m:r>
                      <m:r>
                        <m:rPr>
                          <m:nor/>
                        </m:rPr>
                        <a:rPr lang="en-US" i="0" dirty="0" err="1" smtClean="0">
                          <a:solidFill>
                            <a:srgbClr val="FF0000"/>
                          </a:solidFill>
                          <a:latin typeface="Cambria Math"/>
                        </a:rPr>
                        <m:t>GeV</m:t>
                      </m:r>
                    </m:oMath>
                  </m:oMathPara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𝑇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002060"/>
                          </a:solidFill>
                          <a:latin typeface="Cambria Math"/>
                        </a:rPr>
                        <m:t> &gt; 2.0 </m:t>
                      </m:r>
                      <m:r>
                        <m:rPr>
                          <m:nor/>
                        </m:rPr>
                        <a:rPr lang="en-US" i="0" dirty="0" err="1" smtClean="0">
                          <a:solidFill>
                            <a:srgbClr val="002060"/>
                          </a:solidFill>
                          <a:latin typeface="Cambria Math"/>
                        </a:rPr>
                        <m:t>GeV</m:t>
                      </m:r>
                    </m:oMath>
                  </m:oMathPara>
                </a14:m>
                <a:endParaRPr lang="en-US" dirty="0" smtClean="0">
                  <a:solidFill>
                    <a:srgbClr val="002060"/>
                  </a:solidFill>
                </a:endParaRPr>
              </a:p>
              <a:p>
                <a:r>
                  <a:rPr lang="en-US" dirty="0" smtClean="0"/>
                  <a:t>For systematic uncertainty: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𝑁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𝜂</m:t>
                          </m:r>
                        </m:e>
                      </m:d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  <a:ea typeface="Cambria Math"/>
                            </a:rPr>
                            <m:t>max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⁡(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0</m:t>
                          </m:r>
                        </m:sup>
                      </m:sSup>
                      <m:r>
                        <a:rPr lang="en-US" i="1">
                          <a:latin typeface="Cambria Math"/>
                          <a:ea typeface="Cambria Math"/>
                        </a:rPr>
                        <m:t>))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1002640"/>
                <a:ext cx="2828723" cy="1846659"/>
              </a:xfrm>
              <a:prstGeom prst="rect">
                <a:avLst/>
              </a:prstGeom>
              <a:blipFill rotWithShape="1">
                <a:blip r:embed="rId5"/>
                <a:stretch>
                  <a:fillRect l="-4526" r="-4310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42507" y="1931883"/>
            <a:ext cx="3217547" cy="9233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Preshower</a:t>
            </a:r>
            <a:r>
              <a:rPr lang="en-US" dirty="0" smtClean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for FMS: </a:t>
            </a:r>
          </a:p>
          <a:p>
            <a:r>
              <a:rPr lang="en-US" dirty="0" err="1" smtClean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photon_survival</a:t>
            </a:r>
            <a:r>
              <a:rPr lang="en-US" dirty="0" smtClean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≥ 0.98</a:t>
            </a:r>
          </a:p>
          <a:p>
            <a:r>
              <a:rPr lang="en-US" dirty="0" err="1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</a:t>
            </a:r>
            <a:r>
              <a:rPr lang="en-US" dirty="0" err="1" smtClean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adron_survival</a:t>
            </a:r>
            <a:r>
              <a:rPr lang="en-US" dirty="0" smtClean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≤ 0.02</a:t>
            </a:r>
            <a:endParaRPr lang="en-US" dirty="0">
              <a:solidFill>
                <a:srgbClr val="FFFF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93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Heavy-Ion meets Spin (run15)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6088" y="1052736"/>
            <a:ext cx="4038600" cy="2736303"/>
          </a:xfrm>
        </p:spPr>
        <p:txBody>
          <a:bodyPr/>
          <a:lstStyle/>
          <a:p>
            <a:r>
              <a:rPr lang="en-US" sz="2400" dirty="0" smtClean="0"/>
              <a:t>5 weeks </a:t>
            </a:r>
            <a:br>
              <a:rPr lang="en-US" sz="2400" dirty="0" smtClean="0"/>
            </a:br>
            <a:r>
              <a:rPr lang="en-US" sz="2400" dirty="0" smtClean="0"/>
              <a:t>Polarized </a:t>
            </a:r>
            <a:r>
              <a:rPr lang="en-US" sz="2400" dirty="0" err="1" smtClean="0"/>
              <a:t>p+Au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i="1" dirty="0" smtClean="0"/>
              <a:t>L</a:t>
            </a:r>
            <a:r>
              <a:rPr lang="en-US" sz="2400" dirty="0" smtClean="0"/>
              <a:t>=300nb</a:t>
            </a:r>
            <a:r>
              <a:rPr lang="en-US" sz="2400" baseline="30000" dirty="0" smtClean="0"/>
              <a:t>-1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aturation </a:t>
            </a:r>
            <a:r>
              <a:rPr lang="en-US" sz="2400" dirty="0"/>
              <a:t>physics,</a:t>
            </a:r>
          </a:p>
          <a:p>
            <a:r>
              <a:rPr lang="en-US" sz="2400" dirty="0" err="1" smtClean="0"/>
              <a:t>pA</a:t>
            </a:r>
            <a:r>
              <a:rPr lang="en-US" sz="2400" dirty="0" smtClean="0"/>
              <a:t>-ridge </a:t>
            </a:r>
          </a:p>
          <a:p>
            <a:r>
              <a:rPr lang="en-US" sz="2400" dirty="0" smtClean="0"/>
              <a:t>Cold Nuclear Effect</a:t>
            </a:r>
          </a:p>
          <a:p>
            <a:r>
              <a:rPr lang="en-US" sz="2400" dirty="0" smtClean="0"/>
              <a:t>GPD gluon (pre-EIC)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9"/>
          <a:stretch>
            <a:fillRect/>
          </a:stretch>
        </p:blipFill>
        <p:spPr bwMode="auto">
          <a:xfrm>
            <a:off x="3725456" y="908720"/>
            <a:ext cx="4878992" cy="3562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94137" y="4043418"/>
            <a:ext cx="3585776" cy="2366797"/>
            <a:chOff x="0" y="0"/>
            <a:chExt cx="2119757" cy="16223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19757" cy="1622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8"/>
            <p:cNvSpPr txBox="1">
              <a:spLocks noChangeArrowheads="1"/>
            </p:cNvSpPr>
            <p:nvPr/>
          </p:nvSpPr>
          <p:spPr bwMode="auto">
            <a:xfrm>
              <a:off x="163027" y="123699"/>
              <a:ext cx="405765" cy="33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omic Sans MS Bold"/>
                  <a:ea typeface="SimSun"/>
                  <a:cs typeface="Comic Sans MS Bold"/>
                </a:rPr>
                <a:t>Au</a:t>
              </a:r>
              <a:endParaRPr lang="en-US" sz="1000">
                <a:effectLst/>
                <a:latin typeface="Times"/>
                <a:ea typeface="SimSun"/>
                <a:cs typeface="Times New Roman"/>
              </a:endParaRPr>
            </a:p>
          </p:txBody>
        </p:sp>
        <p:sp>
          <p:nvSpPr>
            <p:cNvPr id="11" name="Text Box 89"/>
            <p:cNvSpPr txBox="1">
              <a:spLocks noChangeArrowheads="1"/>
            </p:cNvSpPr>
            <p:nvPr/>
          </p:nvSpPr>
          <p:spPr bwMode="auto">
            <a:xfrm>
              <a:off x="1485879" y="117155"/>
              <a:ext cx="445770" cy="33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omic Sans MS Bold"/>
                  <a:ea typeface="SimSun"/>
                  <a:cs typeface="Comic Sans MS Bold"/>
                </a:rPr>
                <a:t>Au’</a:t>
              </a:r>
              <a:endParaRPr lang="en-US" sz="1000">
                <a:effectLst/>
                <a:latin typeface="Times"/>
                <a:ea typeface="SimSun"/>
                <a:cs typeface="Times New Roman"/>
              </a:endParaRPr>
            </a:p>
          </p:txBody>
        </p:sp>
        <p:sp>
          <p:nvSpPr>
            <p:cNvPr id="12" name="Text Box 90"/>
            <p:cNvSpPr txBox="1">
              <a:spLocks noChangeArrowheads="1"/>
            </p:cNvSpPr>
            <p:nvPr/>
          </p:nvSpPr>
          <p:spPr bwMode="auto">
            <a:xfrm>
              <a:off x="244302" y="950345"/>
              <a:ext cx="278130" cy="33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omic Sans MS Bold"/>
                  <a:ea typeface="SimSun"/>
                  <a:cs typeface="Comic Sans MS Bold"/>
                </a:rPr>
                <a:t>p</a:t>
              </a:r>
              <a:endParaRPr lang="en-US" sz="1000">
                <a:effectLst/>
                <a:latin typeface="Times"/>
                <a:ea typeface="SimSun"/>
                <a:cs typeface="Times New Roman"/>
              </a:endParaRPr>
            </a:p>
          </p:txBody>
        </p:sp>
        <p:sp>
          <p:nvSpPr>
            <p:cNvPr id="13" name="Text Box 91"/>
            <p:cNvSpPr txBox="1">
              <a:spLocks noChangeArrowheads="1"/>
            </p:cNvSpPr>
            <p:nvPr/>
          </p:nvSpPr>
          <p:spPr bwMode="auto">
            <a:xfrm>
              <a:off x="1484780" y="1016385"/>
              <a:ext cx="318770" cy="33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none" lIns="91440" tIns="45720" rIns="91440" bIns="45720" anchor="t" anchorCtr="0" upright="1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1200">
                  <a:solidFill>
                    <a:srgbClr val="000000"/>
                  </a:solidFill>
                  <a:effectLst/>
                  <a:latin typeface="Comic Sans MS Bold"/>
                  <a:ea typeface="SimSun"/>
                  <a:cs typeface="Comic Sans MS Bold"/>
                </a:rPr>
                <a:t>p’</a:t>
              </a:r>
              <a:endParaRPr lang="en-US" sz="1000">
                <a:effectLst/>
                <a:latin typeface="Times"/>
                <a:ea typeface="SimSun"/>
                <a:cs typeface="Times New Roman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27984" y="4269464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Upgrades for run15: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Roman-Pot Phase II </a:t>
            </a:r>
            <a:br>
              <a:rPr lang="en-US" dirty="0" smtClean="0"/>
            </a:br>
            <a:r>
              <a:rPr lang="en-US" dirty="0" smtClean="0"/>
              <a:t>(move RP closer)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Refurbish FMS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FMS pre-shower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dirty="0" smtClean="0"/>
              <a:t>Forward Instrumentation (proton in </a:t>
            </a:r>
            <a:r>
              <a:rPr lang="en-US" b="1" dirty="0" smtClean="0">
                <a:solidFill>
                  <a:srgbClr val="0000CC"/>
                </a:solidFill>
              </a:rPr>
              <a:t>BLUE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4" name="TextBox 3"/>
          <p:cNvSpPr txBox="1"/>
          <p:nvPr/>
        </p:nvSpPr>
        <p:spPr>
          <a:xfrm>
            <a:off x="6012160" y="105273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348699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2008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Run 16 Spin Program BUR and Projections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57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3090" y="116632"/>
            <a:ext cx="8229600" cy="11430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LRP Spin Goals (run16)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510794"/>
              </p:ext>
            </p:extLst>
          </p:nvPr>
        </p:nvGraphicFramePr>
        <p:xfrm>
          <a:off x="314123" y="764704"/>
          <a:ext cx="8794957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3" name="Document" r:id="rId4" imgW="6527560" imgH="2565306" progId="Word.Document.12">
                  <p:embed/>
                </p:oleObj>
              </mc:Choice>
              <mc:Fallback>
                <p:oleObj name="Document" r:id="rId4" imgW="6527560" imgH="2565306" progId="Word.Document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23" y="764704"/>
                        <a:ext cx="8794957" cy="3456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6128" y="4005064"/>
            <a:ext cx="5223510" cy="144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69287" y="5301208"/>
            <a:ext cx="6827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N</a:t>
            </a:r>
            <a:r>
              <a:rPr lang="en-US" dirty="0" smtClean="0"/>
              <a:t> of </a:t>
            </a:r>
            <a:r>
              <a:rPr lang="en-US" dirty="0" err="1" smtClean="0"/>
              <a:t>W</a:t>
            </a:r>
            <a:r>
              <a:rPr lang="en-US" baseline="30000" dirty="0" err="1" smtClean="0"/>
              <a:t>±</a:t>
            </a:r>
            <a:r>
              <a:rPr lang="en-US" dirty="0" err="1" smtClean="0"/>
              <a:t>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, DY in pp 510</a:t>
            </a:r>
          </a:p>
          <a:p>
            <a:r>
              <a:rPr lang="en-US" dirty="0" smtClean="0"/>
              <a:t>All three measurements are sensitive to the famous sign-change!</a:t>
            </a:r>
          </a:p>
          <a:p>
            <a:r>
              <a:rPr lang="en-US" dirty="0" smtClean="0"/>
              <a:t>STAR can access to all three world-class measurements</a:t>
            </a:r>
            <a:br>
              <a:rPr lang="en-US" dirty="0" smtClean="0"/>
            </a:br>
            <a:r>
              <a:rPr lang="en-US" dirty="0" smtClean="0"/>
              <a:t>Discovery Potential before 2020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47958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 idx="4294967295"/>
          </p:nvPr>
        </p:nvSpPr>
        <p:spPr>
          <a:xfrm>
            <a:off x="755576" y="76200"/>
            <a:ext cx="8388424" cy="609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RHIC:  eight key unanswered questions</a:t>
            </a:r>
          </a:p>
        </p:txBody>
      </p:sp>
      <p:pic>
        <p:nvPicPr>
          <p:cNvPr id="116742" name="Picture 6" descr="F:\Vaio_06-Apr-2009\star\BES\PhaseDiagram\PhaseDiagram_May15.tif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t="4401" r="18903" b="800"/>
          <a:stretch>
            <a:fillRect/>
          </a:stretch>
        </p:blipFill>
        <p:spPr bwMode="auto">
          <a:xfrm>
            <a:off x="152400" y="1230313"/>
            <a:ext cx="4037013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4" name="TextBox 9"/>
          <p:cNvSpPr txBox="1">
            <a:spLocks noChangeArrowheads="1"/>
          </p:cNvSpPr>
          <p:nvPr/>
        </p:nvSpPr>
        <p:spPr bwMode="auto">
          <a:xfrm>
            <a:off x="228600" y="768350"/>
            <a:ext cx="245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b="1" dirty="0">
                <a:solidFill>
                  <a:srgbClr val="0033CC"/>
                </a:solidFill>
              </a:rPr>
              <a:t>Hot QCD Matter</a:t>
            </a:r>
          </a:p>
        </p:txBody>
      </p:sp>
      <p:pic>
        <p:nvPicPr>
          <p:cNvPr id="116745" name="Picture 10"/>
          <p:cNvPicPr>
            <a:picLocks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1211263"/>
            <a:ext cx="2559050" cy="1114425"/>
          </a:xfrm>
          <a:prstGeom prst="rect">
            <a:avLst/>
          </a:prstGeom>
          <a:noFill/>
          <a:ln w="12700">
            <a:solidFill>
              <a:srgbClr val="B0190F"/>
            </a:solidFill>
            <a:miter lim="800000"/>
            <a:headEnd/>
            <a:tailEnd/>
          </a:ln>
        </p:spPr>
      </p:pic>
      <p:pic>
        <p:nvPicPr>
          <p:cNvPr id="116746" name="Picture 13" descr="phase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15918" r="25899"/>
          <a:stretch>
            <a:fillRect/>
          </a:stretch>
        </p:blipFill>
        <p:spPr bwMode="auto">
          <a:xfrm>
            <a:off x="5148263" y="3352800"/>
            <a:ext cx="32670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7" name="TextBox 12"/>
          <p:cNvSpPr txBox="1">
            <a:spLocks noChangeArrowheads="1"/>
          </p:cNvSpPr>
          <p:nvPr/>
        </p:nvSpPr>
        <p:spPr bwMode="auto">
          <a:xfrm>
            <a:off x="5029200" y="750888"/>
            <a:ext cx="280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b="1">
                <a:solidFill>
                  <a:srgbClr val="0033CC"/>
                </a:solidFill>
              </a:rPr>
              <a:t>Partonic structure</a:t>
            </a:r>
          </a:p>
        </p:txBody>
      </p:sp>
      <p:sp>
        <p:nvSpPr>
          <p:cNvPr id="116748" name="TextBox 13"/>
          <p:cNvSpPr txBox="1">
            <a:spLocks noChangeArrowheads="1"/>
          </p:cNvSpPr>
          <p:nvPr/>
        </p:nvSpPr>
        <p:spPr bwMode="auto">
          <a:xfrm>
            <a:off x="5029200" y="2362200"/>
            <a:ext cx="40497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/>
            <a:r>
              <a:rPr lang="en-US" sz="2000" dirty="0">
                <a:solidFill>
                  <a:srgbClr val="FF0000"/>
                </a:solidFill>
              </a:rPr>
              <a:t>6:  Spin structure of the nucleon</a:t>
            </a:r>
          </a:p>
          <a:p>
            <a:pPr algn="l" defTabSz="457200"/>
            <a:r>
              <a:rPr lang="en-US" sz="2000" dirty="0">
                <a:solidFill>
                  <a:srgbClr val="FF0000"/>
                </a:solidFill>
              </a:rPr>
              <a:t>7:  How to go beyond leading twist</a:t>
            </a:r>
          </a:p>
          <a:p>
            <a:pPr algn="l" defTabSz="457200"/>
            <a:r>
              <a:rPr lang="en-US" sz="2000" dirty="0">
                <a:solidFill>
                  <a:srgbClr val="FF0000"/>
                </a:solidFill>
              </a:rPr>
              <a:t>    and collinear factorization?</a:t>
            </a:r>
          </a:p>
        </p:txBody>
      </p:sp>
      <p:sp>
        <p:nvSpPr>
          <p:cNvPr id="116749" name="TextBox 14"/>
          <p:cNvSpPr txBox="1">
            <a:spLocks noChangeArrowheads="1"/>
          </p:cNvSpPr>
          <p:nvPr/>
        </p:nvSpPr>
        <p:spPr bwMode="auto">
          <a:xfrm>
            <a:off x="5029200" y="5791200"/>
            <a:ext cx="3535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</a:rPr>
              <a:t>8:  What are the properties of </a:t>
            </a:r>
          </a:p>
          <a:p>
            <a:pPr defTabSz="457200"/>
            <a:r>
              <a:rPr lang="en-US" sz="2000" dirty="0">
                <a:solidFill>
                  <a:srgbClr val="FF0000"/>
                </a:solidFill>
              </a:rPr>
              <a:t>	cold nuclear matter?</a:t>
            </a:r>
          </a:p>
        </p:txBody>
      </p:sp>
      <p:sp>
        <p:nvSpPr>
          <p:cNvPr id="116743" name="TextBox 8"/>
          <p:cNvSpPr txBox="1">
            <a:spLocks noChangeArrowheads="1"/>
          </p:cNvSpPr>
          <p:nvPr/>
        </p:nvSpPr>
        <p:spPr bwMode="auto">
          <a:xfrm>
            <a:off x="190500" y="4572000"/>
            <a:ext cx="50736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457200"/>
            <a:r>
              <a:rPr lang="en-US" sz="2000" dirty="0">
                <a:solidFill>
                  <a:srgbClr val="0000FF"/>
                </a:solidFill>
              </a:rPr>
              <a:t>1:  Properties of the </a:t>
            </a:r>
            <a:r>
              <a:rPr lang="en-US" sz="2000" dirty="0" err="1">
                <a:solidFill>
                  <a:srgbClr val="0000FF"/>
                </a:solidFill>
              </a:rPr>
              <a:t>sQGP</a:t>
            </a:r>
            <a:endParaRPr lang="en-US" sz="2000" dirty="0">
              <a:solidFill>
                <a:srgbClr val="0000FF"/>
              </a:solidFill>
            </a:endParaRPr>
          </a:p>
          <a:p>
            <a:pPr algn="l" defTabSz="457200"/>
            <a:r>
              <a:rPr lang="en-US" sz="2000" dirty="0">
                <a:solidFill>
                  <a:srgbClr val="FF0000"/>
                </a:solidFill>
              </a:rPr>
              <a:t>2:  Mechanism of energy loss:</a:t>
            </a:r>
          </a:p>
          <a:p>
            <a:pPr algn="l" defTabSz="457200"/>
            <a:r>
              <a:rPr lang="en-US" sz="2000" dirty="0">
                <a:solidFill>
                  <a:srgbClr val="FF0000"/>
                </a:solidFill>
              </a:rPr>
              <a:t>	     weak or strong coupling?</a:t>
            </a:r>
          </a:p>
          <a:p>
            <a:pPr algn="l" defTabSz="457200"/>
            <a:r>
              <a:rPr lang="en-US" sz="2000" dirty="0">
                <a:solidFill>
                  <a:srgbClr val="0000FF"/>
                </a:solidFill>
              </a:rPr>
              <a:t>3:  Is there a critical point, and if so, where?</a:t>
            </a:r>
          </a:p>
          <a:p>
            <a:pPr algn="l" defTabSz="457200"/>
            <a:r>
              <a:rPr lang="en-US" sz="2000" dirty="0">
                <a:solidFill>
                  <a:srgbClr val="0000FF"/>
                </a:solidFill>
              </a:rPr>
              <a:t>4:  Novel symmetry properties</a:t>
            </a:r>
          </a:p>
          <a:p>
            <a:pPr algn="l" defTabSz="457200"/>
            <a:r>
              <a:rPr lang="en-US" sz="2000" dirty="0">
                <a:solidFill>
                  <a:srgbClr val="0000FF"/>
                </a:solidFill>
              </a:rPr>
              <a:t>5:  Exotic particles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5536" y="6457890"/>
            <a:ext cx="29614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STAR Decadal Plan</a:t>
            </a:r>
            <a:endParaRPr lang="en-U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" name="Rectangle 1"/>
          <p:cNvSpPr/>
          <p:nvPr/>
        </p:nvSpPr>
        <p:spPr>
          <a:xfrm>
            <a:off x="3356988" y="649991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http://www.bnl.gov/npp/docs/STAR_Decadal_Plan_Final%5b1%5d.pdf</a:t>
            </a:r>
          </a:p>
        </p:txBody>
      </p:sp>
    </p:spTree>
    <p:extLst>
      <p:ext uri="{BB962C8B-B14F-4D97-AF65-F5344CB8AC3E}">
        <p14:creationId xmlns:p14="http://schemas.microsoft.com/office/powerpoint/2010/main" val="73600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04" y="97146"/>
            <a:ext cx="8229600" cy="11430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Transversely polarized </a:t>
            </a:r>
            <a:r>
              <a:rPr lang="en-US" sz="3600" b="1" dirty="0" err="1" smtClean="0">
                <a:solidFill>
                  <a:srgbClr val="FF0000"/>
                </a:solidFill>
              </a:rPr>
              <a:t>p+p</a:t>
            </a:r>
            <a:r>
              <a:rPr lang="en-US" sz="3600" b="1" dirty="0" smtClean="0">
                <a:solidFill>
                  <a:srgbClr val="FF0000"/>
                </a:solidFill>
              </a:rPr>
              <a:t> 510 (run16)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w_plus.eps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70392"/>
            <a:ext cx="3024336" cy="2587908"/>
          </a:xfrm>
          <a:prstGeom prst="rect">
            <a:avLst/>
          </a:prstGeom>
        </p:spPr>
      </p:pic>
      <p:pic>
        <p:nvPicPr>
          <p:cNvPr id="7" name="Picture 6" descr="plot_DataMc_WpPt.eps"/>
          <p:cNvPicPr>
            <a:picLocks noChangeAspect="1"/>
          </p:cNvPicPr>
          <p:nvPr/>
        </p:nvPicPr>
        <p:blipFill rotWithShape="1">
          <a:blip r:embed="rId3"/>
          <a:srcRect r="22275" b="3228"/>
          <a:stretch/>
        </p:blipFill>
        <p:spPr>
          <a:xfrm>
            <a:off x="539552" y="845344"/>
            <a:ext cx="3744416" cy="43824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5157192"/>
            <a:ext cx="3168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Proof of Principle</a:t>
            </a:r>
            <a:br>
              <a:rPr lang="en-US" dirty="0" smtClean="0"/>
            </a:br>
            <a:r>
              <a:rPr lang="en-US" dirty="0" smtClean="0"/>
              <a:t>2011 pp510 transverse data, </a:t>
            </a:r>
            <a:br>
              <a:rPr lang="en-US" dirty="0" smtClean="0"/>
            </a:br>
            <a:r>
              <a:rPr lang="en-US" i="1" dirty="0" smtClean="0"/>
              <a:t>L</a:t>
            </a:r>
            <a:r>
              <a:rPr lang="en-US" dirty="0" smtClean="0"/>
              <a:t>=25pb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2614000" y="89464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DIS2014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9" name="Picture 8" descr="hd_WAsym2016ProjRap_zoom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r="7868"/>
          <a:stretch/>
        </p:blipFill>
        <p:spPr>
          <a:xfrm>
            <a:off x="4788024" y="3288288"/>
            <a:ext cx="3384376" cy="3574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831" y="6084467"/>
            <a:ext cx="2142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Uncharted Territory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69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Direct Photon </a:t>
            </a:r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en-US" sz="4000" b="1" baseline="-25000" dirty="0" smtClean="0">
                <a:solidFill>
                  <a:srgbClr val="FF0000"/>
                </a:solidFill>
              </a:rPr>
              <a:t>N </a:t>
            </a:r>
            <a:r>
              <a:rPr lang="en-US" sz="4000" b="1" dirty="0" smtClean="0">
                <a:solidFill>
                  <a:srgbClr val="FF0000"/>
                </a:solidFill>
              </a:rPr>
              <a:t>(run16)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268760"/>
            <a:ext cx="873568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9" y="5445224"/>
            <a:ext cx="776989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738306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2008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Run 15-16 Detector Upgrades and Improvements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57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FMS with pre-shower for run15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453" y="5877272"/>
            <a:ext cx="7167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Run16 for direct photon and DY: + post-shower for hadron rejections</a:t>
            </a:r>
          </a:p>
          <a:p>
            <a:pPr algn="l"/>
            <a:r>
              <a:rPr lang="en-US" dirty="0" smtClean="0"/>
              <a:t>Issues need to look into: radiation hardness, Heavy-Ion Program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73" y="1196752"/>
            <a:ext cx="445127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3584" y="5122058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FMS pre-shower: </a:t>
            </a:r>
            <a:br>
              <a:rPr lang="en-US" dirty="0" smtClean="0"/>
            </a:br>
            <a:r>
              <a:rPr lang="en-US" dirty="0" smtClean="0"/>
              <a:t>scintillators with </a:t>
            </a:r>
            <a:r>
              <a:rPr lang="en-US" dirty="0" err="1" smtClean="0"/>
              <a:t>Pb</a:t>
            </a:r>
            <a:r>
              <a:rPr lang="en-US" dirty="0" smtClean="0"/>
              <a:t> convertor and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5"/>
          <a:stretch/>
        </p:blipFill>
        <p:spPr bwMode="auto">
          <a:xfrm>
            <a:off x="107504" y="1412775"/>
            <a:ext cx="4581811" cy="37861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416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Roman Pot Phase II* (run15)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52736"/>
            <a:ext cx="5475666" cy="155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86" y="3512820"/>
            <a:ext cx="3977640" cy="334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41440"/>
            <a:ext cx="3096344" cy="243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7" name="TextBox 6"/>
          <p:cNvSpPr txBox="1"/>
          <p:nvPr/>
        </p:nvSpPr>
        <p:spPr>
          <a:xfrm>
            <a:off x="4499992" y="2708920"/>
            <a:ext cx="4644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660066"/>
                </a:solidFill>
              </a:rPr>
              <a:t>Will allow taking data without special accelerator conditions, </a:t>
            </a:r>
          </a:p>
          <a:p>
            <a:pPr indent="347663" algn="l"/>
            <a:r>
              <a:rPr lang="en-US" sz="2000" dirty="0" smtClean="0">
                <a:solidFill>
                  <a:srgbClr val="660066"/>
                </a:solidFill>
              </a:rPr>
              <a:t>as recommended by the PAC.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660066"/>
                </a:solidFill>
              </a:rPr>
              <a:t>Requires new vacuum chamber in DX-D0 region.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660066"/>
                </a:solidFill>
              </a:rPr>
              <a:t>Uses Roman Pot system and detectors of pp2pp.</a:t>
            </a:r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4955689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/>
              <a:t>We are utilizing shops </a:t>
            </a:r>
            <a:endParaRPr lang="en-US" dirty="0" smtClean="0"/>
          </a:p>
          <a:p>
            <a:pPr algn="l"/>
            <a:r>
              <a:rPr lang="en-US" dirty="0" smtClean="0"/>
              <a:t>at </a:t>
            </a:r>
            <a:r>
              <a:rPr lang="en-US" dirty="0"/>
              <a:t>Yale and Creighton to reduce </a:t>
            </a:r>
            <a:endParaRPr lang="en-US" dirty="0" smtClean="0"/>
          </a:p>
          <a:p>
            <a:pPr algn="l"/>
            <a:r>
              <a:rPr lang="en-US" dirty="0" smtClean="0"/>
              <a:t>cost </a:t>
            </a:r>
            <a:r>
              <a:rPr lang="en-US" dirty="0"/>
              <a:t>and to help the schedule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Polish </a:t>
            </a:r>
            <a:r>
              <a:rPr lang="en-US" dirty="0" err="1" smtClean="0"/>
              <a:t>collab</a:t>
            </a:r>
            <a:r>
              <a:rPr lang="en-US" dirty="0" smtClean="0"/>
              <a:t>. are contributing </a:t>
            </a:r>
          </a:p>
          <a:p>
            <a:pPr algn="l"/>
            <a:r>
              <a:rPr lang="en-US" dirty="0" smtClean="0"/>
              <a:t>part of the electronics.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03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Run16 Detector Improvements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412776"/>
            <a:ext cx="4038600" cy="4525963"/>
          </a:xfrm>
        </p:spPr>
        <p:txBody>
          <a:bodyPr/>
          <a:lstStyle/>
          <a:p>
            <a:r>
              <a:rPr lang="en-US" sz="2000" dirty="0"/>
              <a:t>The detector installed currently is built with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Cu-Cable </a:t>
            </a:r>
            <a:r>
              <a:rPr lang="en-US" sz="2000" dirty="0"/>
              <a:t>expect for two inner ladders with thin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Al </a:t>
            </a:r>
            <a:r>
              <a:rPr lang="en-US" sz="2000" dirty="0"/>
              <a:t>cable</a:t>
            </a:r>
          </a:p>
          <a:p>
            <a:endParaRPr lang="en-US" sz="2000" dirty="0" smtClean="0"/>
          </a:p>
          <a:p>
            <a:r>
              <a:rPr lang="en-US" sz="2000" dirty="0" smtClean="0"/>
              <a:t>Online Vertex Resolution improvement with new </a:t>
            </a:r>
            <a:br>
              <a:rPr lang="en-US" sz="2000" dirty="0" smtClean="0"/>
            </a:br>
            <a:r>
              <a:rPr lang="en-US" sz="2000" dirty="0" smtClean="0"/>
              <a:t>QT electronics</a:t>
            </a:r>
          </a:p>
          <a:p>
            <a:endParaRPr lang="en-US" sz="2000" dirty="0" smtClean="0"/>
          </a:p>
          <a:p>
            <a:r>
              <a:rPr lang="en-US" sz="2000" dirty="0" smtClean="0"/>
              <a:t>Figure of Merit x6 over run14</a:t>
            </a:r>
            <a:endParaRPr lang="en-US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57" y="1772816"/>
            <a:ext cx="501834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6" y="1202799"/>
            <a:ext cx="319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HFT = PXL+IST+SSD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369664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8" descr="fh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5171" r="6906" b="4309"/>
          <a:stretch>
            <a:fillRect/>
          </a:stretch>
        </p:blipFill>
        <p:spPr bwMode="auto">
          <a:xfrm>
            <a:off x="6083300" y="3501008"/>
            <a:ext cx="29591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/>
          <p:cNvSpPr>
            <a:spLocks noGrp="1" noChangeArrowheads="1"/>
          </p:cNvSpPr>
          <p:nvPr>
            <p:ph type="title"/>
          </p:nvPr>
        </p:nvSpPr>
        <p:spPr>
          <a:xfrm>
            <a:off x="526093" y="105073"/>
            <a:ext cx="8229600" cy="580727"/>
          </a:xfrm>
          <a:noFill/>
        </p:spPr>
        <p:txBody>
          <a:bodyPr/>
          <a:lstStyle/>
          <a:p>
            <a:pPr algn="ctr" eaLnBrk="1" hangingPunct="1"/>
            <a:r>
              <a:rPr lang="en-US" altLang="en-US" sz="3200" b="1" dirty="0" smtClean="0">
                <a:solidFill>
                  <a:srgbClr val="FF0000"/>
                </a:solidFill>
              </a:rPr>
              <a:t>Option 2 (run16) with </a:t>
            </a:r>
            <a:r>
              <a:rPr lang="en-US" altLang="en-US" sz="3200" b="1" dirty="0" err="1" smtClean="0">
                <a:solidFill>
                  <a:srgbClr val="FF0000"/>
                </a:solidFill>
              </a:rPr>
              <a:t>pixelized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E864 HCAL</a:t>
            </a:r>
          </a:p>
        </p:txBody>
      </p:sp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215900" y="914400"/>
            <a:ext cx="5029200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22238" indent="-1222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 smtClean="0"/>
              <a:t>HI: Centrality, Reaction Plane, eta-correlation </a:t>
            </a:r>
            <a:br>
              <a:rPr lang="en-US" altLang="en-US" dirty="0" smtClean="0"/>
            </a:br>
            <a:r>
              <a:rPr lang="en-US" altLang="en-US" dirty="0" smtClean="0"/>
              <a:t>pp/</a:t>
            </a:r>
            <a:r>
              <a:rPr lang="en-US" altLang="en-US" dirty="0" err="1" smtClean="0"/>
              <a:t>pA</a:t>
            </a:r>
            <a:r>
              <a:rPr lang="en-US" altLang="en-US" dirty="0" smtClean="0"/>
              <a:t>: </a:t>
            </a:r>
            <a:r>
              <a:rPr lang="en-US" altLang="en-US" smtClean="0"/>
              <a:t>Lambda, Di-jet, </a:t>
            </a:r>
            <a:r>
              <a:rPr lang="en-US" altLang="en-US" dirty="0" smtClean="0"/>
              <a:t>photon, DY</a:t>
            </a:r>
            <a:endParaRPr lang="en-US" altLang="en-US" dirty="0"/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/>
              <a:t>Each (10 cm)</a:t>
            </a:r>
            <a:r>
              <a:rPr lang="en-US" altLang="en-US" baseline="30000" dirty="0"/>
              <a:t>2</a:t>
            </a:r>
            <a:r>
              <a:rPr lang="en-US" altLang="en-US" dirty="0"/>
              <a:t> cell has (47x47) scintillating fibers </a:t>
            </a:r>
            <a:r>
              <a:rPr lang="en-US" altLang="en-US" dirty="0" err="1"/>
              <a:t>embeded</a:t>
            </a:r>
            <a:r>
              <a:rPr lang="en-US" altLang="en-US" dirty="0"/>
              <a:t> in lead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/>
              <a:t>As a SPACAL, it has an excellent electromagnetic response (</a:t>
            </a:r>
            <a:r>
              <a:rPr lang="en-US" altLang="en-US" dirty="0">
                <a:sym typeface="Symbol" pitchFamily="18" charset="2"/>
              </a:rPr>
              <a:t>E/E &lt; 10% / E )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>
                <a:sym typeface="Symbol" pitchFamily="18" charset="2"/>
              </a:rPr>
              <a:t>A test is in progress to </a:t>
            </a:r>
            <a:r>
              <a:rPr lang="en-US" altLang="en-US" dirty="0" err="1">
                <a:sym typeface="Symbol" pitchFamily="18" charset="2"/>
              </a:rPr>
              <a:t>pixelize</a:t>
            </a:r>
            <a:r>
              <a:rPr lang="en-US" altLang="en-US" dirty="0">
                <a:sym typeface="Symbol" pitchFamily="18" charset="2"/>
              </a:rPr>
              <a:t> cells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>
                <a:sym typeface="Symbol" pitchFamily="18" charset="2"/>
              </a:rPr>
              <a:t> better resolution for </a:t>
            </a:r>
            <a:r>
              <a:rPr lang="en-US" altLang="en-US" baseline="30000" dirty="0">
                <a:sym typeface="Symbol" pitchFamily="18" charset="2"/>
              </a:rPr>
              <a:t>0</a:t>
            </a:r>
            <a:r>
              <a:rPr lang="en-US" altLang="en-US" dirty="0">
                <a:sym typeface="Symbol" pitchFamily="18" charset="2"/>
              </a:rPr>
              <a:t></a:t>
            </a:r>
          </a:p>
          <a:p>
            <a:pPr algn="l" eaLnBrk="1" hangingPunct="1"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sym typeface="Symbol" pitchFamily="18" charset="2"/>
              </a:rPr>
              <a:t>Propose to </a:t>
            </a:r>
            <a:r>
              <a:rPr lang="en-US" altLang="en-US" b="1" dirty="0" err="1">
                <a:sym typeface="Symbol" pitchFamily="18" charset="2"/>
              </a:rPr>
              <a:t>pixelize</a:t>
            </a:r>
            <a:r>
              <a:rPr lang="en-US" altLang="en-US" b="1" dirty="0">
                <a:sym typeface="Symbol" pitchFamily="18" charset="2"/>
              </a:rPr>
              <a:t> a forward </a:t>
            </a:r>
            <a:r>
              <a:rPr lang="en-US" altLang="en-US" b="1" dirty="0" err="1">
                <a:sym typeface="Symbol" pitchFamily="18" charset="2"/>
              </a:rPr>
              <a:t>HCal</a:t>
            </a:r>
            <a:r>
              <a:rPr lang="en-US" altLang="en-US" b="1" dirty="0">
                <a:sym typeface="Symbol" pitchFamily="18" charset="2"/>
              </a:rPr>
              <a:t> for 2016</a:t>
            </a:r>
          </a:p>
        </p:txBody>
      </p:sp>
      <p:grpSp>
        <p:nvGrpSpPr>
          <p:cNvPr id="7173" name="Group 9"/>
          <p:cNvGrpSpPr>
            <a:grpSpLocks/>
          </p:cNvGrpSpPr>
          <p:nvPr/>
        </p:nvGrpSpPr>
        <p:grpSpPr bwMode="auto">
          <a:xfrm>
            <a:off x="5245100" y="685800"/>
            <a:ext cx="3898900" cy="2881313"/>
            <a:chOff x="3312" y="432"/>
            <a:chExt cx="2456" cy="1815"/>
          </a:xfrm>
        </p:grpSpPr>
        <p:pic>
          <p:nvPicPr>
            <p:cNvPr id="7177" name="Picture 10" descr="Pages from pro_1405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432"/>
              <a:ext cx="2456" cy="1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78" name="Group 11"/>
            <p:cNvGrpSpPr>
              <a:grpSpLocks/>
            </p:cNvGrpSpPr>
            <p:nvPr/>
          </p:nvGrpSpPr>
          <p:grpSpPr bwMode="auto">
            <a:xfrm>
              <a:off x="3504" y="2016"/>
              <a:ext cx="1248" cy="231"/>
              <a:chOff x="3504" y="2016"/>
              <a:chExt cx="1248" cy="231"/>
            </a:xfrm>
          </p:grpSpPr>
          <p:sp>
            <p:nvSpPr>
              <p:cNvPr id="7179" name="Line 12"/>
              <p:cNvSpPr>
                <a:spLocks noChangeShapeType="1"/>
              </p:cNvSpPr>
              <p:nvPr/>
            </p:nvSpPr>
            <p:spPr bwMode="auto">
              <a:xfrm flipH="1">
                <a:off x="3504" y="211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4416" y="211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" name="Text Box 14"/>
              <p:cNvSpPr txBox="1">
                <a:spLocks noChangeArrowheads="1"/>
              </p:cNvSpPr>
              <p:nvPr/>
            </p:nvSpPr>
            <p:spPr bwMode="auto">
              <a:xfrm>
                <a:off x="3888" y="2016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/>
                  <a:t>10 cm</a:t>
                </a:r>
              </a:p>
            </p:txBody>
          </p:sp>
        </p:grpSp>
      </p:grpSp>
      <p:grpSp>
        <p:nvGrpSpPr>
          <p:cNvPr id="7174" name="Group 15"/>
          <p:cNvGrpSpPr>
            <a:grpSpLocks/>
          </p:cNvGrpSpPr>
          <p:nvPr/>
        </p:nvGrpSpPr>
        <p:grpSpPr bwMode="auto">
          <a:xfrm>
            <a:off x="0" y="4095750"/>
            <a:ext cx="5867400" cy="2762250"/>
            <a:chOff x="0" y="2580"/>
            <a:chExt cx="3696" cy="1740"/>
          </a:xfrm>
        </p:grpSpPr>
        <p:pic>
          <p:nvPicPr>
            <p:cNvPr id="7175" name="Picture 16" descr="Hcal-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80"/>
              <a:ext cx="1776" cy="1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17" descr="Hcal-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2634"/>
              <a:ext cx="1968" cy="1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0"/>
            <a:ext cx="819570" cy="62068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897190334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STAR Long-Term Plan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46585" y="1209638"/>
            <a:ext cx="4409263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 descr="estar_timeline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0" y="764704"/>
            <a:ext cx="481170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007984" y="908720"/>
            <a:ext cx="41360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https://drupal.star.bnl.gov/STAR/starnotes/public/sn0592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t="12845" r="2824" b="12328"/>
          <a:stretch/>
        </p:blipFill>
        <p:spPr>
          <a:xfrm>
            <a:off x="251520" y="3717032"/>
            <a:ext cx="446017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66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Conclusions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9952" y="980728"/>
            <a:ext cx="4968552" cy="5400600"/>
          </a:xfrm>
        </p:spPr>
        <p:txBody>
          <a:bodyPr/>
          <a:lstStyle/>
          <a:p>
            <a:r>
              <a:rPr lang="en-US" sz="2000" dirty="0" smtClean="0"/>
              <a:t>STAR/RHIC high-impact science with state-of-the-art detectors and ever-increasing luminosity and machine versatility.</a:t>
            </a:r>
          </a:p>
          <a:p>
            <a:r>
              <a:rPr lang="en-US" sz="2000" dirty="0" smtClean="0"/>
              <a:t>Run 15: </a:t>
            </a:r>
          </a:p>
          <a:p>
            <a:pPr lvl="1"/>
            <a:r>
              <a:rPr lang="en-US" sz="1600" dirty="0" smtClean="0"/>
              <a:t>crucial references in </a:t>
            </a:r>
            <a:r>
              <a:rPr lang="en-US" sz="1600" dirty="0" err="1" smtClean="0"/>
              <a:t>p+p</a:t>
            </a:r>
            <a:r>
              <a:rPr lang="en-US" sz="1600" dirty="0" smtClean="0"/>
              <a:t> and </a:t>
            </a:r>
            <a:r>
              <a:rPr lang="en-US" sz="1600" dirty="0" err="1" smtClean="0"/>
              <a:t>p+Au</a:t>
            </a:r>
            <a:r>
              <a:rPr lang="en-US" sz="1600" dirty="0" smtClean="0"/>
              <a:t> for HI</a:t>
            </a:r>
          </a:p>
          <a:p>
            <a:pPr lvl="1"/>
            <a:r>
              <a:rPr lang="en-US" sz="1600" dirty="0" err="1" smtClean="0"/>
              <a:t>Transversity</a:t>
            </a:r>
            <a:r>
              <a:rPr lang="en-US" sz="1600" dirty="0" smtClean="0"/>
              <a:t> and Gluon Spin Contribution</a:t>
            </a:r>
          </a:p>
          <a:p>
            <a:pPr lvl="1"/>
            <a:r>
              <a:rPr lang="en-US" sz="1600" dirty="0" smtClean="0"/>
              <a:t>Novel probe of saturation using Uniquely polarized </a:t>
            </a:r>
            <a:r>
              <a:rPr lang="en-US" sz="1600" dirty="0" err="1" smtClean="0"/>
              <a:t>p+Au</a:t>
            </a:r>
            <a:endParaRPr lang="en-US" sz="2000" dirty="0" smtClean="0"/>
          </a:p>
          <a:p>
            <a:r>
              <a:rPr lang="en-US" sz="2000" dirty="0" smtClean="0"/>
              <a:t>Run 16: </a:t>
            </a:r>
            <a:endParaRPr lang="en-US" sz="2000" dirty="0"/>
          </a:p>
          <a:p>
            <a:pPr lvl="1"/>
            <a:r>
              <a:rPr lang="en-US" sz="1600" dirty="0" smtClean="0"/>
              <a:t>Quantify heavy-flavor flow, </a:t>
            </a:r>
            <a:r>
              <a:rPr lang="en-US" sz="1600" dirty="0" err="1" smtClean="0"/>
              <a:t>thermalization</a:t>
            </a:r>
            <a:r>
              <a:rPr lang="en-US" sz="1600" dirty="0" smtClean="0"/>
              <a:t>, energy loss and color screening. </a:t>
            </a:r>
          </a:p>
          <a:p>
            <a:pPr lvl="1"/>
            <a:r>
              <a:rPr lang="en-US" sz="1600" dirty="0" smtClean="0"/>
              <a:t>Explore potential discovery of QCD predicted A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 relation between </a:t>
            </a:r>
            <a:r>
              <a:rPr lang="en-US" sz="1600" dirty="0" err="1" smtClean="0"/>
              <a:t>p+p</a:t>
            </a:r>
            <a:r>
              <a:rPr lang="en-US" sz="1600" dirty="0" smtClean="0"/>
              <a:t> and DIS. </a:t>
            </a: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47"/>
          <a:stretch/>
        </p:blipFill>
        <p:spPr bwMode="auto">
          <a:xfrm>
            <a:off x="0" y="822360"/>
            <a:ext cx="417237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4005062"/>
            <a:ext cx="34932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Incremental Detector Upgrades: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Run15: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Refurbishing FMS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FMS Pre-shower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Roman Pot Phase II*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Run16: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HFT PXL with Al Cable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VPD with new Online QT</a:t>
            </a:r>
          </a:p>
          <a:p>
            <a:pPr marL="342900" indent="-342900" algn="l">
              <a:buAutoNum type="arabicPeriod"/>
            </a:pPr>
            <a:r>
              <a:rPr lang="en-US" dirty="0" smtClean="0"/>
              <a:t>Forward Calorimeter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678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Executive Summary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5" y="-1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34328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4038600" cy="351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08720"/>
            <a:ext cx="3712448" cy="220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049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9906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>
                <a:ea typeface="Arial" pitchFamily="-108" charset="0"/>
                <a:cs typeface="Arial" pitchFamily="-108" charset="0"/>
              </a:rPr>
              <a:t>STAR Detector System 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pic>
        <p:nvPicPr>
          <p:cNvPr id="109" name="Picture 87"/>
          <p:cNvPicPr>
            <a:picLocks noChangeAspect="1" noChangeArrowheads="1"/>
          </p:cNvPicPr>
          <p:nvPr/>
        </p:nvPicPr>
        <p:blipFill>
          <a:blip r:embed="rId3" cstate="print"/>
          <a:srcRect l="13113" t="7839" r="9182" b="20509"/>
          <a:stretch>
            <a:fillRect/>
          </a:stretch>
        </p:blipFill>
        <p:spPr bwMode="auto">
          <a:xfrm>
            <a:off x="406401" y="660518"/>
            <a:ext cx="8318499" cy="575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ounded Rectangle 100"/>
          <p:cNvSpPr/>
          <p:nvPr/>
        </p:nvSpPr>
        <p:spPr>
          <a:xfrm>
            <a:off x="5156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TPC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870200" y="7620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B400F"/>
                </a:solidFill>
              </a:rPr>
              <a:t>MTD</a:t>
            </a:r>
            <a:endParaRPr lang="en-US" b="1" dirty="0">
              <a:solidFill>
                <a:srgbClr val="1B400F"/>
              </a:solidFill>
            </a:endParaRPr>
          </a:p>
        </p:txBody>
      </p:sp>
      <p:cxnSp>
        <p:nvCxnSpPr>
          <p:cNvPr id="104" name="Straight Connector 103"/>
          <p:cNvCxnSpPr>
            <a:stCxn id="102" idx="2"/>
          </p:cNvCxnSpPr>
          <p:nvPr/>
        </p:nvCxnSpPr>
        <p:spPr>
          <a:xfrm rot="5400000">
            <a:off x="3028950" y="1530350"/>
            <a:ext cx="749300" cy="1588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1651000" y="762000"/>
            <a:ext cx="12192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Magnet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06" name="Straight Connector 105"/>
          <p:cNvCxnSpPr>
            <a:stCxn id="105" idx="2"/>
          </p:cNvCxnSpPr>
          <p:nvPr/>
        </p:nvCxnSpPr>
        <p:spPr>
          <a:xfrm>
            <a:off x="2260600" y="1155700"/>
            <a:ext cx="723900" cy="1879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>
          <a:xfrm>
            <a:off x="4013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BEMC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18" name="Straight Connector 117"/>
          <p:cNvCxnSpPr>
            <a:stCxn id="117" idx="2"/>
          </p:cNvCxnSpPr>
          <p:nvPr/>
        </p:nvCxnSpPr>
        <p:spPr>
          <a:xfrm rot="5400000">
            <a:off x="3771899" y="1536701"/>
            <a:ext cx="1155703" cy="3937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01" idx="2"/>
          </p:cNvCxnSpPr>
          <p:nvPr/>
        </p:nvCxnSpPr>
        <p:spPr>
          <a:xfrm rot="5400000">
            <a:off x="4375150" y="1543050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442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BBC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84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EEMC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26" name="Straight Connector 125"/>
          <p:cNvCxnSpPr>
            <a:stCxn id="124" idx="2"/>
          </p:cNvCxnSpPr>
          <p:nvPr/>
        </p:nvCxnSpPr>
        <p:spPr>
          <a:xfrm rot="5400000">
            <a:off x="6223000" y="1790700"/>
            <a:ext cx="2387600" cy="1117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25" idx="2"/>
          </p:cNvCxnSpPr>
          <p:nvPr/>
        </p:nvCxnSpPr>
        <p:spPr>
          <a:xfrm rot="16200000" flipH="1">
            <a:off x="565150" y="1708150"/>
            <a:ext cx="1511300" cy="406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6299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TOF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43" name="Straight Connector 142"/>
          <p:cNvCxnSpPr>
            <a:stCxn id="136" idx="2"/>
          </p:cNvCxnSpPr>
          <p:nvPr/>
        </p:nvCxnSpPr>
        <p:spPr>
          <a:xfrm rot="5400000">
            <a:off x="5251450" y="1187450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Line 5"/>
          <p:cNvSpPr>
            <a:spLocks noChangeShapeType="1"/>
          </p:cNvSpPr>
          <p:nvPr/>
        </p:nvSpPr>
        <p:spPr bwMode="auto">
          <a:xfrm flipH="1">
            <a:off x="1079500" y="3276600"/>
            <a:ext cx="265430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6"/>
          <p:cNvSpPr>
            <a:spLocks noChangeShapeType="1"/>
          </p:cNvSpPr>
          <p:nvPr/>
        </p:nvSpPr>
        <p:spPr bwMode="auto">
          <a:xfrm flipH="1">
            <a:off x="3086100" y="3416301"/>
            <a:ext cx="1016000" cy="2120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02076" y="4419600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733800" y="3200400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2667000" y="59309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B400F"/>
                </a:solidFill>
              </a:rPr>
              <a:t>HFT</a:t>
            </a:r>
            <a:endParaRPr lang="en-US" b="1" dirty="0">
              <a:solidFill>
                <a:srgbClr val="1B400F"/>
              </a:solidFill>
            </a:endParaRPr>
          </a:p>
        </p:txBody>
      </p:sp>
      <p:cxnSp>
        <p:nvCxnSpPr>
          <p:cNvPr id="154" name="Straight Connector 153"/>
          <p:cNvCxnSpPr>
            <a:stCxn id="153" idx="1"/>
          </p:cNvCxnSpPr>
          <p:nvPr/>
        </p:nvCxnSpPr>
        <p:spPr>
          <a:xfrm rot="10800000">
            <a:off x="1752600" y="5441950"/>
            <a:ext cx="914400" cy="6858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4124390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Publication &amp; Citation Summary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7544" y="980727"/>
            <a:ext cx="4038600" cy="219456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Citations:</a:t>
            </a:r>
          </a:p>
          <a:p>
            <a:r>
              <a:rPr lang="en-US" dirty="0" smtClean="0"/>
              <a:t>17,544 (as of June 3)</a:t>
            </a:r>
          </a:p>
          <a:p>
            <a:r>
              <a:rPr lang="en-US" dirty="0" smtClean="0"/>
              <a:t>159 peer-reviewed scientific papers</a:t>
            </a:r>
          </a:p>
          <a:p>
            <a:r>
              <a:rPr lang="en-US" dirty="0" smtClean="0"/>
              <a:t>2005 Whitepaper: 1836 citations</a:t>
            </a:r>
          </a:p>
          <a:p>
            <a:r>
              <a:rPr lang="en-US" dirty="0" smtClean="0"/>
              <a:t>49 papers &gt;100 citations</a:t>
            </a:r>
          </a:p>
          <a:p>
            <a:r>
              <a:rPr lang="en-US" dirty="0" smtClean="0"/>
              <a:t>average citations/paper: 110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4008" y="1052735"/>
            <a:ext cx="4392488" cy="21225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June 15, 2013 - 2014</a:t>
            </a:r>
          </a:p>
          <a:p>
            <a:r>
              <a:rPr lang="en-US" dirty="0" smtClean="0"/>
              <a:t>12 published papers</a:t>
            </a:r>
          </a:p>
          <a:p>
            <a:r>
              <a:rPr lang="en-US" dirty="0" smtClean="0"/>
              <a:t>12 papers submitted and in review process </a:t>
            </a:r>
          </a:p>
          <a:p>
            <a:r>
              <a:rPr lang="en-US" dirty="0" smtClean="0"/>
              <a:t>15 papers in the collaboration </a:t>
            </a:r>
            <a:br>
              <a:rPr lang="en-US" dirty="0" smtClean="0"/>
            </a:br>
            <a:r>
              <a:rPr lang="en-US" dirty="0" smtClean="0"/>
              <a:t>(GPC) review process</a:t>
            </a:r>
          </a:p>
          <a:p>
            <a:r>
              <a:rPr lang="en-US" dirty="0" smtClean="0"/>
              <a:t>12 PhD student graduations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 descr="tm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4" r="10956" b="22906"/>
          <a:stretch/>
        </p:blipFill>
        <p:spPr>
          <a:xfrm>
            <a:off x="254502" y="3284984"/>
            <a:ext cx="4674528" cy="29659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1642" y="28059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publicationSt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66" y="3175297"/>
            <a:ext cx="4099764" cy="2951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6424" y="-1"/>
            <a:ext cx="1009733" cy="76470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122682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92088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CC"/>
                </a:solidFill>
              </a:rPr>
              <a:t>Heavy Ion Program Highlights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06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75656" y="879704"/>
            <a:ext cx="6912768" cy="5555367"/>
          </a:xfrm>
          <a:prstGeom prst="rect">
            <a:avLst/>
          </a:prstGeom>
          <a:solidFill>
            <a:srgbClr val="C5ECE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dirty="0" smtClean="0"/>
              <a:t>Initial Geometry 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dirty="0" smtClean="0"/>
              <a:t>U+U shape and density</a:t>
            </a:r>
            <a:r>
              <a:rPr lang="en-US" altLang="zh-CN" dirty="0" smtClean="0">
                <a:sym typeface="Wingdings" panose="05000000000000000000" pitchFamily="2" charset="2"/>
              </a:rPr>
              <a:t>v</a:t>
            </a:r>
            <a:r>
              <a:rPr lang="en-US" altLang="zh-CN" baseline="-25000" dirty="0" smtClean="0">
                <a:sym typeface="Wingdings" panose="05000000000000000000" pitchFamily="2" charset="2"/>
              </a:rPr>
              <a:t>2</a:t>
            </a:r>
            <a:r>
              <a:rPr lang="en-US" altLang="zh-CN" dirty="0" smtClean="0">
                <a:sym typeface="Wingdings" panose="05000000000000000000" pitchFamily="2" charset="2"/>
              </a:rPr>
              <a:t> and strangeness</a:t>
            </a:r>
            <a:endParaRPr lang="en-US" altLang="zh-CN" dirty="0" smtClean="0"/>
          </a:p>
          <a:p>
            <a:pPr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dirty="0" smtClean="0">
                <a:solidFill>
                  <a:srgbClr val="FFC000"/>
                </a:solidFill>
              </a:rPr>
              <a:t>Free Quarks 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>
                <a:solidFill>
                  <a:schemeClr val="accent4"/>
                </a:solidFill>
              </a:rPr>
              <a:t>Flow of heavy quarks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Color Screening of Heavy </a:t>
            </a:r>
            <a:r>
              <a:rPr lang="en-US" altLang="zh-CN" sz="1600" dirty="0" err="1" smtClean="0"/>
              <a:t>Quarkonia</a:t>
            </a:r>
            <a:r>
              <a:rPr lang="en-US" altLang="zh-CN" sz="1600" dirty="0" smtClean="0"/>
              <a:t> 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dirty="0" smtClean="0"/>
              <a:t> </a:t>
            </a:r>
            <a:r>
              <a:rPr lang="en-US" altLang="zh-CN" dirty="0" smtClean="0">
                <a:solidFill>
                  <a:srgbClr val="FF33CC"/>
                </a:solidFill>
              </a:rPr>
              <a:t>Excited Vacuum 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err="1" smtClean="0"/>
              <a:t>Dileptons</a:t>
            </a:r>
            <a:r>
              <a:rPr lang="en-US" altLang="zh-CN" sz="1600" dirty="0" smtClean="0"/>
              <a:t> as tool to systematically study Chiral Symmetry Restoration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What are the procedures to achieve that?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Properties of QGP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Jet 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Long-Range Correlations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smtClean="0"/>
              <a:t> </a:t>
            </a:r>
            <a:r>
              <a:rPr lang="en-US" altLang="zh-CN" sz="1600" dirty="0" smtClean="0">
                <a:solidFill>
                  <a:srgbClr val="0000CC"/>
                </a:solidFill>
              </a:rPr>
              <a:t>Projections from STAR Upgrades</a:t>
            </a:r>
            <a:endParaRPr lang="en-US" altLang="zh-CN" sz="1600" dirty="0" smtClean="0"/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/>
              <a:t>Heavy-Flavor Tracker (HFT</a:t>
            </a:r>
            <a:r>
              <a:rPr lang="en-US" altLang="zh-CN" sz="1600" dirty="0" smtClean="0"/>
              <a:t>)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l"/>
            </a:pPr>
            <a:r>
              <a:rPr lang="en-US" altLang="zh-CN" sz="1600" dirty="0" err="1" smtClean="0"/>
              <a:t>Muon</a:t>
            </a:r>
            <a:r>
              <a:rPr lang="en-US" altLang="zh-CN" sz="1600" dirty="0" smtClean="0"/>
              <a:t> Telescope Detector (</a:t>
            </a:r>
            <a:r>
              <a:rPr lang="en-US" altLang="zh-CN" sz="1600" dirty="0" err="1" smtClean="0"/>
              <a:t>dimuon</a:t>
            </a:r>
            <a:r>
              <a:rPr lang="en-US" altLang="zh-CN" sz="1600" dirty="0" smtClean="0"/>
              <a:t> and e-</a:t>
            </a:r>
            <a:r>
              <a:rPr lang="en-US" altLang="zh-CN" sz="1600" dirty="0" smtClean="0">
                <a:latin typeface="Symbol" pitchFamily="18" charset="2"/>
              </a:rPr>
              <a:t>m</a:t>
            </a:r>
            <a:r>
              <a:rPr lang="en-US" altLang="zh-CN" sz="1600" dirty="0" smtClean="0"/>
              <a:t>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56984" cy="1143000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QGP properties and QCD Phase Diagram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82" t="39259" r="30636" b="40444"/>
          <a:stretch/>
        </p:blipFill>
        <p:spPr>
          <a:xfrm>
            <a:off x="107504" y="836712"/>
            <a:ext cx="872164" cy="660519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7" name="TextBox 6"/>
          <p:cNvSpPr txBox="1"/>
          <p:nvPr/>
        </p:nvSpPr>
        <p:spPr>
          <a:xfrm>
            <a:off x="5886400" y="980728"/>
            <a:ext cx="298030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CC"/>
                </a:solidFill>
              </a:rPr>
              <a:t>s</a:t>
            </a:r>
            <a:r>
              <a:rPr lang="en-US" b="1" dirty="0" smtClean="0">
                <a:solidFill>
                  <a:srgbClr val="0000CC"/>
                </a:solidFill>
              </a:rPr>
              <a:t>pace coordinators</a:t>
            </a: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endParaRPr lang="en-US" b="1" dirty="0">
              <a:solidFill>
                <a:srgbClr val="0000CC"/>
              </a:solidFill>
            </a:endParaRPr>
          </a:p>
          <a:p>
            <a:pPr algn="l"/>
            <a:r>
              <a:rPr lang="en-US" b="1" dirty="0" smtClean="0">
                <a:solidFill>
                  <a:srgbClr val="0000CC"/>
                </a:solidFill>
              </a:rPr>
              <a:t>mass scale </a:t>
            </a: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endParaRPr lang="en-US" b="1" dirty="0">
              <a:solidFill>
                <a:srgbClr val="0000CC"/>
              </a:solidFill>
            </a:endParaRP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r>
              <a:rPr lang="en-US" b="1" dirty="0" smtClean="0">
                <a:solidFill>
                  <a:srgbClr val="0000CC"/>
                </a:solidFill>
              </a:rPr>
              <a:t>penetrating thermal scale</a:t>
            </a: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endParaRPr lang="en-US" b="1" dirty="0">
              <a:solidFill>
                <a:srgbClr val="0000CC"/>
              </a:solidFill>
            </a:endParaRP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endParaRPr lang="en-US" b="1" dirty="0">
              <a:solidFill>
                <a:srgbClr val="0000CC"/>
              </a:solidFill>
            </a:endParaRPr>
          </a:p>
          <a:p>
            <a:pPr algn="l"/>
            <a:r>
              <a:rPr lang="en-US" b="1" dirty="0" smtClean="0">
                <a:solidFill>
                  <a:srgbClr val="0000CC"/>
                </a:solidFill>
              </a:rPr>
              <a:t>high momentum scale</a:t>
            </a:r>
          </a:p>
          <a:p>
            <a:pPr algn="l"/>
            <a:endParaRPr lang="en-US" b="1" dirty="0" smtClean="0">
              <a:solidFill>
                <a:srgbClr val="0000CC"/>
              </a:solidFill>
            </a:endParaRPr>
          </a:p>
          <a:p>
            <a:pPr algn="l"/>
            <a:r>
              <a:rPr lang="en-US" b="1" dirty="0" smtClean="0">
                <a:solidFill>
                  <a:srgbClr val="0000CC"/>
                </a:solidFill>
              </a:rPr>
              <a:t>causality time scale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63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288"/>
            <a:ext cx="4598823" cy="6642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xzb\Desktop\MTD\installation\IMG_1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32" y="3645024"/>
            <a:ext cx="1835051" cy="27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zb\Desktop\MTD\installation\IMG_10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r="27572"/>
          <a:stretch/>
        </p:blipFill>
        <p:spPr bwMode="auto">
          <a:xfrm>
            <a:off x="7200749" y="3641472"/>
            <a:ext cx="1810571" cy="274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81" y="980728"/>
            <a:ext cx="4193763" cy="25476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962782" y="6688"/>
            <a:ext cx="3970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smtClean="0"/>
              <a:t>Results, technologies and </a:t>
            </a:r>
            <a:br>
              <a:rPr lang="en-US" sz="2400" dirty="0" smtClean="0"/>
            </a:br>
            <a:r>
              <a:rPr lang="en-US" sz="2400" dirty="0" smtClean="0"/>
              <a:t>people who made it happen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4427984" y="6474033"/>
            <a:ext cx="39709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https://drupal.star.bnl.gov/STAR/presentations</a:t>
            </a:r>
          </a:p>
        </p:txBody>
      </p:sp>
    </p:spTree>
    <p:extLst>
      <p:ext uri="{BB962C8B-B14F-4D97-AF65-F5344CB8AC3E}">
        <p14:creationId xmlns:p14="http://schemas.microsoft.com/office/powerpoint/2010/main" val="2033899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">
  <a:themeElements>
    <a:clrScheme name="SINAP-template1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SINAP-template1">
      <a:majorFont>
        <a:latin typeface="Garamond"/>
        <a:ea typeface="宋体"/>
        <a:cs typeface=""/>
      </a:majorFont>
      <a:minorFont>
        <a:latin typeface="Verdan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SINAP-template1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-template1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-template1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37583</TotalTime>
  <Words>1684</Words>
  <Application>Microsoft Office PowerPoint</Application>
  <PresentationFormat>On-screen Show (4:3)</PresentationFormat>
  <Paragraphs>456</Paragraphs>
  <Slides>49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BNL</vt:lpstr>
      <vt:lpstr>Document</vt:lpstr>
      <vt:lpstr>PowerPoint Presentation</vt:lpstr>
      <vt:lpstr>STAR Plan on BES II and pp/pA LoI</vt:lpstr>
      <vt:lpstr>Executive Summary</vt:lpstr>
      <vt:lpstr>RHIC:  eight key unanswered questions</vt:lpstr>
      <vt:lpstr>PowerPoint Presentation</vt:lpstr>
      <vt:lpstr>Publication &amp; Citation Summary</vt:lpstr>
      <vt:lpstr>Heavy Ion Program Highlights</vt:lpstr>
      <vt:lpstr>QGP properties and QCD Phase Diagram</vt:lpstr>
      <vt:lpstr>PowerPoint Presentation</vt:lpstr>
      <vt:lpstr>PowerPoint Presentation</vt:lpstr>
      <vt:lpstr>Volume and Density Matter: U+U</vt:lpstr>
      <vt:lpstr>Flow and Quenching of Heavy Quarks</vt:lpstr>
      <vt:lpstr>PowerPoint Presentation</vt:lpstr>
      <vt:lpstr>J/ Suppression without flow</vt:lpstr>
      <vt:lpstr>Dilepton In-medium Effect</vt:lpstr>
      <vt:lpstr>Quantify the spectral function</vt:lpstr>
      <vt:lpstr>Recoil-jet/di-jet reconstruction</vt:lpstr>
      <vt:lpstr>Longitudinal () Correlations</vt:lpstr>
      <vt:lpstr>Run 14 Status and Highlights</vt:lpstr>
      <vt:lpstr>Status of run14: Au+Au@14.5GeV</vt:lpstr>
      <vt:lpstr>Status: Heavy Flavor Tracker</vt:lpstr>
      <vt:lpstr>PowerPoint Presentation</vt:lpstr>
      <vt:lpstr>Status: Muon Telescope Detector</vt:lpstr>
      <vt:lpstr>Dataset status and projections</vt:lpstr>
      <vt:lpstr>Run 15-16 Heavy-Ion Program BUR and Projections</vt:lpstr>
      <vt:lpstr>Open charm flow and coalescence</vt:lpstr>
      <vt:lpstr>Run14+16 Quarkonium Measurements</vt:lpstr>
      <vt:lpstr>Establishing good reference in p+p</vt:lpstr>
      <vt:lpstr>Baseline p+p Measurements for HI</vt:lpstr>
      <vt:lpstr>Spin Program Highlights</vt:lpstr>
      <vt:lpstr>Spin Program Highlights and Upgrades</vt:lpstr>
      <vt:lpstr>Longitudinal AL of W± and ALL of jets</vt:lpstr>
      <vt:lpstr>Transverse Polarization Measurements</vt:lpstr>
      <vt:lpstr>Run 15 Spin Program BUR and Projections</vt:lpstr>
      <vt:lpstr>Longitudinal Spin run15 Projections</vt:lpstr>
      <vt:lpstr>Run15 Transverse Spin Goals</vt:lpstr>
      <vt:lpstr>Heavy-Ion meets Spin (run15)</vt:lpstr>
      <vt:lpstr>Run 16 Spin Program BUR and Projections</vt:lpstr>
      <vt:lpstr>LRP Spin Goals (run16)</vt:lpstr>
      <vt:lpstr>Transversely polarized p+p 510 (run16)</vt:lpstr>
      <vt:lpstr>Direct Photon AN (run16)</vt:lpstr>
      <vt:lpstr>Run 15-16 Detector Upgrades and Improvements</vt:lpstr>
      <vt:lpstr>FMS with pre-shower for run15</vt:lpstr>
      <vt:lpstr>Roman Pot Phase II* (run15)</vt:lpstr>
      <vt:lpstr>Run16 Detector Improvements</vt:lpstr>
      <vt:lpstr>Option 2 (run16) with pixelized E864 HCAL</vt:lpstr>
      <vt:lpstr>STAR Long-Term Plan</vt:lpstr>
      <vt:lpstr>Conclusions</vt:lpstr>
      <vt:lpstr>Executive Summary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Zhangbu Xu</dc:creator>
  <cp:lastModifiedBy>Xu, Zhangbu</cp:lastModifiedBy>
  <cp:revision>4142</cp:revision>
  <dcterms:created xsi:type="dcterms:W3CDTF">2006-02-23T15:10:09Z</dcterms:created>
  <dcterms:modified xsi:type="dcterms:W3CDTF">2014-06-11T13:46:53Z</dcterms:modified>
</cp:coreProperties>
</file>