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05" r:id="rId3"/>
    <p:sldId id="345" r:id="rId4"/>
    <p:sldId id="351" r:id="rId5"/>
    <p:sldId id="352" r:id="rId6"/>
    <p:sldId id="322" r:id="rId7"/>
    <p:sldId id="321" r:id="rId8"/>
    <p:sldId id="331" r:id="rId9"/>
    <p:sldId id="320" r:id="rId10"/>
    <p:sldId id="353" r:id="rId11"/>
    <p:sldId id="315" r:id="rId12"/>
    <p:sldId id="324" r:id="rId13"/>
    <p:sldId id="323" r:id="rId14"/>
    <p:sldId id="340" r:id="rId15"/>
    <p:sldId id="341" r:id="rId16"/>
    <p:sldId id="326" r:id="rId17"/>
    <p:sldId id="346" r:id="rId18"/>
    <p:sldId id="286" r:id="rId19"/>
    <p:sldId id="358" r:id="rId20"/>
    <p:sldId id="330" r:id="rId21"/>
    <p:sldId id="257" r:id="rId22"/>
    <p:sldId id="287" r:id="rId23"/>
    <p:sldId id="349" r:id="rId24"/>
    <p:sldId id="347" r:id="rId25"/>
    <p:sldId id="258" r:id="rId26"/>
    <p:sldId id="284" r:id="rId27"/>
    <p:sldId id="316" r:id="rId28"/>
    <p:sldId id="354" r:id="rId29"/>
    <p:sldId id="344" r:id="rId30"/>
    <p:sldId id="259" r:id="rId31"/>
    <p:sldId id="297" r:id="rId32"/>
    <p:sldId id="269" r:id="rId33"/>
    <p:sldId id="271" r:id="rId34"/>
    <p:sldId id="273" r:id="rId35"/>
    <p:sldId id="274" r:id="rId36"/>
    <p:sldId id="272" r:id="rId37"/>
    <p:sldId id="275" r:id="rId38"/>
    <p:sldId id="277" r:id="rId39"/>
    <p:sldId id="304" r:id="rId40"/>
    <p:sldId id="276" r:id="rId41"/>
    <p:sldId id="312" r:id="rId42"/>
    <p:sldId id="313" r:id="rId43"/>
    <p:sldId id="319" r:id="rId44"/>
    <p:sldId id="317" r:id="rId45"/>
    <p:sldId id="336" r:id="rId46"/>
    <p:sldId id="337" r:id="rId47"/>
    <p:sldId id="318" r:id="rId48"/>
    <p:sldId id="335" r:id="rId49"/>
    <p:sldId id="328" r:id="rId50"/>
    <p:sldId id="325" r:id="rId51"/>
    <p:sldId id="294" r:id="rId52"/>
    <p:sldId id="311" r:id="rId53"/>
    <p:sldId id="357" r:id="rId54"/>
    <p:sldId id="291" r:id="rId55"/>
    <p:sldId id="306" r:id="rId56"/>
    <p:sldId id="307" r:id="rId57"/>
    <p:sldId id="348" r:id="rId58"/>
    <p:sldId id="350" r:id="rId59"/>
    <p:sldId id="355" r:id="rId60"/>
    <p:sldId id="35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D60093"/>
    <a:srgbClr val="FF0066"/>
    <a:srgbClr val="00642D"/>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1218"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2C81E-89DC-43DA-BC4F-4DD7C0297509}" type="datetimeFigureOut">
              <a:rPr lang="en-US" smtClean="0"/>
              <a:pPr/>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B91F8-CA7E-4647-86B3-9EFF0AEBEE9D}" type="slidenum">
              <a:rPr lang="en-US" smtClean="0"/>
              <a:pPr/>
              <a:t>‹#›</a:t>
            </a:fld>
            <a:endParaRPr lang="en-US"/>
          </a:p>
        </p:txBody>
      </p:sp>
    </p:spTree>
    <p:extLst>
      <p:ext uri="{BB962C8B-B14F-4D97-AF65-F5344CB8AC3E}">
        <p14:creationId xmlns:p14="http://schemas.microsoft.com/office/powerpoint/2010/main" val="283175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984D4-549C-4FCD-8D60-F2E720808604}"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
        <p:nvSpPr>
          <p:cNvPr id="7" name="Rectangle 6"/>
          <p:cNvSpPr/>
          <p:nvPr userDrawn="1"/>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C71A7-E0C8-448C-B707-706774C53657}"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5D60E-7783-4FCF-A7D1-71B409640732}"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2ED1A-2CC7-4760-86D0-78AC849C0E5A}"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569075"/>
            <a:ext cx="2133600" cy="365125"/>
          </a:xfrm>
        </p:spPr>
        <p:txBody>
          <a:bodyPr/>
          <a:lstStyle>
            <a:lvl1pPr>
              <a:defRPr>
                <a:solidFill>
                  <a:schemeClr val="bg1"/>
                </a:solidFill>
              </a:defRPr>
            </a:lvl1pPr>
          </a:lstStyle>
          <a:p>
            <a:fld id="{DEC780D8-E978-4CA6-90ED-B711AF6CF5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6D01CB-94A3-4E22-B2EB-281B0DF40A3B}" type="datetime1">
              <a:rPr lang="en-US" smtClean="0"/>
              <a:pPr/>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0C99E0-7502-4A48-B616-83B7AAFF7B14}" type="datetime1">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002295-D048-4033-AC14-D640E1C885D6}" type="datetime1">
              <a:rPr lang="en-US" smtClean="0"/>
              <a:pPr/>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BB503E-2AE3-4EA9-9BA8-A085F8FF6ED1}" type="datetime1">
              <a:rPr lang="en-US" smtClean="0"/>
              <a:pPr/>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DF711-B5A0-441A-A749-3F9EB5B1E70A}" type="datetime1">
              <a:rPr lang="en-US" smtClean="0"/>
              <a:pPr/>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84CC3-380B-4ED7-A37B-3CB6486051A4}" type="datetime1">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CD2A3-E54B-4587-8BC1-EC0803F2766D}" type="datetime1">
              <a:rPr lang="en-US" smtClean="0"/>
              <a:pPr/>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780D8-E978-4CA6-90ED-B711AF6CF5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9D303-8493-47CD-958D-B6B11D4B0806}" type="datetime1">
              <a:rPr lang="en-US" smtClean="0"/>
              <a:pPr/>
              <a:t>6/11/2014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780D8-E978-4CA6-90ED-B711AF6CF522}" type="slidenum">
              <a:rPr lang="en-US" smtClean="0"/>
              <a:pPr/>
              <a:t>‹#›</a:t>
            </a:fld>
            <a:endParaRPr lang="en-US"/>
          </a:p>
        </p:txBody>
      </p:sp>
      <p:sp>
        <p:nvSpPr>
          <p:cNvPr id="7" name="Rectangle 6"/>
          <p:cNvSpPr/>
          <p:nvPr userDrawn="1"/>
        </p:nvSpPr>
        <p:spPr>
          <a:xfrm>
            <a:off x="0" y="0"/>
            <a:ext cx="9144000"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705600"/>
            <a:ext cx="9144000" cy="152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065" y="228600"/>
            <a:ext cx="7874335" cy="3046988"/>
          </a:xfrm>
          <a:prstGeom prst="rect">
            <a:avLst/>
          </a:prstGeom>
          <a:solidFill>
            <a:schemeClr val="tx1">
              <a:lumMod val="95000"/>
              <a:lumOff val="5000"/>
            </a:schemeClr>
          </a:solidFill>
          <a:ln w="28575">
            <a:solidFill>
              <a:srgbClr val="00B0F0"/>
            </a:solidFill>
          </a:ln>
        </p:spPr>
        <p:txBody>
          <a:bodyPr wrap="none" rtlCol="0">
            <a:spAutoFit/>
          </a:bodyPr>
          <a:lstStyle/>
          <a:p>
            <a:pPr algn="ctr"/>
            <a:r>
              <a:rPr lang="en-US" sz="5400" dirty="0" smtClean="0">
                <a:solidFill>
                  <a:schemeClr val="bg2"/>
                </a:solidFill>
              </a:rPr>
              <a:t>PHENIX Beam Use Proposal</a:t>
            </a:r>
          </a:p>
          <a:p>
            <a:pPr algn="ctr"/>
            <a:r>
              <a:rPr lang="en-US" sz="5400" dirty="0" smtClean="0">
                <a:solidFill>
                  <a:schemeClr val="bg2"/>
                </a:solidFill>
              </a:rPr>
              <a:t>Run-15 and Run-16</a:t>
            </a:r>
          </a:p>
          <a:p>
            <a:pPr algn="ctr"/>
            <a:endParaRPr lang="en-US" sz="2400" dirty="0">
              <a:solidFill>
                <a:schemeClr val="bg2"/>
              </a:solidFill>
            </a:endParaRPr>
          </a:p>
          <a:p>
            <a:pPr algn="ctr"/>
            <a:r>
              <a:rPr lang="en-US" sz="2800" dirty="0" smtClean="0">
                <a:solidFill>
                  <a:schemeClr val="bg2"/>
                </a:solidFill>
              </a:rPr>
              <a:t>Jamie Nagle </a:t>
            </a:r>
          </a:p>
          <a:p>
            <a:pPr algn="ctr"/>
            <a:r>
              <a:rPr lang="en-US" sz="2800" dirty="0" smtClean="0">
                <a:solidFill>
                  <a:schemeClr val="bg2"/>
                </a:solidFill>
              </a:rPr>
              <a:t>for the PHENIX Collaboration</a:t>
            </a:r>
            <a:endParaRPr lang="en-US" sz="2800" dirty="0">
              <a:solidFill>
                <a:schemeClr val="bg2"/>
              </a:solidFill>
            </a:endParaRPr>
          </a:p>
        </p:txBody>
      </p:sp>
      <p:sp>
        <p:nvSpPr>
          <p:cNvPr id="7" name="TextBox 6"/>
          <p:cNvSpPr txBox="1"/>
          <p:nvPr/>
        </p:nvSpPr>
        <p:spPr>
          <a:xfrm>
            <a:off x="3505200" y="3352800"/>
            <a:ext cx="5410200" cy="3262432"/>
          </a:xfrm>
          <a:prstGeom prst="rect">
            <a:avLst/>
          </a:prstGeom>
          <a:noFill/>
        </p:spPr>
        <p:txBody>
          <a:bodyPr wrap="square" rtlCol="0">
            <a:spAutoFit/>
          </a:bodyPr>
          <a:lstStyle/>
          <a:p>
            <a:pPr algn="ctr"/>
            <a:r>
              <a:rPr lang="en-US" sz="1000" dirty="0" smtClean="0">
                <a:solidFill>
                  <a:schemeClr val="bg2"/>
                </a:solidFill>
              </a:rPr>
              <a:t> </a:t>
            </a:r>
          </a:p>
          <a:p>
            <a:pPr algn="ctr"/>
            <a:r>
              <a:rPr lang="en-US" sz="2800" dirty="0" smtClean="0">
                <a:solidFill>
                  <a:schemeClr val="bg2"/>
                </a:solidFill>
              </a:rPr>
              <a:t>Taking maximal advantage of RHIC    </a:t>
            </a:r>
          </a:p>
          <a:p>
            <a:pPr algn="ctr"/>
            <a:r>
              <a:rPr lang="en-US" sz="2800" dirty="0" smtClean="0">
                <a:solidFill>
                  <a:schemeClr val="bg2"/>
                </a:solidFill>
              </a:rPr>
              <a:t>uniqueness and versatility</a:t>
            </a:r>
          </a:p>
          <a:p>
            <a:pPr algn="ctr"/>
            <a:endParaRPr lang="en-US" sz="2800" dirty="0" smtClean="0">
              <a:solidFill>
                <a:schemeClr val="bg2"/>
              </a:solidFill>
            </a:endParaRPr>
          </a:p>
          <a:p>
            <a:pPr algn="ctr"/>
            <a:r>
              <a:rPr lang="en-US" sz="2800" dirty="0" smtClean="0">
                <a:solidFill>
                  <a:schemeClr val="bg2"/>
                </a:solidFill>
              </a:rPr>
              <a:t>Utilizing new detector capabilities</a:t>
            </a:r>
          </a:p>
          <a:p>
            <a:pPr algn="ctr"/>
            <a:endParaRPr lang="en-US" sz="2800" dirty="0" smtClean="0">
              <a:solidFill>
                <a:schemeClr val="bg2"/>
              </a:solidFill>
            </a:endParaRPr>
          </a:p>
          <a:p>
            <a:pPr algn="ctr"/>
            <a:r>
              <a:rPr lang="en-US" sz="2800" dirty="0" smtClean="0">
                <a:solidFill>
                  <a:schemeClr val="bg2"/>
                </a:solidFill>
              </a:rPr>
              <a:t>Following up on surprising </a:t>
            </a:r>
          </a:p>
          <a:p>
            <a:pPr algn="ctr"/>
            <a:r>
              <a:rPr lang="en-US" sz="2800" dirty="0" smtClean="0">
                <a:solidFill>
                  <a:schemeClr val="bg2"/>
                </a:solidFill>
              </a:rPr>
              <a:t>new observations</a:t>
            </a:r>
          </a:p>
        </p:txBody>
      </p:sp>
      <p:pic>
        <p:nvPicPr>
          <p:cNvPr id="40961" name="Picture 1"/>
          <p:cNvPicPr>
            <a:picLocks noChangeAspect="1" noChangeArrowheads="1"/>
          </p:cNvPicPr>
          <p:nvPr/>
        </p:nvPicPr>
        <p:blipFill>
          <a:blip r:embed="rId2" cstate="print"/>
          <a:srcRect/>
          <a:stretch>
            <a:fillRect/>
          </a:stretch>
        </p:blipFill>
        <p:spPr bwMode="auto">
          <a:xfrm>
            <a:off x="381000" y="3505200"/>
            <a:ext cx="3121572" cy="31242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10</a:t>
            </a:fld>
            <a:endParaRPr lang="en-US"/>
          </a:p>
        </p:txBody>
      </p:sp>
      <p:pic>
        <p:nvPicPr>
          <p:cNvPr id="5" name="Picture 3"/>
          <p:cNvPicPr>
            <a:picLocks noChangeAspect="1" noChangeArrowheads="1"/>
          </p:cNvPicPr>
          <p:nvPr/>
        </p:nvPicPr>
        <p:blipFill>
          <a:blip r:embed="rId2" cstate="print"/>
          <a:srcRect/>
          <a:stretch>
            <a:fillRect/>
          </a:stretch>
        </p:blipFill>
        <p:spPr bwMode="auto">
          <a:xfrm>
            <a:off x="4419600" y="2895600"/>
            <a:ext cx="4724400" cy="3671481"/>
          </a:xfrm>
          <a:prstGeom prst="rect">
            <a:avLst/>
          </a:prstGeom>
          <a:noFill/>
          <a:ln w="28575">
            <a:solidFill>
              <a:srgbClr val="FFFF00"/>
            </a:solid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0" y="762000"/>
            <a:ext cx="4343400" cy="2764971"/>
          </a:xfrm>
          <a:prstGeom prst="rect">
            <a:avLst/>
          </a:prstGeom>
          <a:noFill/>
          <a:ln w="9525">
            <a:noFill/>
            <a:miter lim="800000"/>
            <a:headEnd/>
            <a:tailEnd/>
          </a:ln>
        </p:spPr>
      </p:pic>
      <p:sp>
        <p:nvSpPr>
          <p:cNvPr id="7" name="TextBox 6"/>
          <p:cNvSpPr txBox="1"/>
          <p:nvPr/>
        </p:nvSpPr>
        <p:spPr>
          <a:xfrm>
            <a:off x="1295400" y="0"/>
            <a:ext cx="7017370" cy="707886"/>
          </a:xfrm>
          <a:prstGeom prst="rect">
            <a:avLst/>
          </a:prstGeom>
          <a:noFill/>
        </p:spPr>
        <p:txBody>
          <a:bodyPr wrap="none" rtlCol="0">
            <a:spAutoFit/>
          </a:bodyPr>
          <a:lstStyle/>
          <a:p>
            <a:r>
              <a:rPr lang="en-US" sz="4000" u="sng" dirty="0" smtClean="0">
                <a:solidFill>
                  <a:schemeClr val="bg2"/>
                </a:solidFill>
              </a:rPr>
              <a:t>J/</a:t>
            </a:r>
            <a:r>
              <a:rPr lang="en-US" sz="4000" u="sng" dirty="0" smtClean="0">
                <a:solidFill>
                  <a:schemeClr val="bg2"/>
                </a:solidFill>
                <a:latin typeface="Symbol" pitchFamily="18" charset="2"/>
              </a:rPr>
              <a:t>y</a:t>
            </a:r>
            <a:r>
              <a:rPr lang="en-US" sz="4000" u="sng" dirty="0" smtClean="0">
                <a:solidFill>
                  <a:schemeClr val="bg2"/>
                </a:solidFill>
              </a:rPr>
              <a:t> in U+U and Upsilon in </a:t>
            </a:r>
            <a:r>
              <a:rPr lang="en-US" sz="4000" u="sng" dirty="0" err="1" smtClean="0">
                <a:solidFill>
                  <a:schemeClr val="bg2"/>
                </a:solidFill>
              </a:rPr>
              <a:t>Au+Au</a:t>
            </a:r>
            <a:endParaRPr lang="en-US" sz="4000" u="sng" dirty="0" smtClean="0">
              <a:solidFill>
                <a:schemeClr val="bg2"/>
              </a:solidFill>
            </a:endParaRPr>
          </a:p>
        </p:txBody>
      </p:sp>
      <p:sp>
        <p:nvSpPr>
          <p:cNvPr id="8" name="TextBox 7"/>
          <p:cNvSpPr txBox="1"/>
          <p:nvPr/>
        </p:nvSpPr>
        <p:spPr>
          <a:xfrm>
            <a:off x="4437340" y="1255693"/>
            <a:ext cx="4554260" cy="954107"/>
          </a:xfrm>
          <a:prstGeom prst="rect">
            <a:avLst/>
          </a:prstGeom>
          <a:noFill/>
        </p:spPr>
        <p:txBody>
          <a:bodyPr wrap="none" rtlCol="0">
            <a:spAutoFit/>
          </a:bodyPr>
          <a:lstStyle/>
          <a:p>
            <a:pPr algn="ctr"/>
            <a:r>
              <a:rPr lang="en-US" sz="2800" dirty="0" smtClean="0">
                <a:solidFill>
                  <a:schemeClr val="bg2"/>
                </a:solidFill>
              </a:rPr>
              <a:t>J/</a:t>
            </a:r>
            <a:r>
              <a:rPr lang="en-US" sz="2800" dirty="0" smtClean="0">
                <a:solidFill>
                  <a:schemeClr val="bg2"/>
                </a:solidFill>
                <a:latin typeface="Symbol" pitchFamily="18" charset="2"/>
              </a:rPr>
              <a:t>y</a:t>
            </a:r>
            <a:r>
              <a:rPr lang="en-US" sz="2800" dirty="0" smtClean="0">
                <a:solidFill>
                  <a:schemeClr val="bg2"/>
                </a:solidFill>
              </a:rPr>
              <a:t> in U+U</a:t>
            </a:r>
          </a:p>
          <a:p>
            <a:pPr algn="ctr"/>
            <a:r>
              <a:rPr lang="en-US" sz="2800" dirty="0" smtClean="0">
                <a:solidFill>
                  <a:schemeClr val="bg2"/>
                </a:solidFill>
              </a:rPr>
              <a:t>Similar trend to </a:t>
            </a:r>
            <a:r>
              <a:rPr lang="en-US" sz="2800" dirty="0" err="1" smtClean="0">
                <a:solidFill>
                  <a:schemeClr val="bg2"/>
                </a:solidFill>
              </a:rPr>
              <a:t>Au+Au</a:t>
            </a:r>
            <a:r>
              <a:rPr lang="en-US" sz="2800" dirty="0" smtClean="0">
                <a:solidFill>
                  <a:schemeClr val="bg2"/>
                </a:solidFill>
              </a:rPr>
              <a:t> results</a:t>
            </a:r>
          </a:p>
        </p:txBody>
      </p:sp>
      <p:sp>
        <p:nvSpPr>
          <p:cNvPr id="9" name="TextBox 8"/>
          <p:cNvSpPr txBox="1"/>
          <p:nvPr/>
        </p:nvSpPr>
        <p:spPr>
          <a:xfrm>
            <a:off x="0" y="4114800"/>
            <a:ext cx="4282391" cy="1815882"/>
          </a:xfrm>
          <a:prstGeom prst="rect">
            <a:avLst/>
          </a:prstGeom>
          <a:noFill/>
        </p:spPr>
        <p:txBody>
          <a:bodyPr wrap="none" rtlCol="0">
            <a:spAutoFit/>
          </a:bodyPr>
          <a:lstStyle/>
          <a:p>
            <a:pPr algn="ctr"/>
            <a:r>
              <a:rPr lang="en-US" sz="2800" dirty="0" smtClean="0">
                <a:solidFill>
                  <a:srgbClr val="FFFF00"/>
                </a:solidFill>
                <a:latin typeface="Symbol" pitchFamily="18" charset="2"/>
              </a:rPr>
              <a:t>U(</a:t>
            </a:r>
            <a:r>
              <a:rPr lang="en-US" sz="2800" dirty="0" smtClean="0">
                <a:solidFill>
                  <a:srgbClr val="FFFF00"/>
                </a:solidFill>
              </a:rPr>
              <a:t>1s,2s,3s</a:t>
            </a:r>
            <a:r>
              <a:rPr lang="en-US" sz="2800" dirty="0" smtClean="0">
                <a:solidFill>
                  <a:srgbClr val="FFFF00"/>
                </a:solidFill>
                <a:latin typeface="Symbol" pitchFamily="18" charset="2"/>
              </a:rPr>
              <a:t>)</a:t>
            </a:r>
            <a:r>
              <a:rPr lang="en-US" sz="2800" dirty="0" smtClean="0">
                <a:solidFill>
                  <a:srgbClr val="FFFF00"/>
                </a:solidFill>
              </a:rPr>
              <a:t> in </a:t>
            </a:r>
            <a:r>
              <a:rPr lang="en-US" sz="2800" dirty="0" err="1" smtClean="0">
                <a:solidFill>
                  <a:srgbClr val="FFFF00"/>
                </a:solidFill>
              </a:rPr>
              <a:t>Au+Au</a:t>
            </a:r>
            <a:endParaRPr lang="en-US" sz="2800" dirty="0" smtClean="0">
              <a:solidFill>
                <a:srgbClr val="FFFF00"/>
              </a:solidFill>
            </a:endParaRPr>
          </a:p>
          <a:p>
            <a:pPr algn="ctr"/>
            <a:r>
              <a:rPr lang="en-US" sz="2800" dirty="0" smtClean="0">
                <a:solidFill>
                  <a:srgbClr val="FFFF00"/>
                </a:solidFill>
              </a:rPr>
              <a:t>Within uncertainties </a:t>
            </a:r>
          </a:p>
          <a:p>
            <a:pPr algn="ctr"/>
            <a:r>
              <a:rPr lang="en-US" sz="2800" dirty="0" smtClean="0">
                <a:solidFill>
                  <a:srgbClr val="FFFF00"/>
                </a:solidFill>
              </a:rPr>
              <a:t>same pattern as CMS at LHC</a:t>
            </a:r>
          </a:p>
          <a:p>
            <a:pPr algn="ctr"/>
            <a:r>
              <a:rPr lang="en-US" sz="2800" dirty="0" smtClean="0">
                <a:solidFill>
                  <a:srgbClr val="FFFF00"/>
                </a:solidFill>
              </a:rPr>
              <a:t>and melting of 2s and 3s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11</a:t>
            </a:fld>
            <a:endParaRPr lang="en-US"/>
          </a:p>
        </p:txBody>
      </p:sp>
      <p:sp>
        <p:nvSpPr>
          <p:cNvPr id="5" name="TextBox 4"/>
          <p:cNvSpPr txBox="1"/>
          <p:nvPr/>
        </p:nvSpPr>
        <p:spPr>
          <a:xfrm>
            <a:off x="990600" y="0"/>
            <a:ext cx="7262694" cy="707886"/>
          </a:xfrm>
          <a:prstGeom prst="rect">
            <a:avLst/>
          </a:prstGeom>
          <a:noFill/>
        </p:spPr>
        <p:txBody>
          <a:bodyPr wrap="none" rtlCol="0">
            <a:spAutoFit/>
          </a:bodyPr>
          <a:lstStyle/>
          <a:p>
            <a:r>
              <a:rPr lang="en-US" sz="4000" u="sng" dirty="0" smtClean="0">
                <a:solidFill>
                  <a:schemeClr val="bg2"/>
                </a:solidFill>
              </a:rPr>
              <a:t>Precision Direct Photons in </a:t>
            </a:r>
            <a:r>
              <a:rPr lang="en-US" sz="4000" u="sng" dirty="0" err="1" smtClean="0">
                <a:solidFill>
                  <a:schemeClr val="bg2"/>
                </a:solidFill>
              </a:rPr>
              <a:t>Au+Au</a:t>
            </a:r>
            <a:endParaRPr lang="en-US" sz="4000" u="sng" dirty="0" smtClean="0">
              <a:solidFill>
                <a:schemeClr val="bg2"/>
              </a:solidFill>
            </a:endParaRPr>
          </a:p>
        </p:txBody>
      </p:sp>
      <p:pic>
        <p:nvPicPr>
          <p:cNvPr id="57345" name="Picture 1"/>
          <p:cNvPicPr>
            <a:picLocks noChangeAspect="1" noChangeArrowheads="1"/>
          </p:cNvPicPr>
          <p:nvPr/>
        </p:nvPicPr>
        <p:blipFill>
          <a:blip r:embed="rId2" cstate="print"/>
          <a:srcRect/>
          <a:stretch>
            <a:fillRect/>
          </a:stretch>
        </p:blipFill>
        <p:spPr bwMode="auto">
          <a:xfrm>
            <a:off x="304800" y="838200"/>
            <a:ext cx="5305425" cy="5514975"/>
          </a:xfrm>
          <a:prstGeom prst="rect">
            <a:avLst/>
          </a:prstGeom>
          <a:noFill/>
          <a:ln w="9525">
            <a:noFill/>
            <a:miter lim="800000"/>
            <a:headEnd/>
            <a:tailEnd/>
          </a:ln>
        </p:spPr>
      </p:pic>
      <p:sp>
        <p:nvSpPr>
          <p:cNvPr id="7" name="Rectangle 6"/>
          <p:cNvSpPr/>
          <p:nvPr/>
        </p:nvSpPr>
        <p:spPr>
          <a:xfrm>
            <a:off x="3733800" y="762000"/>
            <a:ext cx="1709122" cy="369332"/>
          </a:xfrm>
          <a:prstGeom prst="rect">
            <a:avLst/>
          </a:prstGeom>
        </p:spPr>
        <p:txBody>
          <a:bodyPr wrap="none">
            <a:spAutoFit/>
          </a:bodyPr>
          <a:lstStyle/>
          <a:p>
            <a:r>
              <a:rPr lang="en-US" dirty="0" smtClean="0"/>
              <a:t>arXiv:1405.3940</a:t>
            </a:r>
            <a:endParaRPr lang="en-US" dirty="0"/>
          </a:p>
        </p:txBody>
      </p:sp>
      <p:sp>
        <p:nvSpPr>
          <p:cNvPr id="8" name="TextBox 7"/>
          <p:cNvSpPr txBox="1"/>
          <p:nvPr/>
        </p:nvSpPr>
        <p:spPr>
          <a:xfrm>
            <a:off x="5791200" y="1111508"/>
            <a:ext cx="3124200" cy="4832092"/>
          </a:xfrm>
          <a:prstGeom prst="rect">
            <a:avLst/>
          </a:prstGeom>
          <a:noFill/>
        </p:spPr>
        <p:txBody>
          <a:bodyPr wrap="square" rtlCol="0">
            <a:spAutoFit/>
          </a:bodyPr>
          <a:lstStyle/>
          <a:p>
            <a:pPr algn="ctr"/>
            <a:r>
              <a:rPr lang="en-US" sz="2800" dirty="0" smtClean="0">
                <a:solidFill>
                  <a:schemeClr val="bg2"/>
                </a:solidFill>
              </a:rPr>
              <a:t>Method using conversion of real photons</a:t>
            </a:r>
          </a:p>
          <a:p>
            <a:pPr algn="ctr"/>
            <a:endParaRPr lang="en-US" sz="2800" dirty="0" smtClean="0">
              <a:solidFill>
                <a:schemeClr val="bg2"/>
              </a:solidFill>
            </a:endParaRPr>
          </a:p>
          <a:p>
            <a:pPr algn="ctr"/>
            <a:r>
              <a:rPr lang="en-US" sz="2800" dirty="0" smtClean="0">
                <a:solidFill>
                  <a:schemeClr val="bg2"/>
                </a:solidFill>
              </a:rPr>
              <a:t>Confirms published result with virtual photons</a:t>
            </a:r>
          </a:p>
          <a:p>
            <a:pPr algn="ctr"/>
            <a:endParaRPr lang="en-US" sz="2800" dirty="0" smtClean="0">
              <a:solidFill>
                <a:schemeClr val="bg2"/>
              </a:solidFill>
            </a:endParaRPr>
          </a:p>
          <a:p>
            <a:pPr algn="ctr"/>
            <a:r>
              <a:rPr lang="en-US" sz="2800" dirty="0" smtClean="0">
                <a:solidFill>
                  <a:schemeClr val="bg2"/>
                </a:solidFill>
              </a:rPr>
              <a:t>Extends low </a:t>
            </a:r>
            <a:r>
              <a:rPr lang="en-US" sz="2800" dirty="0" err="1" smtClean="0">
                <a:solidFill>
                  <a:schemeClr val="bg2"/>
                </a:solidFill>
              </a:rPr>
              <a:t>p</a:t>
            </a:r>
            <a:r>
              <a:rPr lang="en-US" sz="2800" baseline="-25000" dirty="0" err="1" smtClean="0">
                <a:solidFill>
                  <a:schemeClr val="bg2"/>
                </a:solidFill>
              </a:rPr>
              <a:t>T</a:t>
            </a:r>
            <a:r>
              <a:rPr lang="en-US" sz="2800" dirty="0" smtClean="0">
                <a:solidFill>
                  <a:schemeClr val="bg2"/>
                </a:solidFill>
              </a:rPr>
              <a:t> reach, centrality, and precision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12</a:t>
            </a:fld>
            <a:endParaRPr lang="en-US"/>
          </a:p>
        </p:txBody>
      </p:sp>
      <p:pic>
        <p:nvPicPr>
          <p:cNvPr id="67586" name="Picture 2"/>
          <p:cNvPicPr>
            <a:picLocks noChangeAspect="1" noChangeArrowheads="1"/>
          </p:cNvPicPr>
          <p:nvPr/>
        </p:nvPicPr>
        <p:blipFill>
          <a:blip r:embed="rId2" cstate="print"/>
          <a:srcRect/>
          <a:stretch>
            <a:fillRect/>
          </a:stretch>
        </p:blipFill>
        <p:spPr bwMode="auto">
          <a:xfrm>
            <a:off x="0" y="744071"/>
            <a:ext cx="6172200" cy="5809129"/>
          </a:xfrm>
          <a:prstGeom prst="rect">
            <a:avLst/>
          </a:prstGeom>
          <a:noFill/>
          <a:ln w="9525">
            <a:noFill/>
            <a:miter lim="800000"/>
            <a:headEnd/>
            <a:tailEnd/>
          </a:ln>
        </p:spPr>
      </p:pic>
      <p:sp>
        <p:nvSpPr>
          <p:cNvPr id="5" name="TextBox 4"/>
          <p:cNvSpPr txBox="1"/>
          <p:nvPr/>
        </p:nvSpPr>
        <p:spPr>
          <a:xfrm>
            <a:off x="1701905" y="-22086"/>
            <a:ext cx="5918095" cy="707886"/>
          </a:xfrm>
          <a:prstGeom prst="rect">
            <a:avLst/>
          </a:prstGeom>
          <a:noFill/>
        </p:spPr>
        <p:txBody>
          <a:bodyPr wrap="none" rtlCol="0">
            <a:spAutoFit/>
          </a:bodyPr>
          <a:lstStyle/>
          <a:p>
            <a:r>
              <a:rPr lang="en-US" sz="4000" u="sng" dirty="0" smtClean="0">
                <a:solidFill>
                  <a:schemeClr val="bg2"/>
                </a:solidFill>
              </a:rPr>
              <a:t>v</a:t>
            </a:r>
            <a:r>
              <a:rPr lang="en-US" sz="4000" u="sng" baseline="-25000" dirty="0" smtClean="0">
                <a:solidFill>
                  <a:schemeClr val="bg2"/>
                </a:solidFill>
              </a:rPr>
              <a:t>2</a:t>
            </a:r>
            <a:r>
              <a:rPr lang="en-US" sz="4000" u="sng" dirty="0" smtClean="0">
                <a:solidFill>
                  <a:schemeClr val="bg2"/>
                </a:solidFill>
              </a:rPr>
              <a:t> and v</a:t>
            </a:r>
            <a:r>
              <a:rPr lang="en-US" sz="4000" u="sng" baseline="-25000" dirty="0" smtClean="0">
                <a:solidFill>
                  <a:schemeClr val="bg2"/>
                </a:solidFill>
              </a:rPr>
              <a:t>3</a:t>
            </a:r>
            <a:r>
              <a:rPr lang="en-US" sz="4000" u="sng" dirty="0" smtClean="0">
                <a:solidFill>
                  <a:schemeClr val="bg2"/>
                </a:solidFill>
              </a:rPr>
              <a:t> of Direct Photons</a:t>
            </a:r>
          </a:p>
        </p:txBody>
      </p:sp>
      <p:sp>
        <p:nvSpPr>
          <p:cNvPr id="6" name="TextBox 5"/>
          <p:cNvSpPr txBox="1"/>
          <p:nvPr/>
        </p:nvSpPr>
        <p:spPr>
          <a:xfrm>
            <a:off x="6172200" y="685800"/>
            <a:ext cx="2971800" cy="2246769"/>
          </a:xfrm>
          <a:prstGeom prst="rect">
            <a:avLst/>
          </a:prstGeom>
          <a:noFill/>
        </p:spPr>
        <p:txBody>
          <a:bodyPr wrap="square" rtlCol="0">
            <a:spAutoFit/>
          </a:bodyPr>
          <a:lstStyle/>
          <a:p>
            <a:pPr algn="ctr"/>
            <a:r>
              <a:rPr lang="en-US" sz="2800" dirty="0" smtClean="0">
                <a:solidFill>
                  <a:schemeClr val="bg2"/>
                </a:solidFill>
              </a:rPr>
              <a:t>Two new analysis methods indicate large v</a:t>
            </a:r>
            <a:r>
              <a:rPr lang="en-US" sz="2800" baseline="-25000" dirty="0" smtClean="0">
                <a:solidFill>
                  <a:schemeClr val="bg2"/>
                </a:solidFill>
              </a:rPr>
              <a:t>2</a:t>
            </a:r>
            <a:r>
              <a:rPr lang="en-US" sz="2800" dirty="0" smtClean="0">
                <a:solidFill>
                  <a:schemeClr val="bg2"/>
                </a:solidFill>
              </a:rPr>
              <a:t> for direct photons and also first measure of v</a:t>
            </a:r>
            <a:r>
              <a:rPr lang="en-US" sz="2800" baseline="-25000" dirty="0" smtClean="0">
                <a:solidFill>
                  <a:schemeClr val="bg2"/>
                </a:solidFill>
              </a:rPr>
              <a:t>3</a:t>
            </a:r>
          </a:p>
        </p:txBody>
      </p:sp>
      <p:sp>
        <p:nvSpPr>
          <p:cNvPr id="7" name="TextBox 6"/>
          <p:cNvSpPr txBox="1"/>
          <p:nvPr/>
        </p:nvSpPr>
        <p:spPr>
          <a:xfrm>
            <a:off x="6172200" y="3011031"/>
            <a:ext cx="2971800" cy="3816429"/>
          </a:xfrm>
          <a:prstGeom prst="rect">
            <a:avLst/>
          </a:prstGeom>
          <a:noFill/>
        </p:spPr>
        <p:txBody>
          <a:bodyPr wrap="square" rtlCol="0">
            <a:spAutoFit/>
          </a:bodyPr>
          <a:lstStyle/>
          <a:p>
            <a:pPr algn="ctr"/>
            <a:r>
              <a:rPr lang="en-US" sz="2800" dirty="0" smtClean="0">
                <a:solidFill>
                  <a:schemeClr val="bg2"/>
                </a:solidFill>
              </a:rPr>
              <a:t>Attempts to reconcile with theory assume much stronger coupled QGP near </a:t>
            </a:r>
            <a:r>
              <a:rPr lang="en-US" sz="2800" dirty="0" err="1" smtClean="0">
                <a:solidFill>
                  <a:schemeClr val="bg2"/>
                </a:solidFill>
              </a:rPr>
              <a:t>T</a:t>
            </a:r>
            <a:r>
              <a:rPr lang="en-US" sz="2800" baseline="-25000" dirty="0" err="1" smtClean="0">
                <a:solidFill>
                  <a:schemeClr val="bg2"/>
                </a:solidFill>
              </a:rPr>
              <a:t>c</a:t>
            </a:r>
            <a:r>
              <a:rPr lang="en-US" sz="2800" dirty="0" smtClean="0">
                <a:solidFill>
                  <a:schemeClr val="bg2"/>
                </a:solidFill>
              </a:rPr>
              <a:t> (e.g. Rapp </a:t>
            </a:r>
            <a:r>
              <a:rPr lang="en-US" sz="2800" i="1" dirty="0" smtClean="0">
                <a:solidFill>
                  <a:schemeClr val="bg2"/>
                </a:solidFill>
              </a:rPr>
              <a:t>et al</a:t>
            </a:r>
            <a:r>
              <a:rPr lang="en-US" sz="2800" dirty="0" smtClean="0">
                <a:solidFill>
                  <a:schemeClr val="bg2"/>
                </a:solidFill>
              </a:rPr>
              <a:t>.)</a:t>
            </a:r>
          </a:p>
          <a:p>
            <a:pPr algn="ctr"/>
            <a:r>
              <a:rPr lang="en-US" sz="1050" dirty="0" smtClean="0">
                <a:solidFill>
                  <a:schemeClr val="bg2"/>
                </a:solidFill>
              </a:rPr>
              <a:t> </a:t>
            </a:r>
          </a:p>
          <a:p>
            <a:pPr algn="ctr"/>
            <a:r>
              <a:rPr lang="en-US" sz="2800" dirty="0" smtClean="0">
                <a:solidFill>
                  <a:schemeClr val="bg2"/>
                </a:solidFill>
              </a:rPr>
              <a:t>Exotic mechanisms too (B field)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13</a:t>
            </a:fld>
            <a:endParaRPr lang="en-US"/>
          </a:p>
        </p:txBody>
      </p:sp>
      <p:pic>
        <p:nvPicPr>
          <p:cNvPr id="66562" name="Picture 2"/>
          <p:cNvPicPr>
            <a:picLocks noChangeAspect="1" noChangeArrowheads="1"/>
          </p:cNvPicPr>
          <p:nvPr/>
        </p:nvPicPr>
        <p:blipFill>
          <a:blip r:embed="rId2" cstate="print"/>
          <a:srcRect l="46429" t="49919"/>
          <a:stretch>
            <a:fillRect/>
          </a:stretch>
        </p:blipFill>
        <p:spPr bwMode="auto">
          <a:xfrm>
            <a:off x="4495800" y="3581400"/>
            <a:ext cx="4572000" cy="2981464"/>
          </a:xfrm>
          <a:prstGeom prst="rect">
            <a:avLst/>
          </a:prstGeom>
          <a:noFill/>
          <a:ln w="9525">
            <a:noFill/>
            <a:miter lim="800000"/>
            <a:headEnd/>
            <a:tailEnd/>
          </a:ln>
        </p:spPr>
      </p:pic>
      <p:sp>
        <p:nvSpPr>
          <p:cNvPr id="5" name="TextBox 4"/>
          <p:cNvSpPr txBox="1"/>
          <p:nvPr/>
        </p:nvSpPr>
        <p:spPr>
          <a:xfrm>
            <a:off x="76200" y="0"/>
            <a:ext cx="9078960" cy="646331"/>
          </a:xfrm>
          <a:prstGeom prst="rect">
            <a:avLst/>
          </a:prstGeom>
          <a:noFill/>
        </p:spPr>
        <p:txBody>
          <a:bodyPr wrap="none" rtlCol="0">
            <a:spAutoFit/>
          </a:bodyPr>
          <a:lstStyle/>
          <a:p>
            <a:r>
              <a:rPr lang="en-US" sz="3600" u="sng" dirty="0" smtClean="0">
                <a:solidFill>
                  <a:schemeClr val="bg2"/>
                </a:solidFill>
              </a:rPr>
              <a:t>Real Photons, Virtual Photons, Dark Photons (?)</a:t>
            </a:r>
          </a:p>
        </p:txBody>
      </p:sp>
      <p:sp>
        <p:nvSpPr>
          <p:cNvPr id="6" name="TextBox 5"/>
          <p:cNvSpPr txBox="1"/>
          <p:nvPr/>
        </p:nvSpPr>
        <p:spPr>
          <a:xfrm>
            <a:off x="152400" y="685800"/>
            <a:ext cx="8534400" cy="5478423"/>
          </a:xfrm>
          <a:prstGeom prst="rect">
            <a:avLst/>
          </a:prstGeom>
          <a:noFill/>
        </p:spPr>
        <p:txBody>
          <a:bodyPr wrap="square" rtlCol="0">
            <a:spAutoFit/>
          </a:bodyPr>
          <a:lstStyle/>
          <a:p>
            <a:r>
              <a:rPr lang="en-US" sz="2800" dirty="0" err="1" smtClean="0">
                <a:solidFill>
                  <a:schemeClr val="bg2"/>
                </a:solidFill>
              </a:rPr>
              <a:t>Muon</a:t>
            </a:r>
            <a:r>
              <a:rPr lang="en-US" sz="2800" dirty="0" smtClean="0">
                <a:solidFill>
                  <a:schemeClr val="bg2"/>
                </a:solidFill>
              </a:rPr>
              <a:t> g-2 experiment (E821) has 3.6</a:t>
            </a:r>
            <a:r>
              <a:rPr lang="en-US" sz="2800" dirty="0" smtClean="0">
                <a:solidFill>
                  <a:schemeClr val="bg2"/>
                </a:solidFill>
                <a:latin typeface="Symbol" pitchFamily="18" charset="2"/>
              </a:rPr>
              <a:t>s</a:t>
            </a:r>
            <a:r>
              <a:rPr lang="en-US" sz="2800" dirty="0" smtClean="0">
                <a:solidFill>
                  <a:schemeClr val="bg2"/>
                </a:solidFill>
              </a:rPr>
              <a:t> </a:t>
            </a:r>
          </a:p>
          <a:p>
            <a:r>
              <a:rPr lang="en-US" sz="2800" dirty="0" smtClean="0">
                <a:solidFill>
                  <a:schemeClr val="bg2"/>
                </a:solidFill>
              </a:rPr>
              <a:t>result  beyond the Standard Model</a:t>
            </a:r>
          </a:p>
          <a:p>
            <a:endParaRPr lang="en-US" sz="1200" dirty="0" smtClean="0">
              <a:solidFill>
                <a:schemeClr val="bg2"/>
              </a:solidFill>
            </a:endParaRPr>
          </a:p>
          <a:p>
            <a:r>
              <a:rPr lang="en-US" sz="2800" dirty="0" smtClean="0">
                <a:solidFill>
                  <a:schemeClr val="bg2"/>
                </a:solidFill>
              </a:rPr>
              <a:t>One explanation is the dark photon –</a:t>
            </a:r>
          </a:p>
          <a:p>
            <a:r>
              <a:rPr lang="en-US" sz="2800" dirty="0" smtClean="0">
                <a:solidFill>
                  <a:schemeClr val="bg2"/>
                </a:solidFill>
              </a:rPr>
              <a:t>Low mass, weak coupling</a:t>
            </a:r>
          </a:p>
          <a:p>
            <a:endParaRPr lang="en-US" sz="1200" dirty="0" smtClean="0">
              <a:solidFill>
                <a:schemeClr val="bg2"/>
              </a:solidFill>
            </a:endParaRPr>
          </a:p>
          <a:p>
            <a:endParaRPr lang="en-US" dirty="0" smtClean="0">
              <a:solidFill>
                <a:schemeClr val="bg2"/>
              </a:solidFill>
            </a:endParaRPr>
          </a:p>
          <a:p>
            <a:r>
              <a:rPr lang="en-US" sz="2800" dirty="0" smtClean="0">
                <a:solidFill>
                  <a:srgbClr val="FFFF00"/>
                </a:solidFill>
              </a:rPr>
              <a:t>PHENIX has excellent dark photon search capabilities</a:t>
            </a:r>
          </a:p>
          <a:p>
            <a:endParaRPr lang="en-US" sz="2800" dirty="0" smtClean="0">
              <a:solidFill>
                <a:schemeClr val="bg2"/>
              </a:solidFill>
            </a:endParaRPr>
          </a:p>
          <a:p>
            <a:r>
              <a:rPr lang="en-US" sz="2800" dirty="0" smtClean="0">
                <a:solidFill>
                  <a:schemeClr val="bg2"/>
                </a:solidFill>
              </a:rPr>
              <a:t>No dark photon signal seen</a:t>
            </a:r>
          </a:p>
          <a:p>
            <a:endParaRPr lang="en-US" sz="2800" dirty="0" smtClean="0">
              <a:solidFill>
                <a:schemeClr val="bg2"/>
              </a:solidFill>
            </a:endParaRPr>
          </a:p>
          <a:p>
            <a:r>
              <a:rPr lang="en-US" sz="2800" dirty="0" smtClean="0">
                <a:solidFill>
                  <a:schemeClr val="bg2"/>
                </a:solidFill>
              </a:rPr>
              <a:t>Our upper limit, plus others</a:t>
            </a:r>
          </a:p>
          <a:p>
            <a:r>
              <a:rPr lang="en-US" sz="2800" dirty="0" smtClean="0">
                <a:solidFill>
                  <a:schemeClr val="bg2"/>
                </a:solidFill>
              </a:rPr>
              <a:t>Nearly rules out dark </a:t>
            </a:r>
          </a:p>
          <a:p>
            <a:r>
              <a:rPr lang="en-US" sz="2800" dirty="0" smtClean="0">
                <a:solidFill>
                  <a:schemeClr val="bg2"/>
                </a:solidFill>
              </a:rPr>
              <a:t>Photons as g-2 explanation</a:t>
            </a:r>
          </a:p>
        </p:txBody>
      </p:sp>
      <p:pic>
        <p:nvPicPr>
          <p:cNvPr id="7" name="Picture 2"/>
          <p:cNvPicPr>
            <a:picLocks noChangeAspect="1" noChangeArrowheads="1"/>
          </p:cNvPicPr>
          <p:nvPr/>
        </p:nvPicPr>
        <p:blipFill>
          <a:blip r:embed="rId2" cstate="print"/>
          <a:srcRect l="50893" t="6400" r="17857" b="57761"/>
          <a:stretch>
            <a:fillRect/>
          </a:stretch>
        </p:blipFill>
        <p:spPr bwMode="auto">
          <a:xfrm>
            <a:off x="6248400" y="838200"/>
            <a:ext cx="2514600" cy="2011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48200" y="762000"/>
            <a:ext cx="44958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14</a:t>
            </a:fld>
            <a:endParaRPr lang="en-US"/>
          </a:p>
        </p:txBody>
      </p:sp>
      <p:sp>
        <p:nvSpPr>
          <p:cNvPr id="5" name="TextBox 4"/>
          <p:cNvSpPr txBox="1"/>
          <p:nvPr/>
        </p:nvSpPr>
        <p:spPr>
          <a:xfrm>
            <a:off x="3429000" y="0"/>
            <a:ext cx="2674707" cy="707886"/>
          </a:xfrm>
          <a:prstGeom prst="rect">
            <a:avLst/>
          </a:prstGeom>
          <a:noFill/>
        </p:spPr>
        <p:txBody>
          <a:bodyPr wrap="none" rtlCol="0">
            <a:spAutoFit/>
          </a:bodyPr>
          <a:lstStyle/>
          <a:p>
            <a:r>
              <a:rPr lang="en-US" sz="4000" u="sng" dirty="0" smtClean="0">
                <a:solidFill>
                  <a:schemeClr val="bg2"/>
                </a:solidFill>
              </a:rPr>
              <a:t>Spin Results</a:t>
            </a:r>
          </a:p>
        </p:txBody>
      </p:sp>
      <p:pic>
        <p:nvPicPr>
          <p:cNvPr id="54273" name="Picture 1"/>
          <p:cNvPicPr>
            <a:picLocks noChangeAspect="1" noChangeArrowheads="1"/>
          </p:cNvPicPr>
          <p:nvPr/>
        </p:nvPicPr>
        <p:blipFill>
          <a:blip r:embed="rId2" cstate="print"/>
          <a:srcRect/>
          <a:stretch>
            <a:fillRect/>
          </a:stretch>
        </p:blipFill>
        <p:spPr bwMode="auto">
          <a:xfrm>
            <a:off x="1" y="762000"/>
            <a:ext cx="4495800" cy="3446496"/>
          </a:xfrm>
          <a:prstGeom prst="rect">
            <a:avLst/>
          </a:prstGeom>
          <a:noFill/>
          <a:ln w="9525">
            <a:noFill/>
            <a:miter lim="800000"/>
            <a:headEnd/>
            <a:tailEnd/>
          </a:ln>
        </p:spPr>
      </p:pic>
      <p:pic>
        <p:nvPicPr>
          <p:cNvPr id="54274" name="Picture 2"/>
          <p:cNvPicPr>
            <a:picLocks noChangeAspect="1" noChangeArrowheads="1"/>
          </p:cNvPicPr>
          <p:nvPr/>
        </p:nvPicPr>
        <p:blipFill>
          <a:blip r:embed="rId3" cstate="print"/>
          <a:srcRect/>
          <a:stretch>
            <a:fillRect/>
          </a:stretch>
        </p:blipFill>
        <p:spPr bwMode="auto">
          <a:xfrm>
            <a:off x="4648200" y="914400"/>
            <a:ext cx="4267200" cy="3124200"/>
          </a:xfrm>
          <a:prstGeom prst="rect">
            <a:avLst/>
          </a:prstGeom>
          <a:noFill/>
          <a:ln w="9525">
            <a:noFill/>
            <a:miter lim="800000"/>
            <a:headEnd/>
            <a:tailEnd/>
          </a:ln>
        </p:spPr>
      </p:pic>
      <p:sp>
        <p:nvSpPr>
          <p:cNvPr id="6" name="TextBox 5"/>
          <p:cNvSpPr txBox="1"/>
          <p:nvPr/>
        </p:nvSpPr>
        <p:spPr>
          <a:xfrm>
            <a:off x="2590800" y="685800"/>
            <a:ext cx="1992853" cy="400110"/>
          </a:xfrm>
          <a:prstGeom prst="rect">
            <a:avLst/>
          </a:prstGeom>
          <a:noFill/>
        </p:spPr>
        <p:txBody>
          <a:bodyPr wrap="none" rtlCol="0">
            <a:spAutoFit/>
          </a:bodyPr>
          <a:lstStyle/>
          <a:p>
            <a:r>
              <a:rPr lang="en-US" sz="2000" dirty="0" smtClean="0"/>
              <a:t>arXiv:1402.6296  </a:t>
            </a:r>
          </a:p>
        </p:txBody>
      </p:sp>
      <p:sp>
        <p:nvSpPr>
          <p:cNvPr id="9" name="TextBox 8"/>
          <p:cNvSpPr txBox="1"/>
          <p:nvPr/>
        </p:nvSpPr>
        <p:spPr>
          <a:xfrm>
            <a:off x="0" y="4401741"/>
            <a:ext cx="9180269" cy="1846659"/>
          </a:xfrm>
          <a:prstGeom prst="rect">
            <a:avLst/>
          </a:prstGeom>
          <a:noFill/>
        </p:spPr>
        <p:txBody>
          <a:bodyPr wrap="none" rtlCol="0">
            <a:spAutoFit/>
          </a:bodyPr>
          <a:lstStyle/>
          <a:p>
            <a:pPr algn="ctr"/>
            <a:r>
              <a:rPr lang="en-US" sz="2800" dirty="0" smtClean="0">
                <a:solidFill>
                  <a:schemeClr val="bg2"/>
                </a:solidFill>
              </a:rPr>
              <a:t>Final neutral meson double spin asymmetry results submitted</a:t>
            </a:r>
          </a:p>
          <a:p>
            <a:pPr algn="ctr"/>
            <a:endParaRPr lang="en-US" sz="1400" dirty="0" smtClean="0">
              <a:solidFill>
                <a:schemeClr val="bg2"/>
              </a:solidFill>
            </a:endParaRPr>
          </a:p>
          <a:p>
            <a:pPr algn="ctr"/>
            <a:r>
              <a:rPr lang="en-US" sz="2800" dirty="0" smtClean="0">
                <a:solidFill>
                  <a:schemeClr val="bg2"/>
                </a:solidFill>
              </a:rPr>
              <a:t>Constraint on lower-x gluon spin contribution</a:t>
            </a:r>
          </a:p>
          <a:p>
            <a:pPr algn="ctr"/>
            <a:endParaRPr lang="en-US" sz="1400" dirty="0" smtClean="0">
              <a:solidFill>
                <a:schemeClr val="bg2"/>
              </a:solidFill>
            </a:endParaRPr>
          </a:p>
          <a:p>
            <a:pPr algn="ctr"/>
            <a:r>
              <a:rPr lang="en-US" sz="2800" dirty="0" smtClean="0">
                <a:solidFill>
                  <a:schemeClr val="bg2"/>
                </a:solidFill>
              </a:rPr>
              <a:t>Highlights that global theory fits need to include </a:t>
            </a:r>
            <a:r>
              <a:rPr lang="en-US" sz="2800" dirty="0" err="1" smtClean="0">
                <a:solidFill>
                  <a:schemeClr val="bg2"/>
                </a:solidFill>
              </a:rPr>
              <a:t>systematics</a:t>
            </a:r>
            <a:endParaRPr lang="en-US" sz="2800" dirty="0" smtClean="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15</a:t>
            </a:fld>
            <a:endParaRPr lang="en-US"/>
          </a:p>
        </p:txBody>
      </p:sp>
      <p:sp>
        <p:nvSpPr>
          <p:cNvPr id="3" name="TextBox 2"/>
          <p:cNvSpPr txBox="1"/>
          <p:nvPr/>
        </p:nvSpPr>
        <p:spPr>
          <a:xfrm>
            <a:off x="152400" y="690027"/>
            <a:ext cx="8973034" cy="1138773"/>
          </a:xfrm>
          <a:prstGeom prst="rect">
            <a:avLst/>
          </a:prstGeom>
          <a:noFill/>
        </p:spPr>
        <p:txBody>
          <a:bodyPr wrap="none" rtlCol="0">
            <a:spAutoFit/>
          </a:bodyPr>
          <a:lstStyle/>
          <a:p>
            <a:pPr algn="ctr"/>
            <a:r>
              <a:rPr lang="en-US" sz="2800" dirty="0" smtClean="0">
                <a:solidFill>
                  <a:schemeClr val="bg2"/>
                </a:solidFill>
              </a:rPr>
              <a:t>Full Run-13 </a:t>
            </a:r>
            <a:r>
              <a:rPr lang="en-US" sz="2800" dirty="0" err="1" smtClean="0">
                <a:solidFill>
                  <a:schemeClr val="bg2"/>
                </a:solidFill>
              </a:rPr>
              <a:t>p+p</a:t>
            </a:r>
            <a:r>
              <a:rPr lang="en-US" sz="2800" dirty="0" smtClean="0">
                <a:solidFill>
                  <a:schemeClr val="bg2"/>
                </a:solidFill>
              </a:rPr>
              <a:t> @ 500 </a:t>
            </a:r>
            <a:r>
              <a:rPr lang="en-US" sz="2800" dirty="0" err="1" smtClean="0">
                <a:solidFill>
                  <a:schemeClr val="bg2"/>
                </a:solidFill>
              </a:rPr>
              <a:t>GeV</a:t>
            </a:r>
            <a:r>
              <a:rPr lang="en-US" sz="2800" dirty="0" smtClean="0">
                <a:solidFill>
                  <a:schemeClr val="bg2"/>
                </a:solidFill>
              </a:rPr>
              <a:t> data set production complete</a:t>
            </a:r>
          </a:p>
          <a:p>
            <a:pPr algn="ctr"/>
            <a:endParaRPr lang="en-US" sz="1200" dirty="0" smtClean="0">
              <a:solidFill>
                <a:schemeClr val="bg2"/>
              </a:solidFill>
            </a:endParaRPr>
          </a:p>
          <a:p>
            <a:pPr algn="ctr"/>
            <a:r>
              <a:rPr lang="en-US" sz="2800" dirty="0" smtClean="0">
                <a:solidFill>
                  <a:schemeClr val="bg2"/>
                </a:solidFill>
              </a:rPr>
              <a:t>Preliminary </a:t>
            </a:r>
            <a:r>
              <a:rPr lang="en-US" sz="2800" dirty="0" err="1" smtClean="0">
                <a:solidFill>
                  <a:schemeClr val="bg2"/>
                </a:solidFill>
              </a:rPr>
              <a:t>W</a:t>
            </a:r>
            <a:r>
              <a:rPr lang="en-US" sz="2800" dirty="0" err="1" smtClean="0">
                <a:solidFill>
                  <a:schemeClr val="bg2"/>
                </a:solidFill>
                <a:sym typeface="Wingdings" pitchFamily="2" charset="2"/>
              </a:rPr>
              <a:t>e</a:t>
            </a:r>
            <a:r>
              <a:rPr lang="en-US" sz="2800" dirty="0" smtClean="0">
                <a:solidFill>
                  <a:schemeClr val="bg2"/>
                </a:solidFill>
                <a:sym typeface="Wingdings" pitchFamily="2" charset="2"/>
              </a:rPr>
              <a:t> result show with full statistics, paper soon</a:t>
            </a:r>
          </a:p>
        </p:txBody>
      </p:sp>
      <p:sp>
        <p:nvSpPr>
          <p:cNvPr id="5" name="TextBox 4"/>
          <p:cNvSpPr txBox="1"/>
          <p:nvPr/>
        </p:nvSpPr>
        <p:spPr>
          <a:xfrm>
            <a:off x="2707223" y="0"/>
            <a:ext cx="4074577" cy="707886"/>
          </a:xfrm>
          <a:prstGeom prst="rect">
            <a:avLst/>
          </a:prstGeom>
          <a:noFill/>
        </p:spPr>
        <p:txBody>
          <a:bodyPr wrap="none" rtlCol="0">
            <a:spAutoFit/>
          </a:bodyPr>
          <a:lstStyle/>
          <a:p>
            <a:r>
              <a:rPr lang="en-US" sz="4000" u="sng" dirty="0" smtClean="0">
                <a:solidFill>
                  <a:schemeClr val="bg2"/>
                </a:solidFill>
              </a:rPr>
              <a:t>W Analysis Update</a:t>
            </a:r>
          </a:p>
        </p:txBody>
      </p:sp>
      <p:pic>
        <p:nvPicPr>
          <p:cNvPr id="53250" name="Picture 2" descr="https://www.phenix.bnl.gov/phenix/WWW/p/plots/archive/p1300/03/prelim_positive_charges_stamped.gif"/>
          <p:cNvPicPr>
            <a:picLocks noChangeAspect="1" noChangeArrowheads="1"/>
          </p:cNvPicPr>
          <p:nvPr/>
        </p:nvPicPr>
        <p:blipFill>
          <a:blip r:embed="rId2" cstate="print"/>
          <a:srcRect l="28504" t="9412" r="5938" b="3193"/>
          <a:stretch>
            <a:fillRect/>
          </a:stretch>
        </p:blipFill>
        <p:spPr bwMode="auto">
          <a:xfrm>
            <a:off x="533400" y="1981199"/>
            <a:ext cx="3886200" cy="3660913"/>
          </a:xfrm>
          <a:prstGeom prst="rect">
            <a:avLst/>
          </a:prstGeom>
          <a:noFill/>
        </p:spPr>
      </p:pic>
      <p:pic>
        <p:nvPicPr>
          <p:cNvPr id="53252" name="Picture 4" descr="https://www.phenix.bnl.gov/phenix/WWW/p/plots/archive/p1300/02/w2e_run13Prelim_run12_compare_stamped.gif"/>
          <p:cNvPicPr>
            <a:picLocks noChangeAspect="1" noChangeArrowheads="1"/>
          </p:cNvPicPr>
          <p:nvPr/>
        </p:nvPicPr>
        <p:blipFill>
          <a:blip r:embed="rId3" cstate="print"/>
          <a:srcRect l="28504" t="8067"/>
          <a:stretch>
            <a:fillRect/>
          </a:stretch>
        </p:blipFill>
        <p:spPr bwMode="auto">
          <a:xfrm>
            <a:off x="4648200" y="1981200"/>
            <a:ext cx="4057650" cy="3686935"/>
          </a:xfrm>
          <a:prstGeom prst="rect">
            <a:avLst/>
          </a:prstGeom>
          <a:noFill/>
        </p:spPr>
      </p:pic>
      <p:sp>
        <p:nvSpPr>
          <p:cNvPr id="7" name="TextBox 6"/>
          <p:cNvSpPr txBox="1"/>
          <p:nvPr/>
        </p:nvSpPr>
        <p:spPr>
          <a:xfrm>
            <a:off x="576438" y="5877580"/>
            <a:ext cx="8110362" cy="523220"/>
          </a:xfrm>
          <a:prstGeom prst="rect">
            <a:avLst/>
          </a:prstGeom>
          <a:noFill/>
        </p:spPr>
        <p:txBody>
          <a:bodyPr wrap="none" rtlCol="0">
            <a:spAutoFit/>
          </a:bodyPr>
          <a:lstStyle/>
          <a:p>
            <a:r>
              <a:rPr lang="en-US" sz="2800" dirty="0" smtClean="0">
                <a:solidFill>
                  <a:srgbClr val="FFFF00"/>
                </a:solidFill>
              </a:rPr>
              <a:t>Focused effort of forward </a:t>
            </a:r>
            <a:r>
              <a:rPr lang="en-US" sz="2800" dirty="0" err="1" smtClean="0">
                <a:solidFill>
                  <a:srgbClr val="FFFF00"/>
                </a:solidFill>
              </a:rPr>
              <a:t>W</a:t>
            </a:r>
            <a:r>
              <a:rPr lang="en-US" sz="2800" dirty="0" err="1" smtClean="0">
                <a:solidFill>
                  <a:srgbClr val="FFFF00"/>
                </a:solidFill>
                <a:sym typeface="Wingdings" pitchFamily="2" charset="2"/>
              </a:rPr>
              <a:t></a:t>
            </a:r>
            <a:r>
              <a:rPr lang="en-US" sz="2800" dirty="0" err="1" smtClean="0">
                <a:solidFill>
                  <a:srgbClr val="FFFF00"/>
                </a:solidFill>
                <a:latin typeface="Symbol" pitchFamily="18" charset="2"/>
                <a:sym typeface="Wingdings" pitchFamily="2" charset="2"/>
              </a:rPr>
              <a:t>m</a:t>
            </a:r>
            <a:r>
              <a:rPr lang="en-US" sz="2800" dirty="0" smtClean="0">
                <a:solidFill>
                  <a:srgbClr val="FFFF00"/>
                </a:solidFill>
                <a:sym typeface="Wingdings" pitchFamily="2" charset="2"/>
              </a:rPr>
              <a:t> results for final result</a:t>
            </a:r>
            <a:endParaRPr lang="en-US" sz="2800" dirty="0"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16</a:t>
            </a:fld>
            <a:endParaRPr lang="en-US"/>
          </a:p>
        </p:txBody>
      </p:sp>
      <p:sp>
        <p:nvSpPr>
          <p:cNvPr id="5" name="TextBox 4"/>
          <p:cNvSpPr txBox="1"/>
          <p:nvPr/>
        </p:nvSpPr>
        <p:spPr>
          <a:xfrm>
            <a:off x="0" y="762000"/>
            <a:ext cx="9144000" cy="5693866"/>
          </a:xfrm>
          <a:prstGeom prst="rect">
            <a:avLst/>
          </a:prstGeom>
          <a:solidFill>
            <a:schemeClr val="bg1"/>
          </a:solidFill>
        </p:spPr>
        <p:txBody>
          <a:bodyPr wrap="square" rtlCol="0">
            <a:spAutoFit/>
          </a:bodyPr>
          <a:lstStyle/>
          <a:p>
            <a:r>
              <a:rPr lang="en-US" sz="1400" b="1" dirty="0" smtClean="0"/>
              <a:t>1.Cross section for </a:t>
            </a:r>
            <a:r>
              <a:rPr lang="en-US" sz="1400" b="1" i="1" dirty="0" smtClean="0"/>
              <a:t>bb</a:t>
            </a:r>
            <a:r>
              <a:rPr lang="en-US" sz="1400" b="1" dirty="0" smtClean="0"/>
              <a:t>¯ production via </a:t>
            </a:r>
            <a:r>
              <a:rPr lang="en-US" sz="1400" b="1" dirty="0" err="1" smtClean="0"/>
              <a:t>dielectrons</a:t>
            </a:r>
            <a:r>
              <a:rPr lang="en-US" sz="1400" b="1" dirty="0" smtClean="0"/>
              <a:t> in </a:t>
            </a:r>
            <a:r>
              <a:rPr lang="en-US" sz="1400" b="1" dirty="0" err="1" smtClean="0"/>
              <a:t>d+Au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2.Low-mass vector-meson production at forward rapidity in </a:t>
            </a:r>
            <a:r>
              <a:rPr lang="en-US" sz="1400" b="1" i="1" dirty="0" err="1" smtClean="0"/>
              <a:t>p</a:t>
            </a:r>
            <a:r>
              <a:rPr lang="en-US" sz="1400" b="1" dirty="0" err="1" smtClean="0"/>
              <a:t>+</a:t>
            </a:r>
            <a:r>
              <a:rPr lang="en-US" sz="1400" b="1" i="1" dirty="0" err="1" smtClean="0"/>
              <a:t>p</a:t>
            </a:r>
            <a:r>
              <a:rPr lang="en-US" sz="1400" b="1" dirty="0" smtClean="0"/>
              <a:t> collisions at </a:t>
            </a:r>
            <a:r>
              <a:rPr lang="en-US" sz="1400" b="1" i="1" dirty="0" smtClean="0"/>
              <a:t>s</a:t>
            </a:r>
            <a:r>
              <a:rPr lang="en-US" sz="1400" b="1" dirty="0" smtClean="0"/>
              <a:t>√=200 </a:t>
            </a:r>
            <a:r>
              <a:rPr lang="en-US" sz="1400" b="1" dirty="0" err="1" smtClean="0"/>
              <a:t>GeV</a:t>
            </a:r>
            <a:endParaRPr lang="en-US" sz="1400" b="1" dirty="0" smtClean="0"/>
          </a:p>
          <a:p>
            <a:r>
              <a:rPr lang="en-US" sz="1400" b="1" dirty="0" smtClean="0"/>
              <a:t>3.Centrality dependence of low-momentum direct-photon production in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4.Measurement of </a:t>
            </a:r>
            <a:r>
              <a:rPr lang="en-US" sz="1400" b="1" i="1" dirty="0" smtClean="0"/>
              <a:t>K</a:t>
            </a:r>
            <a:r>
              <a:rPr lang="en-US" sz="1400" b="1" dirty="0" smtClean="0"/>
              <a:t>0</a:t>
            </a:r>
            <a:r>
              <a:rPr lang="en-US" sz="1400" b="1" i="1" dirty="0" smtClean="0"/>
              <a:t>S</a:t>
            </a:r>
            <a:r>
              <a:rPr lang="en-US" sz="1400" b="1" dirty="0" smtClean="0"/>
              <a:t> and </a:t>
            </a:r>
            <a:r>
              <a:rPr lang="en-US" sz="1400" b="1" i="1" dirty="0" smtClean="0"/>
              <a:t>K</a:t>
            </a:r>
            <a:r>
              <a:rPr lang="en-US" sz="1400" b="1" dirty="0" smtClean="0"/>
              <a:t>∗0 in </a:t>
            </a:r>
            <a:r>
              <a:rPr lang="en-US" sz="1400" b="1" i="1" dirty="0" err="1" smtClean="0"/>
              <a:t>p</a:t>
            </a:r>
            <a:r>
              <a:rPr lang="en-US" sz="1400" b="1" dirty="0" err="1" smtClean="0"/>
              <a:t>+</a:t>
            </a:r>
            <a:r>
              <a:rPr lang="en-US" sz="1400" b="1" i="1" dirty="0" err="1" smtClean="0"/>
              <a:t>p</a:t>
            </a:r>
            <a:r>
              <a:rPr lang="en-US" sz="1400" b="1" dirty="0" smtClean="0"/>
              <a:t>, </a:t>
            </a:r>
            <a:r>
              <a:rPr lang="en-US" sz="1400" b="1" i="1" dirty="0" err="1" smtClean="0"/>
              <a:t>d</a:t>
            </a:r>
            <a:r>
              <a:rPr lang="en-US" sz="1400" b="1" dirty="0" err="1" smtClean="0"/>
              <a:t>+Au</a:t>
            </a:r>
            <a:r>
              <a:rPr lang="en-US" sz="1400" b="1" dirty="0" smtClean="0"/>
              <a:t>, and </a:t>
            </a:r>
            <a:r>
              <a:rPr lang="en-US" sz="1400" b="1" dirty="0" err="1" smtClean="0"/>
              <a:t>Cu+Cu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5.Heavy-quark production and elliptic flow in </a:t>
            </a:r>
            <a:r>
              <a:rPr lang="en-US" sz="1400" b="1" dirty="0" err="1" smtClean="0"/>
              <a:t>Au+Au</a:t>
            </a:r>
            <a:r>
              <a:rPr lang="en-US" sz="1400" b="1" dirty="0" smtClean="0"/>
              <a:t> collisions at </a:t>
            </a:r>
            <a:r>
              <a:rPr lang="en-US" sz="1400" b="1" i="1" dirty="0" err="1" smtClean="0"/>
              <a:t>sNN</a:t>
            </a:r>
            <a:r>
              <a:rPr lang="en-US" sz="1400" b="1" dirty="0" smtClean="0"/>
              <a:t>−−−√=62.4 </a:t>
            </a:r>
            <a:r>
              <a:rPr lang="en-US" sz="1400" b="1" dirty="0" err="1" smtClean="0"/>
              <a:t>GeV</a:t>
            </a:r>
            <a:endParaRPr lang="en-US" sz="1400" b="1" dirty="0" smtClean="0"/>
          </a:p>
          <a:p>
            <a:r>
              <a:rPr lang="en-US" sz="1400" b="1" dirty="0" smtClean="0"/>
              <a:t>6.Measurement of long-range angular correlation and </a:t>
            </a:r>
            <a:r>
              <a:rPr lang="en-US" sz="1400" b="1" dirty="0" err="1" smtClean="0"/>
              <a:t>quadrupole</a:t>
            </a:r>
            <a:r>
              <a:rPr lang="en-US" sz="1400" b="1" dirty="0" smtClean="0"/>
              <a:t> anisotropy of </a:t>
            </a:r>
            <a:r>
              <a:rPr lang="en-US" sz="1400" b="1" dirty="0" err="1" smtClean="0"/>
              <a:t>pions</a:t>
            </a:r>
            <a:r>
              <a:rPr lang="en-US" sz="1400" b="1" dirty="0" smtClean="0"/>
              <a:t> and (anti)protons in central </a:t>
            </a:r>
            <a:r>
              <a:rPr lang="en-US" sz="1400" b="1" i="1" dirty="0" err="1" smtClean="0"/>
              <a:t>d</a:t>
            </a:r>
            <a:r>
              <a:rPr lang="en-US" sz="1400" b="1" dirty="0" err="1" smtClean="0"/>
              <a:t>+Au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7.Comparison of the space-time extent of the emission source in </a:t>
            </a:r>
            <a:r>
              <a:rPr lang="en-US" sz="1400" b="1" i="1" dirty="0" err="1" smtClean="0"/>
              <a:t>d</a:t>
            </a:r>
            <a:r>
              <a:rPr lang="en-US" sz="1400" b="1" dirty="0" err="1" smtClean="0"/>
              <a:t>+Au</a:t>
            </a:r>
            <a:r>
              <a:rPr lang="en-US" sz="1400" b="1" dirty="0" smtClean="0"/>
              <a:t> and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9.Measurement of Υ(1S+2S+3S) production in </a:t>
            </a:r>
            <a:r>
              <a:rPr lang="en-US" sz="1400" b="1" i="1" dirty="0" err="1" smtClean="0"/>
              <a:t>p</a:t>
            </a:r>
            <a:r>
              <a:rPr lang="en-US" sz="1400" b="1" dirty="0" err="1" smtClean="0"/>
              <a:t>+</a:t>
            </a:r>
            <a:r>
              <a:rPr lang="en-US" sz="1400" b="1" i="1" dirty="0" err="1" smtClean="0"/>
              <a:t>p</a:t>
            </a:r>
            <a:r>
              <a:rPr lang="en-US" sz="1400" b="1" dirty="0" smtClean="0"/>
              <a:t> and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10.Nuclear matter effects on </a:t>
            </a:r>
            <a:r>
              <a:rPr lang="en-US" sz="1400" b="1" i="1" dirty="0" smtClean="0"/>
              <a:t>J</a:t>
            </a:r>
            <a:r>
              <a:rPr lang="en-US" sz="1400" b="1" dirty="0" smtClean="0"/>
              <a:t>/</a:t>
            </a:r>
            <a:r>
              <a:rPr lang="en-US" sz="1400" b="1" i="1" dirty="0" smtClean="0"/>
              <a:t>ψ</a:t>
            </a:r>
            <a:r>
              <a:rPr lang="en-US" sz="1400" b="1" dirty="0" smtClean="0"/>
              <a:t> production in asymmetric </a:t>
            </a:r>
            <a:r>
              <a:rPr lang="en-US" sz="1400" b="1" dirty="0" err="1" smtClean="0"/>
              <a:t>Cu+Au</a:t>
            </a:r>
            <a:r>
              <a:rPr lang="en-US" sz="1400" b="1" dirty="0" smtClean="0"/>
              <a:t> collisions at </a:t>
            </a:r>
            <a:r>
              <a:rPr lang="en-US" sz="1400" b="1" i="1" dirty="0" err="1" smtClean="0"/>
              <a:t>sNN</a:t>
            </a:r>
            <a:r>
              <a:rPr lang="en-US" sz="1400" b="1" dirty="0" smtClean="0"/>
              <a:t>−−−√ = 200 </a:t>
            </a:r>
            <a:r>
              <a:rPr lang="en-US" sz="1400" b="1" dirty="0" err="1" smtClean="0"/>
              <a:t>GeV</a:t>
            </a:r>
            <a:endParaRPr lang="en-US" sz="1400" b="1" dirty="0" smtClean="0"/>
          </a:p>
          <a:p>
            <a:r>
              <a:rPr lang="en-US" sz="1400" b="1" dirty="0" smtClean="0"/>
              <a:t>11.Inclusive double-</a:t>
            </a:r>
            <a:r>
              <a:rPr lang="en-US" sz="1400" b="1" dirty="0" err="1" smtClean="0"/>
              <a:t>helicity</a:t>
            </a:r>
            <a:r>
              <a:rPr lang="en-US" sz="1400" b="1" dirty="0" smtClean="0"/>
              <a:t> asymmetries in neutral </a:t>
            </a:r>
            <a:r>
              <a:rPr lang="en-US" sz="1400" b="1" dirty="0" err="1" smtClean="0"/>
              <a:t>pion</a:t>
            </a:r>
            <a:r>
              <a:rPr lang="en-US" sz="1400" b="1" dirty="0" smtClean="0"/>
              <a:t> and eta meson production in </a:t>
            </a:r>
            <a:r>
              <a:rPr lang="en-US" sz="1400" b="1" i="1" dirty="0" smtClean="0"/>
              <a:t>p</a:t>
            </a:r>
            <a:r>
              <a:rPr lang="en-US" sz="1400" b="1" dirty="0" smtClean="0"/>
              <a:t>⃗ +</a:t>
            </a:r>
            <a:r>
              <a:rPr lang="en-US" sz="1400" b="1" i="1" dirty="0" smtClean="0"/>
              <a:t>p</a:t>
            </a:r>
            <a:r>
              <a:rPr lang="en-US" sz="1400" b="1" dirty="0" smtClean="0"/>
              <a:t>⃗  collisions at </a:t>
            </a:r>
            <a:r>
              <a:rPr lang="en-US" sz="1400" b="1" i="1" dirty="0" smtClean="0"/>
              <a:t>s</a:t>
            </a:r>
            <a:r>
              <a:rPr lang="en-US" sz="1400" b="1" dirty="0" smtClean="0"/>
              <a:t>√=200 </a:t>
            </a:r>
            <a:r>
              <a:rPr lang="en-US" sz="1400" b="1" dirty="0" err="1" smtClean="0"/>
              <a:t>GeV</a:t>
            </a:r>
            <a:endParaRPr lang="en-US" sz="1400" b="1" dirty="0" smtClean="0"/>
          </a:p>
          <a:p>
            <a:r>
              <a:rPr lang="en-US" sz="1400" b="1" dirty="0" smtClean="0"/>
              <a:t>12.Concept for an Electron Ion Collider (EIC) detector built around the </a:t>
            </a:r>
            <a:r>
              <a:rPr lang="en-US" sz="1400" b="1" dirty="0" err="1" smtClean="0"/>
              <a:t>BaBar</a:t>
            </a:r>
            <a:r>
              <a:rPr lang="en-US" sz="1400" b="1" dirty="0" smtClean="0"/>
              <a:t> solenoid</a:t>
            </a:r>
          </a:p>
          <a:p>
            <a:r>
              <a:rPr lang="en-US" sz="1400" b="1" dirty="0" smtClean="0"/>
              <a:t>13.Azimuthal-angle dependence of charged-</a:t>
            </a:r>
            <a:r>
              <a:rPr lang="en-US" sz="1400" b="1" dirty="0" err="1" smtClean="0"/>
              <a:t>pion</a:t>
            </a:r>
            <a:r>
              <a:rPr lang="en-US" sz="1400" b="1" dirty="0" smtClean="0"/>
              <a:t>-</a:t>
            </a:r>
            <a:r>
              <a:rPr lang="en-US" sz="1400" b="1" dirty="0" err="1" smtClean="0"/>
              <a:t>interferometry</a:t>
            </a:r>
            <a:r>
              <a:rPr lang="en-US" sz="1400" b="1" dirty="0" smtClean="0"/>
              <a:t> measurements with respect to 2nd- and 3rd-order event planes in </a:t>
            </a:r>
            <a:r>
              <a:rPr lang="en-US" sz="1400" b="1" dirty="0" err="1" smtClean="0"/>
              <a:t>Au+Au</a:t>
            </a:r>
            <a:r>
              <a:rPr lang="en-US" sz="1400" b="1" dirty="0" smtClean="0"/>
              <a:t> collisions at </a:t>
            </a:r>
            <a:r>
              <a:rPr lang="en-US" sz="1400" b="1" i="1" dirty="0" err="1" smtClean="0"/>
              <a:t>sNN</a:t>
            </a:r>
            <a:r>
              <a:rPr lang="en-US" sz="1400" b="1" dirty="0" smtClean="0"/>
              <a:t>−−−√=200 </a:t>
            </a:r>
            <a:r>
              <a:rPr lang="en-US" sz="1400" b="1" dirty="0" err="1" smtClean="0"/>
              <a:t>GeV</a:t>
            </a:r>
            <a:r>
              <a:rPr lang="en-US" sz="1400" b="1" dirty="0" smtClean="0"/>
              <a:t> </a:t>
            </a:r>
          </a:p>
          <a:p>
            <a:r>
              <a:rPr lang="en-US" sz="1400" b="1" dirty="0" smtClean="0"/>
              <a:t>14.Transverse-energy distributions at </a:t>
            </a:r>
            <a:r>
              <a:rPr lang="en-US" sz="1400" b="1" dirty="0" err="1" smtClean="0"/>
              <a:t>midrapidity</a:t>
            </a:r>
            <a:r>
              <a:rPr lang="en-US" sz="1400" b="1" dirty="0" smtClean="0"/>
              <a:t> in </a:t>
            </a:r>
            <a:r>
              <a:rPr lang="en-US" sz="1400" b="1" i="1" dirty="0" err="1" smtClean="0"/>
              <a:t>p</a:t>
            </a:r>
            <a:r>
              <a:rPr lang="en-US" sz="1400" b="1" dirty="0" err="1" smtClean="0"/>
              <a:t>+</a:t>
            </a:r>
            <a:r>
              <a:rPr lang="en-US" sz="1400" b="1" i="1" dirty="0" err="1" smtClean="0"/>
              <a:t>p</a:t>
            </a:r>
            <a:r>
              <a:rPr lang="en-US" sz="1400" b="1" dirty="0" smtClean="0"/>
              <a:t>, </a:t>
            </a:r>
            <a:r>
              <a:rPr lang="en-US" sz="1400" b="1" i="1" dirty="0" err="1" smtClean="0"/>
              <a:t>d</a:t>
            </a:r>
            <a:r>
              <a:rPr lang="en-US" sz="1400" b="1" dirty="0" err="1" smtClean="0"/>
              <a:t>+Au</a:t>
            </a:r>
            <a:r>
              <a:rPr lang="en-US" sz="1400" b="1" dirty="0" smtClean="0"/>
              <a:t>, and </a:t>
            </a:r>
            <a:r>
              <a:rPr lang="en-US" sz="1400" b="1" dirty="0" err="1" smtClean="0"/>
              <a:t>Au+Au</a:t>
            </a:r>
            <a:r>
              <a:rPr lang="en-US" sz="1400" b="1" dirty="0" smtClean="0"/>
              <a:t> collisions at </a:t>
            </a:r>
            <a:r>
              <a:rPr lang="en-US" sz="1400" b="1" i="1" dirty="0" err="1" smtClean="0"/>
              <a:t>sNN</a:t>
            </a:r>
            <a:r>
              <a:rPr lang="en-US" sz="1400" b="1" dirty="0" smtClean="0"/>
              <a:t>−−−√=62.4--200~GeV and implications for particle-production models</a:t>
            </a:r>
          </a:p>
          <a:p>
            <a:r>
              <a:rPr lang="en-US" sz="1400" b="1" dirty="0" smtClean="0"/>
              <a:t>15.Measurement of transverse-single-spin asymmetries for </a:t>
            </a:r>
            <a:r>
              <a:rPr lang="en-US" sz="1400" b="1" dirty="0" err="1" smtClean="0"/>
              <a:t>midrapidity</a:t>
            </a:r>
            <a:r>
              <a:rPr lang="en-US" sz="1400" b="1" dirty="0" smtClean="0"/>
              <a:t> and forward-rapidity production of hadrons in polarized </a:t>
            </a:r>
            <a:r>
              <a:rPr lang="en-US" sz="1400" b="1" dirty="0" err="1" smtClean="0"/>
              <a:t>p+p</a:t>
            </a:r>
            <a:r>
              <a:rPr lang="en-US" sz="1400" b="1" dirty="0" smtClean="0"/>
              <a:t> collisions at </a:t>
            </a:r>
            <a:r>
              <a:rPr lang="en-US" sz="1400" b="1" i="1" dirty="0" smtClean="0"/>
              <a:t>s</a:t>
            </a:r>
            <a:r>
              <a:rPr lang="en-US" sz="1400" b="1" dirty="0" smtClean="0"/>
              <a:t>√=200 and 62.4 </a:t>
            </a:r>
            <a:r>
              <a:rPr lang="en-US" sz="1400" b="1" dirty="0" err="1" smtClean="0"/>
              <a:t>GeV</a:t>
            </a:r>
            <a:r>
              <a:rPr lang="en-US" sz="1400" b="1" dirty="0" smtClean="0"/>
              <a:t> </a:t>
            </a:r>
          </a:p>
          <a:p>
            <a:r>
              <a:rPr lang="en-US" sz="1400" b="1" dirty="0" smtClean="0"/>
              <a:t>16.Heavy-flavor electron-</a:t>
            </a:r>
            <a:r>
              <a:rPr lang="en-US" sz="1400" b="1" dirty="0" err="1" smtClean="0"/>
              <a:t>muon</a:t>
            </a:r>
            <a:r>
              <a:rPr lang="en-US" sz="1400" b="1" dirty="0" smtClean="0"/>
              <a:t> correlations in </a:t>
            </a:r>
            <a:r>
              <a:rPr lang="en-US" sz="1400" b="1" i="1" dirty="0" err="1" smtClean="0"/>
              <a:t>p</a:t>
            </a:r>
            <a:r>
              <a:rPr lang="en-US" sz="1400" b="1" dirty="0" err="1" smtClean="0"/>
              <a:t>+</a:t>
            </a:r>
            <a:r>
              <a:rPr lang="en-US" sz="1400" b="1" i="1" dirty="0" err="1" smtClean="0"/>
              <a:t>p</a:t>
            </a:r>
            <a:r>
              <a:rPr lang="en-US" sz="1400" b="1" dirty="0" smtClean="0"/>
              <a:t> and </a:t>
            </a:r>
            <a:r>
              <a:rPr lang="en-US" sz="1400" b="1" i="1" dirty="0" err="1" smtClean="0"/>
              <a:t>d</a:t>
            </a:r>
            <a:r>
              <a:rPr lang="en-US" sz="1400" b="1" dirty="0" err="1" smtClean="0"/>
              <a:t>+Au</a:t>
            </a:r>
            <a:r>
              <a:rPr lang="en-US" sz="1400" b="1" dirty="0" smtClean="0"/>
              <a:t> collisions at </a:t>
            </a:r>
            <a:r>
              <a:rPr lang="en-US" sz="1400" b="1" i="1" dirty="0" err="1" smtClean="0"/>
              <a:t>sNN</a:t>
            </a:r>
            <a:r>
              <a:rPr lang="en-US" sz="1400" b="1" dirty="0" smtClean="0"/>
              <a:t>−−−√ = 200 </a:t>
            </a:r>
            <a:r>
              <a:rPr lang="en-US" sz="1400" b="1" dirty="0" err="1" smtClean="0"/>
              <a:t>GeV</a:t>
            </a:r>
            <a:endParaRPr lang="en-US" sz="1400" b="1" dirty="0" smtClean="0"/>
          </a:p>
          <a:p>
            <a:r>
              <a:rPr lang="en-US" sz="1400" b="1" dirty="0" smtClean="0"/>
              <a:t>17.System-size dependence of open-heavy-flavor production in nucleus-nucleus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18.Centrality categorization for R_{p(d)+A} in high-energy collisions</a:t>
            </a:r>
          </a:p>
          <a:p>
            <a:r>
              <a:rPr lang="en-US" sz="1400" b="1" dirty="0" smtClean="0"/>
              <a:t>19.Cold-nuclear-matter effects on heavy-quark production at forward and backward rapidity in </a:t>
            </a:r>
            <a:r>
              <a:rPr lang="en-US" sz="1400" b="1" dirty="0" err="1" smtClean="0"/>
              <a:t>d+Au</a:t>
            </a:r>
            <a:r>
              <a:rPr lang="en-US" sz="1400" b="1" dirty="0" smtClean="0"/>
              <a:t> collisions at </a:t>
            </a:r>
            <a:r>
              <a:rPr lang="en-US" sz="1400" b="1" i="1" dirty="0" err="1" smtClean="0"/>
              <a:t>sNN</a:t>
            </a:r>
            <a:r>
              <a:rPr lang="en-US" sz="1400" b="1" dirty="0" smtClean="0"/>
              <a:t>−−−−√=200 </a:t>
            </a:r>
            <a:r>
              <a:rPr lang="en-US" sz="1400" b="1" dirty="0" err="1" smtClean="0"/>
              <a:t>GeV</a:t>
            </a:r>
            <a:endParaRPr lang="en-US" sz="1400" b="1" dirty="0" smtClean="0"/>
          </a:p>
          <a:p>
            <a:r>
              <a:rPr lang="en-US" sz="1400" b="1" dirty="0" smtClean="0"/>
              <a:t>20.Azimuthal anisotropy of pi^0 and eta mesons in </a:t>
            </a:r>
            <a:r>
              <a:rPr lang="en-US" sz="1400" b="1" dirty="0" err="1" smtClean="0"/>
              <a:t>Au+Au</a:t>
            </a:r>
            <a:r>
              <a:rPr lang="en-US" sz="1400" b="1" dirty="0" smtClean="0"/>
              <a:t> collisions at </a:t>
            </a:r>
            <a:r>
              <a:rPr lang="en-US" sz="1400" b="1" dirty="0" err="1" smtClean="0"/>
              <a:t>sqrt</a:t>
            </a:r>
            <a:r>
              <a:rPr lang="en-US" sz="1400" b="1" dirty="0" smtClean="0"/>
              <a:t>(</a:t>
            </a:r>
            <a:r>
              <a:rPr lang="en-US" sz="1400" b="1" dirty="0" err="1" smtClean="0"/>
              <a:t>s_NN</a:t>
            </a:r>
            <a:r>
              <a:rPr lang="en-US" sz="1400" b="1" dirty="0" smtClean="0"/>
              <a:t>)=200 </a:t>
            </a:r>
            <a:r>
              <a:rPr lang="en-US" sz="1400" b="1" dirty="0" err="1" smtClean="0"/>
              <a:t>GeV</a:t>
            </a:r>
            <a:endParaRPr lang="en-US" sz="1400" b="1" dirty="0" smtClean="0"/>
          </a:p>
          <a:p>
            <a:r>
              <a:rPr lang="en-US" sz="1400" b="1" dirty="0" smtClean="0"/>
              <a:t>21. Cross Section and Transverse Single Spin Asymmetry of $\eta$ Mesons in $p^{\</a:t>
            </a:r>
            <a:r>
              <a:rPr lang="en-US" sz="1400" b="1" dirty="0" err="1" smtClean="0"/>
              <a:t>uparrow</a:t>
            </a:r>
            <a:r>
              <a:rPr lang="en-US" sz="1400" b="1" dirty="0" smtClean="0"/>
              <a:t>}+p$ collisions at $\</a:t>
            </a:r>
            <a:r>
              <a:rPr lang="en-US" sz="1400" b="1" dirty="0" err="1" smtClean="0"/>
              <a:t>sqrt</a:t>
            </a:r>
            <a:r>
              <a:rPr lang="en-US" sz="1400" b="1" dirty="0" smtClean="0"/>
              <a:t>{s}$\,=\,200~GeV at Forward Rapidity</a:t>
            </a:r>
          </a:p>
        </p:txBody>
      </p:sp>
      <p:sp>
        <p:nvSpPr>
          <p:cNvPr id="7" name="TextBox 6"/>
          <p:cNvSpPr txBox="1"/>
          <p:nvPr/>
        </p:nvSpPr>
        <p:spPr>
          <a:xfrm>
            <a:off x="1143000" y="152400"/>
            <a:ext cx="7052252" cy="523220"/>
          </a:xfrm>
          <a:prstGeom prst="rect">
            <a:avLst/>
          </a:prstGeom>
          <a:noFill/>
        </p:spPr>
        <p:txBody>
          <a:bodyPr wrap="none" rtlCol="0">
            <a:spAutoFit/>
          </a:bodyPr>
          <a:lstStyle/>
          <a:p>
            <a:r>
              <a:rPr lang="en-US" sz="2800" u="sng" dirty="0" smtClean="0">
                <a:solidFill>
                  <a:schemeClr val="bg2"/>
                </a:solidFill>
              </a:rPr>
              <a:t>21 PHENIX Papers Submitted in Last 12 Months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17</a:t>
            </a:fld>
            <a:endParaRPr lang="en-US"/>
          </a:p>
        </p:txBody>
      </p:sp>
      <p:sp>
        <p:nvSpPr>
          <p:cNvPr id="5" name="Rectangle 4"/>
          <p:cNvSpPr/>
          <p:nvPr/>
        </p:nvSpPr>
        <p:spPr>
          <a:xfrm>
            <a:off x="2590800" y="2486561"/>
            <a:ext cx="3848681" cy="1323439"/>
          </a:xfrm>
          <a:prstGeom prst="rect">
            <a:avLst/>
          </a:prstGeom>
        </p:spPr>
        <p:txBody>
          <a:bodyPr wrap="none">
            <a:spAutoFit/>
          </a:bodyPr>
          <a:lstStyle/>
          <a:p>
            <a:pPr marL="514350" indent="-514350" algn="ctr"/>
            <a:r>
              <a:rPr lang="en-US" sz="4000" dirty="0" smtClean="0">
                <a:solidFill>
                  <a:schemeClr val="bg2"/>
                </a:solidFill>
              </a:rPr>
              <a:t>Run-14 </a:t>
            </a:r>
            <a:r>
              <a:rPr lang="en-US" sz="4000" dirty="0" err="1" smtClean="0">
                <a:solidFill>
                  <a:schemeClr val="bg2"/>
                </a:solidFill>
              </a:rPr>
              <a:t>Au+Au</a:t>
            </a:r>
            <a:r>
              <a:rPr lang="en-US" sz="4000" dirty="0" smtClean="0">
                <a:solidFill>
                  <a:schemeClr val="bg2"/>
                </a:solidFill>
              </a:rPr>
              <a:t> </a:t>
            </a:r>
          </a:p>
          <a:p>
            <a:pPr marL="514350" indent="-514350" algn="ctr"/>
            <a:r>
              <a:rPr lang="en-US" sz="4000" dirty="0" smtClean="0">
                <a:solidFill>
                  <a:schemeClr val="bg2"/>
                </a:solidFill>
              </a:rPr>
              <a:t>data taking status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18</a:t>
            </a:fld>
            <a:endParaRPr lang="en-US"/>
          </a:p>
        </p:txBody>
      </p:sp>
      <p:sp>
        <p:nvSpPr>
          <p:cNvPr id="16" name="TextBox 15"/>
          <p:cNvSpPr txBox="1"/>
          <p:nvPr/>
        </p:nvSpPr>
        <p:spPr>
          <a:xfrm>
            <a:off x="1219200" y="76200"/>
            <a:ext cx="6962227" cy="646331"/>
          </a:xfrm>
          <a:prstGeom prst="rect">
            <a:avLst/>
          </a:prstGeom>
          <a:noFill/>
        </p:spPr>
        <p:txBody>
          <a:bodyPr wrap="none" rtlCol="0">
            <a:spAutoFit/>
          </a:bodyPr>
          <a:lstStyle/>
          <a:p>
            <a:r>
              <a:rPr lang="en-US" sz="3600" u="sng" dirty="0" smtClean="0">
                <a:solidFill>
                  <a:schemeClr val="bg2"/>
                </a:solidFill>
              </a:rPr>
              <a:t>Run-14 Fantastic RHIC Performance!</a:t>
            </a:r>
          </a:p>
        </p:txBody>
      </p:sp>
      <p:pic>
        <p:nvPicPr>
          <p:cNvPr id="17" name="Picture 1"/>
          <p:cNvPicPr>
            <a:picLocks noChangeAspect="1" noChangeArrowheads="1"/>
          </p:cNvPicPr>
          <p:nvPr/>
        </p:nvPicPr>
        <p:blipFill>
          <a:blip r:embed="rId2" cstate="print"/>
          <a:srcRect/>
          <a:stretch>
            <a:fillRect/>
          </a:stretch>
        </p:blipFill>
        <p:spPr bwMode="auto">
          <a:xfrm>
            <a:off x="609600" y="838200"/>
            <a:ext cx="8001000" cy="5614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19</a:t>
            </a:fld>
            <a:endParaRPr lang="en-US"/>
          </a:p>
        </p:txBody>
      </p:sp>
      <p:pic>
        <p:nvPicPr>
          <p:cNvPr id="5" name="Picture 2"/>
          <p:cNvPicPr>
            <a:picLocks noChangeAspect="1" noChangeArrowheads="1"/>
          </p:cNvPicPr>
          <p:nvPr/>
        </p:nvPicPr>
        <p:blipFill>
          <a:blip r:embed="rId2" cstate="print"/>
          <a:srcRect l="1875" t="3206" r="1875" b="4610"/>
          <a:stretch>
            <a:fillRect/>
          </a:stretch>
        </p:blipFill>
        <p:spPr bwMode="auto">
          <a:xfrm>
            <a:off x="152400" y="0"/>
            <a:ext cx="8839200" cy="6600551"/>
          </a:xfrm>
          <a:prstGeom prst="rect">
            <a:avLst/>
          </a:prstGeom>
          <a:noFill/>
          <a:ln w="9525">
            <a:noFill/>
            <a:miter lim="800000"/>
            <a:headEnd/>
            <a:tailEnd/>
          </a:ln>
        </p:spPr>
      </p:pic>
      <p:sp>
        <p:nvSpPr>
          <p:cNvPr id="6" name="Text Box 44"/>
          <p:cNvSpPr txBox="1">
            <a:spLocks noChangeArrowheads="1"/>
          </p:cNvSpPr>
          <p:nvPr/>
        </p:nvSpPr>
        <p:spPr bwMode="auto">
          <a:xfrm>
            <a:off x="1143000" y="0"/>
            <a:ext cx="6966972" cy="707886"/>
          </a:xfrm>
          <a:prstGeom prst="rect">
            <a:avLst/>
          </a:prstGeom>
          <a:noFill/>
          <a:ln w="9525" algn="ctr">
            <a:noFill/>
            <a:miter lim="800000"/>
            <a:headEnd/>
            <a:tailEnd/>
          </a:ln>
          <a:effectLst/>
        </p:spPr>
        <p:txBody>
          <a:bodyPr wrap="none">
            <a:spAutoFit/>
          </a:bodyPr>
          <a:lstStyle/>
          <a:p>
            <a:r>
              <a:rPr lang="en-US" sz="4000" b="1" dirty="0">
                <a:solidFill>
                  <a:schemeClr val="tx1"/>
                </a:solidFill>
              </a:rPr>
              <a:t>End of Run-0 Celebration (1999)</a:t>
            </a:r>
          </a:p>
        </p:txBody>
      </p:sp>
      <p:sp>
        <p:nvSpPr>
          <p:cNvPr id="7" name="Text Box 44"/>
          <p:cNvSpPr txBox="1">
            <a:spLocks noChangeArrowheads="1"/>
          </p:cNvSpPr>
          <p:nvPr/>
        </p:nvSpPr>
        <p:spPr bwMode="auto">
          <a:xfrm>
            <a:off x="762000" y="5845314"/>
            <a:ext cx="7858241" cy="707886"/>
          </a:xfrm>
          <a:prstGeom prst="rect">
            <a:avLst/>
          </a:prstGeom>
          <a:solidFill>
            <a:schemeClr val="bg1"/>
          </a:solidFill>
          <a:ln w="9525" algn="ctr">
            <a:solidFill>
              <a:srgbClr val="FF0000"/>
            </a:solidFill>
            <a:miter lim="800000"/>
            <a:headEnd/>
            <a:tailEnd/>
          </a:ln>
          <a:effectLst/>
        </p:spPr>
        <p:txBody>
          <a:bodyPr wrap="none">
            <a:spAutoFit/>
          </a:bodyPr>
          <a:lstStyle/>
          <a:p>
            <a:r>
              <a:rPr lang="en-US" sz="4000" b="1" dirty="0" smtClean="0">
                <a:solidFill>
                  <a:srgbClr val="FF0000"/>
                </a:solidFill>
              </a:rPr>
              <a:t>Imagined Run-14 </a:t>
            </a:r>
            <a:r>
              <a:rPr lang="en-US" sz="4000" b="1" dirty="0">
                <a:solidFill>
                  <a:srgbClr val="FF0000"/>
                </a:solidFill>
              </a:rPr>
              <a:t>Celebration </a:t>
            </a:r>
            <a:r>
              <a:rPr lang="en-US" sz="4000" b="1" dirty="0" smtClean="0">
                <a:solidFill>
                  <a:srgbClr val="FF0000"/>
                </a:solidFill>
              </a:rPr>
              <a:t>(2014)</a:t>
            </a:r>
            <a:endParaRPr lang="en-US" sz="4000" b="1" dirty="0">
              <a:solidFill>
                <a:srgbClr val="FF0000"/>
              </a:solidFill>
            </a:endParaRPr>
          </a:p>
        </p:txBody>
      </p:sp>
      <p:sp>
        <p:nvSpPr>
          <p:cNvPr id="8" name="Rectangle 7"/>
          <p:cNvSpPr/>
          <p:nvPr/>
        </p:nvSpPr>
        <p:spPr>
          <a:xfrm rot="21325689">
            <a:off x="2778929" y="2281658"/>
            <a:ext cx="2362200" cy="978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Stochastic</a:t>
            </a:r>
            <a:endParaRPr lang="en-US" sz="4000" b="1" dirty="0">
              <a:solidFill>
                <a:srgbClr val="0070C0"/>
              </a:solidFill>
            </a:endParaRPr>
          </a:p>
        </p:txBody>
      </p:sp>
      <p:sp>
        <p:nvSpPr>
          <p:cNvPr id="9" name="Rectangle 8"/>
          <p:cNvSpPr/>
          <p:nvPr/>
        </p:nvSpPr>
        <p:spPr>
          <a:xfrm>
            <a:off x="5791200" y="2526646"/>
            <a:ext cx="2016442" cy="978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70C0"/>
                </a:solidFill>
              </a:rPr>
              <a:t>Cooling</a:t>
            </a:r>
            <a:endParaRPr lang="en-US" sz="4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a:t>
            </a:fld>
            <a:endParaRPr lang="en-US"/>
          </a:p>
        </p:txBody>
      </p:sp>
      <p:sp>
        <p:nvSpPr>
          <p:cNvPr id="5" name="TextBox 4"/>
          <p:cNvSpPr txBox="1"/>
          <p:nvPr/>
        </p:nvSpPr>
        <p:spPr>
          <a:xfrm>
            <a:off x="533400" y="914400"/>
            <a:ext cx="8077200" cy="3524042"/>
          </a:xfrm>
          <a:prstGeom prst="rect">
            <a:avLst/>
          </a:prstGeom>
          <a:solidFill>
            <a:schemeClr val="tx1">
              <a:lumMod val="95000"/>
              <a:lumOff val="5000"/>
            </a:schemeClr>
          </a:solidFill>
          <a:ln>
            <a:solidFill>
              <a:srgbClr val="00B0F0"/>
            </a:solidFill>
          </a:ln>
        </p:spPr>
        <p:txBody>
          <a:bodyPr wrap="square" rtlCol="0">
            <a:spAutoFit/>
          </a:bodyPr>
          <a:lstStyle/>
          <a:p>
            <a:pPr marL="514350" indent="-514350" algn="ctr"/>
            <a:endParaRPr lang="en-US" sz="1100" dirty="0" smtClean="0">
              <a:solidFill>
                <a:schemeClr val="bg2"/>
              </a:solidFill>
            </a:endParaRPr>
          </a:p>
          <a:p>
            <a:pPr marL="514350" indent="-514350" algn="ctr">
              <a:buFont typeface="Arial" pitchFamily="34" charset="0"/>
              <a:buChar char="•"/>
            </a:pPr>
            <a:r>
              <a:rPr lang="en-US" sz="2800" dirty="0" smtClean="0">
                <a:solidFill>
                  <a:schemeClr val="bg2"/>
                </a:solidFill>
              </a:rPr>
              <a:t>Brief highlights of a few recent accomplishments</a:t>
            </a:r>
          </a:p>
          <a:p>
            <a:pPr marL="514350" indent="-514350" algn="ctr">
              <a:buAutoNum type="arabicPeriod"/>
            </a:pPr>
            <a:endParaRPr lang="en-US" sz="2800" dirty="0" smtClean="0">
              <a:solidFill>
                <a:schemeClr val="bg2"/>
              </a:solidFill>
            </a:endParaRPr>
          </a:p>
          <a:p>
            <a:pPr marL="514350" indent="-514350" algn="ctr">
              <a:buFont typeface="Arial" pitchFamily="34" charset="0"/>
              <a:buChar char="•"/>
            </a:pPr>
            <a:r>
              <a:rPr lang="en-US" sz="2800" dirty="0" smtClean="0">
                <a:solidFill>
                  <a:schemeClr val="bg2"/>
                </a:solidFill>
              </a:rPr>
              <a:t>Run-14 </a:t>
            </a:r>
            <a:r>
              <a:rPr lang="en-US" sz="2800" dirty="0" err="1" smtClean="0">
                <a:solidFill>
                  <a:schemeClr val="bg2"/>
                </a:solidFill>
              </a:rPr>
              <a:t>Au+Au</a:t>
            </a:r>
            <a:r>
              <a:rPr lang="en-US" sz="2800" dirty="0" smtClean="0">
                <a:solidFill>
                  <a:schemeClr val="bg2"/>
                </a:solidFill>
              </a:rPr>
              <a:t> data taking status</a:t>
            </a:r>
          </a:p>
          <a:p>
            <a:pPr marL="514350" indent="-514350" algn="ctr">
              <a:buAutoNum type="arabicPeriod"/>
            </a:pPr>
            <a:endParaRPr lang="en-US" sz="2800" dirty="0" smtClean="0">
              <a:solidFill>
                <a:schemeClr val="bg2"/>
              </a:solidFill>
            </a:endParaRPr>
          </a:p>
          <a:p>
            <a:pPr marL="514350" indent="-514350" algn="ctr">
              <a:buFont typeface="Arial" pitchFamily="34" charset="0"/>
              <a:buChar char="•"/>
            </a:pPr>
            <a:r>
              <a:rPr lang="en-US" sz="2800" dirty="0" smtClean="0">
                <a:solidFill>
                  <a:schemeClr val="bg2"/>
                </a:solidFill>
              </a:rPr>
              <a:t>Run-15 Beam Use Request</a:t>
            </a:r>
          </a:p>
          <a:p>
            <a:pPr marL="514350" indent="-514350" algn="ctr"/>
            <a:endParaRPr lang="en-US" sz="2800" dirty="0" smtClean="0">
              <a:solidFill>
                <a:schemeClr val="bg2"/>
              </a:solidFill>
            </a:endParaRPr>
          </a:p>
          <a:p>
            <a:pPr marL="514350" indent="-514350" algn="ctr">
              <a:buFont typeface="Arial" pitchFamily="34" charset="0"/>
              <a:buChar char="•"/>
            </a:pPr>
            <a:r>
              <a:rPr lang="en-US" sz="2800" dirty="0" smtClean="0">
                <a:solidFill>
                  <a:schemeClr val="bg2"/>
                </a:solidFill>
              </a:rPr>
              <a:t>Run-16 Beam Use Request</a:t>
            </a:r>
          </a:p>
          <a:p>
            <a:pPr marL="514350" indent="-514350" algn="ctr"/>
            <a:r>
              <a:rPr lang="en-US" sz="1600" dirty="0" smtClean="0">
                <a:solidFill>
                  <a:schemeClr val="bg2"/>
                </a:solidFill>
              </a:rPr>
              <a:t> </a:t>
            </a:r>
            <a:endParaRPr lang="en-US" sz="2800" dirty="0" smtClean="0">
              <a:solidFill>
                <a:schemeClr val="bg2"/>
              </a:solidFill>
            </a:endParaRPr>
          </a:p>
        </p:txBody>
      </p:sp>
      <p:sp>
        <p:nvSpPr>
          <p:cNvPr id="6" name="TextBox 5"/>
          <p:cNvSpPr txBox="1"/>
          <p:nvPr/>
        </p:nvSpPr>
        <p:spPr>
          <a:xfrm>
            <a:off x="3810000" y="76200"/>
            <a:ext cx="1569660" cy="646331"/>
          </a:xfrm>
          <a:prstGeom prst="rect">
            <a:avLst/>
          </a:prstGeom>
          <a:noFill/>
        </p:spPr>
        <p:txBody>
          <a:bodyPr wrap="none" rtlCol="0">
            <a:spAutoFit/>
          </a:bodyPr>
          <a:lstStyle/>
          <a:p>
            <a:r>
              <a:rPr lang="en-US" sz="3600" u="sng" dirty="0" smtClean="0">
                <a:solidFill>
                  <a:schemeClr val="bg2"/>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20</a:t>
            </a:fld>
            <a:endParaRPr lang="en-US"/>
          </a:p>
        </p:txBody>
      </p:sp>
      <p:sp>
        <p:nvSpPr>
          <p:cNvPr id="6" name="TextBox 5"/>
          <p:cNvSpPr txBox="1"/>
          <p:nvPr/>
        </p:nvSpPr>
        <p:spPr>
          <a:xfrm>
            <a:off x="1589977" y="115669"/>
            <a:ext cx="6179962" cy="646331"/>
          </a:xfrm>
          <a:prstGeom prst="rect">
            <a:avLst/>
          </a:prstGeom>
          <a:noFill/>
        </p:spPr>
        <p:txBody>
          <a:bodyPr wrap="none" rtlCol="0">
            <a:spAutoFit/>
          </a:bodyPr>
          <a:lstStyle/>
          <a:p>
            <a:r>
              <a:rPr lang="en-US" sz="3600" u="sng" dirty="0" smtClean="0">
                <a:solidFill>
                  <a:schemeClr val="bg2"/>
                </a:solidFill>
              </a:rPr>
              <a:t>Steady Beam Week-after-Week!</a:t>
            </a:r>
          </a:p>
        </p:txBody>
      </p:sp>
      <p:sp>
        <p:nvSpPr>
          <p:cNvPr id="7" name="TextBox 6"/>
          <p:cNvSpPr txBox="1"/>
          <p:nvPr/>
        </p:nvSpPr>
        <p:spPr>
          <a:xfrm>
            <a:off x="1230912" y="5168205"/>
            <a:ext cx="6569940" cy="1384995"/>
          </a:xfrm>
          <a:prstGeom prst="rect">
            <a:avLst/>
          </a:prstGeom>
          <a:noFill/>
        </p:spPr>
        <p:txBody>
          <a:bodyPr wrap="none" rtlCol="0">
            <a:spAutoFit/>
          </a:bodyPr>
          <a:lstStyle/>
          <a:p>
            <a:pPr algn="ctr"/>
            <a:r>
              <a:rPr lang="en-US" sz="2800" dirty="0" smtClean="0">
                <a:solidFill>
                  <a:schemeClr val="bg2"/>
                </a:solidFill>
              </a:rPr>
              <a:t>Our goal was 1.5 nb</a:t>
            </a:r>
            <a:r>
              <a:rPr lang="en-US" sz="2800" baseline="30000" dirty="0" smtClean="0">
                <a:solidFill>
                  <a:schemeClr val="bg2"/>
                </a:solidFill>
              </a:rPr>
              <a:t>-1</a:t>
            </a:r>
            <a:r>
              <a:rPr lang="en-US" sz="2800" dirty="0" smtClean="0">
                <a:solidFill>
                  <a:schemeClr val="bg2"/>
                </a:solidFill>
              </a:rPr>
              <a:t> within |z|&lt; 10 cm.</a:t>
            </a:r>
          </a:p>
          <a:p>
            <a:pPr algn="ctr"/>
            <a:r>
              <a:rPr lang="en-US" sz="2800" dirty="0" smtClean="0">
                <a:solidFill>
                  <a:schemeClr val="bg2"/>
                </a:solidFill>
              </a:rPr>
              <a:t>Achieved earlier and now </a:t>
            </a:r>
            <a:r>
              <a:rPr lang="en-US" sz="2800" u="sng" dirty="0" smtClean="0">
                <a:solidFill>
                  <a:srgbClr val="FFFF00"/>
                </a:solidFill>
              </a:rPr>
              <a:t>exceeded by 55%</a:t>
            </a:r>
          </a:p>
          <a:p>
            <a:pPr algn="ctr"/>
            <a:r>
              <a:rPr lang="en-US" sz="2800" dirty="0" smtClean="0">
                <a:solidFill>
                  <a:schemeClr val="bg2"/>
                </a:solidFill>
              </a:rPr>
              <a:t>Very quick ramp up, PHENIX uptime &gt; 80%</a:t>
            </a:r>
          </a:p>
        </p:txBody>
      </p:sp>
      <p:pic>
        <p:nvPicPr>
          <p:cNvPr id="2" name="Picture 2" descr="C:\Users\nagle\AppData\Local\Temp\RHICdeliveredEvents12weeks.png"/>
          <p:cNvPicPr>
            <a:picLocks noChangeAspect="1" noChangeArrowheads="1"/>
          </p:cNvPicPr>
          <p:nvPr/>
        </p:nvPicPr>
        <p:blipFill>
          <a:blip r:embed="rId2" cstate="print"/>
          <a:srcRect/>
          <a:stretch>
            <a:fillRect/>
          </a:stretch>
        </p:blipFill>
        <p:spPr bwMode="auto">
          <a:xfrm>
            <a:off x="4724400" y="933450"/>
            <a:ext cx="4188202" cy="4019550"/>
          </a:xfrm>
          <a:prstGeom prst="rect">
            <a:avLst/>
          </a:prstGeom>
          <a:noFill/>
        </p:spPr>
      </p:pic>
      <p:pic>
        <p:nvPicPr>
          <p:cNvPr id="1027" name="Picture 3" descr="C:\Users\nagle\AppData\Local\Temp\IntLumiJun10Proj.png"/>
          <p:cNvPicPr>
            <a:picLocks noChangeAspect="1" noChangeArrowheads="1"/>
          </p:cNvPicPr>
          <p:nvPr/>
        </p:nvPicPr>
        <p:blipFill>
          <a:blip r:embed="rId3" cstate="print"/>
          <a:srcRect/>
          <a:stretch>
            <a:fillRect/>
          </a:stretch>
        </p:blipFill>
        <p:spPr bwMode="auto">
          <a:xfrm>
            <a:off x="301546" y="914400"/>
            <a:ext cx="4211103" cy="4038600"/>
          </a:xfrm>
          <a:prstGeom prst="rect">
            <a:avLst/>
          </a:prstGeom>
          <a:solidFill>
            <a:schemeClr val="bg1"/>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21</a:t>
            </a:fld>
            <a:endParaRPr lang="en-US"/>
          </a:p>
        </p:txBody>
      </p:sp>
      <p:sp>
        <p:nvSpPr>
          <p:cNvPr id="5" name="TextBox 4"/>
          <p:cNvSpPr txBox="1"/>
          <p:nvPr/>
        </p:nvSpPr>
        <p:spPr>
          <a:xfrm>
            <a:off x="1614510" y="39469"/>
            <a:ext cx="6005490" cy="646331"/>
          </a:xfrm>
          <a:prstGeom prst="rect">
            <a:avLst/>
          </a:prstGeom>
          <a:noFill/>
        </p:spPr>
        <p:txBody>
          <a:bodyPr wrap="none" rtlCol="0">
            <a:spAutoFit/>
          </a:bodyPr>
          <a:lstStyle/>
          <a:p>
            <a:r>
              <a:rPr lang="en-US" sz="3600" u="sng" dirty="0" smtClean="0">
                <a:solidFill>
                  <a:schemeClr val="bg2"/>
                </a:solidFill>
              </a:rPr>
              <a:t>PHENIX Performance in Run-14</a:t>
            </a:r>
          </a:p>
        </p:txBody>
      </p:sp>
      <p:sp>
        <p:nvSpPr>
          <p:cNvPr id="6" name="TextBox 5"/>
          <p:cNvSpPr txBox="1"/>
          <p:nvPr/>
        </p:nvSpPr>
        <p:spPr>
          <a:xfrm>
            <a:off x="687776" y="762000"/>
            <a:ext cx="8075224" cy="1815882"/>
          </a:xfrm>
          <a:prstGeom prst="rect">
            <a:avLst/>
          </a:prstGeom>
          <a:noFill/>
        </p:spPr>
        <p:txBody>
          <a:bodyPr wrap="none" rtlCol="0">
            <a:spAutoFit/>
          </a:bodyPr>
          <a:lstStyle/>
          <a:p>
            <a:pPr algn="ctr"/>
            <a:r>
              <a:rPr lang="en-US" sz="2800" dirty="0" smtClean="0">
                <a:solidFill>
                  <a:schemeClr val="bg2"/>
                </a:solidFill>
              </a:rPr>
              <a:t>Overall very stable PHENIX detector and running</a:t>
            </a:r>
          </a:p>
          <a:p>
            <a:pPr algn="ctr"/>
            <a:r>
              <a:rPr lang="en-US" sz="2800" dirty="0" smtClean="0">
                <a:solidFill>
                  <a:schemeClr val="bg2"/>
                </a:solidFill>
              </a:rPr>
              <a:t>Stable long stores are a major contributing factor</a:t>
            </a:r>
          </a:p>
          <a:p>
            <a:pPr algn="ctr"/>
            <a:r>
              <a:rPr lang="en-US" sz="2800" dirty="0" smtClean="0">
                <a:solidFill>
                  <a:schemeClr val="bg2"/>
                </a:solidFill>
              </a:rPr>
              <a:t>Special Thanks to our Run Coordinator </a:t>
            </a:r>
            <a:r>
              <a:rPr lang="en-US" sz="2800" dirty="0" smtClean="0">
                <a:solidFill>
                  <a:schemeClr val="bg1"/>
                </a:solidFill>
              </a:rPr>
              <a:t>Klaus </a:t>
            </a:r>
            <a:r>
              <a:rPr lang="en-US" sz="2800" dirty="0" err="1" smtClean="0">
                <a:solidFill>
                  <a:schemeClr val="bg1"/>
                </a:solidFill>
              </a:rPr>
              <a:t>Dehmelt</a:t>
            </a:r>
            <a:r>
              <a:rPr lang="en-US" sz="2800" dirty="0" smtClean="0">
                <a:solidFill>
                  <a:schemeClr val="bg1"/>
                </a:solidFill>
              </a:rPr>
              <a:t>!</a:t>
            </a:r>
          </a:p>
          <a:p>
            <a:pPr algn="ctr"/>
            <a:endParaRPr lang="en-US" sz="2800" dirty="0" smtClean="0">
              <a:solidFill>
                <a:schemeClr val="bg2"/>
              </a:solidFill>
            </a:endParaRPr>
          </a:p>
        </p:txBody>
      </p:sp>
      <p:pic>
        <p:nvPicPr>
          <p:cNvPr id="49153" name="Picture 1"/>
          <p:cNvPicPr>
            <a:picLocks noChangeAspect="1" noChangeArrowheads="1"/>
          </p:cNvPicPr>
          <p:nvPr/>
        </p:nvPicPr>
        <p:blipFill>
          <a:blip r:embed="rId2" cstate="print"/>
          <a:srcRect/>
          <a:stretch>
            <a:fillRect/>
          </a:stretch>
        </p:blipFill>
        <p:spPr bwMode="auto">
          <a:xfrm>
            <a:off x="1371600" y="2286000"/>
            <a:ext cx="6705600" cy="42788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2400" y="3581400"/>
            <a:ext cx="6705600" cy="304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22</a:t>
            </a:fld>
            <a:endParaRPr lang="en-US"/>
          </a:p>
        </p:txBody>
      </p:sp>
      <p:pic>
        <p:nvPicPr>
          <p:cNvPr id="9" name="Picture 1"/>
          <p:cNvPicPr>
            <a:picLocks noChangeAspect="1"/>
          </p:cNvPicPr>
          <p:nvPr/>
        </p:nvPicPr>
        <p:blipFill>
          <a:blip r:embed="rId2" cstate="print"/>
          <a:srcRect/>
          <a:stretch>
            <a:fillRect/>
          </a:stretch>
        </p:blipFill>
        <p:spPr bwMode="auto">
          <a:xfrm>
            <a:off x="152400" y="3657600"/>
            <a:ext cx="6705600" cy="2986088"/>
          </a:xfrm>
          <a:prstGeom prst="rect">
            <a:avLst/>
          </a:prstGeom>
          <a:noFill/>
          <a:ln w="9525">
            <a:noFill/>
            <a:miter lim="800000"/>
            <a:headEnd/>
            <a:tailEnd/>
          </a:ln>
        </p:spPr>
      </p:pic>
      <p:sp>
        <p:nvSpPr>
          <p:cNvPr id="10" name="TextBox 3"/>
          <p:cNvSpPr txBox="1">
            <a:spLocks noChangeArrowheads="1"/>
          </p:cNvSpPr>
          <p:nvPr/>
        </p:nvSpPr>
        <p:spPr bwMode="auto">
          <a:xfrm>
            <a:off x="1595438" y="3505200"/>
            <a:ext cx="3890962" cy="338138"/>
          </a:xfrm>
          <a:prstGeom prst="rect">
            <a:avLst/>
          </a:prstGeom>
          <a:noFill/>
          <a:ln w="9525">
            <a:noFill/>
            <a:miter lim="800000"/>
            <a:headEnd/>
            <a:tailEnd/>
          </a:ln>
        </p:spPr>
        <p:txBody>
          <a:bodyPr wrap="none">
            <a:spAutoFit/>
          </a:bodyPr>
          <a:lstStyle/>
          <a:p>
            <a:r>
              <a:rPr lang="en-US" sz="1600">
                <a:solidFill>
                  <a:srgbClr val="0000FF"/>
                </a:solidFill>
              </a:rPr>
              <a:t>South Reconstructed Coords Per Station</a:t>
            </a:r>
          </a:p>
        </p:txBody>
      </p:sp>
      <p:sp>
        <p:nvSpPr>
          <p:cNvPr id="11" name="TextBox 13"/>
          <p:cNvSpPr txBox="1">
            <a:spLocks noChangeArrowheads="1"/>
          </p:cNvSpPr>
          <p:nvPr/>
        </p:nvSpPr>
        <p:spPr bwMode="auto">
          <a:xfrm>
            <a:off x="1600200" y="5029200"/>
            <a:ext cx="3857625" cy="338138"/>
          </a:xfrm>
          <a:prstGeom prst="rect">
            <a:avLst/>
          </a:prstGeom>
          <a:noFill/>
          <a:ln w="9525">
            <a:noFill/>
            <a:miter lim="800000"/>
            <a:headEnd/>
            <a:tailEnd/>
          </a:ln>
        </p:spPr>
        <p:txBody>
          <a:bodyPr wrap="none">
            <a:spAutoFit/>
          </a:bodyPr>
          <a:lstStyle/>
          <a:p>
            <a:r>
              <a:rPr lang="en-US" sz="1600">
                <a:solidFill>
                  <a:srgbClr val="0000FF"/>
                </a:solidFill>
              </a:rPr>
              <a:t>North Reconstructed Coords Per Station</a:t>
            </a:r>
          </a:p>
        </p:txBody>
      </p:sp>
      <p:pic>
        <p:nvPicPr>
          <p:cNvPr id="13" name="Picture 9" descr="VTX-FVTX-no-beampipe2LowRes.jpg"/>
          <p:cNvPicPr>
            <a:picLocks noChangeAspect="1"/>
          </p:cNvPicPr>
          <p:nvPr/>
        </p:nvPicPr>
        <p:blipFill>
          <a:blip r:embed="rId3" cstate="print"/>
          <a:srcRect l="35834" t="7709" r="24167" b="3743"/>
          <a:stretch>
            <a:fillRect/>
          </a:stretch>
        </p:blipFill>
        <p:spPr bwMode="auto">
          <a:xfrm>
            <a:off x="7391400" y="0"/>
            <a:ext cx="1752600" cy="2446339"/>
          </a:xfrm>
          <a:prstGeom prst="rect">
            <a:avLst/>
          </a:prstGeom>
          <a:noFill/>
          <a:ln w="9525">
            <a:noFill/>
            <a:miter lim="800000"/>
            <a:headEnd/>
            <a:tailEnd/>
          </a:ln>
        </p:spPr>
      </p:pic>
      <p:sp>
        <p:nvSpPr>
          <p:cNvPr id="12" name="TextBox 11"/>
          <p:cNvSpPr txBox="1"/>
          <p:nvPr/>
        </p:nvSpPr>
        <p:spPr>
          <a:xfrm>
            <a:off x="3789462" y="2967335"/>
            <a:ext cx="4211538" cy="461665"/>
          </a:xfrm>
          <a:prstGeom prst="rect">
            <a:avLst/>
          </a:prstGeom>
          <a:noFill/>
        </p:spPr>
        <p:txBody>
          <a:bodyPr wrap="none" rtlCol="0">
            <a:spAutoFit/>
          </a:bodyPr>
          <a:lstStyle/>
          <a:p>
            <a:r>
              <a:rPr lang="en-US" sz="2400" dirty="0" smtClean="0">
                <a:solidFill>
                  <a:schemeClr val="bg2"/>
                </a:solidFill>
              </a:rPr>
              <a:t>arXiv:1311.3594 (accepted NIM)</a:t>
            </a:r>
          </a:p>
        </p:txBody>
      </p:sp>
      <p:sp>
        <p:nvSpPr>
          <p:cNvPr id="14" name="TextBox 13"/>
          <p:cNvSpPr txBox="1"/>
          <p:nvPr/>
        </p:nvSpPr>
        <p:spPr>
          <a:xfrm>
            <a:off x="6781800" y="3810000"/>
            <a:ext cx="2362200" cy="2554545"/>
          </a:xfrm>
          <a:prstGeom prst="rect">
            <a:avLst/>
          </a:prstGeom>
          <a:noFill/>
        </p:spPr>
        <p:txBody>
          <a:bodyPr wrap="square" rtlCol="0">
            <a:spAutoFit/>
          </a:bodyPr>
          <a:lstStyle/>
          <a:p>
            <a:pPr algn="ctr"/>
            <a:r>
              <a:rPr lang="en-US" sz="2800" u="sng" dirty="0" smtClean="0">
                <a:solidFill>
                  <a:schemeClr val="bg1"/>
                </a:solidFill>
              </a:rPr>
              <a:t>FVTX Run-14</a:t>
            </a:r>
          </a:p>
          <a:p>
            <a:pPr algn="ctr"/>
            <a:r>
              <a:rPr lang="en-US" sz="1400" u="sng" dirty="0" smtClean="0">
                <a:solidFill>
                  <a:schemeClr val="bg1"/>
                </a:solidFill>
              </a:rPr>
              <a:t> </a:t>
            </a:r>
          </a:p>
          <a:p>
            <a:pPr algn="ctr">
              <a:buFont typeface="Arial" pitchFamily="34" charset="0"/>
              <a:buChar char="•"/>
            </a:pPr>
            <a:r>
              <a:rPr lang="en-US" sz="2800" dirty="0" smtClean="0">
                <a:solidFill>
                  <a:schemeClr val="bg1"/>
                </a:solidFill>
              </a:rPr>
              <a:t> Live &gt; 95%</a:t>
            </a:r>
          </a:p>
          <a:p>
            <a:pPr algn="ctr">
              <a:buFont typeface="Arial" pitchFamily="34" charset="0"/>
              <a:buChar char="•"/>
            </a:pPr>
            <a:r>
              <a:rPr lang="en-US" sz="2800" dirty="0" smtClean="0">
                <a:solidFill>
                  <a:schemeClr val="bg1"/>
                </a:solidFill>
              </a:rPr>
              <a:t> Internal alignment</a:t>
            </a:r>
          </a:p>
          <a:p>
            <a:pPr algn="ctr"/>
            <a:r>
              <a:rPr lang="en-US" sz="2800" dirty="0" smtClean="0">
                <a:solidFill>
                  <a:schemeClr val="bg1"/>
                </a:solidFill>
              </a:rPr>
              <a:t>within 4 </a:t>
            </a:r>
            <a:r>
              <a:rPr lang="en-US" sz="2800" dirty="0" smtClean="0">
                <a:solidFill>
                  <a:schemeClr val="bg1"/>
                </a:solidFill>
                <a:latin typeface="Symbol" pitchFamily="18" charset="2"/>
              </a:rPr>
              <a:t>m</a:t>
            </a:r>
            <a:r>
              <a:rPr lang="en-US" sz="2800" dirty="0" smtClean="0">
                <a:solidFill>
                  <a:schemeClr val="bg1"/>
                </a:solidFill>
              </a:rPr>
              <a:t>m</a:t>
            </a:r>
          </a:p>
        </p:txBody>
      </p:sp>
      <p:pic>
        <p:nvPicPr>
          <p:cNvPr id="36870" name="Picture 6"/>
          <p:cNvPicPr>
            <a:picLocks noChangeAspect="1" noChangeArrowheads="1"/>
          </p:cNvPicPr>
          <p:nvPr/>
        </p:nvPicPr>
        <p:blipFill>
          <a:blip r:embed="rId4" cstate="print"/>
          <a:srcRect r="52480" b="22535"/>
          <a:stretch>
            <a:fillRect/>
          </a:stretch>
        </p:blipFill>
        <p:spPr bwMode="auto">
          <a:xfrm>
            <a:off x="152400" y="751416"/>
            <a:ext cx="3505200" cy="2677584"/>
          </a:xfrm>
          <a:prstGeom prst="rect">
            <a:avLst/>
          </a:prstGeom>
          <a:noFill/>
          <a:ln w="9525">
            <a:noFill/>
            <a:miter lim="800000"/>
            <a:headEnd/>
            <a:tailEnd/>
          </a:ln>
        </p:spPr>
      </p:pic>
      <p:sp>
        <p:nvSpPr>
          <p:cNvPr id="15" name="TextBox 14"/>
          <p:cNvSpPr txBox="1"/>
          <p:nvPr/>
        </p:nvSpPr>
        <p:spPr>
          <a:xfrm>
            <a:off x="76200" y="39469"/>
            <a:ext cx="5878661" cy="646331"/>
          </a:xfrm>
          <a:prstGeom prst="rect">
            <a:avLst/>
          </a:prstGeom>
          <a:noFill/>
        </p:spPr>
        <p:txBody>
          <a:bodyPr wrap="none" rtlCol="0">
            <a:spAutoFit/>
          </a:bodyPr>
          <a:lstStyle/>
          <a:p>
            <a:r>
              <a:rPr lang="en-US" sz="3600" u="sng" dirty="0" smtClean="0">
                <a:solidFill>
                  <a:schemeClr val="bg2"/>
                </a:solidFill>
              </a:rPr>
              <a:t>PHENIX Forward Silicon (FVTX)</a:t>
            </a:r>
          </a:p>
        </p:txBody>
      </p:sp>
      <p:sp>
        <p:nvSpPr>
          <p:cNvPr id="17" name="TextBox 16"/>
          <p:cNvSpPr txBox="1"/>
          <p:nvPr/>
        </p:nvSpPr>
        <p:spPr>
          <a:xfrm>
            <a:off x="3733800" y="762000"/>
            <a:ext cx="3886200" cy="2246769"/>
          </a:xfrm>
          <a:prstGeom prst="rect">
            <a:avLst/>
          </a:prstGeom>
          <a:noFill/>
        </p:spPr>
        <p:txBody>
          <a:bodyPr wrap="square" rtlCol="0">
            <a:spAutoFit/>
          </a:bodyPr>
          <a:lstStyle/>
          <a:p>
            <a:r>
              <a:rPr lang="en-US" sz="2800" dirty="0" smtClean="0">
                <a:solidFill>
                  <a:schemeClr val="bg2"/>
                </a:solidFill>
              </a:rPr>
              <a:t>DCA Analysis from </a:t>
            </a:r>
          </a:p>
          <a:p>
            <a:r>
              <a:rPr lang="en-US" sz="2800" dirty="0" smtClean="0">
                <a:solidFill>
                  <a:schemeClr val="bg2"/>
                </a:solidFill>
              </a:rPr>
              <a:t>Run-12 data</a:t>
            </a:r>
          </a:p>
          <a:p>
            <a:endParaRPr lang="en-US" sz="2800" dirty="0" smtClean="0">
              <a:solidFill>
                <a:schemeClr val="bg2"/>
              </a:solidFill>
            </a:endParaRPr>
          </a:p>
          <a:p>
            <a:r>
              <a:rPr lang="en-US" sz="2800" dirty="0" smtClean="0">
                <a:solidFill>
                  <a:schemeClr val="bg2"/>
                </a:solidFill>
              </a:rPr>
              <a:t>Detector meeting resolution specifications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23</a:t>
            </a:fld>
            <a:endParaRPr lang="en-US"/>
          </a:p>
        </p:txBody>
      </p:sp>
      <p:sp>
        <p:nvSpPr>
          <p:cNvPr id="5" name="TextBox 4"/>
          <p:cNvSpPr txBox="1"/>
          <p:nvPr/>
        </p:nvSpPr>
        <p:spPr>
          <a:xfrm>
            <a:off x="76200" y="39469"/>
            <a:ext cx="5235408" cy="646331"/>
          </a:xfrm>
          <a:prstGeom prst="rect">
            <a:avLst/>
          </a:prstGeom>
          <a:noFill/>
        </p:spPr>
        <p:txBody>
          <a:bodyPr wrap="none" rtlCol="0">
            <a:spAutoFit/>
          </a:bodyPr>
          <a:lstStyle/>
          <a:p>
            <a:r>
              <a:rPr lang="en-US" sz="3600" u="sng" dirty="0" smtClean="0">
                <a:solidFill>
                  <a:schemeClr val="bg2"/>
                </a:solidFill>
              </a:rPr>
              <a:t>PHENIX Barrel Silicon (VTX)</a:t>
            </a:r>
          </a:p>
        </p:txBody>
      </p:sp>
      <p:pic>
        <p:nvPicPr>
          <p:cNvPr id="7" name="Picture 2"/>
          <p:cNvPicPr>
            <a:picLocks noChangeAspect="1" noChangeArrowheads="1"/>
          </p:cNvPicPr>
          <p:nvPr/>
        </p:nvPicPr>
        <p:blipFill>
          <a:blip r:embed="rId2" cstate="print"/>
          <a:srcRect r="12644" b="20690"/>
          <a:stretch>
            <a:fillRect/>
          </a:stretch>
        </p:blipFill>
        <p:spPr bwMode="auto">
          <a:xfrm>
            <a:off x="152400" y="790074"/>
            <a:ext cx="5791200" cy="2791326"/>
          </a:xfrm>
          <a:prstGeom prst="rect">
            <a:avLst/>
          </a:prstGeom>
          <a:noFill/>
          <a:ln w="9525">
            <a:noFill/>
            <a:miter lim="800000"/>
            <a:headEnd/>
            <a:tailEnd/>
          </a:ln>
        </p:spPr>
      </p:pic>
      <p:sp>
        <p:nvSpPr>
          <p:cNvPr id="8" name="TextBox 7"/>
          <p:cNvSpPr txBox="1"/>
          <p:nvPr/>
        </p:nvSpPr>
        <p:spPr>
          <a:xfrm>
            <a:off x="6324600" y="758294"/>
            <a:ext cx="2819399" cy="3439403"/>
          </a:xfrm>
          <a:prstGeom prst="rect">
            <a:avLst/>
          </a:prstGeom>
          <a:noFill/>
        </p:spPr>
        <p:txBody>
          <a:bodyPr wrap="square" rtlCol="0">
            <a:spAutoFit/>
          </a:bodyPr>
          <a:lstStyle/>
          <a:p>
            <a:pPr algn="ctr"/>
            <a:r>
              <a:rPr lang="en-US" sz="2800" u="sng" dirty="0" smtClean="0">
                <a:solidFill>
                  <a:schemeClr val="bg2"/>
                </a:solidFill>
              </a:rPr>
              <a:t>Run-14</a:t>
            </a:r>
            <a:r>
              <a:rPr lang="en-US" sz="2800" dirty="0" smtClean="0">
                <a:solidFill>
                  <a:schemeClr val="bg2"/>
                </a:solidFill>
              </a:rPr>
              <a:t> </a:t>
            </a:r>
          </a:p>
          <a:p>
            <a:pPr algn="ctr"/>
            <a:r>
              <a:rPr lang="en-US" sz="1000" dirty="0" smtClean="0">
                <a:solidFill>
                  <a:schemeClr val="bg2"/>
                </a:solidFill>
              </a:rPr>
              <a:t> </a:t>
            </a:r>
          </a:p>
          <a:p>
            <a:pPr algn="ctr"/>
            <a:r>
              <a:rPr lang="en-US" sz="2800" dirty="0" smtClean="0">
                <a:solidFill>
                  <a:schemeClr val="bg2"/>
                </a:solidFill>
              </a:rPr>
              <a:t>Repairs successful</a:t>
            </a:r>
          </a:p>
          <a:p>
            <a:pPr algn="ctr"/>
            <a:endParaRPr lang="en-US" sz="1050" dirty="0" smtClean="0">
              <a:solidFill>
                <a:schemeClr val="bg2"/>
              </a:solidFill>
            </a:endParaRPr>
          </a:p>
          <a:p>
            <a:pPr algn="ctr"/>
            <a:r>
              <a:rPr lang="en-US" sz="2800" dirty="0" smtClean="0">
                <a:solidFill>
                  <a:schemeClr val="bg2"/>
                </a:solidFill>
              </a:rPr>
              <a:t>Pixel Live &gt; 80%, Very Stable</a:t>
            </a:r>
          </a:p>
          <a:p>
            <a:pPr algn="ctr"/>
            <a:endParaRPr lang="en-US" sz="1400" dirty="0" smtClean="0">
              <a:solidFill>
                <a:schemeClr val="bg2"/>
              </a:solidFill>
            </a:endParaRPr>
          </a:p>
          <a:p>
            <a:pPr algn="ctr"/>
            <a:r>
              <a:rPr lang="en-US" sz="2800" dirty="0" smtClean="0">
                <a:solidFill>
                  <a:schemeClr val="bg2"/>
                </a:solidFill>
              </a:rPr>
              <a:t>Strip-pixel &gt; 85%</a:t>
            </a:r>
          </a:p>
          <a:p>
            <a:pPr algn="ctr"/>
            <a:endParaRPr lang="en-US" sz="1100" dirty="0" smtClean="0">
              <a:solidFill>
                <a:schemeClr val="bg2"/>
              </a:solidFill>
            </a:endParaRPr>
          </a:p>
          <a:p>
            <a:pPr algn="ctr"/>
            <a:endParaRPr lang="en-US" sz="2800" dirty="0" smtClean="0">
              <a:solidFill>
                <a:schemeClr val="bg2"/>
              </a:solidFill>
            </a:endParaRPr>
          </a:p>
        </p:txBody>
      </p:sp>
      <p:sp>
        <p:nvSpPr>
          <p:cNvPr id="9" name="TextBox 8"/>
          <p:cNvSpPr txBox="1"/>
          <p:nvPr/>
        </p:nvSpPr>
        <p:spPr>
          <a:xfrm>
            <a:off x="3886200" y="3810000"/>
            <a:ext cx="5410200" cy="2677656"/>
          </a:xfrm>
          <a:prstGeom prst="rect">
            <a:avLst/>
          </a:prstGeom>
          <a:noFill/>
        </p:spPr>
        <p:txBody>
          <a:bodyPr wrap="square" rtlCol="0">
            <a:spAutoFit/>
          </a:bodyPr>
          <a:lstStyle/>
          <a:p>
            <a:pPr algn="ctr"/>
            <a:r>
              <a:rPr lang="en-US" sz="2800" dirty="0" smtClean="0">
                <a:solidFill>
                  <a:schemeClr val="bg2"/>
                </a:solidFill>
              </a:rPr>
              <a:t>DCA Resolution from Run-14 alignment already exceeds </a:t>
            </a:r>
          </a:p>
          <a:p>
            <a:pPr algn="ctr"/>
            <a:r>
              <a:rPr lang="en-US" sz="2800" dirty="0" smtClean="0">
                <a:solidFill>
                  <a:schemeClr val="bg2"/>
                </a:solidFill>
              </a:rPr>
              <a:t>100 </a:t>
            </a:r>
            <a:r>
              <a:rPr lang="en-US" sz="2800" dirty="0" smtClean="0">
                <a:solidFill>
                  <a:schemeClr val="bg2"/>
                </a:solidFill>
                <a:latin typeface="Symbol" pitchFamily="18" charset="2"/>
              </a:rPr>
              <a:t>m</a:t>
            </a:r>
            <a:r>
              <a:rPr lang="en-US" sz="2800" dirty="0" smtClean="0">
                <a:solidFill>
                  <a:schemeClr val="bg2"/>
                </a:solidFill>
              </a:rPr>
              <a:t>m specification</a:t>
            </a:r>
          </a:p>
          <a:p>
            <a:pPr algn="ctr"/>
            <a:endParaRPr lang="en-US" sz="2800" dirty="0" smtClean="0">
              <a:solidFill>
                <a:schemeClr val="bg2"/>
              </a:solidFill>
            </a:endParaRPr>
          </a:p>
          <a:p>
            <a:pPr algn="ctr"/>
            <a:r>
              <a:rPr lang="en-US" sz="2800" dirty="0" smtClean="0">
                <a:solidFill>
                  <a:schemeClr val="bg2"/>
                </a:solidFill>
              </a:rPr>
              <a:t>Full VTX / FVTX alignment with MILLIPED underway</a:t>
            </a:r>
          </a:p>
        </p:txBody>
      </p:sp>
      <p:pic>
        <p:nvPicPr>
          <p:cNvPr id="10" name="그림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733800"/>
            <a:ext cx="3733800" cy="2727600"/>
          </a:xfrm>
          <a:prstGeom prst="rect">
            <a:avLst/>
          </a:prstGeom>
        </p:spPr>
      </p:pic>
      <p:sp>
        <p:nvSpPr>
          <p:cNvPr id="11" name="TextBox 10"/>
          <p:cNvSpPr txBox="1"/>
          <p:nvPr/>
        </p:nvSpPr>
        <p:spPr>
          <a:xfrm>
            <a:off x="533400" y="3962400"/>
            <a:ext cx="3352800" cy="1015663"/>
          </a:xfrm>
          <a:prstGeom prst="rect">
            <a:avLst/>
          </a:prstGeom>
          <a:noFill/>
        </p:spPr>
        <p:txBody>
          <a:bodyPr wrap="square" rtlCol="0">
            <a:spAutoFit/>
          </a:bodyPr>
          <a:lstStyle/>
          <a:p>
            <a:r>
              <a:rPr lang="en-US" altLang="ko-KR" sz="2000" b="1" dirty="0" smtClean="0">
                <a:latin typeface="Calibri" panose="020F0502020204030204" pitchFamily="34" charset="0"/>
                <a:ea typeface="맑은 고딕"/>
              </a:rPr>
              <a:t>Run-14 </a:t>
            </a:r>
            <a:r>
              <a:rPr lang="en-US" altLang="ko-KR" sz="2000" b="1" dirty="0" err="1" smtClean="0">
                <a:latin typeface="Calibri" panose="020F0502020204030204" pitchFamily="34" charset="0"/>
                <a:ea typeface="맑은 고딕"/>
              </a:rPr>
              <a:t>Au+Au</a:t>
            </a:r>
            <a:endParaRPr lang="en-US" altLang="ko-KR" sz="2000" b="1" dirty="0" smtClean="0">
              <a:latin typeface="Calibri" panose="020F0502020204030204" pitchFamily="34" charset="0"/>
              <a:ea typeface="맑은 고딕"/>
            </a:endParaRPr>
          </a:p>
          <a:p>
            <a:r>
              <a:rPr lang="en-US" altLang="ko-KR" sz="2000" b="1" dirty="0" smtClean="0">
                <a:latin typeface="Calibri" panose="020F0502020204030204" pitchFamily="34" charset="0"/>
                <a:ea typeface="맑은 고딕"/>
              </a:rPr>
              <a:t>Distance Closest Approach 2D</a:t>
            </a:r>
          </a:p>
          <a:p>
            <a:r>
              <a:rPr lang="el-GR" altLang="ko-KR" sz="2000" b="1" dirty="0" smtClean="0">
                <a:latin typeface="Calibri" panose="020F0502020204030204" pitchFamily="34" charset="0"/>
                <a:ea typeface="맑은 고딕"/>
              </a:rPr>
              <a:t>σ</a:t>
            </a:r>
            <a:r>
              <a:rPr lang="en-US" altLang="ko-KR" sz="2000" b="1" dirty="0" smtClean="0">
                <a:latin typeface="Calibri" panose="020F0502020204030204" pitchFamily="34" charset="0"/>
                <a:ea typeface="맑은 고딕"/>
              </a:rPr>
              <a:t>=86</a:t>
            </a:r>
            <a:r>
              <a:rPr lang="el-GR" altLang="ko-KR" sz="2000" b="1" dirty="0" smtClean="0">
                <a:latin typeface="Calibri" panose="020F0502020204030204" pitchFamily="34" charset="0"/>
                <a:ea typeface="맑은 고딕"/>
              </a:rPr>
              <a:t>μ</a:t>
            </a:r>
            <a:r>
              <a:rPr lang="en-US" altLang="ko-KR" sz="2000" b="1" dirty="0" smtClean="0">
                <a:latin typeface="Calibri" panose="020F0502020204030204" pitchFamily="34" charset="0"/>
                <a:ea typeface="맑은 고딕"/>
              </a:rPr>
              <a:t>m</a:t>
            </a:r>
            <a:endParaRPr lang="ko-KR" altLang="en-US" sz="2000" b="1" dirty="0">
              <a:latin typeface="Calibri" panose="020F0502020204030204" pitchFamily="34" charset="0"/>
            </a:endParaRPr>
          </a:p>
        </p:txBody>
      </p:sp>
      <p:pic>
        <p:nvPicPr>
          <p:cNvPr id="12" name="Picture 2"/>
          <p:cNvPicPr>
            <a:picLocks noChangeAspect="1" noChangeArrowheads="1"/>
          </p:cNvPicPr>
          <p:nvPr/>
        </p:nvPicPr>
        <p:blipFill>
          <a:blip r:embed="rId2" cstate="print"/>
          <a:srcRect l="52874" b="20690"/>
          <a:stretch>
            <a:fillRect/>
          </a:stretch>
        </p:blipFill>
        <p:spPr bwMode="auto">
          <a:xfrm>
            <a:off x="3200400" y="790074"/>
            <a:ext cx="3124200" cy="2791326"/>
          </a:xfrm>
          <a:prstGeom prst="rect">
            <a:avLst/>
          </a:prstGeom>
          <a:noFill/>
          <a:ln w="9525">
            <a:noFill/>
            <a:miter lim="800000"/>
            <a:headEnd/>
            <a:tailEnd/>
          </a:ln>
        </p:spPr>
      </p:pic>
      <p:sp>
        <p:nvSpPr>
          <p:cNvPr id="38914" name="AutoShape 2" descr="Displaying Fraction_good_strips_B2B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내용 개체 틀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4329" y="3733800"/>
            <a:ext cx="3916101" cy="2743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24</a:t>
            </a:fld>
            <a:endParaRPr lang="en-US"/>
          </a:p>
        </p:txBody>
      </p:sp>
      <p:sp>
        <p:nvSpPr>
          <p:cNvPr id="5" name="TextBox 4"/>
          <p:cNvSpPr txBox="1"/>
          <p:nvPr/>
        </p:nvSpPr>
        <p:spPr>
          <a:xfrm>
            <a:off x="2286000" y="2515850"/>
            <a:ext cx="4688849" cy="1446550"/>
          </a:xfrm>
          <a:prstGeom prst="rect">
            <a:avLst/>
          </a:prstGeom>
          <a:noFill/>
        </p:spPr>
        <p:txBody>
          <a:bodyPr wrap="none" rtlCol="0">
            <a:spAutoFit/>
          </a:bodyPr>
          <a:lstStyle/>
          <a:p>
            <a:pPr algn="ctr"/>
            <a:r>
              <a:rPr lang="en-US" sz="4400" dirty="0" smtClean="0">
                <a:solidFill>
                  <a:schemeClr val="bg2"/>
                </a:solidFill>
              </a:rPr>
              <a:t>Run-15 and Run-16</a:t>
            </a:r>
          </a:p>
          <a:p>
            <a:pPr algn="ctr"/>
            <a:r>
              <a:rPr lang="en-US" sz="4400" dirty="0" smtClean="0">
                <a:solidFill>
                  <a:schemeClr val="bg2"/>
                </a:solidFill>
              </a:rPr>
              <a:t>Beam Use Requests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25</a:t>
            </a:fld>
            <a:endParaRPr lang="en-US"/>
          </a:p>
        </p:txBody>
      </p:sp>
      <p:sp>
        <p:nvSpPr>
          <p:cNvPr id="5" name="TextBox 4"/>
          <p:cNvSpPr txBox="1"/>
          <p:nvPr/>
        </p:nvSpPr>
        <p:spPr>
          <a:xfrm>
            <a:off x="457200" y="76200"/>
            <a:ext cx="8229600" cy="584775"/>
          </a:xfrm>
          <a:prstGeom prst="rect">
            <a:avLst/>
          </a:prstGeom>
          <a:noFill/>
        </p:spPr>
        <p:txBody>
          <a:bodyPr wrap="square" rtlCol="0">
            <a:spAutoFit/>
          </a:bodyPr>
          <a:lstStyle/>
          <a:p>
            <a:pPr algn="ctr"/>
            <a:r>
              <a:rPr lang="en-US" sz="3200" u="sng" dirty="0" smtClean="0">
                <a:solidFill>
                  <a:schemeClr val="bg2"/>
                </a:solidFill>
              </a:rPr>
              <a:t>Brookhaven Lab Timeline</a:t>
            </a:r>
            <a:endParaRPr lang="en-US" sz="3200" u="sng" dirty="0">
              <a:solidFill>
                <a:schemeClr val="bg2"/>
              </a:solidFill>
            </a:endParaRPr>
          </a:p>
        </p:txBody>
      </p:sp>
      <p:sp>
        <p:nvSpPr>
          <p:cNvPr id="7" name="TextBox 6"/>
          <p:cNvSpPr txBox="1"/>
          <p:nvPr/>
        </p:nvSpPr>
        <p:spPr>
          <a:xfrm>
            <a:off x="0" y="5701605"/>
            <a:ext cx="9271128" cy="954107"/>
          </a:xfrm>
          <a:prstGeom prst="rect">
            <a:avLst/>
          </a:prstGeom>
          <a:noFill/>
        </p:spPr>
        <p:txBody>
          <a:bodyPr wrap="none" rtlCol="0">
            <a:spAutoFit/>
          </a:bodyPr>
          <a:lstStyle/>
          <a:p>
            <a:pPr algn="ctr"/>
            <a:r>
              <a:rPr lang="en-US" sz="2800" dirty="0" smtClean="0">
                <a:solidFill>
                  <a:schemeClr val="bg2"/>
                </a:solidFill>
              </a:rPr>
              <a:t>Run-14/15/16:  Thinking in terms of definitive measurements </a:t>
            </a:r>
          </a:p>
          <a:p>
            <a:pPr algn="ctr"/>
            <a:r>
              <a:rPr lang="en-US" sz="2800" dirty="0" smtClean="0">
                <a:solidFill>
                  <a:schemeClr val="bg2"/>
                </a:solidFill>
              </a:rPr>
              <a:t>(not hints to return to later)</a:t>
            </a:r>
          </a:p>
        </p:txBody>
      </p:sp>
      <p:pic>
        <p:nvPicPr>
          <p:cNvPr id="32769" name="Picture 1"/>
          <p:cNvPicPr>
            <a:picLocks noChangeAspect="1" noChangeArrowheads="1"/>
          </p:cNvPicPr>
          <p:nvPr/>
        </p:nvPicPr>
        <p:blipFill>
          <a:blip r:embed="rId2" cstate="print"/>
          <a:srcRect/>
          <a:stretch>
            <a:fillRect/>
          </a:stretch>
        </p:blipFill>
        <p:spPr bwMode="auto">
          <a:xfrm>
            <a:off x="685800" y="685799"/>
            <a:ext cx="7772400" cy="5011711"/>
          </a:xfrm>
          <a:prstGeom prst="rect">
            <a:avLst/>
          </a:prstGeom>
          <a:noFill/>
          <a:ln w="9525">
            <a:noFill/>
            <a:miter lim="800000"/>
            <a:headEnd/>
            <a:tailEnd/>
          </a:ln>
        </p:spPr>
      </p:pic>
      <p:sp>
        <p:nvSpPr>
          <p:cNvPr id="6" name="TextBox 5"/>
          <p:cNvSpPr txBox="1"/>
          <p:nvPr/>
        </p:nvSpPr>
        <p:spPr>
          <a:xfrm>
            <a:off x="3505200" y="2743200"/>
            <a:ext cx="5410200" cy="954107"/>
          </a:xfrm>
          <a:prstGeom prst="rect">
            <a:avLst/>
          </a:prstGeom>
          <a:solidFill>
            <a:schemeClr val="accent1"/>
          </a:solidFill>
          <a:ln>
            <a:solidFill>
              <a:schemeClr val="tx1"/>
            </a:solidFill>
          </a:ln>
        </p:spPr>
        <p:txBody>
          <a:bodyPr wrap="square" rtlCol="0">
            <a:spAutoFit/>
          </a:bodyPr>
          <a:lstStyle/>
          <a:p>
            <a:pPr algn="ctr"/>
            <a:r>
              <a:rPr lang="en-US" sz="2800" dirty="0" smtClean="0">
                <a:solidFill>
                  <a:srgbClr val="FF0000"/>
                </a:solidFill>
              </a:rPr>
              <a:t>Plan to remove PHENIX after </a:t>
            </a:r>
          </a:p>
          <a:p>
            <a:pPr algn="ctr"/>
            <a:r>
              <a:rPr lang="en-US" sz="2800" dirty="0" smtClean="0">
                <a:solidFill>
                  <a:srgbClr val="FF0000"/>
                </a:solidFill>
              </a:rPr>
              <a:t>Run-16 for installation of </a:t>
            </a:r>
            <a:r>
              <a:rPr lang="en-US" sz="2800" dirty="0" err="1" smtClean="0">
                <a:solidFill>
                  <a:srgbClr val="FF0000"/>
                </a:solidFill>
              </a:rPr>
              <a:t>sPHENIX</a:t>
            </a:r>
            <a:endParaRPr lang="en-US"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26</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52400" y="2550744"/>
            <a:ext cx="5867400" cy="4002456"/>
          </a:xfrm>
          <a:prstGeom prst="rect">
            <a:avLst/>
          </a:prstGeom>
          <a:noFill/>
          <a:ln w="9525">
            <a:noFill/>
            <a:miter lim="800000"/>
            <a:headEnd/>
            <a:tailEnd/>
          </a:ln>
        </p:spPr>
      </p:pic>
      <p:sp>
        <p:nvSpPr>
          <p:cNvPr id="5" name="TextBox 4"/>
          <p:cNvSpPr txBox="1"/>
          <p:nvPr/>
        </p:nvSpPr>
        <p:spPr>
          <a:xfrm>
            <a:off x="2949830" y="-36731"/>
            <a:ext cx="3374770" cy="646331"/>
          </a:xfrm>
          <a:prstGeom prst="rect">
            <a:avLst/>
          </a:prstGeom>
          <a:noFill/>
        </p:spPr>
        <p:txBody>
          <a:bodyPr wrap="none" rtlCol="0">
            <a:spAutoFit/>
          </a:bodyPr>
          <a:lstStyle/>
          <a:p>
            <a:r>
              <a:rPr lang="en-US" sz="3600" u="sng" dirty="0" smtClean="0">
                <a:solidFill>
                  <a:schemeClr val="bg2"/>
                </a:solidFill>
              </a:rPr>
              <a:t>MPC-EX Upgrade</a:t>
            </a:r>
          </a:p>
        </p:txBody>
      </p:sp>
      <p:sp>
        <p:nvSpPr>
          <p:cNvPr id="6" name="TextBox 5"/>
          <p:cNvSpPr txBox="1"/>
          <p:nvPr/>
        </p:nvSpPr>
        <p:spPr>
          <a:xfrm>
            <a:off x="76200" y="533400"/>
            <a:ext cx="9144000" cy="1938992"/>
          </a:xfrm>
          <a:prstGeom prst="rect">
            <a:avLst/>
          </a:prstGeom>
          <a:noFill/>
        </p:spPr>
        <p:txBody>
          <a:bodyPr wrap="square" rtlCol="0">
            <a:spAutoFit/>
          </a:bodyPr>
          <a:lstStyle/>
          <a:p>
            <a:pPr algn="ctr"/>
            <a:r>
              <a:rPr lang="en-US" sz="2400" dirty="0" smtClean="0">
                <a:solidFill>
                  <a:schemeClr val="bg2"/>
                </a:solidFill>
              </a:rPr>
              <a:t>The PHENIX MPC Crystal Calorimeter (|</a:t>
            </a:r>
            <a:r>
              <a:rPr lang="en-US" sz="2400" dirty="0" smtClean="0">
                <a:solidFill>
                  <a:schemeClr val="bg2"/>
                </a:solidFill>
                <a:latin typeface="Symbol" pitchFamily="18" charset="2"/>
              </a:rPr>
              <a:t>h</a:t>
            </a:r>
            <a:r>
              <a:rPr lang="en-US" sz="2400" dirty="0" smtClean="0">
                <a:solidFill>
                  <a:schemeClr val="bg2"/>
                </a:solidFill>
              </a:rPr>
              <a:t>|=3.1-3.8) has played a critical role in our forward (low-x) and transverse spin physics program</a:t>
            </a:r>
          </a:p>
          <a:p>
            <a:pPr algn="ctr"/>
            <a:endParaRPr lang="en-US" sz="2400" dirty="0" smtClean="0">
              <a:solidFill>
                <a:schemeClr val="bg2"/>
              </a:solidFill>
            </a:endParaRPr>
          </a:p>
          <a:p>
            <a:pPr algn="ctr"/>
            <a:r>
              <a:rPr lang="en-US" sz="2400" dirty="0" smtClean="0">
                <a:solidFill>
                  <a:schemeClr val="bg2"/>
                </a:solidFill>
              </a:rPr>
              <a:t>MPC-EX upgrade adds novel silicon tracking / </a:t>
            </a:r>
            <a:r>
              <a:rPr lang="en-US" sz="2400" dirty="0" err="1" smtClean="0">
                <a:solidFill>
                  <a:schemeClr val="bg2"/>
                </a:solidFill>
              </a:rPr>
              <a:t>preshower</a:t>
            </a:r>
            <a:r>
              <a:rPr lang="en-US" sz="2400" dirty="0" smtClean="0">
                <a:solidFill>
                  <a:schemeClr val="bg2"/>
                </a:solidFill>
              </a:rPr>
              <a:t> detector to enable </a:t>
            </a:r>
            <a:r>
              <a:rPr lang="en-US" sz="2400" i="1" dirty="0" smtClean="0">
                <a:solidFill>
                  <a:schemeClr val="bg2"/>
                </a:solidFill>
              </a:rPr>
              <a:t>direct photon </a:t>
            </a:r>
            <a:r>
              <a:rPr lang="en-US" sz="2400" dirty="0" smtClean="0">
                <a:solidFill>
                  <a:schemeClr val="bg2"/>
                </a:solidFill>
              </a:rPr>
              <a:t>identification and </a:t>
            </a:r>
            <a:r>
              <a:rPr lang="en-US" sz="2400" dirty="0" smtClean="0">
                <a:solidFill>
                  <a:schemeClr val="bg2"/>
                </a:solidFill>
                <a:latin typeface="Symbol" pitchFamily="18" charset="2"/>
              </a:rPr>
              <a:t>p</a:t>
            </a:r>
            <a:r>
              <a:rPr lang="en-US" sz="2400" baseline="30000" dirty="0" smtClean="0">
                <a:solidFill>
                  <a:schemeClr val="bg2"/>
                </a:solidFill>
              </a:rPr>
              <a:t>0</a:t>
            </a:r>
            <a:r>
              <a:rPr lang="en-US" sz="2400" dirty="0" smtClean="0">
                <a:solidFill>
                  <a:schemeClr val="bg2"/>
                </a:solidFill>
                <a:sym typeface="Wingdings" pitchFamily="2" charset="2"/>
              </a:rPr>
              <a:t></a:t>
            </a:r>
            <a:r>
              <a:rPr lang="en-US" sz="2400" dirty="0" smtClean="0">
                <a:solidFill>
                  <a:schemeClr val="bg2"/>
                </a:solidFill>
                <a:latin typeface="Symbol" pitchFamily="18" charset="2"/>
                <a:sym typeface="Wingdings" pitchFamily="2" charset="2"/>
              </a:rPr>
              <a:t>gg</a:t>
            </a:r>
            <a:r>
              <a:rPr lang="en-US" sz="2400" dirty="0" smtClean="0">
                <a:solidFill>
                  <a:schemeClr val="bg2"/>
                </a:solidFill>
                <a:sym typeface="Wingdings" pitchFamily="2" charset="2"/>
              </a:rPr>
              <a:t> to higher momentum</a:t>
            </a:r>
            <a:endParaRPr lang="en-US" sz="2400" dirty="0" smtClean="0">
              <a:solidFill>
                <a:schemeClr val="bg2"/>
              </a:solidFill>
            </a:endParaRPr>
          </a:p>
        </p:txBody>
      </p:sp>
      <p:sp>
        <p:nvSpPr>
          <p:cNvPr id="7" name="TextBox 6"/>
          <p:cNvSpPr txBox="1"/>
          <p:nvPr/>
        </p:nvSpPr>
        <p:spPr>
          <a:xfrm>
            <a:off x="6172200" y="2590800"/>
            <a:ext cx="2819400" cy="3847207"/>
          </a:xfrm>
          <a:prstGeom prst="rect">
            <a:avLst/>
          </a:prstGeom>
          <a:noFill/>
        </p:spPr>
        <p:txBody>
          <a:bodyPr wrap="square" rtlCol="0">
            <a:spAutoFit/>
          </a:bodyPr>
          <a:lstStyle/>
          <a:p>
            <a:pPr algn="ctr"/>
            <a:r>
              <a:rPr lang="en-US" sz="2800" dirty="0" smtClean="0">
                <a:solidFill>
                  <a:srgbClr val="FFFF00"/>
                </a:solidFill>
              </a:rPr>
              <a:t>Beam test in fall, and section installed for integration tests in Run-14</a:t>
            </a:r>
          </a:p>
          <a:p>
            <a:pPr algn="ctr"/>
            <a:r>
              <a:rPr lang="en-US" sz="2000" dirty="0" smtClean="0">
                <a:solidFill>
                  <a:srgbClr val="FFFF00"/>
                </a:solidFill>
              </a:rPr>
              <a:t> </a:t>
            </a:r>
          </a:p>
          <a:p>
            <a:pPr algn="ctr"/>
            <a:r>
              <a:rPr lang="en-US" sz="2800" i="1" dirty="0" smtClean="0">
                <a:solidFill>
                  <a:srgbClr val="FFFF00"/>
                </a:solidFill>
              </a:rPr>
              <a:t>Full detector available for physics in Run-15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27</a:t>
            </a:fld>
            <a:endParaRPr lang="en-US"/>
          </a:p>
        </p:txBody>
      </p:sp>
      <p:pic>
        <p:nvPicPr>
          <p:cNvPr id="58370" name="Picture 2"/>
          <p:cNvPicPr>
            <a:picLocks noChangeAspect="1" noChangeArrowheads="1"/>
          </p:cNvPicPr>
          <p:nvPr/>
        </p:nvPicPr>
        <p:blipFill>
          <a:blip r:embed="rId2" cstate="print"/>
          <a:srcRect/>
          <a:stretch>
            <a:fillRect/>
          </a:stretch>
        </p:blipFill>
        <p:spPr bwMode="auto">
          <a:xfrm>
            <a:off x="685800" y="692454"/>
            <a:ext cx="7848600" cy="5860746"/>
          </a:xfrm>
          <a:prstGeom prst="rect">
            <a:avLst/>
          </a:prstGeom>
          <a:noFill/>
          <a:ln w="9525">
            <a:noFill/>
            <a:miter lim="800000"/>
            <a:headEnd/>
            <a:tailEnd/>
          </a:ln>
        </p:spPr>
      </p:pic>
      <p:sp>
        <p:nvSpPr>
          <p:cNvPr id="5" name="TextBox 4"/>
          <p:cNvSpPr txBox="1"/>
          <p:nvPr/>
        </p:nvSpPr>
        <p:spPr>
          <a:xfrm>
            <a:off x="2362200" y="-36731"/>
            <a:ext cx="4426212" cy="646331"/>
          </a:xfrm>
          <a:prstGeom prst="rect">
            <a:avLst/>
          </a:prstGeom>
          <a:noFill/>
        </p:spPr>
        <p:txBody>
          <a:bodyPr wrap="none" rtlCol="0">
            <a:spAutoFit/>
          </a:bodyPr>
          <a:lstStyle/>
          <a:p>
            <a:r>
              <a:rPr lang="en-US" sz="3600" u="sng" dirty="0" smtClean="0">
                <a:solidFill>
                  <a:schemeClr val="bg2"/>
                </a:solidFill>
              </a:rPr>
              <a:t>MPC-EX Section in Situ</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28</a:t>
            </a:fld>
            <a:endParaRPr lang="en-US"/>
          </a:p>
        </p:txBody>
      </p:sp>
      <p:sp>
        <p:nvSpPr>
          <p:cNvPr id="5" name="TextBox 4"/>
          <p:cNvSpPr txBox="1"/>
          <p:nvPr/>
        </p:nvSpPr>
        <p:spPr>
          <a:xfrm>
            <a:off x="0" y="762000"/>
            <a:ext cx="9144000" cy="523220"/>
          </a:xfrm>
          <a:prstGeom prst="rect">
            <a:avLst/>
          </a:prstGeom>
          <a:noFill/>
        </p:spPr>
        <p:txBody>
          <a:bodyPr wrap="square" rtlCol="0">
            <a:spAutoFit/>
          </a:bodyPr>
          <a:lstStyle/>
          <a:p>
            <a:pPr algn="ctr"/>
            <a:r>
              <a:rPr lang="en-US" sz="2800" dirty="0" smtClean="0">
                <a:solidFill>
                  <a:schemeClr val="bg2"/>
                </a:solidFill>
              </a:rPr>
              <a:t>Coherent electron Cooling (</a:t>
            </a:r>
            <a:r>
              <a:rPr lang="en-US" sz="2800" dirty="0" err="1" smtClean="0">
                <a:solidFill>
                  <a:schemeClr val="bg2"/>
                </a:solidFill>
              </a:rPr>
              <a:t>CeC</a:t>
            </a:r>
            <a:r>
              <a:rPr lang="en-US" sz="2800" dirty="0" smtClean="0">
                <a:solidFill>
                  <a:schemeClr val="bg2"/>
                </a:solidFill>
              </a:rPr>
              <a:t>) test is key for EIC</a:t>
            </a:r>
          </a:p>
        </p:txBody>
      </p:sp>
      <p:sp>
        <p:nvSpPr>
          <p:cNvPr id="6" name="TextBox 5"/>
          <p:cNvSpPr txBox="1"/>
          <p:nvPr/>
        </p:nvSpPr>
        <p:spPr>
          <a:xfrm>
            <a:off x="3200400" y="115669"/>
            <a:ext cx="2847061" cy="646331"/>
          </a:xfrm>
          <a:prstGeom prst="rect">
            <a:avLst/>
          </a:prstGeom>
          <a:noFill/>
        </p:spPr>
        <p:txBody>
          <a:bodyPr wrap="none" rtlCol="0">
            <a:spAutoFit/>
          </a:bodyPr>
          <a:lstStyle/>
          <a:p>
            <a:r>
              <a:rPr lang="en-US" sz="3600" u="sng" dirty="0" smtClean="0">
                <a:solidFill>
                  <a:schemeClr val="bg2"/>
                </a:solidFill>
              </a:rPr>
              <a:t>The “Wiggler”</a:t>
            </a:r>
          </a:p>
        </p:txBody>
      </p:sp>
      <p:sp>
        <p:nvSpPr>
          <p:cNvPr id="7" name="TextBox 6"/>
          <p:cNvSpPr txBox="1"/>
          <p:nvPr/>
        </p:nvSpPr>
        <p:spPr>
          <a:xfrm>
            <a:off x="304800" y="1295400"/>
            <a:ext cx="8534400" cy="3477875"/>
          </a:xfrm>
          <a:prstGeom prst="rect">
            <a:avLst/>
          </a:prstGeom>
          <a:solidFill>
            <a:schemeClr val="bg1"/>
          </a:solidFill>
        </p:spPr>
        <p:txBody>
          <a:bodyPr wrap="square" rtlCol="0">
            <a:spAutoFit/>
          </a:bodyPr>
          <a:lstStyle/>
          <a:p>
            <a:r>
              <a:rPr lang="en-US" sz="2000" dirty="0" smtClean="0"/>
              <a:t>The Coherent electron Cooling Proof-of-Principle project was planning to install the electron beam line including the </a:t>
            </a:r>
            <a:r>
              <a:rPr lang="en-US" sz="2000" dirty="0" err="1" smtClean="0"/>
              <a:t>undulator</a:t>
            </a:r>
            <a:r>
              <a:rPr lang="en-US" sz="2000" dirty="0" smtClean="0"/>
              <a:t> in IP2 this summer for first beam tests during RHIC Run-15. We are also planning to run </a:t>
            </a:r>
            <a:r>
              <a:rPr lang="en-US" sz="2000" dirty="0" err="1" smtClean="0"/>
              <a:t>pA</a:t>
            </a:r>
            <a:r>
              <a:rPr lang="en-US" sz="2000" dirty="0" smtClean="0"/>
              <a:t> during Run-15 and this asymmetric configuration limits the available aperture in the </a:t>
            </a:r>
            <a:r>
              <a:rPr lang="en-US" sz="2000" dirty="0" err="1" smtClean="0"/>
              <a:t>undulator</a:t>
            </a:r>
            <a:r>
              <a:rPr lang="en-US" sz="2000" dirty="0" smtClean="0"/>
              <a:t>. </a:t>
            </a:r>
          </a:p>
          <a:p>
            <a:endParaRPr lang="en-US" sz="2000" dirty="0" smtClean="0"/>
          </a:p>
          <a:p>
            <a:r>
              <a:rPr lang="en-US" sz="2000" dirty="0" smtClean="0"/>
              <a:t>We are now proposing to set up the electron beam line parallel to the RHIC IR but separate from RHIC to avoid this potential interference. All the tests on the electron beam can still be completed. During the summer of 2015 the </a:t>
            </a:r>
            <a:r>
              <a:rPr lang="en-US" sz="2000" dirty="0" err="1" smtClean="0"/>
              <a:t>undulator</a:t>
            </a:r>
            <a:r>
              <a:rPr lang="en-US" sz="2000" dirty="0" smtClean="0"/>
              <a:t> section would then be moved parallel to itself into the RHIC beam for the full cooling tests during Run-16. For this to work we would need your agreement to schedule only symmetric RHIC beam configurations during Run-16.</a:t>
            </a:r>
          </a:p>
        </p:txBody>
      </p:sp>
      <p:sp>
        <p:nvSpPr>
          <p:cNvPr id="8" name="TextBox 7"/>
          <p:cNvSpPr txBox="1"/>
          <p:nvPr/>
        </p:nvSpPr>
        <p:spPr>
          <a:xfrm>
            <a:off x="152401" y="4800600"/>
            <a:ext cx="8839200" cy="1815882"/>
          </a:xfrm>
          <a:prstGeom prst="rect">
            <a:avLst/>
          </a:prstGeom>
          <a:noFill/>
        </p:spPr>
        <p:txBody>
          <a:bodyPr wrap="square" rtlCol="0">
            <a:spAutoFit/>
          </a:bodyPr>
          <a:lstStyle/>
          <a:p>
            <a:pPr algn="ctr"/>
            <a:r>
              <a:rPr lang="en-US" sz="2800" dirty="0" smtClean="0">
                <a:solidFill>
                  <a:srgbClr val="FFFF00"/>
                </a:solidFill>
              </a:rPr>
              <a:t>Thus we have not proposed any </a:t>
            </a:r>
            <a:r>
              <a:rPr lang="en-US" sz="2800" dirty="0" err="1" smtClean="0">
                <a:solidFill>
                  <a:srgbClr val="FFFF00"/>
                </a:solidFill>
              </a:rPr>
              <a:t>p+A</a:t>
            </a:r>
            <a:r>
              <a:rPr lang="en-US" sz="2800" dirty="0" smtClean="0">
                <a:solidFill>
                  <a:srgbClr val="FFFF00"/>
                </a:solidFill>
              </a:rPr>
              <a:t> running in Run-16.</a:t>
            </a:r>
          </a:p>
          <a:p>
            <a:pPr algn="ctr"/>
            <a:r>
              <a:rPr lang="en-US" sz="2800" dirty="0" smtClean="0">
                <a:solidFill>
                  <a:srgbClr val="FFFF00"/>
                </a:solidFill>
              </a:rPr>
              <a:t>That said, the MPC-EX physics program provides crucial new measurements and we should not prematurely decide that all </a:t>
            </a:r>
            <a:r>
              <a:rPr lang="en-US" sz="2800" dirty="0" err="1" smtClean="0">
                <a:solidFill>
                  <a:srgbClr val="FFFF00"/>
                </a:solidFill>
              </a:rPr>
              <a:t>p+A</a:t>
            </a:r>
            <a:r>
              <a:rPr lang="en-US" sz="2800" dirty="0" smtClean="0">
                <a:solidFill>
                  <a:srgbClr val="FFFF00"/>
                </a:solidFill>
              </a:rPr>
              <a:t> physics must come from only Run-15.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66800"/>
            <a:ext cx="9144000" cy="403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29</a:t>
            </a:fld>
            <a:endParaRPr lang="en-US"/>
          </a:p>
        </p:txBody>
      </p:sp>
      <p:sp>
        <p:nvSpPr>
          <p:cNvPr id="5" name="TextBox 4"/>
          <p:cNvSpPr txBox="1"/>
          <p:nvPr/>
        </p:nvSpPr>
        <p:spPr>
          <a:xfrm>
            <a:off x="1479356" y="177225"/>
            <a:ext cx="6369244" cy="584775"/>
          </a:xfrm>
          <a:prstGeom prst="rect">
            <a:avLst/>
          </a:prstGeom>
          <a:noFill/>
        </p:spPr>
        <p:txBody>
          <a:bodyPr wrap="none" rtlCol="0">
            <a:spAutoFit/>
          </a:bodyPr>
          <a:lstStyle/>
          <a:p>
            <a:r>
              <a:rPr lang="en-US" sz="3200" u="sng" dirty="0" smtClean="0">
                <a:solidFill>
                  <a:schemeClr val="bg2"/>
                </a:solidFill>
              </a:rPr>
              <a:t>What did the PAC (you) say last year?</a:t>
            </a:r>
          </a:p>
        </p:txBody>
      </p:sp>
      <p:sp>
        <p:nvSpPr>
          <p:cNvPr id="7" name="Rectangle 6"/>
          <p:cNvSpPr/>
          <p:nvPr/>
        </p:nvSpPr>
        <p:spPr>
          <a:xfrm>
            <a:off x="533400" y="5257800"/>
            <a:ext cx="8229600" cy="400110"/>
          </a:xfrm>
          <a:prstGeom prst="rect">
            <a:avLst/>
          </a:prstGeom>
        </p:spPr>
        <p:txBody>
          <a:bodyPr wrap="square">
            <a:spAutoFit/>
          </a:bodyPr>
          <a:lstStyle/>
          <a:p>
            <a:r>
              <a:rPr lang="en-US" sz="2000" dirty="0" smtClean="0">
                <a:solidFill>
                  <a:srgbClr val="FFFF00"/>
                </a:solidFill>
              </a:rPr>
              <a:t>http://www.bnl.gov/npp/docs/Pac0613/recommendations_0613_final.pdf</a:t>
            </a:r>
            <a:endParaRPr lang="en-US" sz="2000" dirty="0">
              <a:solidFill>
                <a:srgbClr val="FFFF00"/>
              </a:solidFill>
            </a:endParaRPr>
          </a:p>
        </p:txBody>
      </p:sp>
      <p:pic>
        <p:nvPicPr>
          <p:cNvPr id="39937" name="Picture 1"/>
          <p:cNvPicPr>
            <a:picLocks noChangeAspect="1" noChangeArrowheads="1"/>
          </p:cNvPicPr>
          <p:nvPr/>
        </p:nvPicPr>
        <p:blipFill>
          <a:blip r:embed="rId2" cstate="print"/>
          <a:srcRect/>
          <a:stretch>
            <a:fillRect/>
          </a:stretch>
        </p:blipFill>
        <p:spPr bwMode="auto">
          <a:xfrm>
            <a:off x="228600" y="1335932"/>
            <a:ext cx="8686800" cy="1712068"/>
          </a:xfrm>
          <a:prstGeom prst="rect">
            <a:avLst/>
          </a:prstGeom>
          <a:noFill/>
          <a:ln w="9525">
            <a:noFill/>
            <a:miter lim="800000"/>
            <a:headEnd/>
            <a:tailEnd/>
          </a:ln>
        </p:spPr>
      </p:pic>
      <p:pic>
        <p:nvPicPr>
          <p:cNvPr id="39938" name="Picture 2"/>
          <p:cNvPicPr>
            <a:picLocks noChangeAspect="1" noChangeArrowheads="1"/>
          </p:cNvPicPr>
          <p:nvPr/>
        </p:nvPicPr>
        <p:blipFill>
          <a:blip r:embed="rId3" cstate="print"/>
          <a:srcRect/>
          <a:stretch>
            <a:fillRect/>
          </a:stretch>
        </p:blipFill>
        <p:spPr bwMode="auto">
          <a:xfrm>
            <a:off x="185738" y="3276600"/>
            <a:ext cx="8772525" cy="1543050"/>
          </a:xfrm>
          <a:prstGeom prst="rect">
            <a:avLst/>
          </a:prstGeom>
          <a:noFill/>
          <a:ln w="9525">
            <a:noFill/>
            <a:miter lim="800000"/>
            <a:headEnd/>
            <a:tailEnd/>
          </a:ln>
        </p:spPr>
      </p:pic>
      <p:cxnSp>
        <p:nvCxnSpPr>
          <p:cNvPr id="10" name="Straight Connector 9"/>
          <p:cNvCxnSpPr>
            <a:stCxn id="8" idx="1"/>
            <a:endCxn id="8" idx="3"/>
          </p:cNvCxnSpPr>
          <p:nvPr/>
        </p:nvCxnSpPr>
        <p:spPr>
          <a:xfrm rot="10800000" flipH="1">
            <a:off x="0" y="30861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a:t>
            </a:fld>
            <a:endParaRPr lang="en-US"/>
          </a:p>
        </p:txBody>
      </p:sp>
      <p:sp>
        <p:nvSpPr>
          <p:cNvPr id="5" name="Rectangle 4"/>
          <p:cNvSpPr/>
          <p:nvPr/>
        </p:nvSpPr>
        <p:spPr>
          <a:xfrm>
            <a:off x="2286000" y="2328208"/>
            <a:ext cx="4572000" cy="1938992"/>
          </a:xfrm>
          <a:prstGeom prst="rect">
            <a:avLst/>
          </a:prstGeom>
        </p:spPr>
        <p:txBody>
          <a:bodyPr>
            <a:spAutoFit/>
          </a:bodyPr>
          <a:lstStyle/>
          <a:p>
            <a:pPr algn="ctr"/>
            <a:r>
              <a:rPr lang="en-US" sz="4000" dirty="0" smtClean="0">
                <a:solidFill>
                  <a:schemeClr val="bg2"/>
                </a:solidFill>
              </a:rPr>
              <a:t>Brief highlights of a few recent accomplishments</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30</a:t>
            </a:fld>
            <a:endParaRPr lang="en-US"/>
          </a:p>
        </p:txBody>
      </p:sp>
      <p:sp>
        <p:nvSpPr>
          <p:cNvPr id="5" name="TextBox 4"/>
          <p:cNvSpPr txBox="1"/>
          <p:nvPr/>
        </p:nvSpPr>
        <p:spPr>
          <a:xfrm>
            <a:off x="2346885" y="152400"/>
            <a:ext cx="4656532" cy="646331"/>
          </a:xfrm>
          <a:prstGeom prst="rect">
            <a:avLst/>
          </a:prstGeom>
          <a:noFill/>
        </p:spPr>
        <p:txBody>
          <a:bodyPr wrap="none" rtlCol="0">
            <a:spAutoFit/>
          </a:bodyPr>
          <a:lstStyle/>
          <a:p>
            <a:pPr algn="ctr"/>
            <a:r>
              <a:rPr lang="en-US" sz="3600" u="sng" dirty="0" smtClean="0">
                <a:solidFill>
                  <a:schemeClr val="bg2"/>
                </a:solidFill>
              </a:rPr>
              <a:t>PHENIX Run-15 Request</a:t>
            </a:r>
          </a:p>
        </p:txBody>
      </p:sp>
      <p:pic>
        <p:nvPicPr>
          <p:cNvPr id="31745" name="Picture 1"/>
          <p:cNvPicPr>
            <a:picLocks noChangeAspect="1" noChangeArrowheads="1"/>
          </p:cNvPicPr>
          <p:nvPr/>
        </p:nvPicPr>
        <p:blipFill>
          <a:blip r:embed="rId2" cstate="print"/>
          <a:srcRect/>
          <a:stretch>
            <a:fillRect/>
          </a:stretch>
        </p:blipFill>
        <p:spPr bwMode="auto">
          <a:xfrm>
            <a:off x="2381" y="914400"/>
            <a:ext cx="9217819" cy="3200400"/>
          </a:xfrm>
          <a:prstGeom prst="rect">
            <a:avLst/>
          </a:prstGeom>
          <a:noFill/>
          <a:ln w="9525">
            <a:noFill/>
            <a:miter lim="800000"/>
            <a:headEnd/>
            <a:tailEnd/>
          </a:ln>
        </p:spPr>
      </p:pic>
      <p:sp>
        <p:nvSpPr>
          <p:cNvPr id="8" name="Rectangle 7"/>
          <p:cNvSpPr/>
          <p:nvPr/>
        </p:nvSpPr>
        <p:spPr>
          <a:xfrm>
            <a:off x="914400" y="4419600"/>
            <a:ext cx="7467600" cy="1384995"/>
          </a:xfrm>
          <a:prstGeom prst="rect">
            <a:avLst/>
          </a:prstGeom>
        </p:spPr>
        <p:txBody>
          <a:bodyPr wrap="square">
            <a:spAutoFit/>
          </a:bodyPr>
          <a:lstStyle/>
          <a:p>
            <a:pPr algn="ctr"/>
            <a:r>
              <a:rPr lang="en-US" sz="2800" dirty="0" smtClean="0">
                <a:solidFill>
                  <a:schemeClr val="accent1"/>
                </a:solidFill>
              </a:rPr>
              <a:t>Note that not utilizing additional collision combinations diminishes total knowledge gain and does not fully exploit the uniqueness of RHIC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31</a:t>
            </a:fld>
            <a:endParaRPr lang="en-US"/>
          </a:p>
        </p:txBody>
      </p:sp>
      <p:sp>
        <p:nvSpPr>
          <p:cNvPr id="5" name="TextBox 4"/>
          <p:cNvSpPr txBox="1"/>
          <p:nvPr/>
        </p:nvSpPr>
        <p:spPr>
          <a:xfrm>
            <a:off x="2133600" y="76200"/>
            <a:ext cx="4514569" cy="646331"/>
          </a:xfrm>
          <a:prstGeom prst="rect">
            <a:avLst/>
          </a:prstGeom>
          <a:noFill/>
        </p:spPr>
        <p:txBody>
          <a:bodyPr wrap="none" rtlCol="0">
            <a:spAutoFit/>
          </a:bodyPr>
          <a:lstStyle/>
          <a:p>
            <a:r>
              <a:rPr lang="en-US" sz="3600" u="sng" dirty="0" smtClean="0">
                <a:solidFill>
                  <a:schemeClr val="bg2"/>
                </a:solidFill>
              </a:rPr>
              <a:t>Transverse Spin Physics</a:t>
            </a:r>
          </a:p>
        </p:txBody>
      </p:sp>
      <p:sp>
        <p:nvSpPr>
          <p:cNvPr id="7" name="TextBox 6"/>
          <p:cNvSpPr txBox="1"/>
          <p:nvPr/>
        </p:nvSpPr>
        <p:spPr>
          <a:xfrm>
            <a:off x="0" y="762000"/>
            <a:ext cx="9144000" cy="5539978"/>
          </a:xfrm>
          <a:prstGeom prst="rect">
            <a:avLst/>
          </a:prstGeom>
          <a:noFill/>
        </p:spPr>
        <p:txBody>
          <a:bodyPr wrap="square" rtlCol="0">
            <a:spAutoFit/>
          </a:bodyPr>
          <a:lstStyle/>
          <a:p>
            <a:pPr algn="ctr"/>
            <a:r>
              <a:rPr lang="en-US" sz="2800" dirty="0" smtClean="0">
                <a:solidFill>
                  <a:srgbClr val="FF7C80"/>
                </a:solidFill>
              </a:rPr>
              <a:t>Single spin asymmetries A</a:t>
            </a:r>
            <a:r>
              <a:rPr lang="en-US" sz="2800" baseline="-25000" dirty="0" smtClean="0">
                <a:solidFill>
                  <a:srgbClr val="FF7C80"/>
                </a:solidFill>
              </a:rPr>
              <a:t>N</a:t>
            </a:r>
            <a:r>
              <a:rPr lang="en-US" sz="2800" dirty="0" smtClean="0">
                <a:solidFill>
                  <a:srgbClr val="FF7C80"/>
                </a:solidFill>
              </a:rPr>
              <a:t> in transversely polarized </a:t>
            </a:r>
            <a:r>
              <a:rPr lang="en-US" sz="2800" dirty="0" err="1" smtClean="0">
                <a:solidFill>
                  <a:srgbClr val="FF7C80"/>
                </a:solidFill>
              </a:rPr>
              <a:t>p+p</a:t>
            </a:r>
            <a:r>
              <a:rPr lang="en-US" sz="2800" dirty="0" smtClean="0">
                <a:solidFill>
                  <a:srgbClr val="FF7C80"/>
                </a:solidFill>
              </a:rPr>
              <a:t> collisions may contain key information on the </a:t>
            </a:r>
            <a:r>
              <a:rPr lang="en-US" sz="2800" dirty="0" err="1" smtClean="0">
                <a:solidFill>
                  <a:srgbClr val="FF7C80"/>
                </a:solidFill>
              </a:rPr>
              <a:t>parton’s</a:t>
            </a:r>
            <a:r>
              <a:rPr lang="en-US" sz="2800" dirty="0" smtClean="0">
                <a:solidFill>
                  <a:srgbClr val="FF7C80"/>
                </a:solidFill>
              </a:rPr>
              <a:t> transverse motion in the transversely polarized proton </a:t>
            </a:r>
          </a:p>
          <a:p>
            <a:pPr algn="ctr"/>
            <a:r>
              <a:rPr lang="en-US" sz="2800" dirty="0" smtClean="0">
                <a:solidFill>
                  <a:srgbClr val="FF7C80"/>
                </a:solidFill>
              </a:rPr>
              <a:t>(i.e. language already hinting at orbital angular motion)</a:t>
            </a:r>
          </a:p>
          <a:p>
            <a:pPr algn="ctr"/>
            <a:endParaRPr lang="en-US" dirty="0" smtClean="0">
              <a:solidFill>
                <a:schemeClr val="bg2"/>
              </a:solidFill>
            </a:endParaRPr>
          </a:p>
          <a:p>
            <a:pPr algn="ctr"/>
            <a:r>
              <a:rPr lang="en-US" sz="2800" dirty="0" smtClean="0">
                <a:solidFill>
                  <a:schemeClr val="bg2"/>
                </a:solidFill>
              </a:rPr>
              <a:t>Different theoretical approaches </a:t>
            </a:r>
          </a:p>
          <a:p>
            <a:pPr algn="ctr"/>
            <a:r>
              <a:rPr lang="en-US" sz="2800" dirty="0" smtClean="0">
                <a:solidFill>
                  <a:schemeClr val="bg2"/>
                </a:solidFill>
              </a:rPr>
              <a:t>(TMD factorization and Collinear twist-three factorization)</a:t>
            </a:r>
          </a:p>
          <a:p>
            <a:pPr algn="ctr"/>
            <a:r>
              <a:rPr lang="en-US" sz="2800" dirty="0" smtClean="0">
                <a:solidFill>
                  <a:schemeClr val="bg2"/>
                </a:solidFill>
              </a:rPr>
              <a:t>TMDs include </a:t>
            </a:r>
            <a:r>
              <a:rPr lang="en-US" sz="2800" dirty="0" err="1" smtClean="0">
                <a:solidFill>
                  <a:schemeClr val="bg2"/>
                </a:solidFill>
              </a:rPr>
              <a:t>Sivers</a:t>
            </a:r>
            <a:r>
              <a:rPr lang="en-US" sz="2800" dirty="0" smtClean="0">
                <a:solidFill>
                  <a:schemeClr val="bg2"/>
                </a:solidFill>
              </a:rPr>
              <a:t> and Collins functions</a:t>
            </a:r>
          </a:p>
          <a:p>
            <a:pPr algn="ctr"/>
            <a:endParaRPr lang="en-US" sz="2800" dirty="0" smtClean="0">
              <a:solidFill>
                <a:schemeClr val="bg2"/>
              </a:solidFill>
            </a:endParaRPr>
          </a:p>
          <a:p>
            <a:pPr algn="ctr"/>
            <a:r>
              <a:rPr lang="en-US" sz="2800" dirty="0" smtClean="0">
                <a:solidFill>
                  <a:srgbClr val="FFFF00"/>
                </a:solidFill>
              </a:rPr>
              <a:t>Direct photon A</a:t>
            </a:r>
            <a:r>
              <a:rPr lang="en-US" sz="2800" baseline="-25000" dirty="0" smtClean="0">
                <a:solidFill>
                  <a:srgbClr val="FFFF00"/>
                </a:solidFill>
              </a:rPr>
              <a:t>N</a:t>
            </a:r>
            <a:r>
              <a:rPr lang="en-US" sz="2800" dirty="0" smtClean="0">
                <a:solidFill>
                  <a:srgbClr val="FFFF00"/>
                </a:solidFill>
              </a:rPr>
              <a:t> is an excellent clean test </a:t>
            </a:r>
          </a:p>
          <a:p>
            <a:pPr algn="ctr"/>
            <a:r>
              <a:rPr lang="en-US" sz="2800" dirty="0" smtClean="0">
                <a:solidFill>
                  <a:srgbClr val="FFFF00"/>
                </a:solidFill>
              </a:rPr>
              <a:t>almost exclusively sensitive to </a:t>
            </a:r>
            <a:r>
              <a:rPr lang="en-US" sz="2800" dirty="0" err="1" smtClean="0">
                <a:solidFill>
                  <a:srgbClr val="FFFF00"/>
                </a:solidFill>
              </a:rPr>
              <a:t>Sivers</a:t>
            </a:r>
            <a:endParaRPr lang="en-US" sz="2800" dirty="0" smtClean="0">
              <a:solidFill>
                <a:srgbClr val="FFFF00"/>
              </a:solidFill>
            </a:endParaRPr>
          </a:p>
          <a:p>
            <a:pPr algn="ctr"/>
            <a:endParaRPr lang="en-US" sz="2800" dirty="0" smtClean="0">
              <a:solidFill>
                <a:srgbClr val="FFFF00"/>
              </a:solidFill>
            </a:endParaRPr>
          </a:p>
          <a:p>
            <a:pPr algn="ctr"/>
            <a:r>
              <a:rPr lang="en-US" sz="2800" dirty="0" smtClean="0">
                <a:solidFill>
                  <a:srgbClr val="FFFF00"/>
                </a:solidFill>
              </a:rPr>
              <a:t>Also, good measure of twist-three quark-gluon </a:t>
            </a:r>
            <a:r>
              <a:rPr lang="en-US" sz="2800" dirty="0" err="1" smtClean="0">
                <a:solidFill>
                  <a:srgbClr val="FFFF00"/>
                </a:solidFill>
              </a:rPr>
              <a:t>correlator</a:t>
            </a:r>
            <a:r>
              <a:rPr lang="en-US" sz="2800" dirty="0" smtClean="0">
                <a:solidFill>
                  <a:srgbClr val="FFFF00"/>
                </a:solidFill>
              </a:rPr>
              <a:t> </a:t>
            </a:r>
            <a:r>
              <a:rPr lang="en-US" sz="2800" dirty="0" err="1" smtClean="0">
                <a:solidFill>
                  <a:srgbClr val="FFFF00"/>
                </a:solidFill>
              </a:rPr>
              <a:t>T</a:t>
            </a:r>
            <a:r>
              <a:rPr lang="en-US" sz="2800" baseline="-25000" dirty="0" err="1" smtClean="0">
                <a:solidFill>
                  <a:srgbClr val="FFFF00"/>
                </a:solidFill>
              </a:rPr>
              <a:t>q,F</a:t>
            </a:r>
            <a:endParaRPr lang="en-US" sz="2800" baseline="-250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32</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304800" y="1143000"/>
            <a:ext cx="5715000" cy="5283250"/>
          </a:xfrm>
          <a:prstGeom prst="rect">
            <a:avLst/>
          </a:prstGeom>
          <a:noFill/>
          <a:ln w="9525">
            <a:noFill/>
            <a:miter lim="800000"/>
            <a:headEnd/>
            <a:tailEnd/>
          </a:ln>
        </p:spPr>
      </p:pic>
      <p:sp>
        <p:nvSpPr>
          <p:cNvPr id="6" name="TextBox 5"/>
          <p:cNvSpPr txBox="1"/>
          <p:nvPr/>
        </p:nvSpPr>
        <p:spPr>
          <a:xfrm>
            <a:off x="896633" y="36493"/>
            <a:ext cx="7677166" cy="954107"/>
          </a:xfrm>
          <a:prstGeom prst="rect">
            <a:avLst/>
          </a:prstGeom>
          <a:noFill/>
        </p:spPr>
        <p:txBody>
          <a:bodyPr wrap="none" rtlCol="0">
            <a:spAutoFit/>
          </a:bodyPr>
          <a:lstStyle/>
          <a:p>
            <a:pPr algn="ctr"/>
            <a:r>
              <a:rPr lang="en-US" sz="3200" u="sng" dirty="0" err="1" smtClean="0">
                <a:solidFill>
                  <a:schemeClr val="bg2"/>
                </a:solidFill>
              </a:rPr>
              <a:t>p+p</a:t>
            </a:r>
            <a:r>
              <a:rPr lang="en-US" sz="3200" u="sng" dirty="0" smtClean="0">
                <a:solidFill>
                  <a:schemeClr val="bg2"/>
                </a:solidFill>
              </a:rPr>
              <a:t> (transverse pol.) @ 200 </a:t>
            </a:r>
            <a:r>
              <a:rPr lang="en-US" sz="3200" u="sng" dirty="0" err="1" smtClean="0">
                <a:solidFill>
                  <a:schemeClr val="bg2"/>
                </a:solidFill>
              </a:rPr>
              <a:t>GeV</a:t>
            </a:r>
            <a:r>
              <a:rPr lang="en-US" sz="3200" u="sng" dirty="0" smtClean="0">
                <a:solidFill>
                  <a:schemeClr val="bg2"/>
                </a:solidFill>
              </a:rPr>
              <a:t> for 9 weeks </a:t>
            </a:r>
          </a:p>
          <a:p>
            <a:pPr algn="ctr"/>
            <a:r>
              <a:rPr lang="en-US" sz="2400" i="1" dirty="0" smtClean="0">
                <a:solidFill>
                  <a:schemeClr val="bg2"/>
                </a:solidFill>
              </a:rPr>
              <a:t>(50 pb</a:t>
            </a:r>
            <a:r>
              <a:rPr lang="en-US" sz="2400" i="1" baseline="30000" dirty="0" smtClean="0">
                <a:solidFill>
                  <a:schemeClr val="bg2"/>
                </a:solidFill>
              </a:rPr>
              <a:t>-1</a:t>
            </a:r>
            <a:r>
              <a:rPr lang="en-US" sz="2400" i="1" dirty="0" smtClean="0">
                <a:solidFill>
                  <a:schemeClr val="bg2"/>
                </a:solidFill>
              </a:rPr>
              <a:t> |z|&lt;40cm)</a:t>
            </a:r>
          </a:p>
        </p:txBody>
      </p:sp>
      <p:sp>
        <p:nvSpPr>
          <p:cNvPr id="7" name="TextBox 6"/>
          <p:cNvSpPr txBox="1"/>
          <p:nvPr/>
        </p:nvSpPr>
        <p:spPr>
          <a:xfrm>
            <a:off x="6172200" y="1143000"/>
            <a:ext cx="2819400" cy="5262979"/>
          </a:xfrm>
          <a:prstGeom prst="rect">
            <a:avLst/>
          </a:prstGeom>
          <a:noFill/>
        </p:spPr>
        <p:txBody>
          <a:bodyPr wrap="square" rtlCol="0">
            <a:spAutoFit/>
          </a:bodyPr>
          <a:lstStyle/>
          <a:p>
            <a:pPr algn="ctr"/>
            <a:r>
              <a:rPr lang="en-US" sz="2800" dirty="0" smtClean="0">
                <a:solidFill>
                  <a:srgbClr val="FFFF00"/>
                </a:solidFill>
              </a:rPr>
              <a:t>Utilize unique capabilities of MPC-EX upgrade</a:t>
            </a:r>
          </a:p>
          <a:p>
            <a:pPr algn="ctr"/>
            <a:endParaRPr lang="en-US" sz="2800" dirty="0" smtClean="0">
              <a:solidFill>
                <a:srgbClr val="FFFF00"/>
              </a:solidFill>
            </a:endParaRPr>
          </a:p>
          <a:p>
            <a:pPr algn="ctr"/>
            <a:r>
              <a:rPr lang="en-US" sz="2800" dirty="0" smtClean="0">
                <a:solidFill>
                  <a:srgbClr val="FFFF00"/>
                </a:solidFill>
              </a:rPr>
              <a:t>Direct photon with no final state interactions</a:t>
            </a:r>
          </a:p>
          <a:p>
            <a:pPr algn="ctr"/>
            <a:endParaRPr lang="en-US" sz="2800" dirty="0" smtClean="0">
              <a:solidFill>
                <a:srgbClr val="FFFF00"/>
              </a:solidFill>
            </a:endParaRPr>
          </a:p>
          <a:p>
            <a:pPr algn="ctr"/>
            <a:r>
              <a:rPr lang="en-US" sz="2800" dirty="0" smtClean="0">
                <a:solidFill>
                  <a:srgbClr val="FFFF00"/>
                </a:solidFill>
              </a:rPr>
              <a:t>Uncertainties clearly resolve sign disagreement for </a:t>
            </a:r>
            <a:r>
              <a:rPr lang="en-US" sz="2800" dirty="0" err="1" smtClean="0">
                <a:solidFill>
                  <a:srgbClr val="FFFF00"/>
                </a:solidFill>
              </a:rPr>
              <a:t>T</a:t>
            </a:r>
            <a:r>
              <a:rPr lang="en-US" sz="2800" baseline="-25000" dirty="0" err="1" smtClean="0">
                <a:solidFill>
                  <a:srgbClr val="FFFF00"/>
                </a:solidFill>
              </a:rPr>
              <a:t>q,F</a:t>
            </a:r>
            <a:endParaRPr lang="en-US" sz="2800" baseline="-25000" dirty="0" smtClean="0">
              <a:solidFill>
                <a:srgbClr val="FFFF00"/>
              </a:solidFill>
            </a:endParaRPr>
          </a:p>
        </p:txBody>
      </p:sp>
      <p:sp>
        <p:nvSpPr>
          <p:cNvPr id="9" name="Freeform 8"/>
          <p:cNvSpPr/>
          <p:nvPr/>
        </p:nvSpPr>
        <p:spPr>
          <a:xfrm>
            <a:off x="1567543" y="4715691"/>
            <a:ext cx="3605348" cy="26126"/>
          </a:xfrm>
          <a:custGeom>
            <a:avLst/>
            <a:gdLst>
              <a:gd name="connsiteX0" fmla="*/ 0 w 3605348"/>
              <a:gd name="connsiteY0" fmla="*/ 13063 h 26126"/>
              <a:gd name="connsiteX1" fmla="*/ 1593668 w 3605348"/>
              <a:gd name="connsiteY1" fmla="*/ 13063 h 26126"/>
              <a:gd name="connsiteX2" fmla="*/ 2782388 w 3605348"/>
              <a:gd name="connsiteY2" fmla="*/ 26126 h 26126"/>
              <a:gd name="connsiteX3" fmla="*/ 3605348 w 3605348"/>
              <a:gd name="connsiteY3" fmla="*/ 0 h 26126"/>
            </a:gdLst>
            <a:ahLst/>
            <a:cxnLst>
              <a:cxn ang="0">
                <a:pos x="connsiteX0" y="connsiteY0"/>
              </a:cxn>
              <a:cxn ang="0">
                <a:pos x="connsiteX1" y="connsiteY1"/>
              </a:cxn>
              <a:cxn ang="0">
                <a:pos x="connsiteX2" y="connsiteY2"/>
              </a:cxn>
              <a:cxn ang="0">
                <a:pos x="connsiteX3" y="connsiteY3"/>
              </a:cxn>
            </a:cxnLst>
            <a:rect l="l" t="t" r="r" b="b"/>
            <a:pathLst>
              <a:path w="3605348" h="26126">
                <a:moveTo>
                  <a:pt x="0" y="13063"/>
                </a:moveTo>
                <a:lnTo>
                  <a:pt x="1593668" y="13063"/>
                </a:lnTo>
                <a:lnTo>
                  <a:pt x="2782388" y="26126"/>
                </a:lnTo>
                <a:cubicBezTo>
                  <a:pt x="3117668" y="23949"/>
                  <a:pt x="3361508" y="11974"/>
                  <a:pt x="3605348" y="0"/>
                </a:cubicBezTo>
              </a:path>
            </a:pathLst>
          </a:custGeom>
          <a:ln w="57150">
            <a:solidFill>
              <a:srgbClr val="0064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567543" y="1985554"/>
            <a:ext cx="3566160" cy="287383"/>
          </a:xfrm>
          <a:custGeom>
            <a:avLst/>
            <a:gdLst>
              <a:gd name="connsiteX0" fmla="*/ 0 w 3566160"/>
              <a:gd name="connsiteY0" fmla="*/ 0 h 287383"/>
              <a:gd name="connsiteX1" fmla="*/ 3566160 w 3566160"/>
              <a:gd name="connsiteY1" fmla="*/ 287383 h 287383"/>
            </a:gdLst>
            <a:ahLst/>
            <a:cxnLst>
              <a:cxn ang="0">
                <a:pos x="connsiteX0" y="connsiteY0"/>
              </a:cxn>
              <a:cxn ang="0">
                <a:pos x="connsiteX1" y="connsiteY1"/>
              </a:cxn>
            </a:cxnLst>
            <a:rect l="l" t="t" r="r" b="b"/>
            <a:pathLst>
              <a:path w="3566160" h="287383">
                <a:moveTo>
                  <a:pt x="0" y="0"/>
                </a:moveTo>
                <a:lnTo>
                  <a:pt x="3566160" y="287383"/>
                </a:ln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567543" y="4060371"/>
            <a:ext cx="3553097" cy="198120"/>
          </a:xfrm>
          <a:custGeom>
            <a:avLst/>
            <a:gdLst>
              <a:gd name="connsiteX0" fmla="*/ 0 w 3553097"/>
              <a:gd name="connsiteY0" fmla="*/ 198120 h 198120"/>
              <a:gd name="connsiteX1" fmla="*/ 1254034 w 3553097"/>
              <a:gd name="connsiteY1" fmla="*/ 93618 h 198120"/>
              <a:gd name="connsiteX2" fmla="*/ 2690948 w 3553097"/>
              <a:gd name="connsiteY2" fmla="*/ 15240 h 198120"/>
              <a:gd name="connsiteX3" fmla="*/ 3553097 w 3553097"/>
              <a:gd name="connsiteY3" fmla="*/ 2178 h 198120"/>
            </a:gdLst>
            <a:ahLst/>
            <a:cxnLst>
              <a:cxn ang="0">
                <a:pos x="connsiteX0" y="connsiteY0"/>
              </a:cxn>
              <a:cxn ang="0">
                <a:pos x="connsiteX1" y="connsiteY1"/>
              </a:cxn>
              <a:cxn ang="0">
                <a:pos x="connsiteX2" y="connsiteY2"/>
              </a:cxn>
              <a:cxn ang="0">
                <a:pos x="connsiteX3" y="connsiteY3"/>
              </a:cxn>
            </a:cxnLst>
            <a:rect l="l" t="t" r="r" b="b"/>
            <a:pathLst>
              <a:path w="3553097" h="198120">
                <a:moveTo>
                  <a:pt x="0" y="198120"/>
                </a:moveTo>
                <a:lnTo>
                  <a:pt x="1254034" y="93618"/>
                </a:lnTo>
                <a:cubicBezTo>
                  <a:pt x="1702525" y="63138"/>
                  <a:pt x="2307771" y="30480"/>
                  <a:pt x="2690948" y="15240"/>
                </a:cubicBezTo>
                <a:cubicBezTo>
                  <a:pt x="3074125" y="0"/>
                  <a:pt x="3313611" y="1089"/>
                  <a:pt x="3553097" y="2178"/>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33</a:t>
            </a:fld>
            <a:endParaRPr lang="en-US"/>
          </a:p>
        </p:txBody>
      </p:sp>
      <p:sp>
        <p:nvSpPr>
          <p:cNvPr id="5" name="TextBox 4"/>
          <p:cNvSpPr txBox="1"/>
          <p:nvPr/>
        </p:nvSpPr>
        <p:spPr>
          <a:xfrm>
            <a:off x="795397" y="76200"/>
            <a:ext cx="7662803" cy="646331"/>
          </a:xfrm>
          <a:prstGeom prst="rect">
            <a:avLst/>
          </a:prstGeom>
          <a:noFill/>
        </p:spPr>
        <p:txBody>
          <a:bodyPr wrap="none" rtlCol="0">
            <a:spAutoFit/>
          </a:bodyPr>
          <a:lstStyle/>
          <a:p>
            <a:r>
              <a:rPr lang="en-US" sz="3600" u="sng" dirty="0" err="1" smtClean="0">
                <a:solidFill>
                  <a:schemeClr val="bg2"/>
                </a:solidFill>
              </a:rPr>
              <a:t>p+Au</a:t>
            </a:r>
            <a:r>
              <a:rPr lang="en-US" sz="3600" u="sng" dirty="0" smtClean="0">
                <a:solidFill>
                  <a:schemeClr val="bg2"/>
                </a:solidFill>
              </a:rPr>
              <a:t> with transversely polarized proton</a:t>
            </a:r>
          </a:p>
        </p:txBody>
      </p:sp>
      <p:sp>
        <p:nvSpPr>
          <p:cNvPr id="6" name="TextBox 5"/>
          <p:cNvSpPr txBox="1"/>
          <p:nvPr/>
        </p:nvSpPr>
        <p:spPr>
          <a:xfrm>
            <a:off x="381000" y="798493"/>
            <a:ext cx="8382000" cy="954107"/>
          </a:xfrm>
          <a:prstGeom prst="rect">
            <a:avLst/>
          </a:prstGeom>
          <a:noFill/>
        </p:spPr>
        <p:txBody>
          <a:bodyPr wrap="square" rtlCol="0">
            <a:spAutoFit/>
          </a:bodyPr>
          <a:lstStyle/>
          <a:p>
            <a:pPr algn="ctr"/>
            <a:r>
              <a:rPr lang="en-US" sz="2800" dirty="0" smtClean="0">
                <a:solidFill>
                  <a:srgbClr val="FF7C80"/>
                </a:solidFill>
              </a:rPr>
              <a:t>New theory developments…  Transverse polarization A</a:t>
            </a:r>
            <a:r>
              <a:rPr lang="en-US" sz="2800" baseline="-25000" dirty="0" smtClean="0">
                <a:solidFill>
                  <a:srgbClr val="FF7C80"/>
                </a:solidFill>
              </a:rPr>
              <a:t>N</a:t>
            </a:r>
            <a:r>
              <a:rPr lang="en-US" sz="2800" dirty="0" smtClean="0">
                <a:solidFill>
                  <a:srgbClr val="FF7C80"/>
                </a:solidFill>
              </a:rPr>
              <a:t> in </a:t>
            </a:r>
            <a:r>
              <a:rPr lang="en-US" sz="2800" dirty="0" err="1" smtClean="0">
                <a:solidFill>
                  <a:srgbClr val="FF7C80"/>
                </a:solidFill>
              </a:rPr>
              <a:t>p+A</a:t>
            </a:r>
            <a:r>
              <a:rPr lang="en-US" sz="2800" dirty="0" smtClean="0">
                <a:solidFill>
                  <a:srgbClr val="FF7C80"/>
                </a:solidFill>
              </a:rPr>
              <a:t> scales with the saturation scale for </a:t>
            </a:r>
            <a:r>
              <a:rPr lang="en-US" sz="2800" dirty="0" err="1" smtClean="0">
                <a:solidFill>
                  <a:srgbClr val="FF7C80"/>
                </a:solidFill>
              </a:rPr>
              <a:t>p</a:t>
            </a:r>
            <a:r>
              <a:rPr lang="en-US" sz="2800" baseline="-25000" dirty="0" err="1" smtClean="0">
                <a:solidFill>
                  <a:srgbClr val="FF7C80"/>
                </a:solidFill>
              </a:rPr>
              <a:t>T</a:t>
            </a:r>
            <a:r>
              <a:rPr lang="en-US" sz="2800" dirty="0" smtClean="0">
                <a:solidFill>
                  <a:srgbClr val="FF7C80"/>
                </a:solidFill>
              </a:rPr>
              <a:t> &lt; Q</a:t>
            </a:r>
            <a:r>
              <a:rPr lang="en-US" sz="2800" baseline="-25000" dirty="0" smtClean="0">
                <a:solidFill>
                  <a:srgbClr val="FF7C80"/>
                </a:solidFill>
              </a:rPr>
              <a:t>s</a:t>
            </a:r>
          </a:p>
        </p:txBody>
      </p:sp>
      <p:sp>
        <p:nvSpPr>
          <p:cNvPr id="7" name="TextBox 6"/>
          <p:cNvSpPr txBox="1"/>
          <p:nvPr/>
        </p:nvSpPr>
        <p:spPr>
          <a:xfrm>
            <a:off x="0" y="1981200"/>
            <a:ext cx="4495800" cy="4339650"/>
          </a:xfrm>
          <a:prstGeom prst="rect">
            <a:avLst/>
          </a:prstGeom>
          <a:noFill/>
        </p:spPr>
        <p:txBody>
          <a:bodyPr wrap="square" rtlCol="0">
            <a:spAutoFit/>
          </a:bodyPr>
          <a:lstStyle/>
          <a:p>
            <a:pPr algn="ctr"/>
            <a:r>
              <a:rPr lang="en-US" sz="2800" dirty="0" smtClean="0">
                <a:solidFill>
                  <a:schemeClr val="bg2"/>
                </a:solidFill>
              </a:rPr>
              <a:t>Completely unique RHIC access to saturation physics</a:t>
            </a:r>
          </a:p>
          <a:p>
            <a:pPr algn="ctr"/>
            <a:endParaRPr lang="en-US" sz="1200" dirty="0" smtClean="0">
              <a:solidFill>
                <a:schemeClr val="bg2"/>
              </a:solidFill>
            </a:endParaRPr>
          </a:p>
          <a:p>
            <a:pPr algn="ctr"/>
            <a:r>
              <a:rPr lang="en-US" sz="2800" dirty="0" err="1" smtClean="0">
                <a:solidFill>
                  <a:schemeClr val="bg2"/>
                </a:solidFill>
              </a:rPr>
              <a:t>p+Au</a:t>
            </a:r>
            <a:r>
              <a:rPr lang="en-US" sz="2800" dirty="0" smtClean="0">
                <a:solidFill>
                  <a:schemeClr val="bg2"/>
                </a:solidFill>
              </a:rPr>
              <a:t> measurement with projected uncertainties in </a:t>
            </a:r>
          </a:p>
          <a:p>
            <a:pPr algn="ctr"/>
            <a:r>
              <a:rPr lang="en-US" sz="2800" dirty="0" smtClean="0">
                <a:solidFill>
                  <a:schemeClr val="bg2"/>
                </a:solidFill>
              </a:rPr>
              <a:t>190 nb</a:t>
            </a:r>
            <a:r>
              <a:rPr lang="en-US" sz="2800" baseline="30000" dirty="0" smtClean="0">
                <a:solidFill>
                  <a:schemeClr val="bg2"/>
                </a:solidFill>
              </a:rPr>
              <a:t>-1</a:t>
            </a:r>
            <a:r>
              <a:rPr lang="en-US" sz="2800" dirty="0" smtClean="0">
                <a:solidFill>
                  <a:schemeClr val="bg2"/>
                </a:solidFill>
              </a:rPr>
              <a:t> |z|&lt;40cm</a:t>
            </a:r>
          </a:p>
          <a:p>
            <a:pPr algn="ctr"/>
            <a:endParaRPr lang="en-US" sz="1200" dirty="0" smtClean="0">
              <a:solidFill>
                <a:schemeClr val="bg2"/>
              </a:solidFill>
            </a:endParaRPr>
          </a:p>
          <a:p>
            <a:pPr algn="ctr"/>
            <a:r>
              <a:rPr lang="en-US" sz="2800" dirty="0" smtClean="0">
                <a:solidFill>
                  <a:srgbClr val="FFFF00"/>
                </a:solidFill>
              </a:rPr>
              <a:t>Testing geometric scaling with Si  target nuclei</a:t>
            </a:r>
          </a:p>
          <a:p>
            <a:pPr algn="ctr"/>
            <a:r>
              <a:rPr lang="en-US" sz="2800" dirty="0" smtClean="0">
                <a:solidFill>
                  <a:srgbClr val="FFFF00"/>
                </a:solidFill>
              </a:rPr>
              <a:t>Comparable uncertainties with 2 week runs</a:t>
            </a:r>
          </a:p>
        </p:txBody>
      </p:sp>
      <p:pic>
        <p:nvPicPr>
          <p:cNvPr id="21505" name="Picture 1"/>
          <p:cNvPicPr>
            <a:picLocks noChangeAspect="1" noChangeArrowheads="1"/>
          </p:cNvPicPr>
          <p:nvPr/>
        </p:nvPicPr>
        <p:blipFill>
          <a:blip r:embed="rId2" cstate="print"/>
          <a:srcRect/>
          <a:stretch>
            <a:fillRect/>
          </a:stretch>
        </p:blipFill>
        <p:spPr bwMode="auto">
          <a:xfrm>
            <a:off x="4434552" y="2057400"/>
            <a:ext cx="4557048"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34</a:t>
            </a:fld>
            <a:endParaRPr lang="en-US"/>
          </a:p>
        </p:txBody>
      </p:sp>
      <p:pic>
        <p:nvPicPr>
          <p:cNvPr id="13314" name="Picture 2"/>
          <p:cNvPicPr>
            <a:picLocks noChangeAspect="1" noChangeArrowheads="1"/>
          </p:cNvPicPr>
          <p:nvPr/>
        </p:nvPicPr>
        <p:blipFill>
          <a:blip r:embed="rId2" cstate="print"/>
          <a:srcRect r="68638"/>
          <a:stretch>
            <a:fillRect/>
          </a:stretch>
        </p:blipFill>
        <p:spPr bwMode="auto">
          <a:xfrm>
            <a:off x="4807590" y="800100"/>
            <a:ext cx="4184009" cy="4000500"/>
          </a:xfrm>
          <a:prstGeom prst="rect">
            <a:avLst/>
          </a:prstGeom>
          <a:noFill/>
          <a:ln w="9525">
            <a:noFill/>
            <a:miter lim="800000"/>
            <a:headEnd/>
            <a:tailEnd/>
          </a:ln>
        </p:spPr>
      </p:pic>
      <p:sp>
        <p:nvSpPr>
          <p:cNvPr id="6" name="TextBox 5"/>
          <p:cNvSpPr txBox="1"/>
          <p:nvPr/>
        </p:nvSpPr>
        <p:spPr>
          <a:xfrm>
            <a:off x="1981200" y="0"/>
            <a:ext cx="5015989" cy="646331"/>
          </a:xfrm>
          <a:prstGeom prst="rect">
            <a:avLst/>
          </a:prstGeom>
          <a:noFill/>
        </p:spPr>
        <p:txBody>
          <a:bodyPr wrap="none" rtlCol="0">
            <a:spAutoFit/>
          </a:bodyPr>
          <a:lstStyle/>
          <a:p>
            <a:r>
              <a:rPr lang="en-US" sz="3600" u="sng" dirty="0" smtClean="0">
                <a:solidFill>
                  <a:schemeClr val="bg2"/>
                </a:solidFill>
              </a:rPr>
              <a:t>Constraining Gluon </a:t>
            </a:r>
            <a:r>
              <a:rPr lang="en-US" sz="3600" u="sng" dirty="0" err="1" smtClean="0">
                <a:solidFill>
                  <a:schemeClr val="bg2"/>
                </a:solidFill>
              </a:rPr>
              <a:t>nPDFs</a:t>
            </a:r>
            <a:endParaRPr lang="en-US" sz="3600" u="sng" dirty="0" smtClean="0">
              <a:solidFill>
                <a:schemeClr val="bg2"/>
              </a:solidFill>
            </a:endParaRPr>
          </a:p>
        </p:txBody>
      </p:sp>
      <p:pic>
        <p:nvPicPr>
          <p:cNvPr id="20482" name="Picture 2" descr="http://inspirehep.net/record/826740/files/DIAGRAMS.png"/>
          <p:cNvPicPr>
            <a:picLocks noChangeAspect="1" noChangeArrowheads="1"/>
          </p:cNvPicPr>
          <p:nvPr/>
        </p:nvPicPr>
        <p:blipFill>
          <a:blip r:embed="rId3" cstate="print"/>
          <a:srcRect l="29727" t="7407" r="49290" b="29630"/>
          <a:stretch>
            <a:fillRect/>
          </a:stretch>
        </p:blipFill>
        <p:spPr bwMode="auto">
          <a:xfrm>
            <a:off x="762000" y="5029200"/>
            <a:ext cx="1981200" cy="1403350"/>
          </a:xfrm>
          <a:prstGeom prst="rect">
            <a:avLst/>
          </a:prstGeom>
          <a:noFill/>
          <a:ln w="28575">
            <a:solidFill>
              <a:srgbClr val="FFFF00"/>
            </a:solidFill>
          </a:ln>
        </p:spPr>
      </p:pic>
      <p:sp>
        <p:nvSpPr>
          <p:cNvPr id="7" name="TextBox 6"/>
          <p:cNvSpPr txBox="1"/>
          <p:nvPr/>
        </p:nvSpPr>
        <p:spPr>
          <a:xfrm>
            <a:off x="228600" y="838200"/>
            <a:ext cx="4648200" cy="4001095"/>
          </a:xfrm>
          <a:prstGeom prst="rect">
            <a:avLst/>
          </a:prstGeom>
          <a:noFill/>
        </p:spPr>
        <p:txBody>
          <a:bodyPr wrap="square" rtlCol="0">
            <a:spAutoFit/>
          </a:bodyPr>
          <a:lstStyle/>
          <a:p>
            <a:r>
              <a:rPr lang="en-US" sz="2800" dirty="0" smtClean="0">
                <a:solidFill>
                  <a:schemeClr val="bg2"/>
                </a:solidFill>
              </a:rPr>
              <a:t>Strong indications of low-x shadowing/saturation physics with </a:t>
            </a:r>
            <a:r>
              <a:rPr lang="en-US" sz="2800" dirty="0" err="1" smtClean="0">
                <a:solidFill>
                  <a:schemeClr val="bg2"/>
                </a:solidFill>
              </a:rPr>
              <a:t>d+Au</a:t>
            </a:r>
            <a:r>
              <a:rPr lang="en-US" sz="2800" dirty="0" smtClean="0">
                <a:solidFill>
                  <a:schemeClr val="bg2"/>
                </a:solidFill>
              </a:rPr>
              <a:t> J/</a:t>
            </a:r>
            <a:r>
              <a:rPr lang="en-US" sz="2800" dirty="0" smtClean="0">
                <a:solidFill>
                  <a:schemeClr val="bg2"/>
                </a:solidFill>
                <a:latin typeface="Symbol" pitchFamily="18" charset="2"/>
              </a:rPr>
              <a:t>y</a:t>
            </a:r>
            <a:r>
              <a:rPr lang="en-US" sz="2800" dirty="0" smtClean="0">
                <a:solidFill>
                  <a:schemeClr val="bg2"/>
                </a:solidFill>
              </a:rPr>
              <a:t>, e-</a:t>
            </a:r>
            <a:r>
              <a:rPr lang="en-US" sz="2800" dirty="0" smtClean="0">
                <a:solidFill>
                  <a:schemeClr val="bg2"/>
                </a:solidFill>
                <a:latin typeface="Symbol" pitchFamily="18" charset="2"/>
              </a:rPr>
              <a:t>m</a:t>
            </a:r>
            <a:r>
              <a:rPr lang="en-US" sz="2800" dirty="0" smtClean="0">
                <a:solidFill>
                  <a:schemeClr val="bg2"/>
                </a:solidFill>
              </a:rPr>
              <a:t> correlations, h-h correlations, single </a:t>
            </a:r>
            <a:r>
              <a:rPr lang="en-US" sz="2800" dirty="0" err="1" smtClean="0">
                <a:solidFill>
                  <a:schemeClr val="bg2"/>
                </a:solidFill>
              </a:rPr>
              <a:t>muons</a:t>
            </a:r>
            <a:r>
              <a:rPr lang="en-US" sz="2800" dirty="0" smtClean="0">
                <a:solidFill>
                  <a:schemeClr val="bg2"/>
                </a:solidFill>
              </a:rPr>
              <a:t>, electrons, …</a:t>
            </a:r>
          </a:p>
          <a:p>
            <a:endParaRPr lang="en-US" sz="1400" dirty="0" smtClean="0">
              <a:solidFill>
                <a:schemeClr val="bg2"/>
              </a:solidFill>
            </a:endParaRPr>
          </a:p>
          <a:p>
            <a:r>
              <a:rPr lang="en-US" sz="2800" dirty="0" smtClean="0">
                <a:solidFill>
                  <a:schemeClr val="bg2"/>
                </a:solidFill>
              </a:rPr>
              <a:t>And yet, all have final state interactions.  </a:t>
            </a:r>
          </a:p>
          <a:p>
            <a:r>
              <a:rPr lang="en-US" sz="1200" dirty="0" smtClean="0">
                <a:solidFill>
                  <a:schemeClr val="bg2"/>
                </a:solidFill>
              </a:rPr>
              <a:t> </a:t>
            </a:r>
          </a:p>
          <a:p>
            <a:r>
              <a:rPr lang="en-US" sz="2800" dirty="0" smtClean="0">
                <a:solidFill>
                  <a:srgbClr val="FFFF00"/>
                </a:solidFill>
              </a:rPr>
              <a:t>Golden channel direct photon</a:t>
            </a:r>
          </a:p>
        </p:txBody>
      </p:sp>
      <p:sp>
        <p:nvSpPr>
          <p:cNvPr id="8" name="TextBox 7"/>
          <p:cNvSpPr txBox="1"/>
          <p:nvPr/>
        </p:nvSpPr>
        <p:spPr>
          <a:xfrm>
            <a:off x="3048000" y="5124271"/>
            <a:ext cx="5943600" cy="1200329"/>
          </a:xfrm>
          <a:prstGeom prst="rect">
            <a:avLst/>
          </a:prstGeom>
          <a:solidFill>
            <a:schemeClr val="bg1"/>
          </a:solidFill>
        </p:spPr>
        <p:txBody>
          <a:bodyPr wrap="square" rtlCol="0">
            <a:spAutoFit/>
          </a:bodyPr>
          <a:lstStyle/>
          <a:p>
            <a:pPr algn="ctr"/>
            <a:r>
              <a:rPr lang="en-US" sz="2400" dirty="0" smtClean="0">
                <a:solidFill>
                  <a:srgbClr val="0070C0"/>
                </a:solidFill>
              </a:rPr>
              <a:t>Using full statistical / systematic constraint method on EPS09 </a:t>
            </a:r>
            <a:r>
              <a:rPr lang="en-US" sz="2400" dirty="0" err="1" smtClean="0">
                <a:solidFill>
                  <a:srgbClr val="0070C0"/>
                </a:solidFill>
              </a:rPr>
              <a:t>nPDFs</a:t>
            </a:r>
            <a:r>
              <a:rPr lang="en-US" sz="2400" dirty="0" smtClean="0">
                <a:solidFill>
                  <a:srgbClr val="0070C0"/>
                </a:solidFill>
              </a:rPr>
              <a:t>, blue bands indicate projected measurement (</a:t>
            </a:r>
            <a:r>
              <a:rPr lang="en-US" sz="2400" b="1" dirty="0" smtClean="0">
                <a:solidFill>
                  <a:srgbClr val="002060"/>
                </a:solidFill>
              </a:rPr>
              <a:t>1</a:t>
            </a:r>
            <a:r>
              <a:rPr lang="en-US" sz="2400" b="1" dirty="0" smtClean="0">
                <a:solidFill>
                  <a:srgbClr val="0070C0"/>
                </a:solidFill>
              </a:rPr>
              <a:t>, 2 </a:t>
            </a:r>
            <a:r>
              <a:rPr lang="en-US" sz="2400" b="1" dirty="0" smtClean="0">
                <a:solidFill>
                  <a:srgbClr val="0070C0"/>
                </a:solidFill>
                <a:latin typeface="Symbol" pitchFamily="18" charset="2"/>
              </a:rPr>
              <a:t>s</a:t>
            </a:r>
            <a:r>
              <a:rPr lang="en-US" sz="2400" dirty="0" smtClean="0">
                <a:solidFill>
                  <a:srgbClr val="0070C0"/>
                </a:solidFill>
              </a:rPr>
              <a:t> level)</a:t>
            </a:r>
          </a:p>
        </p:txBody>
      </p:sp>
      <p:sp>
        <p:nvSpPr>
          <p:cNvPr id="9" name="TextBox 8"/>
          <p:cNvSpPr txBox="1"/>
          <p:nvPr/>
        </p:nvSpPr>
        <p:spPr>
          <a:xfrm>
            <a:off x="5797869" y="819090"/>
            <a:ext cx="2507931" cy="400110"/>
          </a:xfrm>
          <a:prstGeom prst="rect">
            <a:avLst/>
          </a:prstGeom>
          <a:noFill/>
        </p:spPr>
        <p:txBody>
          <a:bodyPr wrap="none" rtlCol="0">
            <a:spAutoFit/>
          </a:bodyPr>
          <a:lstStyle/>
          <a:p>
            <a:r>
              <a:rPr lang="en-US" sz="2000" dirty="0" smtClean="0">
                <a:solidFill>
                  <a:srgbClr val="0070C0"/>
                </a:solidFill>
              </a:rPr>
              <a:t>MPC-EX Direct Photon</a:t>
            </a:r>
          </a:p>
        </p:txBody>
      </p:sp>
      <p:sp>
        <p:nvSpPr>
          <p:cNvPr id="10" name="TextBox 9"/>
          <p:cNvSpPr txBox="1"/>
          <p:nvPr/>
        </p:nvSpPr>
        <p:spPr>
          <a:xfrm>
            <a:off x="5663614" y="1349514"/>
            <a:ext cx="1435009" cy="707886"/>
          </a:xfrm>
          <a:prstGeom prst="rect">
            <a:avLst/>
          </a:prstGeom>
          <a:solidFill>
            <a:schemeClr val="bg1"/>
          </a:solidFill>
        </p:spPr>
        <p:txBody>
          <a:bodyPr wrap="none" rtlCol="0">
            <a:spAutoFit/>
          </a:bodyPr>
          <a:lstStyle/>
          <a:p>
            <a:pPr algn="ctr"/>
            <a:r>
              <a:rPr lang="en-US" sz="2000" b="1" dirty="0" smtClean="0"/>
              <a:t>Gluon </a:t>
            </a:r>
            <a:r>
              <a:rPr lang="en-US" sz="2000" b="1" dirty="0" err="1" smtClean="0"/>
              <a:t>nPDF</a:t>
            </a:r>
            <a:endParaRPr lang="en-US" sz="2000" b="1" dirty="0" smtClean="0"/>
          </a:p>
          <a:p>
            <a:pPr algn="ctr"/>
            <a:r>
              <a:rPr lang="en-US" sz="2000" b="1" dirty="0" smtClean="0"/>
              <a:t>Au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35</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1219200" y="3530319"/>
            <a:ext cx="6858000" cy="3039556"/>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5562600" y="609601"/>
            <a:ext cx="3581400" cy="2843632"/>
          </a:xfrm>
          <a:prstGeom prst="rect">
            <a:avLst/>
          </a:prstGeom>
          <a:noFill/>
          <a:ln w="9525">
            <a:noFill/>
            <a:miter lim="800000"/>
            <a:headEnd/>
            <a:tailEnd/>
          </a:ln>
        </p:spPr>
      </p:pic>
      <p:sp>
        <p:nvSpPr>
          <p:cNvPr id="5" name="TextBox 4"/>
          <p:cNvSpPr txBox="1"/>
          <p:nvPr/>
        </p:nvSpPr>
        <p:spPr>
          <a:xfrm>
            <a:off x="304800" y="-76200"/>
            <a:ext cx="8770414" cy="646331"/>
          </a:xfrm>
          <a:prstGeom prst="rect">
            <a:avLst/>
          </a:prstGeom>
          <a:noFill/>
        </p:spPr>
        <p:txBody>
          <a:bodyPr wrap="none" rtlCol="0">
            <a:spAutoFit/>
          </a:bodyPr>
          <a:lstStyle/>
          <a:p>
            <a:r>
              <a:rPr lang="en-US" sz="3600" u="sng" dirty="0" smtClean="0">
                <a:solidFill>
                  <a:schemeClr val="bg2"/>
                </a:solidFill>
              </a:rPr>
              <a:t>Open Heavy Flavor Probes of </a:t>
            </a:r>
            <a:r>
              <a:rPr lang="en-US" sz="3600" u="sng" dirty="0" err="1" smtClean="0">
                <a:solidFill>
                  <a:schemeClr val="bg2"/>
                </a:solidFill>
              </a:rPr>
              <a:t>nPDFs</a:t>
            </a:r>
            <a:r>
              <a:rPr lang="en-US" sz="3600" u="sng" dirty="0" smtClean="0">
                <a:solidFill>
                  <a:schemeClr val="bg2"/>
                </a:solidFill>
              </a:rPr>
              <a:t> and More</a:t>
            </a:r>
          </a:p>
        </p:txBody>
      </p:sp>
      <p:sp>
        <p:nvSpPr>
          <p:cNvPr id="6" name="TextBox 5"/>
          <p:cNvSpPr txBox="1"/>
          <p:nvPr/>
        </p:nvSpPr>
        <p:spPr>
          <a:xfrm>
            <a:off x="-228600" y="609600"/>
            <a:ext cx="6076099" cy="2954655"/>
          </a:xfrm>
          <a:prstGeom prst="rect">
            <a:avLst/>
          </a:prstGeom>
          <a:noFill/>
        </p:spPr>
        <p:txBody>
          <a:bodyPr wrap="square" rtlCol="0">
            <a:spAutoFit/>
          </a:bodyPr>
          <a:lstStyle/>
          <a:p>
            <a:pPr algn="ctr"/>
            <a:r>
              <a:rPr lang="en-US" sz="2800" dirty="0" smtClean="0">
                <a:solidFill>
                  <a:schemeClr val="bg2"/>
                </a:solidFill>
              </a:rPr>
              <a:t>Another handle on gluon </a:t>
            </a:r>
            <a:r>
              <a:rPr lang="en-US" sz="2800" dirty="0" err="1" smtClean="0">
                <a:solidFill>
                  <a:schemeClr val="bg2"/>
                </a:solidFill>
              </a:rPr>
              <a:t>nPDF</a:t>
            </a:r>
            <a:endParaRPr lang="en-US" sz="2800" dirty="0" smtClean="0">
              <a:solidFill>
                <a:schemeClr val="bg2"/>
              </a:solidFill>
            </a:endParaRPr>
          </a:p>
          <a:p>
            <a:pPr algn="ctr"/>
            <a:r>
              <a:rPr lang="en-US" sz="2800" dirty="0" smtClean="0">
                <a:solidFill>
                  <a:schemeClr val="bg2"/>
                </a:solidFill>
              </a:rPr>
              <a:t>and critical baseline for </a:t>
            </a:r>
            <a:r>
              <a:rPr lang="en-US" sz="2800" dirty="0" err="1" smtClean="0">
                <a:solidFill>
                  <a:schemeClr val="bg2"/>
                </a:solidFill>
              </a:rPr>
              <a:t>quarkonia</a:t>
            </a:r>
            <a:endParaRPr lang="en-US" sz="2800" dirty="0" smtClean="0">
              <a:solidFill>
                <a:schemeClr val="bg2"/>
              </a:solidFill>
            </a:endParaRPr>
          </a:p>
          <a:p>
            <a:pPr algn="ctr"/>
            <a:endParaRPr lang="en-US" sz="800" dirty="0" smtClean="0">
              <a:solidFill>
                <a:schemeClr val="bg2"/>
              </a:solidFill>
            </a:endParaRPr>
          </a:p>
          <a:p>
            <a:pPr algn="ctr"/>
            <a:r>
              <a:rPr lang="en-US" sz="2800" dirty="0" smtClean="0">
                <a:solidFill>
                  <a:schemeClr val="bg2"/>
                </a:solidFill>
              </a:rPr>
              <a:t>Measure open charm and beauty at forward/backward rapidity with FVTX</a:t>
            </a:r>
          </a:p>
          <a:p>
            <a:pPr algn="ctr"/>
            <a:endParaRPr lang="en-US" sz="900" dirty="0" smtClean="0">
              <a:solidFill>
                <a:srgbClr val="FFFF00"/>
              </a:solidFill>
            </a:endParaRPr>
          </a:p>
          <a:p>
            <a:pPr algn="ctr"/>
            <a:r>
              <a:rPr lang="en-US" sz="2800" dirty="0" smtClean="0">
                <a:solidFill>
                  <a:srgbClr val="FFFF00"/>
                </a:solidFill>
              </a:rPr>
              <a:t>We request </a:t>
            </a:r>
            <a:r>
              <a:rPr lang="en-US" sz="2800" dirty="0" err="1" smtClean="0">
                <a:solidFill>
                  <a:srgbClr val="FFFF00"/>
                </a:solidFill>
              </a:rPr>
              <a:t>p+Au</a:t>
            </a:r>
            <a:r>
              <a:rPr lang="en-US" sz="2800" dirty="0" smtClean="0">
                <a:solidFill>
                  <a:srgbClr val="FFFF00"/>
                </a:solidFill>
              </a:rPr>
              <a:t> and </a:t>
            </a:r>
            <a:r>
              <a:rPr lang="en-US" sz="2800" dirty="0" err="1" smtClean="0">
                <a:solidFill>
                  <a:srgbClr val="FFFF00"/>
                </a:solidFill>
              </a:rPr>
              <a:t>Au+p</a:t>
            </a:r>
            <a:r>
              <a:rPr lang="en-US" sz="2800" dirty="0" smtClean="0">
                <a:solidFill>
                  <a:srgbClr val="FFFF00"/>
                </a:solidFill>
              </a:rPr>
              <a:t> for systematic checks (</a:t>
            </a:r>
            <a:r>
              <a:rPr lang="en-US" sz="2800" i="1" dirty="0" smtClean="0">
                <a:solidFill>
                  <a:srgbClr val="FFFF00"/>
                </a:solidFill>
              </a:rPr>
              <a:t>a la </a:t>
            </a:r>
            <a:r>
              <a:rPr lang="en-US" sz="2800" dirty="0" smtClean="0">
                <a:solidFill>
                  <a:srgbClr val="FFFF00"/>
                </a:solidFill>
              </a:rPr>
              <a:t>LHC </a:t>
            </a:r>
            <a:r>
              <a:rPr lang="en-US" sz="2800" dirty="0" err="1" smtClean="0">
                <a:solidFill>
                  <a:srgbClr val="FFFF00"/>
                </a:solidFill>
              </a:rPr>
              <a:t>p+Pb</a:t>
            </a:r>
            <a:r>
              <a:rPr lang="en-US" sz="2800" dirty="0" smtClean="0">
                <a:solidFill>
                  <a:srgbClr val="FFFF00"/>
                </a:solidFill>
              </a:rPr>
              <a:t>)?</a:t>
            </a:r>
          </a:p>
        </p:txBody>
      </p:sp>
      <p:sp>
        <p:nvSpPr>
          <p:cNvPr id="7" name="TextBox 6"/>
          <p:cNvSpPr txBox="1"/>
          <p:nvPr/>
        </p:nvSpPr>
        <p:spPr>
          <a:xfrm>
            <a:off x="7010400" y="819090"/>
            <a:ext cx="1978747" cy="400110"/>
          </a:xfrm>
          <a:prstGeom prst="rect">
            <a:avLst/>
          </a:prstGeom>
          <a:noFill/>
        </p:spPr>
        <p:txBody>
          <a:bodyPr wrap="none" rtlCol="0">
            <a:spAutoFit/>
          </a:bodyPr>
          <a:lstStyle/>
          <a:p>
            <a:r>
              <a:rPr lang="en-US" sz="2000" b="1" dirty="0" smtClean="0"/>
              <a:t>Anti-shadowing?</a:t>
            </a:r>
          </a:p>
        </p:txBody>
      </p:sp>
      <p:sp>
        <p:nvSpPr>
          <p:cNvPr id="8" name="TextBox 7"/>
          <p:cNvSpPr txBox="1"/>
          <p:nvPr/>
        </p:nvSpPr>
        <p:spPr>
          <a:xfrm>
            <a:off x="7808403" y="2340114"/>
            <a:ext cx="1411797" cy="707886"/>
          </a:xfrm>
          <a:prstGeom prst="rect">
            <a:avLst/>
          </a:prstGeom>
          <a:noFill/>
        </p:spPr>
        <p:txBody>
          <a:bodyPr wrap="none" rtlCol="0">
            <a:spAutoFit/>
          </a:bodyPr>
          <a:lstStyle/>
          <a:p>
            <a:pPr algn="ctr"/>
            <a:r>
              <a:rPr lang="en-US" sz="2000" b="1" dirty="0" smtClean="0"/>
              <a:t>Gluon</a:t>
            </a:r>
          </a:p>
          <a:p>
            <a:pPr algn="ctr"/>
            <a:r>
              <a:rPr lang="en-US" sz="2000" b="1" dirty="0" smtClean="0"/>
              <a:t>Saturation?</a:t>
            </a:r>
          </a:p>
        </p:txBody>
      </p:sp>
      <p:sp>
        <p:nvSpPr>
          <p:cNvPr id="9" name="TextBox 8"/>
          <p:cNvSpPr txBox="1"/>
          <p:nvPr/>
        </p:nvSpPr>
        <p:spPr>
          <a:xfrm>
            <a:off x="2814329" y="5572780"/>
            <a:ext cx="1148071" cy="523220"/>
          </a:xfrm>
          <a:prstGeom prst="rect">
            <a:avLst/>
          </a:prstGeom>
          <a:noFill/>
        </p:spPr>
        <p:txBody>
          <a:bodyPr wrap="none" rtlCol="0">
            <a:spAutoFit/>
          </a:bodyPr>
          <a:lstStyle/>
          <a:p>
            <a:r>
              <a:rPr lang="en-US" sz="2800" dirty="0" smtClean="0">
                <a:solidFill>
                  <a:srgbClr val="0070C0"/>
                </a:solidFill>
              </a:rPr>
              <a:t>Charm</a:t>
            </a:r>
          </a:p>
        </p:txBody>
      </p:sp>
      <p:sp>
        <p:nvSpPr>
          <p:cNvPr id="10" name="TextBox 9"/>
          <p:cNvSpPr txBox="1"/>
          <p:nvPr/>
        </p:nvSpPr>
        <p:spPr>
          <a:xfrm>
            <a:off x="6477000" y="5562600"/>
            <a:ext cx="1200970" cy="523220"/>
          </a:xfrm>
          <a:prstGeom prst="rect">
            <a:avLst/>
          </a:prstGeom>
          <a:noFill/>
        </p:spPr>
        <p:txBody>
          <a:bodyPr wrap="none" rtlCol="0">
            <a:spAutoFit/>
          </a:bodyPr>
          <a:lstStyle/>
          <a:p>
            <a:r>
              <a:rPr lang="en-US" sz="2800" dirty="0" smtClean="0">
                <a:solidFill>
                  <a:srgbClr val="FF0000"/>
                </a:solidFill>
              </a:rPr>
              <a:t>Beauty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36</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4648200" y="228600"/>
            <a:ext cx="4495800" cy="359487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3941280"/>
            <a:ext cx="9144000" cy="2741942"/>
          </a:xfrm>
          <a:prstGeom prst="rect">
            <a:avLst/>
          </a:prstGeom>
          <a:noFill/>
          <a:ln w="9525">
            <a:noFill/>
            <a:miter lim="800000"/>
            <a:headEnd/>
            <a:tailEnd/>
          </a:ln>
        </p:spPr>
      </p:pic>
      <p:sp>
        <p:nvSpPr>
          <p:cNvPr id="6" name="TextBox 5"/>
          <p:cNvSpPr txBox="1"/>
          <p:nvPr/>
        </p:nvSpPr>
        <p:spPr>
          <a:xfrm>
            <a:off x="817617" y="76200"/>
            <a:ext cx="2916183" cy="646331"/>
          </a:xfrm>
          <a:prstGeom prst="rect">
            <a:avLst/>
          </a:prstGeom>
          <a:noFill/>
        </p:spPr>
        <p:txBody>
          <a:bodyPr wrap="none" rtlCol="0">
            <a:spAutoFit/>
          </a:bodyPr>
          <a:lstStyle/>
          <a:p>
            <a:r>
              <a:rPr lang="en-US" sz="3600" u="sng" dirty="0" smtClean="0">
                <a:solidFill>
                  <a:schemeClr val="bg2"/>
                </a:solidFill>
              </a:rPr>
              <a:t>Geometry Test</a:t>
            </a:r>
          </a:p>
        </p:txBody>
      </p:sp>
      <p:sp>
        <p:nvSpPr>
          <p:cNvPr id="7" name="TextBox 6"/>
          <p:cNvSpPr txBox="1"/>
          <p:nvPr/>
        </p:nvSpPr>
        <p:spPr>
          <a:xfrm>
            <a:off x="152400" y="699968"/>
            <a:ext cx="4419600" cy="3262432"/>
          </a:xfrm>
          <a:prstGeom prst="rect">
            <a:avLst/>
          </a:prstGeom>
          <a:noFill/>
        </p:spPr>
        <p:txBody>
          <a:bodyPr wrap="square" rtlCol="0">
            <a:spAutoFit/>
          </a:bodyPr>
          <a:lstStyle/>
          <a:p>
            <a:pPr algn="ctr"/>
            <a:r>
              <a:rPr lang="en-US" sz="2800" dirty="0" smtClean="0">
                <a:solidFill>
                  <a:schemeClr val="bg2"/>
                </a:solidFill>
              </a:rPr>
              <a:t>DIS measures give geometry averaged </a:t>
            </a:r>
            <a:r>
              <a:rPr lang="en-US" sz="2800" dirty="0" err="1" smtClean="0">
                <a:solidFill>
                  <a:schemeClr val="bg2"/>
                </a:solidFill>
              </a:rPr>
              <a:t>nPDF</a:t>
            </a:r>
            <a:endParaRPr lang="en-US" sz="2800" dirty="0" smtClean="0">
              <a:solidFill>
                <a:schemeClr val="bg2"/>
              </a:solidFill>
            </a:endParaRPr>
          </a:p>
          <a:p>
            <a:pPr algn="ctr"/>
            <a:endParaRPr lang="en-US" sz="1000" dirty="0" smtClean="0">
              <a:solidFill>
                <a:schemeClr val="bg2"/>
              </a:solidFill>
            </a:endParaRPr>
          </a:p>
          <a:p>
            <a:pPr algn="ctr"/>
            <a:r>
              <a:rPr lang="en-US" sz="2800" dirty="0" smtClean="0">
                <a:solidFill>
                  <a:srgbClr val="FFFF00"/>
                </a:solidFill>
              </a:rPr>
              <a:t>Utilized </a:t>
            </a:r>
            <a:r>
              <a:rPr lang="en-US" sz="2800" dirty="0" err="1" smtClean="0">
                <a:solidFill>
                  <a:srgbClr val="FFFF00"/>
                </a:solidFill>
              </a:rPr>
              <a:t>d+Au</a:t>
            </a:r>
            <a:r>
              <a:rPr lang="en-US" sz="2800" dirty="0" smtClean="0">
                <a:solidFill>
                  <a:srgbClr val="FFFF00"/>
                </a:solidFill>
              </a:rPr>
              <a:t> centrality measures to date…</a:t>
            </a:r>
          </a:p>
          <a:p>
            <a:pPr algn="ctr"/>
            <a:r>
              <a:rPr lang="en-US" sz="2800" dirty="0" smtClean="0">
                <a:solidFill>
                  <a:srgbClr val="FF7C80"/>
                </a:solidFill>
              </a:rPr>
              <a:t>Excellent opportunity to validate with direct photons </a:t>
            </a:r>
            <a:r>
              <a:rPr lang="en-US" sz="2800" dirty="0" err="1" smtClean="0">
                <a:solidFill>
                  <a:srgbClr val="FF7C80"/>
                </a:solidFill>
              </a:rPr>
              <a:t>nPDF</a:t>
            </a:r>
            <a:r>
              <a:rPr lang="en-US" sz="2800" dirty="0" smtClean="0">
                <a:solidFill>
                  <a:srgbClr val="FF7C80"/>
                </a:solidFill>
              </a:rPr>
              <a:t> of different nuclei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762000"/>
            <a:ext cx="38100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DEC780D8-E978-4CA6-90ED-B711AF6CF522}" type="slidenum">
              <a:rPr lang="en-US" smtClean="0"/>
              <a:pPr/>
              <a:t>37</a:t>
            </a:fld>
            <a:endParaRPr lang="en-US"/>
          </a:p>
        </p:txBody>
      </p:sp>
      <p:pic>
        <p:nvPicPr>
          <p:cNvPr id="15362" name="Picture 2"/>
          <p:cNvPicPr>
            <a:picLocks noChangeAspect="1" noChangeArrowheads="1"/>
          </p:cNvPicPr>
          <p:nvPr/>
        </p:nvPicPr>
        <p:blipFill>
          <a:blip r:embed="rId2" cstate="print"/>
          <a:srcRect r="51667"/>
          <a:stretch>
            <a:fillRect/>
          </a:stretch>
        </p:blipFill>
        <p:spPr bwMode="auto">
          <a:xfrm>
            <a:off x="4495800" y="762000"/>
            <a:ext cx="4419600" cy="3988880"/>
          </a:xfrm>
          <a:prstGeom prst="rect">
            <a:avLst/>
          </a:prstGeom>
          <a:noFill/>
          <a:ln w="9525">
            <a:noFill/>
            <a:miter lim="800000"/>
            <a:headEnd/>
            <a:tailEnd/>
          </a:ln>
        </p:spPr>
      </p:pic>
      <p:sp>
        <p:nvSpPr>
          <p:cNvPr id="5" name="TextBox 4"/>
          <p:cNvSpPr txBox="1"/>
          <p:nvPr/>
        </p:nvSpPr>
        <p:spPr>
          <a:xfrm>
            <a:off x="1371600" y="0"/>
            <a:ext cx="6783075" cy="646331"/>
          </a:xfrm>
          <a:prstGeom prst="rect">
            <a:avLst/>
          </a:prstGeom>
          <a:noFill/>
        </p:spPr>
        <p:txBody>
          <a:bodyPr wrap="none" rtlCol="0">
            <a:spAutoFit/>
          </a:bodyPr>
          <a:lstStyle/>
          <a:p>
            <a:r>
              <a:rPr lang="en-US" sz="3600" u="sng" dirty="0" err="1" smtClean="0">
                <a:solidFill>
                  <a:schemeClr val="bg2"/>
                </a:solidFill>
              </a:rPr>
              <a:t>Quarkonia</a:t>
            </a:r>
            <a:r>
              <a:rPr lang="en-US" sz="3600" u="sng" dirty="0" smtClean="0">
                <a:solidFill>
                  <a:schemeClr val="bg2"/>
                </a:solidFill>
              </a:rPr>
              <a:t> in Medium (Cold or Hot)</a:t>
            </a:r>
          </a:p>
        </p:txBody>
      </p:sp>
      <p:sp>
        <p:nvSpPr>
          <p:cNvPr id="6" name="TextBox 5"/>
          <p:cNvSpPr txBox="1"/>
          <p:nvPr/>
        </p:nvSpPr>
        <p:spPr>
          <a:xfrm>
            <a:off x="0" y="4889718"/>
            <a:ext cx="9144000" cy="1815882"/>
          </a:xfrm>
          <a:prstGeom prst="rect">
            <a:avLst/>
          </a:prstGeom>
          <a:noFill/>
        </p:spPr>
        <p:txBody>
          <a:bodyPr wrap="square" rtlCol="0">
            <a:spAutoFit/>
          </a:bodyPr>
          <a:lstStyle/>
          <a:p>
            <a:pPr algn="ctr"/>
            <a:r>
              <a:rPr lang="en-US" sz="2800" dirty="0" smtClean="0">
                <a:solidFill>
                  <a:srgbClr val="FFFF00"/>
                </a:solidFill>
              </a:rPr>
              <a:t>Instead of </a:t>
            </a:r>
            <a:r>
              <a:rPr lang="en-US" sz="2800" dirty="0" err="1" smtClean="0">
                <a:solidFill>
                  <a:srgbClr val="FFFF00"/>
                </a:solidFill>
              </a:rPr>
              <a:t>d+Au</a:t>
            </a:r>
            <a:r>
              <a:rPr lang="en-US" sz="2800" dirty="0" smtClean="0">
                <a:solidFill>
                  <a:srgbClr val="FFFF00"/>
                </a:solidFill>
              </a:rPr>
              <a:t> centrality selection, another method to change nuclear density is with </a:t>
            </a:r>
            <a:r>
              <a:rPr lang="en-US" sz="2800" b="1" u="sng" dirty="0" smtClean="0">
                <a:solidFill>
                  <a:srgbClr val="FFC000"/>
                </a:solidFill>
              </a:rPr>
              <a:t>different targets</a:t>
            </a:r>
          </a:p>
          <a:p>
            <a:pPr algn="ctr"/>
            <a:r>
              <a:rPr lang="en-US" sz="2800" dirty="0" smtClean="0">
                <a:solidFill>
                  <a:srgbClr val="FFFF00"/>
                </a:solidFill>
              </a:rPr>
              <a:t>Also combined with improved S/B and for the first time </a:t>
            </a:r>
            <a:r>
              <a:rPr lang="en-US" sz="2800" dirty="0" smtClean="0">
                <a:solidFill>
                  <a:srgbClr val="FFFF00"/>
                </a:solidFill>
                <a:latin typeface="Symbol" pitchFamily="18" charset="2"/>
              </a:rPr>
              <a:t>y</a:t>
            </a:r>
            <a:r>
              <a:rPr lang="en-US" sz="2800" dirty="0" smtClean="0">
                <a:solidFill>
                  <a:srgbClr val="FFFF00"/>
                </a:solidFill>
              </a:rPr>
              <a:t>’ at forward and backward rapidity (FVTX)</a:t>
            </a:r>
          </a:p>
        </p:txBody>
      </p:sp>
      <p:pic>
        <p:nvPicPr>
          <p:cNvPr id="18433" name="Picture 1"/>
          <p:cNvPicPr>
            <a:picLocks noChangeAspect="1" noChangeArrowheads="1"/>
          </p:cNvPicPr>
          <p:nvPr/>
        </p:nvPicPr>
        <p:blipFill>
          <a:blip r:embed="rId3" cstate="print"/>
          <a:srcRect l="12884" t="13542" r="42606" b="23958"/>
          <a:stretch>
            <a:fillRect/>
          </a:stretch>
        </p:blipFill>
        <p:spPr bwMode="auto">
          <a:xfrm>
            <a:off x="381000" y="1776663"/>
            <a:ext cx="3810000" cy="2947737"/>
          </a:xfrm>
          <a:prstGeom prst="rect">
            <a:avLst/>
          </a:prstGeom>
          <a:noFill/>
          <a:ln w="9525">
            <a:noFill/>
            <a:miter lim="800000"/>
            <a:headEnd/>
            <a:tailEnd/>
          </a:ln>
        </p:spPr>
      </p:pic>
      <p:sp>
        <p:nvSpPr>
          <p:cNvPr id="8" name="TextBox 7"/>
          <p:cNvSpPr txBox="1"/>
          <p:nvPr/>
        </p:nvSpPr>
        <p:spPr>
          <a:xfrm>
            <a:off x="228600" y="762000"/>
            <a:ext cx="4038600" cy="954107"/>
          </a:xfrm>
          <a:prstGeom prst="rect">
            <a:avLst/>
          </a:prstGeom>
          <a:noFill/>
        </p:spPr>
        <p:txBody>
          <a:bodyPr wrap="square" rtlCol="0">
            <a:spAutoFit/>
          </a:bodyPr>
          <a:lstStyle/>
          <a:p>
            <a:pPr algn="ctr"/>
            <a:r>
              <a:rPr lang="en-US" sz="2800" dirty="0" smtClean="0"/>
              <a:t>J/</a:t>
            </a:r>
            <a:r>
              <a:rPr lang="en-US" sz="2800" dirty="0" smtClean="0">
                <a:latin typeface="Symbol" pitchFamily="18" charset="2"/>
              </a:rPr>
              <a:t>y</a:t>
            </a:r>
            <a:r>
              <a:rPr lang="en-US" sz="2800" dirty="0" smtClean="0"/>
              <a:t> and </a:t>
            </a:r>
            <a:r>
              <a:rPr lang="en-US" sz="2800" dirty="0" smtClean="0">
                <a:latin typeface="Symbol" pitchFamily="18" charset="2"/>
              </a:rPr>
              <a:t>y</a:t>
            </a:r>
            <a:r>
              <a:rPr lang="en-US" sz="2800" dirty="0" smtClean="0"/>
              <a:t>’ are hard to explain w/ </a:t>
            </a:r>
            <a:r>
              <a:rPr lang="en-US" sz="2800" dirty="0" err="1" smtClean="0"/>
              <a:t>nPDF</a:t>
            </a:r>
            <a:r>
              <a:rPr lang="en-US" sz="2800" dirty="0" smtClean="0"/>
              <a:t> &amp; </a:t>
            </a:r>
            <a:r>
              <a:rPr lang="en-US" sz="2800" dirty="0" err="1" smtClean="0">
                <a:latin typeface="Symbol" pitchFamily="18" charset="2"/>
              </a:rPr>
              <a:t>s</a:t>
            </a:r>
            <a:r>
              <a:rPr lang="en-US" sz="2800" baseline="-25000" dirty="0" err="1" smtClean="0"/>
              <a:t>breakup</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38</a:t>
            </a:fld>
            <a:endParaRPr lang="en-US"/>
          </a:p>
        </p:txBody>
      </p:sp>
      <p:pic>
        <p:nvPicPr>
          <p:cNvPr id="18434" name="Picture 2"/>
          <p:cNvPicPr>
            <a:picLocks noChangeAspect="1" noChangeArrowheads="1"/>
          </p:cNvPicPr>
          <p:nvPr/>
        </p:nvPicPr>
        <p:blipFill>
          <a:blip r:embed="rId2" cstate="print"/>
          <a:srcRect/>
          <a:stretch>
            <a:fillRect/>
          </a:stretch>
        </p:blipFill>
        <p:spPr bwMode="auto">
          <a:xfrm>
            <a:off x="1" y="791530"/>
            <a:ext cx="9144000" cy="3551870"/>
          </a:xfrm>
          <a:prstGeom prst="rect">
            <a:avLst/>
          </a:prstGeom>
          <a:noFill/>
          <a:ln w="9525">
            <a:noFill/>
            <a:miter lim="800000"/>
            <a:headEnd/>
            <a:tailEnd/>
          </a:ln>
        </p:spPr>
      </p:pic>
      <p:sp>
        <p:nvSpPr>
          <p:cNvPr id="5" name="TextBox 4"/>
          <p:cNvSpPr txBox="1"/>
          <p:nvPr/>
        </p:nvSpPr>
        <p:spPr>
          <a:xfrm>
            <a:off x="1908193" y="101025"/>
            <a:ext cx="5559407" cy="646331"/>
          </a:xfrm>
          <a:prstGeom prst="rect">
            <a:avLst/>
          </a:prstGeom>
          <a:noFill/>
        </p:spPr>
        <p:txBody>
          <a:bodyPr wrap="none" rtlCol="0">
            <a:spAutoFit/>
          </a:bodyPr>
          <a:lstStyle/>
          <a:p>
            <a:r>
              <a:rPr lang="en-US" sz="3600" u="sng" dirty="0" smtClean="0">
                <a:solidFill>
                  <a:schemeClr val="bg2"/>
                </a:solidFill>
              </a:rPr>
              <a:t>Cracking the Geometry Code</a:t>
            </a:r>
          </a:p>
        </p:txBody>
      </p:sp>
      <p:sp>
        <p:nvSpPr>
          <p:cNvPr id="6" name="TextBox 5"/>
          <p:cNvSpPr txBox="1"/>
          <p:nvPr/>
        </p:nvSpPr>
        <p:spPr>
          <a:xfrm>
            <a:off x="0" y="4332744"/>
            <a:ext cx="9144000" cy="2246769"/>
          </a:xfrm>
          <a:prstGeom prst="rect">
            <a:avLst/>
          </a:prstGeom>
          <a:noFill/>
        </p:spPr>
        <p:txBody>
          <a:bodyPr wrap="square" rtlCol="0">
            <a:spAutoFit/>
          </a:bodyPr>
          <a:lstStyle/>
          <a:p>
            <a:pPr algn="ctr"/>
            <a:r>
              <a:rPr lang="en-US" sz="2800" dirty="0" smtClean="0">
                <a:solidFill>
                  <a:srgbClr val="FF7C80"/>
                </a:solidFill>
              </a:rPr>
              <a:t>Are there competing </a:t>
            </a:r>
            <a:r>
              <a:rPr lang="en-US" sz="2800" dirty="0" err="1" smtClean="0">
                <a:solidFill>
                  <a:srgbClr val="FF7C80"/>
                </a:solidFill>
              </a:rPr>
              <a:t>partonic</a:t>
            </a:r>
            <a:r>
              <a:rPr lang="en-US" sz="2800" dirty="0" smtClean="0">
                <a:solidFill>
                  <a:srgbClr val="FF7C80"/>
                </a:solidFill>
              </a:rPr>
              <a:t> effects at play at high </a:t>
            </a:r>
            <a:r>
              <a:rPr lang="en-US" sz="2800" dirty="0" err="1" smtClean="0">
                <a:solidFill>
                  <a:srgbClr val="FF7C80"/>
                </a:solidFill>
              </a:rPr>
              <a:t>p</a:t>
            </a:r>
            <a:r>
              <a:rPr lang="en-US" sz="2800" baseline="-25000" dirty="0" err="1" smtClean="0">
                <a:solidFill>
                  <a:srgbClr val="FF7C80"/>
                </a:solidFill>
              </a:rPr>
              <a:t>T</a:t>
            </a:r>
            <a:r>
              <a:rPr lang="en-US" sz="2800" dirty="0" smtClean="0">
                <a:solidFill>
                  <a:srgbClr val="FF7C80"/>
                </a:solidFill>
              </a:rPr>
              <a:t>?</a:t>
            </a:r>
          </a:p>
          <a:p>
            <a:pPr algn="ctr"/>
            <a:r>
              <a:rPr lang="en-US" sz="2800" dirty="0" smtClean="0">
                <a:solidFill>
                  <a:schemeClr val="bg2"/>
                </a:solidFill>
              </a:rPr>
              <a:t>Are there auto-correlations beyond those accounted for between centrality measure and particle of interest?</a:t>
            </a:r>
          </a:p>
          <a:p>
            <a:pPr algn="ctr"/>
            <a:r>
              <a:rPr lang="en-US" sz="2800" dirty="0" smtClean="0">
                <a:solidFill>
                  <a:srgbClr val="FFFF00"/>
                </a:solidFill>
              </a:rPr>
              <a:t>2 weeks of </a:t>
            </a:r>
            <a:r>
              <a:rPr lang="en-US" sz="2800" dirty="0" err="1" smtClean="0">
                <a:solidFill>
                  <a:srgbClr val="FFFF00"/>
                </a:solidFill>
              </a:rPr>
              <a:t>p+Si</a:t>
            </a:r>
            <a:r>
              <a:rPr lang="en-US" sz="2800" dirty="0" smtClean="0">
                <a:solidFill>
                  <a:srgbClr val="FFFF00"/>
                </a:solidFill>
              </a:rPr>
              <a:t> gives &lt;</a:t>
            </a:r>
            <a:r>
              <a:rPr lang="en-US" sz="2800" dirty="0" err="1" smtClean="0">
                <a:solidFill>
                  <a:srgbClr val="FFFF00"/>
                </a:solidFill>
              </a:rPr>
              <a:t>N</a:t>
            </a:r>
            <a:r>
              <a:rPr lang="en-US" sz="2800" baseline="-25000" dirty="0" err="1" smtClean="0">
                <a:solidFill>
                  <a:srgbClr val="FFFF00"/>
                </a:solidFill>
              </a:rPr>
              <a:t>coll</a:t>
            </a:r>
            <a:r>
              <a:rPr lang="en-US" sz="2800" dirty="0" smtClean="0">
                <a:solidFill>
                  <a:srgbClr val="FFFF00"/>
                </a:solidFill>
              </a:rPr>
              <a:t>&gt; ~ (</a:t>
            </a:r>
            <a:r>
              <a:rPr lang="en-US" sz="2800" dirty="0" err="1" smtClean="0">
                <a:solidFill>
                  <a:srgbClr val="FFFF00"/>
                </a:solidFill>
              </a:rPr>
              <a:t>d+Au</a:t>
            </a:r>
            <a:r>
              <a:rPr lang="en-US" sz="2800" dirty="0" smtClean="0">
                <a:solidFill>
                  <a:srgbClr val="FFFF00"/>
                </a:solidFill>
              </a:rPr>
              <a:t> 60-88% central), better statistical precision, and no centrality categorization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39</a:t>
            </a:fld>
            <a:endParaRPr lang="en-US"/>
          </a:p>
        </p:txBody>
      </p:sp>
      <p:sp>
        <p:nvSpPr>
          <p:cNvPr id="5" name="TextBox 4"/>
          <p:cNvSpPr txBox="1"/>
          <p:nvPr/>
        </p:nvSpPr>
        <p:spPr>
          <a:xfrm>
            <a:off x="3657600" y="3569256"/>
            <a:ext cx="5334000" cy="2831544"/>
          </a:xfrm>
          <a:prstGeom prst="rect">
            <a:avLst/>
          </a:prstGeom>
          <a:noFill/>
        </p:spPr>
        <p:txBody>
          <a:bodyPr wrap="square" rtlCol="0">
            <a:spAutoFit/>
          </a:bodyPr>
          <a:lstStyle/>
          <a:p>
            <a:pPr algn="ctr"/>
            <a:r>
              <a:rPr lang="en-US" sz="2800" dirty="0" smtClean="0">
                <a:solidFill>
                  <a:schemeClr val="bg2"/>
                </a:solidFill>
              </a:rPr>
              <a:t>Scaling trend with jet Energy</a:t>
            </a:r>
          </a:p>
          <a:p>
            <a:pPr algn="ctr"/>
            <a:endParaRPr lang="en-US" dirty="0" smtClean="0">
              <a:solidFill>
                <a:schemeClr val="bg2"/>
              </a:solidFill>
            </a:endParaRPr>
          </a:p>
          <a:p>
            <a:pPr algn="ctr"/>
            <a:r>
              <a:rPr lang="en-US" sz="2800" dirty="0" smtClean="0">
                <a:solidFill>
                  <a:schemeClr val="bg2"/>
                </a:solidFill>
              </a:rPr>
              <a:t>Fluctuating proton size/shape and auto-correlations (?)</a:t>
            </a:r>
          </a:p>
          <a:p>
            <a:pPr algn="ctr"/>
            <a:endParaRPr lang="en-US" dirty="0" smtClean="0">
              <a:solidFill>
                <a:schemeClr val="bg2"/>
              </a:solidFill>
            </a:endParaRPr>
          </a:p>
          <a:p>
            <a:pPr algn="ctr"/>
            <a:r>
              <a:rPr lang="en-US" sz="2800" dirty="0" smtClean="0">
                <a:solidFill>
                  <a:schemeClr val="bg2"/>
                </a:solidFill>
              </a:rPr>
              <a:t>RHIC is uniquely position to test peripheral enhancement with </a:t>
            </a:r>
            <a:r>
              <a:rPr lang="en-US" sz="2800" dirty="0" err="1" smtClean="0">
                <a:solidFill>
                  <a:schemeClr val="bg2"/>
                </a:solidFill>
              </a:rPr>
              <a:t>p+Si</a:t>
            </a:r>
            <a:endParaRPr lang="en-US" sz="2800" dirty="0" smtClean="0">
              <a:solidFill>
                <a:schemeClr val="bg2"/>
              </a:solidFill>
            </a:endParaRPr>
          </a:p>
        </p:txBody>
      </p:sp>
      <p:pic>
        <p:nvPicPr>
          <p:cNvPr id="70658" name="Picture 2"/>
          <p:cNvPicPr>
            <a:picLocks noChangeAspect="1" noChangeArrowheads="1"/>
          </p:cNvPicPr>
          <p:nvPr/>
        </p:nvPicPr>
        <p:blipFill>
          <a:blip r:embed="rId2" cstate="print"/>
          <a:srcRect b="76279"/>
          <a:stretch>
            <a:fillRect/>
          </a:stretch>
        </p:blipFill>
        <p:spPr bwMode="auto">
          <a:xfrm>
            <a:off x="3581400" y="824753"/>
            <a:ext cx="5334000" cy="1828800"/>
          </a:xfrm>
          <a:prstGeom prst="rect">
            <a:avLst/>
          </a:prstGeom>
          <a:noFill/>
          <a:ln w="9525">
            <a:noFill/>
            <a:miter lim="800000"/>
            <a:headEnd/>
            <a:tailEnd/>
          </a:ln>
        </p:spPr>
      </p:pic>
      <p:pic>
        <p:nvPicPr>
          <p:cNvPr id="70660" name="Picture 4"/>
          <p:cNvPicPr>
            <a:picLocks noChangeAspect="1" noChangeArrowheads="1"/>
          </p:cNvPicPr>
          <p:nvPr/>
        </p:nvPicPr>
        <p:blipFill>
          <a:blip r:embed="rId3" cstate="print"/>
          <a:srcRect b="55306"/>
          <a:stretch>
            <a:fillRect/>
          </a:stretch>
        </p:blipFill>
        <p:spPr bwMode="auto">
          <a:xfrm>
            <a:off x="381000" y="3046228"/>
            <a:ext cx="3048000" cy="2895600"/>
          </a:xfrm>
          <a:prstGeom prst="rect">
            <a:avLst/>
          </a:prstGeom>
          <a:noFill/>
          <a:ln w="9525">
            <a:noFill/>
            <a:miter lim="800000"/>
            <a:headEnd/>
            <a:tailEnd/>
          </a:ln>
        </p:spPr>
      </p:pic>
      <p:sp>
        <p:nvSpPr>
          <p:cNvPr id="7" name="TextBox 6"/>
          <p:cNvSpPr txBox="1"/>
          <p:nvPr/>
        </p:nvSpPr>
        <p:spPr>
          <a:xfrm>
            <a:off x="1600200" y="76200"/>
            <a:ext cx="5892895" cy="646331"/>
          </a:xfrm>
          <a:prstGeom prst="rect">
            <a:avLst/>
          </a:prstGeom>
          <a:noFill/>
        </p:spPr>
        <p:txBody>
          <a:bodyPr wrap="none" rtlCol="0">
            <a:spAutoFit/>
          </a:bodyPr>
          <a:lstStyle/>
          <a:p>
            <a:pPr algn="ctr"/>
            <a:r>
              <a:rPr lang="en-US" sz="3600" u="sng" dirty="0" smtClean="0">
                <a:solidFill>
                  <a:schemeClr val="bg2"/>
                </a:solidFill>
              </a:rPr>
              <a:t>RHIC / LHC Physics Connection</a:t>
            </a:r>
          </a:p>
        </p:txBody>
      </p:sp>
      <p:pic>
        <p:nvPicPr>
          <p:cNvPr id="8" name="Picture 2"/>
          <p:cNvPicPr>
            <a:picLocks noChangeAspect="1" noChangeArrowheads="1"/>
          </p:cNvPicPr>
          <p:nvPr/>
        </p:nvPicPr>
        <p:blipFill>
          <a:blip r:embed="rId2" cstate="print"/>
          <a:srcRect t="91919"/>
          <a:stretch>
            <a:fillRect/>
          </a:stretch>
        </p:blipFill>
        <p:spPr bwMode="auto">
          <a:xfrm>
            <a:off x="3581400" y="2653553"/>
            <a:ext cx="5334000" cy="623047"/>
          </a:xfrm>
          <a:prstGeom prst="rect">
            <a:avLst/>
          </a:prstGeom>
          <a:noFill/>
          <a:ln w="9525">
            <a:noFill/>
            <a:miter lim="800000"/>
            <a:headEnd/>
            <a:tailEnd/>
          </a:ln>
        </p:spPr>
      </p:pic>
      <p:sp>
        <p:nvSpPr>
          <p:cNvPr id="10" name="TextBox 9"/>
          <p:cNvSpPr txBox="1"/>
          <p:nvPr/>
        </p:nvSpPr>
        <p:spPr>
          <a:xfrm>
            <a:off x="304800" y="762000"/>
            <a:ext cx="3200400" cy="2286000"/>
          </a:xfrm>
          <a:prstGeom prst="rect">
            <a:avLst/>
          </a:prstGeom>
          <a:noFill/>
        </p:spPr>
        <p:txBody>
          <a:bodyPr wrap="square" rtlCol="0">
            <a:spAutoFit/>
          </a:bodyPr>
          <a:lstStyle/>
          <a:p>
            <a:pPr algn="ctr"/>
            <a:r>
              <a:rPr lang="en-US" sz="2800" dirty="0" smtClean="0">
                <a:solidFill>
                  <a:schemeClr val="bg2"/>
                </a:solidFill>
              </a:rPr>
              <a:t>ATLAS in </a:t>
            </a:r>
            <a:r>
              <a:rPr lang="en-US" sz="2800" dirty="0" err="1" smtClean="0">
                <a:solidFill>
                  <a:schemeClr val="bg2"/>
                </a:solidFill>
              </a:rPr>
              <a:t>p+Pb</a:t>
            </a:r>
            <a:r>
              <a:rPr lang="en-US" sz="2800" dirty="0" smtClean="0">
                <a:solidFill>
                  <a:schemeClr val="bg2"/>
                </a:solidFill>
              </a:rPr>
              <a:t> also observes enhancement in peripheral and suppression central</a:t>
            </a:r>
          </a:p>
        </p:txBody>
      </p:sp>
      <p:pic>
        <p:nvPicPr>
          <p:cNvPr id="11" name="Picture 4"/>
          <p:cNvPicPr>
            <a:picLocks noChangeAspect="1" noChangeArrowheads="1"/>
          </p:cNvPicPr>
          <p:nvPr/>
        </p:nvPicPr>
        <p:blipFill>
          <a:blip r:embed="rId3" cstate="print"/>
          <a:srcRect t="88211"/>
          <a:stretch>
            <a:fillRect/>
          </a:stretch>
        </p:blipFill>
        <p:spPr bwMode="auto">
          <a:xfrm>
            <a:off x="381000" y="5865628"/>
            <a:ext cx="3048000" cy="763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a:t>
            </a:fld>
            <a:endParaRPr lang="en-US"/>
          </a:p>
        </p:txBody>
      </p:sp>
      <p:sp>
        <p:nvSpPr>
          <p:cNvPr id="5" name="Rectangle 4"/>
          <p:cNvSpPr/>
          <p:nvPr/>
        </p:nvSpPr>
        <p:spPr>
          <a:xfrm>
            <a:off x="0" y="685800"/>
            <a:ext cx="9144000" cy="601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16200000">
            <a:off x="4290993" y="3555013"/>
            <a:ext cx="969034" cy="3707780"/>
          </a:xfrm>
          <a:prstGeom prst="rect">
            <a:avLst/>
          </a:prstGeom>
          <a:noFill/>
        </p:spPr>
      </p:pic>
      <p:pic>
        <p:nvPicPr>
          <p:cNvPr id="7"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5059405">
            <a:off x="4077433" y="2535815"/>
            <a:ext cx="969034" cy="3707780"/>
          </a:xfrm>
          <a:prstGeom prst="rect">
            <a:avLst/>
          </a:prstGeom>
          <a:noFill/>
        </p:spPr>
      </p:pic>
      <p:sp>
        <p:nvSpPr>
          <p:cNvPr id="8" name="Oval 7"/>
          <p:cNvSpPr/>
          <p:nvPr/>
        </p:nvSpPr>
        <p:spPr>
          <a:xfrm>
            <a:off x="7010400" y="3733800"/>
            <a:ext cx="609600" cy="2971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52600" y="4572000"/>
            <a:ext cx="381000" cy="4572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97658" y="0"/>
            <a:ext cx="4965142" cy="646331"/>
          </a:xfrm>
          <a:prstGeom prst="rect">
            <a:avLst/>
          </a:prstGeom>
          <a:noFill/>
        </p:spPr>
        <p:txBody>
          <a:bodyPr wrap="none" rtlCol="0">
            <a:spAutoFit/>
          </a:bodyPr>
          <a:lstStyle/>
          <a:p>
            <a:r>
              <a:rPr lang="en-US" sz="3600" u="sng" dirty="0" smtClean="0">
                <a:solidFill>
                  <a:schemeClr val="bg1"/>
                </a:solidFill>
              </a:rPr>
              <a:t>Scientific Paradigm (Shift)</a:t>
            </a:r>
          </a:p>
        </p:txBody>
      </p:sp>
      <p:pic>
        <p:nvPicPr>
          <p:cNvPr id="11"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3810000" y="559420"/>
            <a:ext cx="969034" cy="3707780"/>
          </a:xfrm>
          <a:prstGeom prst="rect">
            <a:avLst/>
          </a:prstGeom>
          <a:noFill/>
        </p:spPr>
      </p:pic>
      <p:pic>
        <p:nvPicPr>
          <p:cNvPr id="12"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16200000">
            <a:off x="4288766" y="811813"/>
            <a:ext cx="969034" cy="3707780"/>
          </a:xfrm>
          <a:prstGeom prst="rect">
            <a:avLst/>
          </a:prstGeom>
          <a:noFill/>
        </p:spPr>
      </p:pic>
      <p:pic>
        <p:nvPicPr>
          <p:cNvPr id="13"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rot="5059405">
            <a:off x="4075206" y="-207385"/>
            <a:ext cx="969034" cy="3707780"/>
          </a:xfrm>
          <a:prstGeom prst="rect">
            <a:avLst/>
          </a:prstGeom>
          <a:noFill/>
        </p:spPr>
      </p:pic>
      <p:pic>
        <p:nvPicPr>
          <p:cNvPr id="14"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4267200" y="559420"/>
            <a:ext cx="969034" cy="3707780"/>
          </a:xfrm>
          <a:prstGeom prst="rect">
            <a:avLst/>
          </a:prstGeom>
          <a:noFill/>
        </p:spPr>
      </p:pic>
      <p:pic>
        <p:nvPicPr>
          <p:cNvPr id="15"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3812227" y="3531220"/>
            <a:ext cx="969034" cy="3707780"/>
          </a:xfrm>
          <a:prstGeom prst="rect">
            <a:avLst/>
          </a:prstGeom>
          <a:noFill/>
        </p:spPr>
      </p:pic>
      <p:pic>
        <p:nvPicPr>
          <p:cNvPr id="16" name="Picture 56"/>
          <p:cNvPicPr>
            <a:picLocks noChangeAspect="1" noChangeArrowheads="1"/>
          </p:cNvPicPr>
          <p:nvPr/>
        </p:nvPicPr>
        <p:blipFill>
          <a:blip r:embed="rId2" cstate="print">
            <a:clrChange>
              <a:clrFrom>
                <a:srgbClr val="FFFFFF"/>
              </a:clrFrom>
              <a:clrTo>
                <a:srgbClr val="FFFFFF">
                  <a:alpha val="0"/>
                </a:srgbClr>
              </a:clrTo>
            </a:clrChange>
          </a:blip>
          <a:srcRect l="35001" r="34999"/>
          <a:stretch>
            <a:fillRect/>
          </a:stretch>
        </p:blipFill>
        <p:spPr bwMode="auto">
          <a:xfrm>
            <a:off x="4269427" y="3531220"/>
            <a:ext cx="969034" cy="3707780"/>
          </a:xfrm>
          <a:prstGeom prst="rect">
            <a:avLst/>
          </a:prstGeom>
          <a:noFill/>
        </p:spPr>
      </p:pic>
      <p:sp>
        <p:nvSpPr>
          <p:cNvPr id="17" name="Oval 16"/>
          <p:cNvSpPr/>
          <p:nvPr/>
        </p:nvSpPr>
        <p:spPr>
          <a:xfrm>
            <a:off x="1676400" y="838200"/>
            <a:ext cx="609600" cy="2971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2438400" y="20574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10401" y="838200"/>
            <a:ext cx="609600" cy="29718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6248401" y="20574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438400" y="3505200"/>
            <a:ext cx="4191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362200" y="4953000"/>
            <a:ext cx="4191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6248400" y="45720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2438400" y="4495800"/>
            <a:ext cx="533400" cy="533400"/>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86000" y="2348805"/>
            <a:ext cx="4800600" cy="1569660"/>
          </a:xfrm>
          <a:prstGeom prst="rect">
            <a:avLst/>
          </a:prstGeom>
          <a:noFill/>
        </p:spPr>
        <p:txBody>
          <a:bodyPr wrap="square" rtlCol="0">
            <a:spAutoFit/>
          </a:bodyPr>
          <a:lstStyle/>
          <a:p>
            <a:pPr algn="ctr"/>
            <a:r>
              <a:rPr lang="en-US" sz="4000" b="1" dirty="0" smtClean="0">
                <a:solidFill>
                  <a:schemeClr val="bg1"/>
                </a:solidFill>
              </a:rPr>
              <a:t>A+A</a:t>
            </a:r>
          </a:p>
          <a:p>
            <a:pPr algn="ctr"/>
            <a:r>
              <a:rPr lang="en-US" sz="2800" b="1" dirty="0" smtClean="0">
                <a:solidFill>
                  <a:schemeClr val="bg1"/>
                </a:solidFill>
                <a:sym typeface="Wingdings" pitchFamily="2" charset="2"/>
              </a:rPr>
              <a:t>Enough particles to equilibrate, QGP, collective motion</a:t>
            </a:r>
            <a:endParaRPr lang="en-US" sz="2800" b="1" dirty="0" smtClean="0">
              <a:solidFill>
                <a:schemeClr val="bg1"/>
              </a:solidFill>
            </a:endParaRPr>
          </a:p>
        </p:txBody>
      </p:sp>
      <p:sp>
        <p:nvSpPr>
          <p:cNvPr id="26" name="TextBox 25"/>
          <p:cNvSpPr txBox="1"/>
          <p:nvPr/>
        </p:nvSpPr>
        <p:spPr>
          <a:xfrm>
            <a:off x="1752600" y="5135940"/>
            <a:ext cx="5791200" cy="1569660"/>
          </a:xfrm>
          <a:prstGeom prst="rect">
            <a:avLst/>
          </a:prstGeom>
          <a:noFill/>
        </p:spPr>
        <p:txBody>
          <a:bodyPr wrap="square" rtlCol="0">
            <a:spAutoFit/>
          </a:bodyPr>
          <a:lstStyle/>
          <a:p>
            <a:pPr algn="ctr"/>
            <a:r>
              <a:rPr lang="en-US" sz="4000" b="1" dirty="0" err="1" smtClean="0">
                <a:solidFill>
                  <a:schemeClr val="bg1"/>
                </a:solidFill>
              </a:rPr>
              <a:t>p+A</a:t>
            </a:r>
            <a:endParaRPr lang="en-US" sz="4000" b="1" dirty="0" smtClean="0">
              <a:solidFill>
                <a:schemeClr val="bg1"/>
              </a:solidFill>
            </a:endParaRPr>
          </a:p>
          <a:p>
            <a:pPr algn="ctr"/>
            <a:r>
              <a:rPr lang="en-US" sz="2800" b="1" dirty="0" smtClean="0">
                <a:solidFill>
                  <a:schemeClr val="bg1"/>
                </a:solidFill>
                <a:sym typeface="Wingdings" pitchFamily="2" charset="2"/>
              </a:rPr>
              <a:t>Not enough particles to equilibrate, control experiment (?) </a:t>
            </a:r>
            <a:endParaRPr lang="en-US" sz="2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9" grpId="0" animBg="1"/>
      <p:bldP spid="20" grpId="0" animBg="1"/>
      <p:bldP spid="22" grpId="0" animBg="1"/>
      <p:bldP spid="23" grpId="0" animBg="1"/>
      <p:bldP spid="24" grpId="0" animBg="1"/>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40</a:t>
            </a:fld>
            <a:endParaRPr lang="en-US"/>
          </a:p>
        </p:txBody>
      </p:sp>
      <p:sp>
        <p:nvSpPr>
          <p:cNvPr id="7" name="TextBox 6"/>
          <p:cNvSpPr txBox="1"/>
          <p:nvPr/>
        </p:nvSpPr>
        <p:spPr>
          <a:xfrm>
            <a:off x="2918782" y="0"/>
            <a:ext cx="3558218" cy="646331"/>
          </a:xfrm>
          <a:prstGeom prst="rect">
            <a:avLst/>
          </a:prstGeom>
          <a:noFill/>
        </p:spPr>
        <p:txBody>
          <a:bodyPr wrap="none" rtlCol="0">
            <a:spAutoFit/>
          </a:bodyPr>
          <a:lstStyle/>
          <a:p>
            <a:r>
              <a:rPr lang="en-US" sz="3600" u="sng" dirty="0" smtClean="0">
                <a:solidFill>
                  <a:schemeClr val="bg2"/>
                </a:solidFill>
              </a:rPr>
              <a:t>Geometry Control</a:t>
            </a:r>
          </a:p>
        </p:txBody>
      </p:sp>
      <p:pic>
        <p:nvPicPr>
          <p:cNvPr id="9" name="Picture 8" descr="figure_shape_npart.png"/>
          <p:cNvPicPr>
            <a:picLocks noChangeAspect="1"/>
          </p:cNvPicPr>
          <p:nvPr/>
        </p:nvPicPr>
        <p:blipFill>
          <a:blip r:embed="rId2" cstate="print"/>
          <a:stretch>
            <a:fillRect/>
          </a:stretch>
        </p:blipFill>
        <p:spPr>
          <a:xfrm>
            <a:off x="0" y="685800"/>
            <a:ext cx="9144000" cy="4258535"/>
          </a:xfrm>
          <a:prstGeom prst="rect">
            <a:avLst/>
          </a:prstGeom>
        </p:spPr>
      </p:pic>
      <p:sp>
        <p:nvSpPr>
          <p:cNvPr id="10" name="TextBox 9"/>
          <p:cNvSpPr txBox="1"/>
          <p:nvPr/>
        </p:nvSpPr>
        <p:spPr>
          <a:xfrm>
            <a:off x="5282442" y="1219200"/>
            <a:ext cx="1194558" cy="1200329"/>
          </a:xfrm>
          <a:prstGeom prst="rect">
            <a:avLst/>
          </a:prstGeom>
          <a:noFill/>
        </p:spPr>
        <p:txBody>
          <a:bodyPr wrap="none" rtlCol="0">
            <a:spAutoFit/>
          </a:bodyPr>
          <a:lstStyle/>
          <a:p>
            <a:pPr algn="ctr"/>
            <a:r>
              <a:rPr lang="en-US" sz="2400" b="1" dirty="0" err="1" smtClean="0">
                <a:solidFill>
                  <a:srgbClr val="FF0000"/>
                </a:solidFill>
              </a:rPr>
              <a:t>p+Au</a:t>
            </a:r>
            <a:endParaRPr lang="en-US" sz="2400" b="1" dirty="0" smtClean="0">
              <a:solidFill>
                <a:srgbClr val="FF0000"/>
              </a:solidFill>
            </a:endParaRPr>
          </a:p>
          <a:p>
            <a:pPr algn="ctr"/>
            <a:r>
              <a:rPr lang="en-US" sz="2400" b="1" dirty="0" err="1" smtClean="0"/>
              <a:t>d+Au</a:t>
            </a:r>
            <a:endParaRPr lang="en-US" sz="2400" b="1" dirty="0" smtClean="0"/>
          </a:p>
          <a:p>
            <a:pPr algn="ctr"/>
            <a:r>
              <a:rPr lang="en-US" sz="2400" b="1" dirty="0" smtClean="0">
                <a:solidFill>
                  <a:srgbClr val="0070C0"/>
                </a:solidFill>
              </a:rPr>
              <a:t>He3+Au</a:t>
            </a:r>
            <a:endParaRPr lang="en-US" sz="2400" b="1" dirty="0">
              <a:solidFill>
                <a:srgbClr val="0070C0"/>
              </a:solidFill>
            </a:endParaRPr>
          </a:p>
        </p:txBody>
      </p:sp>
      <p:sp>
        <p:nvSpPr>
          <p:cNvPr id="6" name="TextBox 5"/>
          <p:cNvSpPr txBox="1"/>
          <p:nvPr/>
        </p:nvSpPr>
        <p:spPr>
          <a:xfrm>
            <a:off x="304800" y="5092005"/>
            <a:ext cx="8534400" cy="1384995"/>
          </a:xfrm>
          <a:prstGeom prst="rect">
            <a:avLst/>
          </a:prstGeom>
          <a:noFill/>
        </p:spPr>
        <p:txBody>
          <a:bodyPr wrap="square" rtlCol="0">
            <a:spAutoFit/>
          </a:bodyPr>
          <a:lstStyle/>
          <a:p>
            <a:pPr algn="ctr"/>
            <a:r>
              <a:rPr lang="en-US" sz="2800" dirty="0" smtClean="0">
                <a:solidFill>
                  <a:schemeClr val="bg2"/>
                </a:solidFill>
              </a:rPr>
              <a:t>Comparison of different geometries provides key tests of underlying physics (initial conditions, equilibration time, medium properties, etc.)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41</a:t>
            </a:fld>
            <a:endParaRPr lang="en-US"/>
          </a:p>
        </p:txBody>
      </p:sp>
      <p:sp>
        <p:nvSpPr>
          <p:cNvPr id="5" name="TextBox 4"/>
          <p:cNvSpPr txBox="1"/>
          <p:nvPr/>
        </p:nvSpPr>
        <p:spPr>
          <a:xfrm>
            <a:off x="2236206" y="130314"/>
            <a:ext cx="5155194" cy="707886"/>
          </a:xfrm>
          <a:prstGeom prst="rect">
            <a:avLst/>
          </a:prstGeom>
          <a:noFill/>
        </p:spPr>
        <p:txBody>
          <a:bodyPr wrap="none" rtlCol="0">
            <a:spAutoFit/>
          </a:bodyPr>
          <a:lstStyle/>
          <a:p>
            <a:r>
              <a:rPr lang="en-US" sz="4000" u="sng" dirty="0" smtClean="0">
                <a:solidFill>
                  <a:schemeClr val="bg2"/>
                </a:solidFill>
              </a:rPr>
              <a:t>PHENIX Run-16 Request</a:t>
            </a:r>
          </a:p>
        </p:txBody>
      </p:sp>
      <p:pic>
        <p:nvPicPr>
          <p:cNvPr id="55298" name="Picture 2"/>
          <p:cNvPicPr>
            <a:picLocks noChangeAspect="1" noChangeArrowheads="1"/>
          </p:cNvPicPr>
          <p:nvPr/>
        </p:nvPicPr>
        <p:blipFill>
          <a:blip r:embed="rId2" cstate="print"/>
          <a:srcRect/>
          <a:stretch>
            <a:fillRect/>
          </a:stretch>
        </p:blipFill>
        <p:spPr bwMode="auto">
          <a:xfrm>
            <a:off x="457200" y="990600"/>
            <a:ext cx="830536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42</a:t>
            </a:fld>
            <a:endParaRPr lang="en-US"/>
          </a:p>
        </p:txBody>
      </p:sp>
      <p:pic>
        <p:nvPicPr>
          <p:cNvPr id="59395" name="Picture 3"/>
          <p:cNvPicPr>
            <a:picLocks noChangeAspect="1" noChangeArrowheads="1"/>
          </p:cNvPicPr>
          <p:nvPr/>
        </p:nvPicPr>
        <p:blipFill>
          <a:blip r:embed="rId2" cstate="print"/>
          <a:srcRect/>
          <a:stretch>
            <a:fillRect/>
          </a:stretch>
        </p:blipFill>
        <p:spPr bwMode="auto">
          <a:xfrm>
            <a:off x="338138" y="790575"/>
            <a:ext cx="8467725" cy="3781425"/>
          </a:xfrm>
          <a:prstGeom prst="rect">
            <a:avLst/>
          </a:prstGeom>
          <a:noFill/>
          <a:ln w="9525">
            <a:noFill/>
            <a:miter lim="800000"/>
            <a:headEnd/>
            <a:tailEnd/>
          </a:ln>
        </p:spPr>
      </p:pic>
      <p:sp>
        <p:nvSpPr>
          <p:cNvPr id="5" name="Rectangle 4"/>
          <p:cNvSpPr/>
          <p:nvPr/>
        </p:nvSpPr>
        <p:spPr>
          <a:xfrm>
            <a:off x="7053878" y="685800"/>
            <a:ext cx="1709122" cy="369332"/>
          </a:xfrm>
          <a:prstGeom prst="rect">
            <a:avLst/>
          </a:prstGeom>
        </p:spPr>
        <p:txBody>
          <a:bodyPr wrap="none">
            <a:spAutoFit/>
          </a:bodyPr>
          <a:lstStyle/>
          <a:p>
            <a:r>
              <a:rPr lang="en-US" dirty="0" smtClean="0"/>
              <a:t>arXiv:1405.3301</a:t>
            </a:r>
            <a:endParaRPr lang="en-US" dirty="0"/>
          </a:p>
        </p:txBody>
      </p:sp>
      <p:sp>
        <p:nvSpPr>
          <p:cNvPr id="6" name="TextBox 5"/>
          <p:cNvSpPr txBox="1"/>
          <p:nvPr/>
        </p:nvSpPr>
        <p:spPr>
          <a:xfrm>
            <a:off x="3310982" y="76200"/>
            <a:ext cx="2708818" cy="646331"/>
          </a:xfrm>
          <a:prstGeom prst="rect">
            <a:avLst/>
          </a:prstGeom>
          <a:noFill/>
        </p:spPr>
        <p:txBody>
          <a:bodyPr wrap="none" rtlCol="0">
            <a:spAutoFit/>
          </a:bodyPr>
          <a:lstStyle/>
          <a:p>
            <a:r>
              <a:rPr lang="en-US" sz="3600" u="sng" dirty="0" smtClean="0">
                <a:solidFill>
                  <a:schemeClr val="bg2"/>
                </a:solidFill>
              </a:rPr>
              <a:t>Why 62 </a:t>
            </a:r>
            <a:r>
              <a:rPr lang="en-US" sz="3600" u="sng" dirty="0" err="1" smtClean="0">
                <a:solidFill>
                  <a:schemeClr val="bg2"/>
                </a:solidFill>
              </a:rPr>
              <a:t>GeV</a:t>
            </a:r>
            <a:r>
              <a:rPr lang="en-US" sz="3600" u="sng" dirty="0" smtClean="0">
                <a:solidFill>
                  <a:schemeClr val="bg2"/>
                </a:solidFill>
              </a:rPr>
              <a:t>?</a:t>
            </a:r>
          </a:p>
        </p:txBody>
      </p:sp>
      <p:sp>
        <p:nvSpPr>
          <p:cNvPr id="7" name="TextBox 6"/>
          <p:cNvSpPr txBox="1"/>
          <p:nvPr/>
        </p:nvSpPr>
        <p:spPr>
          <a:xfrm>
            <a:off x="304800" y="4608493"/>
            <a:ext cx="8763000" cy="1692771"/>
          </a:xfrm>
          <a:prstGeom prst="rect">
            <a:avLst/>
          </a:prstGeom>
          <a:noFill/>
        </p:spPr>
        <p:txBody>
          <a:bodyPr wrap="square" rtlCol="0">
            <a:spAutoFit/>
          </a:bodyPr>
          <a:lstStyle/>
          <a:p>
            <a:pPr algn="ctr"/>
            <a:r>
              <a:rPr lang="en-US" sz="2800" dirty="0" smtClean="0">
                <a:solidFill>
                  <a:srgbClr val="FFFF00"/>
                </a:solidFill>
              </a:rPr>
              <a:t>Heavy Flavor electrons enhanced (not suppressed) in </a:t>
            </a:r>
            <a:r>
              <a:rPr lang="en-US" sz="2800" dirty="0" err="1" smtClean="0">
                <a:solidFill>
                  <a:srgbClr val="FFFF00"/>
                </a:solidFill>
              </a:rPr>
              <a:t>Au+Au</a:t>
            </a:r>
            <a:r>
              <a:rPr lang="en-US" sz="2800" dirty="0" smtClean="0">
                <a:solidFill>
                  <a:srgbClr val="FFFF00"/>
                </a:solidFill>
              </a:rPr>
              <a:t> collisions at 62 </a:t>
            </a:r>
            <a:r>
              <a:rPr lang="en-US" sz="2800" dirty="0" err="1" smtClean="0">
                <a:solidFill>
                  <a:srgbClr val="FFFF00"/>
                </a:solidFill>
              </a:rPr>
              <a:t>GeV</a:t>
            </a:r>
            <a:r>
              <a:rPr lang="en-US" sz="2800" dirty="0" smtClean="0">
                <a:solidFill>
                  <a:srgbClr val="FFFF00"/>
                </a:solidFill>
              </a:rPr>
              <a:t> !</a:t>
            </a:r>
          </a:p>
          <a:p>
            <a:pPr algn="ctr"/>
            <a:endParaRPr lang="en-US" dirty="0" smtClean="0">
              <a:solidFill>
                <a:schemeClr val="bg2"/>
              </a:solidFill>
            </a:endParaRPr>
          </a:p>
          <a:p>
            <a:pPr algn="ctr"/>
            <a:r>
              <a:rPr lang="en-US" sz="2800" dirty="0" smtClean="0">
                <a:solidFill>
                  <a:schemeClr val="bg2"/>
                </a:solidFill>
              </a:rPr>
              <a:t>STAR has similar preliminary result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43</a:t>
            </a:fld>
            <a:endParaRPr lang="en-US"/>
          </a:p>
        </p:txBody>
      </p:sp>
      <p:pic>
        <p:nvPicPr>
          <p:cNvPr id="62466" name="Picture 2"/>
          <p:cNvPicPr>
            <a:picLocks noChangeAspect="1" noChangeArrowheads="1"/>
          </p:cNvPicPr>
          <p:nvPr/>
        </p:nvPicPr>
        <p:blipFill>
          <a:blip r:embed="rId2" cstate="print"/>
          <a:srcRect/>
          <a:stretch>
            <a:fillRect/>
          </a:stretch>
        </p:blipFill>
        <p:spPr bwMode="auto">
          <a:xfrm>
            <a:off x="228600" y="923925"/>
            <a:ext cx="4248150" cy="5629275"/>
          </a:xfrm>
          <a:prstGeom prst="rect">
            <a:avLst/>
          </a:prstGeom>
          <a:noFill/>
          <a:ln w="9525">
            <a:noFill/>
            <a:miter lim="800000"/>
            <a:headEnd/>
            <a:tailEnd/>
          </a:ln>
        </p:spPr>
      </p:pic>
      <p:sp>
        <p:nvSpPr>
          <p:cNvPr id="5" name="TextBox 4"/>
          <p:cNvSpPr txBox="1"/>
          <p:nvPr/>
        </p:nvSpPr>
        <p:spPr>
          <a:xfrm>
            <a:off x="1780583" y="115669"/>
            <a:ext cx="5458417" cy="646331"/>
          </a:xfrm>
          <a:prstGeom prst="rect">
            <a:avLst/>
          </a:prstGeom>
          <a:noFill/>
        </p:spPr>
        <p:txBody>
          <a:bodyPr wrap="none" rtlCol="0">
            <a:spAutoFit/>
          </a:bodyPr>
          <a:lstStyle/>
          <a:p>
            <a:r>
              <a:rPr lang="en-US" sz="3600" u="sng" dirty="0" smtClean="0">
                <a:solidFill>
                  <a:schemeClr val="bg2"/>
                </a:solidFill>
              </a:rPr>
              <a:t>Strange Heavy Quark Trends</a:t>
            </a:r>
          </a:p>
        </p:txBody>
      </p:sp>
      <p:sp>
        <p:nvSpPr>
          <p:cNvPr id="6" name="TextBox 5"/>
          <p:cNvSpPr txBox="1"/>
          <p:nvPr/>
        </p:nvSpPr>
        <p:spPr>
          <a:xfrm>
            <a:off x="4724400" y="1061621"/>
            <a:ext cx="4114800" cy="5262979"/>
          </a:xfrm>
          <a:prstGeom prst="rect">
            <a:avLst/>
          </a:prstGeom>
          <a:noFill/>
        </p:spPr>
        <p:txBody>
          <a:bodyPr wrap="square" rtlCol="0">
            <a:spAutoFit/>
          </a:bodyPr>
          <a:lstStyle/>
          <a:p>
            <a:pPr algn="ctr"/>
            <a:r>
              <a:rPr lang="en-US" sz="2800" dirty="0" smtClean="0">
                <a:solidFill>
                  <a:schemeClr val="bg2"/>
                </a:solidFill>
              </a:rPr>
              <a:t>Nuclear modification factor uncertainties dominated by lack of </a:t>
            </a:r>
            <a:r>
              <a:rPr lang="en-US" sz="2800" dirty="0" err="1" smtClean="0">
                <a:solidFill>
                  <a:schemeClr val="bg2"/>
                </a:solidFill>
              </a:rPr>
              <a:t>p+p</a:t>
            </a:r>
            <a:r>
              <a:rPr lang="en-US" sz="2800" dirty="0" smtClean="0">
                <a:solidFill>
                  <a:schemeClr val="bg2"/>
                </a:solidFill>
              </a:rPr>
              <a:t> RHIC reference</a:t>
            </a:r>
          </a:p>
          <a:p>
            <a:pPr algn="ctr"/>
            <a:endParaRPr lang="en-US" sz="2800" dirty="0" smtClean="0">
              <a:solidFill>
                <a:schemeClr val="bg2"/>
              </a:solidFill>
            </a:endParaRPr>
          </a:p>
          <a:p>
            <a:pPr algn="ctr"/>
            <a:r>
              <a:rPr lang="en-US" sz="2800" dirty="0" smtClean="0">
                <a:solidFill>
                  <a:schemeClr val="bg2"/>
                </a:solidFill>
              </a:rPr>
              <a:t>Quenching theory predicts suppression</a:t>
            </a:r>
          </a:p>
          <a:p>
            <a:pPr algn="ctr"/>
            <a:endParaRPr lang="en-US" sz="2800" dirty="0" smtClean="0">
              <a:solidFill>
                <a:schemeClr val="bg2"/>
              </a:solidFill>
            </a:endParaRPr>
          </a:p>
          <a:p>
            <a:pPr algn="ctr"/>
            <a:r>
              <a:rPr lang="en-US" sz="2800" dirty="0" smtClean="0">
                <a:solidFill>
                  <a:schemeClr val="bg2"/>
                </a:solidFill>
              </a:rPr>
              <a:t>What about charm flow?</a:t>
            </a:r>
          </a:p>
          <a:p>
            <a:pPr algn="ctr"/>
            <a:endParaRPr lang="en-US" sz="2800" dirty="0" smtClean="0">
              <a:solidFill>
                <a:schemeClr val="bg2"/>
              </a:solidFill>
            </a:endParaRPr>
          </a:p>
          <a:p>
            <a:pPr algn="ctr"/>
            <a:r>
              <a:rPr lang="en-US" sz="2800" dirty="0" smtClean="0">
                <a:solidFill>
                  <a:schemeClr val="bg2"/>
                </a:solidFill>
              </a:rPr>
              <a:t>Elliptic flow</a:t>
            </a:r>
          </a:p>
          <a:p>
            <a:pPr algn="ctr"/>
            <a:r>
              <a:rPr lang="en-US" sz="2800" dirty="0" smtClean="0">
                <a:solidFill>
                  <a:schemeClr val="bg2"/>
                </a:solidFill>
              </a:rPr>
              <a:t>Uncertainties are too large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44</a:t>
            </a:fld>
            <a:endParaRPr lang="en-US"/>
          </a:p>
        </p:txBody>
      </p:sp>
      <p:pic>
        <p:nvPicPr>
          <p:cNvPr id="60418" name="Picture 2"/>
          <p:cNvPicPr>
            <a:picLocks noChangeAspect="1" noChangeArrowheads="1"/>
          </p:cNvPicPr>
          <p:nvPr/>
        </p:nvPicPr>
        <p:blipFill>
          <a:blip r:embed="rId2" cstate="print"/>
          <a:srcRect/>
          <a:stretch>
            <a:fillRect/>
          </a:stretch>
        </p:blipFill>
        <p:spPr bwMode="auto">
          <a:xfrm>
            <a:off x="1295400" y="4419600"/>
            <a:ext cx="6524625" cy="2185281"/>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228600" y="762000"/>
            <a:ext cx="8839200" cy="3580778"/>
          </a:xfrm>
          <a:prstGeom prst="rect">
            <a:avLst/>
          </a:prstGeom>
          <a:noFill/>
          <a:ln w="9525">
            <a:noFill/>
            <a:miter lim="800000"/>
            <a:headEnd/>
            <a:tailEnd/>
          </a:ln>
        </p:spPr>
      </p:pic>
      <p:sp>
        <p:nvSpPr>
          <p:cNvPr id="5" name="TextBox 4"/>
          <p:cNvSpPr txBox="1"/>
          <p:nvPr/>
        </p:nvSpPr>
        <p:spPr>
          <a:xfrm>
            <a:off x="762000" y="76200"/>
            <a:ext cx="7953780" cy="646331"/>
          </a:xfrm>
          <a:prstGeom prst="rect">
            <a:avLst/>
          </a:prstGeom>
          <a:noFill/>
        </p:spPr>
        <p:txBody>
          <a:bodyPr wrap="none" rtlCol="0">
            <a:spAutoFit/>
          </a:bodyPr>
          <a:lstStyle/>
          <a:p>
            <a:r>
              <a:rPr lang="en-US" sz="3600" u="sng" dirty="0" smtClean="0">
                <a:solidFill>
                  <a:schemeClr val="bg2"/>
                </a:solidFill>
              </a:rPr>
              <a:t>Projections with PHENIX Silicon Detectors</a:t>
            </a:r>
          </a:p>
        </p:txBody>
      </p:sp>
      <p:sp>
        <p:nvSpPr>
          <p:cNvPr id="6" name="TextBox 5"/>
          <p:cNvSpPr txBox="1"/>
          <p:nvPr/>
        </p:nvSpPr>
        <p:spPr>
          <a:xfrm>
            <a:off x="4876800" y="3276600"/>
            <a:ext cx="3860031" cy="523220"/>
          </a:xfrm>
          <a:prstGeom prst="rect">
            <a:avLst/>
          </a:prstGeom>
          <a:noFill/>
          <a:ln w="19050">
            <a:solidFill>
              <a:srgbClr val="0070C0"/>
            </a:solidFill>
          </a:ln>
        </p:spPr>
        <p:txBody>
          <a:bodyPr wrap="none" rtlCol="0">
            <a:spAutoFit/>
          </a:bodyPr>
          <a:lstStyle/>
          <a:p>
            <a:r>
              <a:rPr lang="en-US" sz="2800" dirty="0" smtClean="0">
                <a:solidFill>
                  <a:srgbClr val="0070C0"/>
                </a:solidFill>
              </a:rPr>
              <a:t>Definitive Measurements</a:t>
            </a:r>
          </a:p>
        </p:txBody>
      </p:sp>
      <p:cxnSp>
        <p:nvCxnSpPr>
          <p:cNvPr id="8" name="Straight Arrow Connector 7"/>
          <p:cNvCxnSpPr>
            <a:stCxn id="6" idx="0"/>
          </p:cNvCxnSpPr>
          <p:nvPr/>
        </p:nvCxnSpPr>
        <p:spPr>
          <a:xfrm rot="16200000" flipV="1">
            <a:off x="5918008" y="2387792"/>
            <a:ext cx="685800" cy="109181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685800"/>
            <a:ext cx="37338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553200" y="6203950"/>
            <a:ext cx="2133600" cy="365125"/>
          </a:xfrm>
        </p:spPr>
        <p:txBody>
          <a:bodyPr/>
          <a:lstStyle/>
          <a:p>
            <a:fld id="{DEC780D8-E978-4CA6-90ED-B711AF6CF522}" type="slidenum">
              <a:rPr lang="en-US" smtClean="0"/>
              <a:pPr/>
              <a:t>45</a:t>
            </a:fld>
            <a:endParaRPr lang="en-US"/>
          </a:p>
        </p:txBody>
      </p:sp>
      <p:sp>
        <p:nvSpPr>
          <p:cNvPr id="5" name="TextBox 4"/>
          <p:cNvSpPr txBox="1"/>
          <p:nvPr/>
        </p:nvSpPr>
        <p:spPr>
          <a:xfrm>
            <a:off x="990600" y="0"/>
            <a:ext cx="7199279" cy="646331"/>
          </a:xfrm>
          <a:prstGeom prst="rect">
            <a:avLst/>
          </a:prstGeom>
          <a:noFill/>
        </p:spPr>
        <p:txBody>
          <a:bodyPr wrap="none" rtlCol="0">
            <a:spAutoFit/>
          </a:bodyPr>
          <a:lstStyle/>
          <a:p>
            <a:r>
              <a:rPr lang="en-US" sz="3600" u="sng" dirty="0" smtClean="0">
                <a:solidFill>
                  <a:schemeClr val="bg2"/>
                </a:solidFill>
              </a:rPr>
              <a:t>Photons via Conversion Electron Pairs</a:t>
            </a:r>
          </a:p>
        </p:txBody>
      </p:sp>
      <p:pic>
        <p:nvPicPr>
          <p:cNvPr id="6" name="図 4"/>
          <p:cNvPicPr>
            <a:picLocks noChangeAspect="1"/>
          </p:cNvPicPr>
          <p:nvPr/>
        </p:nvPicPr>
        <p:blipFill>
          <a:blip r:embed="rId2" cstate="print"/>
          <a:stretch>
            <a:fillRect/>
          </a:stretch>
        </p:blipFill>
        <p:spPr>
          <a:xfrm>
            <a:off x="5493918" y="769537"/>
            <a:ext cx="3324147" cy="2677426"/>
          </a:xfrm>
          <a:prstGeom prst="rect">
            <a:avLst/>
          </a:prstGeom>
        </p:spPr>
      </p:pic>
      <p:sp>
        <p:nvSpPr>
          <p:cNvPr id="7" name="正方形/長方形 7"/>
          <p:cNvSpPr/>
          <p:nvPr/>
        </p:nvSpPr>
        <p:spPr>
          <a:xfrm>
            <a:off x="7632855" y="3288268"/>
            <a:ext cx="1434945" cy="369332"/>
          </a:xfrm>
          <a:prstGeom prst="rect">
            <a:avLst/>
          </a:prstGeom>
        </p:spPr>
        <p:txBody>
          <a:bodyPr wrap="none">
            <a:spAutoFit/>
          </a:bodyPr>
          <a:lstStyle/>
          <a:p>
            <a:r>
              <a:rPr lang="en-US" altLang="ja-JP" dirty="0" err="1" smtClean="0"/>
              <a:t>Mee</a:t>
            </a:r>
            <a:r>
              <a:rPr lang="en-US" altLang="ja-JP" dirty="0" smtClean="0"/>
              <a:t>(</a:t>
            </a:r>
            <a:r>
              <a:rPr lang="en-US" altLang="ja-JP" dirty="0" err="1" smtClean="0"/>
              <a:t>GeV</a:t>
            </a:r>
            <a:r>
              <a:rPr lang="en-US" altLang="ja-JP" dirty="0" smtClean="0"/>
              <a:t>/c2)</a:t>
            </a:r>
            <a:endParaRPr lang="ja-JP" altLang="en-US" dirty="0"/>
          </a:p>
        </p:txBody>
      </p:sp>
      <p:pic>
        <p:nvPicPr>
          <p:cNvPr id="8" name="図 6"/>
          <p:cNvPicPr>
            <a:picLocks noChangeAspect="1"/>
          </p:cNvPicPr>
          <p:nvPr/>
        </p:nvPicPr>
        <p:blipFill>
          <a:blip r:embed="rId3" cstate="print"/>
          <a:stretch>
            <a:fillRect/>
          </a:stretch>
        </p:blipFill>
        <p:spPr>
          <a:xfrm>
            <a:off x="5432302" y="3810001"/>
            <a:ext cx="3415413" cy="2630186"/>
          </a:xfrm>
          <a:prstGeom prst="rect">
            <a:avLst/>
          </a:prstGeom>
        </p:spPr>
      </p:pic>
      <p:sp>
        <p:nvSpPr>
          <p:cNvPr id="9" name="正方形/長方形 8"/>
          <p:cNvSpPr/>
          <p:nvPr/>
        </p:nvSpPr>
        <p:spPr>
          <a:xfrm>
            <a:off x="7042943" y="1828800"/>
            <a:ext cx="1034257" cy="923330"/>
          </a:xfrm>
          <a:prstGeom prst="rect">
            <a:avLst/>
          </a:prstGeom>
        </p:spPr>
        <p:txBody>
          <a:bodyPr wrap="none">
            <a:spAutoFit/>
          </a:bodyPr>
          <a:lstStyle/>
          <a:p>
            <a:pPr algn="ctr"/>
            <a:r>
              <a:rPr lang="en-US" altLang="ja-JP" b="1" dirty="0" smtClean="0">
                <a:solidFill>
                  <a:srgbClr val="002060"/>
                </a:solidFill>
              </a:rPr>
              <a:t>Total</a:t>
            </a:r>
          </a:p>
          <a:p>
            <a:pPr algn="ctr"/>
            <a:r>
              <a:rPr lang="en-US" altLang="ja-JP" b="1" dirty="0" err="1" smtClean="0">
                <a:solidFill>
                  <a:srgbClr val="FF0000"/>
                </a:solidFill>
              </a:rPr>
              <a:t>PhiV</a:t>
            </a:r>
            <a:r>
              <a:rPr lang="en-US" altLang="ja-JP" b="1" dirty="0" smtClean="0">
                <a:solidFill>
                  <a:srgbClr val="FF0000"/>
                </a:solidFill>
              </a:rPr>
              <a:t>&lt;0.1</a:t>
            </a:r>
          </a:p>
          <a:p>
            <a:pPr algn="ctr"/>
            <a:r>
              <a:rPr lang="en-US" altLang="ja-JP" b="1" dirty="0" err="1" smtClean="0">
                <a:solidFill>
                  <a:srgbClr val="66FF33"/>
                </a:solidFill>
              </a:rPr>
              <a:t>PhiV</a:t>
            </a:r>
            <a:r>
              <a:rPr lang="en-US" altLang="ja-JP" b="1" dirty="0" smtClean="0">
                <a:solidFill>
                  <a:srgbClr val="66FF33"/>
                </a:solidFill>
              </a:rPr>
              <a:t>&gt;0.6</a:t>
            </a:r>
            <a:endParaRPr lang="ja-JP" altLang="en-US" b="1" dirty="0">
              <a:solidFill>
                <a:srgbClr val="66FF33"/>
              </a:solidFill>
            </a:endParaRPr>
          </a:p>
        </p:txBody>
      </p:sp>
      <p:sp>
        <p:nvSpPr>
          <p:cNvPr id="10" name="正方形/長方形 9"/>
          <p:cNvSpPr/>
          <p:nvPr/>
        </p:nvSpPr>
        <p:spPr>
          <a:xfrm>
            <a:off x="7709055" y="6336268"/>
            <a:ext cx="1434945" cy="369332"/>
          </a:xfrm>
          <a:prstGeom prst="rect">
            <a:avLst/>
          </a:prstGeom>
        </p:spPr>
        <p:txBody>
          <a:bodyPr wrap="none">
            <a:spAutoFit/>
          </a:bodyPr>
          <a:lstStyle/>
          <a:p>
            <a:r>
              <a:rPr lang="en-US" altLang="ja-JP" dirty="0" err="1" smtClean="0"/>
              <a:t>Mee</a:t>
            </a:r>
            <a:r>
              <a:rPr lang="en-US" altLang="ja-JP" dirty="0" smtClean="0"/>
              <a:t>(</a:t>
            </a:r>
            <a:r>
              <a:rPr lang="en-US" altLang="ja-JP" dirty="0" err="1" smtClean="0"/>
              <a:t>GeV</a:t>
            </a:r>
            <a:r>
              <a:rPr lang="en-US" altLang="ja-JP" dirty="0" smtClean="0"/>
              <a:t>/c2)</a:t>
            </a:r>
            <a:endParaRPr lang="ja-JP" altLang="en-US" dirty="0"/>
          </a:p>
        </p:txBody>
      </p:sp>
      <p:sp>
        <p:nvSpPr>
          <p:cNvPr id="12" name="TextBox 11"/>
          <p:cNvSpPr txBox="1"/>
          <p:nvPr/>
        </p:nvSpPr>
        <p:spPr>
          <a:xfrm>
            <a:off x="76200" y="685800"/>
            <a:ext cx="5257800" cy="6124754"/>
          </a:xfrm>
          <a:prstGeom prst="rect">
            <a:avLst/>
          </a:prstGeom>
          <a:noFill/>
        </p:spPr>
        <p:txBody>
          <a:bodyPr wrap="square" rtlCol="0">
            <a:spAutoFit/>
          </a:bodyPr>
          <a:lstStyle/>
          <a:p>
            <a:pPr algn="ctr"/>
            <a:r>
              <a:rPr lang="en-US" sz="2800" dirty="0" smtClean="0">
                <a:solidFill>
                  <a:schemeClr val="bg2"/>
                </a:solidFill>
              </a:rPr>
              <a:t>As in our </a:t>
            </a:r>
            <a:r>
              <a:rPr lang="en-US" sz="2800" dirty="0" err="1" smtClean="0">
                <a:solidFill>
                  <a:schemeClr val="bg2"/>
                </a:solidFill>
              </a:rPr>
              <a:t>Au+Au</a:t>
            </a:r>
            <a:r>
              <a:rPr lang="en-US" sz="2800" dirty="0" smtClean="0">
                <a:solidFill>
                  <a:schemeClr val="bg2"/>
                </a:solidFill>
              </a:rPr>
              <a:t> @ 200 </a:t>
            </a:r>
            <a:r>
              <a:rPr lang="en-US" sz="2800" dirty="0" err="1" smtClean="0">
                <a:solidFill>
                  <a:schemeClr val="bg2"/>
                </a:solidFill>
              </a:rPr>
              <a:t>GeV</a:t>
            </a:r>
            <a:r>
              <a:rPr lang="en-US" sz="2800" dirty="0" smtClean="0">
                <a:solidFill>
                  <a:schemeClr val="bg2"/>
                </a:solidFill>
              </a:rPr>
              <a:t> analysis, we can measure direct photons via conversion electron pairs in the VTX</a:t>
            </a:r>
          </a:p>
          <a:p>
            <a:pPr algn="ctr"/>
            <a:endParaRPr lang="en-US" sz="2800" dirty="0" smtClean="0">
              <a:solidFill>
                <a:schemeClr val="bg2"/>
              </a:solidFill>
            </a:endParaRPr>
          </a:p>
          <a:p>
            <a:pPr algn="ctr"/>
            <a:r>
              <a:rPr lang="en-US" sz="2800" dirty="0" smtClean="0">
                <a:solidFill>
                  <a:schemeClr val="bg2"/>
                </a:solidFill>
              </a:rPr>
              <a:t>Measurement of direct photon yield and possible v</a:t>
            </a:r>
            <a:r>
              <a:rPr lang="en-US" sz="2800" baseline="-25000" dirty="0" smtClean="0">
                <a:solidFill>
                  <a:schemeClr val="bg2"/>
                </a:solidFill>
              </a:rPr>
              <a:t>2</a:t>
            </a:r>
            <a:r>
              <a:rPr lang="en-US" sz="2800" dirty="0" smtClean="0">
                <a:solidFill>
                  <a:schemeClr val="bg2"/>
                </a:solidFill>
              </a:rPr>
              <a:t> and v</a:t>
            </a:r>
            <a:r>
              <a:rPr lang="en-US" sz="2800" baseline="-25000" dirty="0" smtClean="0">
                <a:solidFill>
                  <a:schemeClr val="bg2"/>
                </a:solidFill>
              </a:rPr>
              <a:t>3</a:t>
            </a:r>
            <a:r>
              <a:rPr lang="en-US" sz="2800" dirty="0" smtClean="0">
                <a:solidFill>
                  <a:schemeClr val="bg2"/>
                </a:solidFill>
              </a:rPr>
              <a:t> with early time closer to </a:t>
            </a:r>
            <a:r>
              <a:rPr lang="en-US" sz="2800" dirty="0" err="1" smtClean="0">
                <a:solidFill>
                  <a:schemeClr val="bg2"/>
                </a:solidFill>
              </a:rPr>
              <a:t>T</a:t>
            </a:r>
            <a:r>
              <a:rPr lang="en-US" sz="2800" baseline="-25000" dirty="0" err="1" smtClean="0">
                <a:solidFill>
                  <a:schemeClr val="bg2"/>
                </a:solidFill>
              </a:rPr>
              <a:t>c</a:t>
            </a:r>
            <a:r>
              <a:rPr lang="en-US" sz="2800" dirty="0" smtClean="0">
                <a:solidFill>
                  <a:schemeClr val="bg2"/>
                </a:solidFill>
              </a:rPr>
              <a:t> is </a:t>
            </a:r>
          </a:p>
          <a:p>
            <a:pPr algn="ctr"/>
            <a:r>
              <a:rPr lang="en-US" sz="2800" dirty="0" smtClean="0">
                <a:solidFill>
                  <a:schemeClr val="bg2"/>
                </a:solidFill>
              </a:rPr>
              <a:t>very exciting</a:t>
            </a:r>
          </a:p>
          <a:p>
            <a:pPr algn="ctr"/>
            <a:endParaRPr lang="en-US" sz="2800" dirty="0" smtClean="0">
              <a:solidFill>
                <a:schemeClr val="bg2"/>
              </a:solidFill>
            </a:endParaRPr>
          </a:p>
          <a:p>
            <a:pPr algn="ctr"/>
            <a:r>
              <a:rPr lang="en-US" sz="2800" dirty="0" smtClean="0">
                <a:solidFill>
                  <a:schemeClr val="bg2"/>
                </a:solidFill>
              </a:rPr>
              <a:t>Applying proven techniques and utilizing energy flexibility of RHIC machine (with stochastic cooling benefits too)</a:t>
            </a:r>
          </a:p>
        </p:txBody>
      </p:sp>
      <p:sp>
        <p:nvSpPr>
          <p:cNvPr id="13" name="TextBox 12"/>
          <p:cNvSpPr txBox="1"/>
          <p:nvPr/>
        </p:nvSpPr>
        <p:spPr>
          <a:xfrm>
            <a:off x="6428835" y="1066800"/>
            <a:ext cx="2334165" cy="646331"/>
          </a:xfrm>
          <a:prstGeom prst="rect">
            <a:avLst/>
          </a:prstGeom>
          <a:noFill/>
        </p:spPr>
        <p:txBody>
          <a:bodyPr wrap="none" rtlCol="0">
            <a:spAutoFit/>
          </a:bodyPr>
          <a:lstStyle/>
          <a:p>
            <a:pPr algn="ctr"/>
            <a:r>
              <a:rPr lang="en-US" dirty="0" err="1" smtClean="0">
                <a:solidFill>
                  <a:srgbClr val="0070C0"/>
                </a:solidFill>
              </a:rPr>
              <a:t>Au+Au</a:t>
            </a:r>
            <a:r>
              <a:rPr lang="en-US" dirty="0" smtClean="0">
                <a:solidFill>
                  <a:srgbClr val="0070C0"/>
                </a:solidFill>
              </a:rPr>
              <a:t> @200 </a:t>
            </a:r>
            <a:r>
              <a:rPr lang="en-US" dirty="0" err="1" smtClean="0">
                <a:solidFill>
                  <a:srgbClr val="0070C0"/>
                </a:solidFill>
              </a:rPr>
              <a:t>GeV</a:t>
            </a:r>
            <a:r>
              <a:rPr lang="en-US" dirty="0" smtClean="0">
                <a:solidFill>
                  <a:srgbClr val="0070C0"/>
                </a:solidFill>
              </a:rPr>
              <a:t> data</a:t>
            </a:r>
          </a:p>
          <a:p>
            <a:pPr algn="ctr"/>
            <a:r>
              <a:rPr lang="en-US" dirty="0" smtClean="0">
                <a:solidFill>
                  <a:srgbClr val="0070C0"/>
                </a:solidFill>
              </a:rPr>
              <a:t>Peripheral</a:t>
            </a:r>
          </a:p>
        </p:txBody>
      </p:sp>
      <p:sp>
        <p:nvSpPr>
          <p:cNvPr id="14" name="TextBox 13"/>
          <p:cNvSpPr txBox="1"/>
          <p:nvPr/>
        </p:nvSpPr>
        <p:spPr>
          <a:xfrm>
            <a:off x="6781800" y="4038600"/>
            <a:ext cx="1531188" cy="369332"/>
          </a:xfrm>
          <a:prstGeom prst="rect">
            <a:avLst/>
          </a:prstGeom>
          <a:noFill/>
        </p:spPr>
        <p:txBody>
          <a:bodyPr wrap="none" rtlCol="0">
            <a:spAutoFit/>
          </a:bodyPr>
          <a:lstStyle/>
          <a:p>
            <a:r>
              <a:rPr lang="en-US" dirty="0" smtClean="0">
                <a:solidFill>
                  <a:srgbClr val="0070C0"/>
                </a:solidFill>
              </a:rPr>
              <a:t>Minimum Bias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46</a:t>
            </a:fld>
            <a:endParaRPr lang="en-US"/>
          </a:p>
        </p:txBody>
      </p:sp>
      <p:sp>
        <p:nvSpPr>
          <p:cNvPr id="6" name="TextBox 5"/>
          <p:cNvSpPr txBox="1"/>
          <p:nvPr/>
        </p:nvSpPr>
        <p:spPr>
          <a:xfrm>
            <a:off x="1565176" y="0"/>
            <a:ext cx="5978624" cy="646331"/>
          </a:xfrm>
          <a:prstGeom prst="rect">
            <a:avLst/>
          </a:prstGeom>
          <a:noFill/>
        </p:spPr>
        <p:txBody>
          <a:bodyPr wrap="none" rtlCol="0">
            <a:spAutoFit/>
          </a:bodyPr>
          <a:lstStyle/>
          <a:p>
            <a:r>
              <a:rPr lang="en-US" sz="3600" u="sng" dirty="0" smtClean="0">
                <a:solidFill>
                  <a:schemeClr val="bg2"/>
                </a:solidFill>
              </a:rPr>
              <a:t>QGP Strongest coupling near </a:t>
            </a:r>
            <a:r>
              <a:rPr lang="en-US" sz="3600" u="sng" dirty="0" err="1" smtClean="0">
                <a:solidFill>
                  <a:schemeClr val="bg2"/>
                </a:solidFill>
              </a:rPr>
              <a:t>T</a:t>
            </a:r>
            <a:r>
              <a:rPr lang="en-US" sz="3600" u="sng" baseline="-25000" dirty="0" err="1" smtClean="0">
                <a:solidFill>
                  <a:schemeClr val="bg2"/>
                </a:solidFill>
              </a:rPr>
              <a:t>c</a:t>
            </a:r>
            <a:endParaRPr lang="en-US" sz="3600" u="sng" baseline="-25000" dirty="0" smtClean="0">
              <a:solidFill>
                <a:schemeClr val="bg2"/>
              </a:solidFill>
            </a:endParaRPr>
          </a:p>
        </p:txBody>
      </p:sp>
      <p:sp>
        <p:nvSpPr>
          <p:cNvPr id="8" name="Rectangle 7"/>
          <p:cNvSpPr/>
          <p:nvPr/>
        </p:nvSpPr>
        <p:spPr>
          <a:xfrm>
            <a:off x="838200" y="762000"/>
            <a:ext cx="7543800" cy="579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p:cNvSpPr txBox="1">
            <a:spLocks noChangeArrowheads="1"/>
          </p:cNvSpPr>
          <p:nvPr/>
        </p:nvSpPr>
        <p:spPr bwMode="auto">
          <a:xfrm>
            <a:off x="1710690" y="1003864"/>
            <a:ext cx="5909310" cy="520136"/>
          </a:xfrm>
          <a:prstGeom prst="rect">
            <a:avLst/>
          </a:prstGeom>
          <a:noFill/>
          <a:ln w="9525">
            <a:noFill/>
            <a:miter lim="800000"/>
            <a:headEnd/>
            <a:tailEnd/>
          </a:ln>
        </p:spPr>
        <p:txBody>
          <a:bodyPr>
            <a:spAutoFit/>
          </a:bodyPr>
          <a:lstStyle/>
          <a:p>
            <a:pPr algn="l"/>
            <a:r>
              <a:rPr kumimoji="1" lang="en-US" sz="3400" i="0" u="sng" dirty="0" smtClean="0"/>
              <a:t>Enhanced </a:t>
            </a:r>
            <a:r>
              <a:rPr kumimoji="1" lang="en-US" sz="3400" i="0" u="sng" dirty="0"/>
              <a:t>Photon Rates in Hydro</a:t>
            </a:r>
            <a:endParaRPr kumimoji="1" lang="en-US" sz="3400" i="0" u="sng" dirty="0">
              <a:solidFill>
                <a:srgbClr val="009900"/>
              </a:solidFill>
            </a:endParaRPr>
          </a:p>
        </p:txBody>
      </p:sp>
      <p:sp>
        <p:nvSpPr>
          <p:cNvPr id="10" name="Text Box 3"/>
          <p:cNvSpPr txBox="1">
            <a:spLocks noChangeArrowheads="1"/>
          </p:cNvSpPr>
          <p:nvPr/>
        </p:nvSpPr>
        <p:spPr bwMode="auto">
          <a:xfrm>
            <a:off x="1937028" y="6074622"/>
            <a:ext cx="6421397" cy="400110"/>
          </a:xfrm>
          <a:prstGeom prst="rect">
            <a:avLst/>
          </a:prstGeom>
          <a:noFill/>
          <a:ln w="9525">
            <a:noFill/>
            <a:miter lim="800000"/>
            <a:headEnd/>
            <a:tailEnd/>
          </a:ln>
        </p:spPr>
        <p:txBody>
          <a:bodyPr>
            <a:spAutoFit/>
          </a:bodyPr>
          <a:lstStyle/>
          <a:p>
            <a:pPr algn="l">
              <a:spcBef>
                <a:spcPts val="300"/>
              </a:spcBef>
              <a:buFont typeface="Arial" pitchFamily="34" charset="0"/>
              <a:buChar char="•"/>
            </a:pPr>
            <a:r>
              <a:rPr lang="en-US" sz="2000" b="0" i="0" dirty="0">
                <a:solidFill>
                  <a:srgbClr val="0000CC"/>
                </a:solidFill>
              </a:rPr>
              <a:t> getting close(r) to the data (more so with fireball) </a:t>
            </a:r>
          </a:p>
        </p:txBody>
      </p:sp>
      <p:pic>
        <p:nvPicPr>
          <p:cNvPr id="11" name="Picture 2"/>
          <p:cNvPicPr>
            <a:picLocks noChangeAspect="1" noChangeArrowheads="1"/>
          </p:cNvPicPr>
          <p:nvPr/>
        </p:nvPicPr>
        <p:blipFill>
          <a:blip r:embed="rId2" cstate="print"/>
          <a:srcRect/>
          <a:stretch>
            <a:fillRect/>
          </a:stretch>
        </p:blipFill>
        <p:spPr bwMode="auto">
          <a:xfrm>
            <a:off x="1278255" y="2113280"/>
            <a:ext cx="3039785" cy="1781599"/>
          </a:xfrm>
          <a:prstGeom prst="rect">
            <a:avLst/>
          </a:prstGeom>
          <a:noFill/>
          <a:ln w="9525" algn="ctr">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1180029" y="3829191"/>
            <a:ext cx="3183850" cy="2177062"/>
          </a:xfrm>
          <a:prstGeom prst="rect">
            <a:avLst/>
          </a:prstGeom>
          <a:noFill/>
          <a:ln w="9525" algn="ctr">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5301615" y="2119983"/>
            <a:ext cx="3067288" cy="1757468"/>
          </a:xfrm>
          <a:prstGeom prst="rect">
            <a:avLst/>
          </a:prstGeom>
          <a:noFill/>
          <a:ln w="9525" algn="ctr">
            <a:no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5175885" y="3823829"/>
            <a:ext cx="3206115" cy="2177062"/>
          </a:xfrm>
          <a:prstGeom prst="rect">
            <a:avLst/>
          </a:prstGeom>
          <a:noFill/>
          <a:ln w="9525" algn="ctr">
            <a:noFill/>
            <a:miter lim="800000"/>
            <a:headEnd/>
            <a:tailEnd/>
          </a:ln>
        </p:spPr>
      </p:pic>
      <p:sp>
        <p:nvSpPr>
          <p:cNvPr id="15" name="Text Box 40"/>
          <p:cNvSpPr txBox="1">
            <a:spLocks noChangeArrowheads="1"/>
          </p:cNvSpPr>
          <p:nvPr/>
        </p:nvSpPr>
        <p:spPr bwMode="auto">
          <a:xfrm>
            <a:off x="2460986" y="1824335"/>
            <a:ext cx="4854214" cy="461665"/>
          </a:xfrm>
          <a:prstGeom prst="rect">
            <a:avLst/>
          </a:prstGeom>
          <a:noFill/>
          <a:ln w="9525">
            <a:noFill/>
            <a:miter lim="800000"/>
            <a:headEnd/>
            <a:tailEnd/>
          </a:ln>
        </p:spPr>
        <p:txBody>
          <a:bodyPr wrap="none">
            <a:spAutoFit/>
          </a:bodyPr>
          <a:lstStyle/>
          <a:p>
            <a:pPr algn="l"/>
            <a:r>
              <a:rPr lang="en-US" sz="2400" i="0" dirty="0">
                <a:solidFill>
                  <a:srgbClr val="008000"/>
                </a:solidFill>
              </a:rPr>
              <a:t>RHIC                                                    LHC</a:t>
            </a:r>
          </a:p>
        </p:txBody>
      </p:sp>
      <p:sp>
        <p:nvSpPr>
          <p:cNvPr id="16" name="TextBox 9"/>
          <p:cNvSpPr txBox="1">
            <a:spLocks noChangeArrowheads="1"/>
          </p:cNvSpPr>
          <p:nvPr/>
        </p:nvSpPr>
        <p:spPr bwMode="auto">
          <a:xfrm>
            <a:off x="1874163" y="4455231"/>
            <a:ext cx="637817" cy="262749"/>
          </a:xfrm>
          <a:prstGeom prst="rect">
            <a:avLst/>
          </a:prstGeom>
          <a:solidFill>
            <a:srgbClr val="FFFFFF"/>
          </a:solidFill>
          <a:ln w="9525">
            <a:noFill/>
            <a:miter lim="800000"/>
            <a:headEnd/>
            <a:tailEnd/>
          </a:ln>
        </p:spPr>
        <p:txBody>
          <a:bodyPr>
            <a:spAutoFit/>
          </a:bodyPr>
          <a:lstStyle/>
          <a:p>
            <a:r>
              <a:rPr lang="en-US" sz="1400"/>
              <a:t>       </a:t>
            </a:r>
          </a:p>
        </p:txBody>
      </p:sp>
      <p:sp>
        <p:nvSpPr>
          <p:cNvPr id="17" name="TextBox 16"/>
          <p:cNvSpPr txBox="1"/>
          <p:nvPr/>
        </p:nvSpPr>
        <p:spPr>
          <a:xfrm>
            <a:off x="4495800" y="685800"/>
            <a:ext cx="3876574" cy="461665"/>
          </a:xfrm>
          <a:prstGeom prst="rect">
            <a:avLst/>
          </a:prstGeom>
          <a:noFill/>
        </p:spPr>
        <p:txBody>
          <a:bodyPr wrap="none" rtlCol="0">
            <a:spAutoFit/>
          </a:bodyPr>
          <a:lstStyle/>
          <a:p>
            <a:r>
              <a:rPr lang="en-US" sz="2400" dirty="0" smtClean="0">
                <a:solidFill>
                  <a:srgbClr val="FF0000"/>
                </a:solidFill>
              </a:rPr>
              <a:t>Slide from Ralf Rapp at QM14</a:t>
            </a:r>
          </a:p>
        </p:txBody>
      </p:sp>
      <p:sp>
        <p:nvSpPr>
          <p:cNvPr id="18" name="Text Box 3"/>
          <p:cNvSpPr txBox="1">
            <a:spLocks noChangeArrowheads="1"/>
          </p:cNvSpPr>
          <p:nvPr/>
        </p:nvSpPr>
        <p:spPr bwMode="auto">
          <a:xfrm>
            <a:off x="838200" y="1447800"/>
            <a:ext cx="8875712" cy="477837"/>
          </a:xfrm>
          <a:prstGeom prst="rect">
            <a:avLst/>
          </a:prstGeom>
          <a:noFill/>
          <a:ln w="9525">
            <a:noFill/>
            <a:miter lim="800000"/>
            <a:headEnd/>
            <a:tailEnd/>
          </a:ln>
        </p:spPr>
        <p:txBody>
          <a:bodyPr>
            <a:spAutoFit/>
          </a:bodyPr>
          <a:lstStyle/>
          <a:p>
            <a:pPr algn="l">
              <a:spcBef>
                <a:spcPts val="300"/>
              </a:spcBef>
              <a:buFont typeface="Arial" pitchFamily="34" charset="0"/>
              <a:buChar char="•"/>
            </a:pPr>
            <a:r>
              <a:rPr lang="en-US" sz="2400" i="0" dirty="0">
                <a:solidFill>
                  <a:srgbClr val="0000CC"/>
                </a:solidFill>
              </a:rPr>
              <a:t> upscale photon rates by factor of </a:t>
            </a:r>
            <a:r>
              <a:rPr lang="en-US" sz="2400" i="0" dirty="0">
                <a:solidFill>
                  <a:srgbClr val="990099"/>
                </a:solidFill>
              </a:rPr>
              <a:t>2</a:t>
            </a:r>
            <a:r>
              <a:rPr lang="en-US" sz="2400" i="0" dirty="0">
                <a:solidFill>
                  <a:srgbClr val="0000CC"/>
                </a:solidFill>
              </a:rPr>
              <a:t>, up to </a:t>
            </a:r>
            <a:r>
              <a:rPr lang="en-US" sz="2400" i="0" dirty="0">
                <a:solidFill>
                  <a:srgbClr val="990099"/>
                </a:solidFill>
              </a:rPr>
              <a:t>3</a:t>
            </a:r>
            <a:r>
              <a:rPr lang="en-US" sz="2400" i="0" dirty="0">
                <a:solidFill>
                  <a:srgbClr val="0000CC"/>
                </a:solidFill>
              </a:rPr>
              <a:t> for </a:t>
            </a:r>
            <a:r>
              <a:rPr lang="en-US" sz="2400" i="0" dirty="0" err="1">
                <a:solidFill>
                  <a:srgbClr val="990099"/>
                </a:solidFill>
              </a:rPr>
              <a:t>T</a:t>
            </a:r>
            <a:r>
              <a:rPr lang="en-US" sz="2400" i="0" baseline="-25000" dirty="0" err="1">
                <a:solidFill>
                  <a:srgbClr val="990099"/>
                </a:solidFill>
              </a:rPr>
              <a:t>pc</a:t>
            </a:r>
            <a:r>
              <a:rPr lang="en-US" sz="2400" i="0" baseline="-25000" dirty="0">
                <a:solidFill>
                  <a:srgbClr val="990099"/>
                </a:solidFill>
              </a:rPr>
              <a:t> </a:t>
            </a:r>
            <a:r>
              <a:rPr lang="en-US" sz="2400" i="0" dirty="0">
                <a:solidFill>
                  <a:srgbClr val="990099"/>
                </a:solidFill>
              </a:rPr>
              <a:t>± 30MeV</a:t>
            </a:r>
            <a:r>
              <a:rPr lang="en-US" sz="2400" i="0" dirty="0">
                <a:solidFill>
                  <a:srgbClr val="0000CC"/>
                </a:solidFill>
              </a:rPr>
              <a:t> </a:t>
            </a:r>
            <a:endParaRPr lang="en-US" sz="2400" b="0" i="0" dirty="0">
              <a:solidFill>
                <a:srgbClr val="0000CC"/>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47</a:t>
            </a:fld>
            <a:endParaRPr lang="en-US"/>
          </a:p>
        </p:txBody>
      </p:sp>
      <p:pic>
        <p:nvPicPr>
          <p:cNvPr id="61442" name="Picture 2"/>
          <p:cNvPicPr>
            <a:picLocks noChangeAspect="1" noChangeArrowheads="1"/>
          </p:cNvPicPr>
          <p:nvPr/>
        </p:nvPicPr>
        <p:blipFill>
          <a:blip r:embed="rId2" cstate="print"/>
          <a:srcRect/>
          <a:stretch>
            <a:fillRect/>
          </a:stretch>
        </p:blipFill>
        <p:spPr bwMode="auto">
          <a:xfrm>
            <a:off x="4724400" y="3200400"/>
            <a:ext cx="4276576" cy="3419475"/>
          </a:xfrm>
          <a:prstGeom prst="rect">
            <a:avLst/>
          </a:prstGeom>
          <a:noFill/>
          <a:ln w="9525">
            <a:noFill/>
            <a:miter lim="800000"/>
            <a:headEnd/>
            <a:tailEnd/>
          </a:ln>
        </p:spPr>
      </p:pic>
      <p:sp>
        <p:nvSpPr>
          <p:cNvPr id="6" name="TextBox 5"/>
          <p:cNvSpPr txBox="1"/>
          <p:nvPr/>
        </p:nvSpPr>
        <p:spPr>
          <a:xfrm>
            <a:off x="3124200" y="76200"/>
            <a:ext cx="2872902" cy="646331"/>
          </a:xfrm>
          <a:prstGeom prst="rect">
            <a:avLst/>
          </a:prstGeom>
          <a:noFill/>
        </p:spPr>
        <p:txBody>
          <a:bodyPr wrap="none" rtlCol="0">
            <a:spAutoFit/>
          </a:bodyPr>
          <a:lstStyle/>
          <a:p>
            <a:r>
              <a:rPr lang="en-US" sz="3600" u="sng" dirty="0" err="1" smtClean="0">
                <a:solidFill>
                  <a:schemeClr val="bg2"/>
                </a:solidFill>
              </a:rPr>
              <a:t>p+p</a:t>
            </a:r>
            <a:r>
              <a:rPr lang="en-US" sz="3600" u="sng" dirty="0" smtClean="0">
                <a:solidFill>
                  <a:schemeClr val="bg2"/>
                </a:solidFill>
              </a:rPr>
              <a:t> @ 62 </a:t>
            </a:r>
            <a:r>
              <a:rPr lang="en-US" sz="3600" u="sng" dirty="0" err="1" smtClean="0">
                <a:solidFill>
                  <a:schemeClr val="bg2"/>
                </a:solidFill>
              </a:rPr>
              <a:t>GeV</a:t>
            </a:r>
            <a:endParaRPr lang="en-US" sz="3600" u="sng" dirty="0" smtClean="0">
              <a:solidFill>
                <a:schemeClr val="bg2"/>
              </a:solidFill>
            </a:endParaRPr>
          </a:p>
        </p:txBody>
      </p:sp>
      <p:pic>
        <p:nvPicPr>
          <p:cNvPr id="5" name="Picture 4"/>
          <p:cNvPicPr>
            <a:picLocks noChangeAspect="1" noChangeArrowheads="1"/>
          </p:cNvPicPr>
          <p:nvPr/>
        </p:nvPicPr>
        <p:blipFill>
          <a:blip r:embed="rId3" cstate="print"/>
          <a:srcRect/>
          <a:stretch>
            <a:fillRect/>
          </a:stretch>
        </p:blipFill>
        <p:spPr bwMode="auto">
          <a:xfrm>
            <a:off x="533400" y="838200"/>
            <a:ext cx="3657600" cy="3440687"/>
          </a:xfrm>
          <a:prstGeom prst="rect">
            <a:avLst/>
          </a:prstGeom>
          <a:noFill/>
          <a:ln w="28575">
            <a:solidFill>
              <a:srgbClr val="FFFF00"/>
            </a:solidFill>
            <a:miter lim="800000"/>
            <a:headEnd/>
            <a:tailEnd/>
          </a:ln>
        </p:spPr>
      </p:pic>
      <p:sp>
        <p:nvSpPr>
          <p:cNvPr id="7" name="TextBox 6"/>
          <p:cNvSpPr txBox="1"/>
          <p:nvPr/>
        </p:nvSpPr>
        <p:spPr>
          <a:xfrm>
            <a:off x="4648200" y="762000"/>
            <a:ext cx="4114800" cy="2431435"/>
          </a:xfrm>
          <a:prstGeom prst="rect">
            <a:avLst/>
          </a:prstGeom>
          <a:noFill/>
        </p:spPr>
        <p:txBody>
          <a:bodyPr wrap="square" rtlCol="0">
            <a:spAutoFit/>
          </a:bodyPr>
          <a:lstStyle/>
          <a:p>
            <a:pPr algn="ctr"/>
            <a:r>
              <a:rPr lang="en-US" sz="2800" dirty="0" smtClean="0">
                <a:solidFill>
                  <a:srgbClr val="FFFF00"/>
                </a:solidFill>
              </a:rPr>
              <a:t>Provides critical baseline for heavy flavor and photon measurements</a:t>
            </a:r>
          </a:p>
          <a:p>
            <a:pPr algn="ctr"/>
            <a:endParaRPr lang="en-US" sz="1000" dirty="0" smtClean="0">
              <a:solidFill>
                <a:srgbClr val="FFFF00"/>
              </a:solidFill>
            </a:endParaRPr>
          </a:p>
          <a:p>
            <a:pPr algn="ctr"/>
            <a:r>
              <a:rPr lang="en-US" sz="2800" dirty="0" smtClean="0">
                <a:solidFill>
                  <a:srgbClr val="FFFF00"/>
                </a:solidFill>
              </a:rPr>
              <a:t>Also </a:t>
            </a:r>
            <a:r>
              <a:rPr lang="en-US" sz="2800" dirty="0" err="1" smtClean="0">
                <a:solidFill>
                  <a:srgbClr val="FFFF00"/>
                </a:solidFill>
              </a:rPr>
              <a:t>p+A</a:t>
            </a:r>
            <a:r>
              <a:rPr lang="en-US" sz="2800" dirty="0" smtClean="0">
                <a:solidFill>
                  <a:srgbClr val="FFFF00"/>
                </a:solidFill>
              </a:rPr>
              <a:t> @ 62 </a:t>
            </a:r>
            <a:r>
              <a:rPr lang="en-US" sz="2800" dirty="0" err="1" smtClean="0">
                <a:solidFill>
                  <a:srgbClr val="FFFF00"/>
                </a:solidFill>
              </a:rPr>
              <a:t>GeV</a:t>
            </a:r>
            <a:r>
              <a:rPr lang="en-US" sz="2800" dirty="0" smtClean="0">
                <a:solidFill>
                  <a:srgbClr val="FFFF00"/>
                </a:solidFill>
              </a:rPr>
              <a:t> would be very useful</a:t>
            </a:r>
          </a:p>
        </p:txBody>
      </p:sp>
      <p:sp>
        <p:nvSpPr>
          <p:cNvPr id="8" name="TextBox 7"/>
          <p:cNvSpPr txBox="1"/>
          <p:nvPr/>
        </p:nvSpPr>
        <p:spPr>
          <a:xfrm>
            <a:off x="76200" y="4343400"/>
            <a:ext cx="4648200" cy="2246769"/>
          </a:xfrm>
          <a:prstGeom prst="rect">
            <a:avLst/>
          </a:prstGeom>
          <a:noFill/>
        </p:spPr>
        <p:txBody>
          <a:bodyPr wrap="square" rtlCol="0">
            <a:spAutoFit/>
          </a:bodyPr>
          <a:lstStyle/>
          <a:p>
            <a:pPr algn="ctr"/>
            <a:r>
              <a:rPr lang="en-US" sz="2800" dirty="0" smtClean="0">
                <a:solidFill>
                  <a:schemeClr val="bg2"/>
                </a:solidFill>
              </a:rPr>
              <a:t>At the same time, longitudinal polarized measurement of </a:t>
            </a:r>
            <a:r>
              <a:rPr lang="en-US" sz="2800" dirty="0" smtClean="0">
                <a:solidFill>
                  <a:schemeClr val="bg2"/>
                </a:solidFill>
                <a:latin typeface="Symbol" pitchFamily="18" charset="2"/>
              </a:rPr>
              <a:t>p</a:t>
            </a:r>
            <a:r>
              <a:rPr lang="en-US" sz="2800" baseline="30000" dirty="0" smtClean="0">
                <a:solidFill>
                  <a:schemeClr val="bg2"/>
                </a:solidFill>
              </a:rPr>
              <a:t>0</a:t>
            </a:r>
            <a:r>
              <a:rPr lang="en-US" sz="2800" dirty="0" smtClean="0">
                <a:solidFill>
                  <a:schemeClr val="bg2"/>
                </a:solidFill>
              </a:rPr>
              <a:t> A</a:t>
            </a:r>
            <a:r>
              <a:rPr lang="en-US" sz="2800" baseline="-25000" dirty="0" smtClean="0">
                <a:solidFill>
                  <a:schemeClr val="bg2"/>
                </a:solidFill>
              </a:rPr>
              <a:t>LL</a:t>
            </a:r>
            <a:r>
              <a:rPr lang="en-US" sz="2800" dirty="0" smtClean="0">
                <a:solidFill>
                  <a:schemeClr val="bg2"/>
                </a:solidFill>
              </a:rPr>
              <a:t> would provide check </a:t>
            </a:r>
          </a:p>
          <a:p>
            <a:pPr algn="ctr"/>
            <a:r>
              <a:rPr lang="en-US" sz="2800" dirty="0" smtClean="0">
                <a:solidFill>
                  <a:schemeClr val="bg2"/>
                </a:solidFill>
              </a:rPr>
              <a:t>in same kinematics of STAR positive jet A</a:t>
            </a:r>
            <a:r>
              <a:rPr lang="en-US" sz="2800" baseline="-25000" dirty="0" smtClean="0">
                <a:solidFill>
                  <a:schemeClr val="bg2"/>
                </a:solidFill>
              </a:rPr>
              <a:t>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48</a:t>
            </a:fld>
            <a:endParaRPr lang="en-US"/>
          </a:p>
        </p:txBody>
      </p:sp>
      <p:pic>
        <p:nvPicPr>
          <p:cNvPr id="71682" name="Picture 2"/>
          <p:cNvPicPr>
            <a:picLocks noChangeAspect="1" noChangeArrowheads="1"/>
          </p:cNvPicPr>
          <p:nvPr/>
        </p:nvPicPr>
        <p:blipFill>
          <a:blip r:embed="rId2" cstate="print"/>
          <a:srcRect/>
          <a:stretch>
            <a:fillRect/>
          </a:stretch>
        </p:blipFill>
        <p:spPr bwMode="auto">
          <a:xfrm>
            <a:off x="1600200" y="2232314"/>
            <a:ext cx="6172200" cy="3506931"/>
          </a:xfrm>
          <a:prstGeom prst="rect">
            <a:avLst/>
          </a:prstGeom>
          <a:noFill/>
          <a:ln w="9525">
            <a:noFill/>
            <a:miter lim="800000"/>
            <a:headEnd/>
            <a:tailEnd/>
          </a:ln>
        </p:spPr>
      </p:pic>
      <p:sp>
        <p:nvSpPr>
          <p:cNvPr id="7" name="TextBox 6"/>
          <p:cNvSpPr txBox="1"/>
          <p:nvPr/>
        </p:nvSpPr>
        <p:spPr>
          <a:xfrm>
            <a:off x="1143000" y="76200"/>
            <a:ext cx="7202356" cy="646331"/>
          </a:xfrm>
          <a:prstGeom prst="rect">
            <a:avLst/>
          </a:prstGeom>
          <a:noFill/>
        </p:spPr>
        <p:txBody>
          <a:bodyPr wrap="none" rtlCol="0">
            <a:spAutoFit/>
          </a:bodyPr>
          <a:lstStyle/>
          <a:p>
            <a:r>
              <a:rPr lang="en-US" sz="3600" u="sng" dirty="0" smtClean="0">
                <a:solidFill>
                  <a:schemeClr val="bg2"/>
                </a:solidFill>
              </a:rPr>
              <a:t>Run-16 Alternative Considerations (I)</a:t>
            </a:r>
          </a:p>
        </p:txBody>
      </p:sp>
      <p:sp>
        <p:nvSpPr>
          <p:cNvPr id="8" name="TextBox 7"/>
          <p:cNvSpPr txBox="1"/>
          <p:nvPr/>
        </p:nvSpPr>
        <p:spPr>
          <a:xfrm>
            <a:off x="722261" y="772180"/>
            <a:ext cx="7812139" cy="1384995"/>
          </a:xfrm>
          <a:prstGeom prst="rect">
            <a:avLst/>
          </a:prstGeom>
          <a:noFill/>
        </p:spPr>
        <p:txBody>
          <a:bodyPr wrap="none" rtlCol="0">
            <a:spAutoFit/>
          </a:bodyPr>
          <a:lstStyle/>
          <a:p>
            <a:pPr algn="ctr"/>
            <a:r>
              <a:rPr lang="en-US" sz="2800" dirty="0" smtClean="0">
                <a:solidFill>
                  <a:schemeClr val="bg2"/>
                </a:solidFill>
              </a:rPr>
              <a:t>PHENIX considered more </a:t>
            </a:r>
            <a:r>
              <a:rPr lang="en-US" sz="2800" dirty="0" err="1" smtClean="0">
                <a:solidFill>
                  <a:schemeClr val="bg2"/>
                </a:solidFill>
              </a:rPr>
              <a:t>Au+Au</a:t>
            </a:r>
            <a:r>
              <a:rPr lang="en-US" sz="2800" dirty="0" smtClean="0">
                <a:solidFill>
                  <a:schemeClr val="bg2"/>
                </a:solidFill>
              </a:rPr>
              <a:t> @ 200 </a:t>
            </a:r>
            <a:r>
              <a:rPr lang="en-US" sz="2800" dirty="0" err="1" smtClean="0">
                <a:solidFill>
                  <a:schemeClr val="bg2"/>
                </a:solidFill>
              </a:rPr>
              <a:t>GeV</a:t>
            </a:r>
            <a:r>
              <a:rPr lang="en-US" sz="2800" dirty="0" smtClean="0">
                <a:solidFill>
                  <a:schemeClr val="bg2"/>
                </a:solidFill>
              </a:rPr>
              <a:t> running</a:t>
            </a:r>
          </a:p>
          <a:p>
            <a:pPr algn="ctr"/>
            <a:r>
              <a:rPr lang="en-US" sz="2800" dirty="0" smtClean="0">
                <a:solidFill>
                  <a:schemeClr val="bg2"/>
                </a:solidFill>
              </a:rPr>
              <a:t>No new detector capabilities</a:t>
            </a:r>
          </a:p>
          <a:p>
            <a:pPr algn="ctr"/>
            <a:r>
              <a:rPr lang="en-US" sz="2800" dirty="0" smtClean="0">
                <a:solidFill>
                  <a:schemeClr val="bg2"/>
                </a:solidFill>
              </a:rPr>
              <a:t>Run-14 has been so successful, hard to beat</a:t>
            </a:r>
          </a:p>
        </p:txBody>
      </p:sp>
      <p:sp>
        <p:nvSpPr>
          <p:cNvPr id="9" name="TextBox 8"/>
          <p:cNvSpPr txBox="1"/>
          <p:nvPr/>
        </p:nvSpPr>
        <p:spPr>
          <a:xfrm>
            <a:off x="533400" y="5715000"/>
            <a:ext cx="8458200" cy="954107"/>
          </a:xfrm>
          <a:prstGeom prst="rect">
            <a:avLst/>
          </a:prstGeom>
          <a:noFill/>
        </p:spPr>
        <p:txBody>
          <a:bodyPr wrap="square" rtlCol="0">
            <a:spAutoFit/>
          </a:bodyPr>
          <a:lstStyle/>
          <a:p>
            <a:pPr algn="ctr"/>
            <a:r>
              <a:rPr lang="en-US" sz="2800" dirty="0" smtClean="0">
                <a:solidFill>
                  <a:schemeClr val="bg2"/>
                </a:solidFill>
              </a:rPr>
              <a:t>In optimistic scenario with 10 weeks, one might increase our statistics by 150%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49</a:t>
            </a:fld>
            <a:endParaRPr lang="en-US"/>
          </a:p>
        </p:txBody>
      </p:sp>
      <p:sp>
        <p:nvSpPr>
          <p:cNvPr id="5" name="TextBox 4"/>
          <p:cNvSpPr txBox="1"/>
          <p:nvPr/>
        </p:nvSpPr>
        <p:spPr>
          <a:xfrm>
            <a:off x="1143000" y="76200"/>
            <a:ext cx="7202356" cy="646331"/>
          </a:xfrm>
          <a:prstGeom prst="rect">
            <a:avLst/>
          </a:prstGeom>
          <a:noFill/>
        </p:spPr>
        <p:txBody>
          <a:bodyPr wrap="none" rtlCol="0">
            <a:spAutoFit/>
          </a:bodyPr>
          <a:lstStyle/>
          <a:p>
            <a:r>
              <a:rPr lang="en-US" sz="3600" u="sng" dirty="0" smtClean="0">
                <a:solidFill>
                  <a:schemeClr val="bg2"/>
                </a:solidFill>
              </a:rPr>
              <a:t>Run-16 Alternative Considerations (II)</a:t>
            </a:r>
          </a:p>
        </p:txBody>
      </p:sp>
      <p:pic>
        <p:nvPicPr>
          <p:cNvPr id="69635" name="Picture 3"/>
          <p:cNvPicPr>
            <a:picLocks noChangeAspect="1" noChangeArrowheads="1"/>
          </p:cNvPicPr>
          <p:nvPr/>
        </p:nvPicPr>
        <p:blipFill>
          <a:blip r:embed="rId2" cstate="print"/>
          <a:srcRect t="48333"/>
          <a:stretch>
            <a:fillRect/>
          </a:stretch>
        </p:blipFill>
        <p:spPr bwMode="auto">
          <a:xfrm>
            <a:off x="0" y="1219200"/>
            <a:ext cx="4477145" cy="2362200"/>
          </a:xfrm>
          <a:prstGeom prst="rect">
            <a:avLst/>
          </a:prstGeom>
          <a:noFill/>
          <a:ln w="9525">
            <a:noFill/>
            <a:miter lim="800000"/>
            <a:headEnd/>
            <a:tailEnd/>
          </a:ln>
        </p:spPr>
      </p:pic>
      <p:pic>
        <p:nvPicPr>
          <p:cNvPr id="8" name="Picture 7"/>
          <p:cNvPicPr>
            <a:picLocks noChangeAspect="1"/>
          </p:cNvPicPr>
          <p:nvPr/>
        </p:nvPicPr>
        <p:blipFill>
          <a:blip r:embed="rId3" cstate="print"/>
          <a:srcRect/>
          <a:stretch>
            <a:fillRect/>
          </a:stretch>
        </p:blipFill>
        <p:spPr bwMode="auto">
          <a:xfrm>
            <a:off x="4724400" y="1219200"/>
            <a:ext cx="4419600" cy="2362200"/>
          </a:xfrm>
          <a:prstGeom prst="rect">
            <a:avLst/>
          </a:prstGeom>
          <a:noFill/>
          <a:ln w="9525">
            <a:noFill/>
            <a:miter lim="800000"/>
            <a:headEnd/>
            <a:tailEnd/>
          </a:ln>
        </p:spPr>
      </p:pic>
      <p:sp>
        <p:nvSpPr>
          <p:cNvPr id="6" name="TextBox 5"/>
          <p:cNvSpPr txBox="1"/>
          <p:nvPr/>
        </p:nvSpPr>
        <p:spPr>
          <a:xfrm>
            <a:off x="76200" y="685800"/>
            <a:ext cx="4347665" cy="523220"/>
          </a:xfrm>
          <a:prstGeom prst="rect">
            <a:avLst/>
          </a:prstGeom>
          <a:noFill/>
        </p:spPr>
        <p:txBody>
          <a:bodyPr wrap="none" rtlCol="0">
            <a:spAutoFit/>
          </a:bodyPr>
          <a:lstStyle/>
          <a:p>
            <a:r>
              <a:rPr lang="en-US" sz="2800" dirty="0" err="1" smtClean="0">
                <a:solidFill>
                  <a:schemeClr val="bg2"/>
                </a:solidFill>
              </a:rPr>
              <a:t>p+p</a:t>
            </a:r>
            <a:r>
              <a:rPr lang="en-US" sz="2800" dirty="0" smtClean="0">
                <a:solidFill>
                  <a:schemeClr val="bg2"/>
                </a:solidFill>
              </a:rPr>
              <a:t> @ 500 </a:t>
            </a:r>
            <a:r>
              <a:rPr lang="en-US" sz="2800" dirty="0" err="1" smtClean="0">
                <a:solidFill>
                  <a:schemeClr val="bg2"/>
                </a:solidFill>
              </a:rPr>
              <a:t>GeV</a:t>
            </a:r>
            <a:r>
              <a:rPr lang="en-US" sz="2800" dirty="0" smtClean="0">
                <a:solidFill>
                  <a:schemeClr val="bg2"/>
                </a:solidFill>
              </a:rPr>
              <a:t> Longitudinal</a:t>
            </a:r>
          </a:p>
        </p:txBody>
      </p:sp>
      <p:sp>
        <p:nvSpPr>
          <p:cNvPr id="7" name="TextBox 6"/>
          <p:cNvSpPr txBox="1"/>
          <p:nvPr/>
        </p:nvSpPr>
        <p:spPr>
          <a:xfrm>
            <a:off x="4828897" y="685800"/>
            <a:ext cx="4086503" cy="523220"/>
          </a:xfrm>
          <a:prstGeom prst="rect">
            <a:avLst/>
          </a:prstGeom>
          <a:noFill/>
        </p:spPr>
        <p:txBody>
          <a:bodyPr wrap="none" rtlCol="0">
            <a:spAutoFit/>
          </a:bodyPr>
          <a:lstStyle/>
          <a:p>
            <a:r>
              <a:rPr lang="en-US" sz="2800" dirty="0" err="1" smtClean="0">
                <a:solidFill>
                  <a:schemeClr val="bg2"/>
                </a:solidFill>
              </a:rPr>
              <a:t>p+p</a:t>
            </a:r>
            <a:r>
              <a:rPr lang="en-US" sz="2800" dirty="0" smtClean="0">
                <a:solidFill>
                  <a:schemeClr val="bg2"/>
                </a:solidFill>
              </a:rPr>
              <a:t> @ 500 </a:t>
            </a:r>
            <a:r>
              <a:rPr lang="en-US" sz="2800" dirty="0" err="1" smtClean="0">
                <a:solidFill>
                  <a:schemeClr val="bg2"/>
                </a:solidFill>
              </a:rPr>
              <a:t>GeV</a:t>
            </a:r>
            <a:r>
              <a:rPr lang="en-US" sz="2800" dirty="0" smtClean="0">
                <a:solidFill>
                  <a:schemeClr val="bg2"/>
                </a:solidFill>
              </a:rPr>
              <a:t> Transverse</a:t>
            </a:r>
          </a:p>
        </p:txBody>
      </p:sp>
      <p:sp>
        <p:nvSpPr>
          <p:cNvPr id="9" name="TextBox 8"/>
          <p:cNvSpPr txBox="1"/>
          <p:nvPr/>
        </p:nvSpPr>
        <p:spPr>
          <a:xfrm>
            <a:off x="0" y="3581400"/>
            <a:ext cx="4419600" cy="2554545"/>
          </a:xfrm>
          <a:prstGeom prst="rect">
            <a:avLst/>
          </a:prstGeom>
          <a:noFill/>
        </p:spPr>
        <p:txBody>
          <a:bodyPr wrap="square" rtlCol="0">
            <a:spAutoFit/>
          </a:bodyPr>
          <a:lstStyle/>
          <a:p>
            <a:pPr algn="ctr"/>
            <a:r>
              <a:rPr lang="en-US" sz="2800" dirty="0" smtClean="0">
                <a:solidFill>
                  <a:schemeClr val="bg2"/>
                </a:solidFill>
              </a:rPr>
              <a:t>Not clear non-dedicated run would significantly add to the measurement</a:t>
            </a:r>
          </a:p>
          <a:p>
            <a:pPr algn="ctr"/>
            <a:endParaRPr lang="en-US" sz="1400" dirty="0" smtClean="0">
              <a:solidFill>
                <a:schemeClr val="bg2"/>
              </a:solidFill>
            </a:endParaRPr>
          </a:p>
          <a:p>
            <a:pPr algn="ctr"/>
            <a:r>
              <a:rPr lang="en-US" sz="2800" dirty="0" smtClean="0">
                <a:solidFill>
                  <a:schemeClr val="bg2"/>
                </a:solidFill>
              </a:rPr>
              <a:t>MUID Efficiency dropping at highest luminosities</a:t>
            </a:r>
          </a:p>
        </p:txBody>
      </p:sp>
      <p:sp>
        <p:nvSpPr>
          <p:cNvPr id="10" name="TextBox 9"/>
          <p:cNvSpPr txBox="1"/>
          <p:nvPr/>
        </p:nvSpPr>
        <p:spPr>
          <a:xfrm>
            <a:off x="4572000" y="3580180"/>
            <a:ext cx="4419600" cy="2846933"/>
          </a:xfrm>
          <a:prstGeom prst="rect">
            <a:avLst/>
          </a:prstGeom>
          <a:noFill/>
        </p:spPr>
        <p:txBody>
          <a:bodyPr wrap="square" rtlCol="0">
            <a:spAutoFit/>
          </a:bodyPr>
          <a:lstStyle/>
          <a:p>
            <a:pPr algn="ctr"/>
            <a:r>
              <a:rPr lang="en-US" sz="2800" dirty="0" smtClean="0">
                <a:solidFill>
                  <a:schemeClr val="bg2"/>
                </a:solidFill>
              </a:rPr>
              <a:t>Possible Low-mass DY measurement with sufficient significance</a:t>
            </a:r>
          </a:p>
          <a:p>
            <a:pPr algn="ctr"/>
            <a:endParaRPr lang="en-US" sz="1100" dirty="0" smtClean="0">
              <a:solidFill>
                <a:schemeClr val="bg2"/>
              </a:solidFill>
            </a:endParaRPr>
          </a:p>
          <a:p>
            <a:pPr algn="ctr"/>
            <a:r>
              <a:rPr lang="en-US" sz="2800" dirty="0" smtClean="0">
                <a:solidFill>
                  <a:schemeClr val="bg2"/>
                </a:solidFill>
              </a:rPr>
              <a:t>Lots of debate about meaning of low-mass DY at higher </a:t>
            </a:r>
            <a:r>
              <a:rPr lang="en-US" sz="2800" dirty="0" err="1" smtClean="0">
                <a:solidFill>
                  <a:schemeClr val="bg2"/>
                </a:solidFill>
              </a:rPr>
              <a:t>p</a:t>
            </a:r>
            <a:r>
              <a:rPr lang="en-US" sz="2800" baseline="-25000" dirty="0" err="1" smtClean="0">
                <a:solidFill>
                  <a:schemeClr val="bg2"/>
                </a:solidFill>
              </a:rPr>
              <a:t>T</a:t>
            </a:r>
            <a:r>
              <a:rPr lang="en-US" sz="2800" dirty="0" smtClean="0">
                <a:solidFill>
                  <a:schemeClr val="bg2"/>
                </a:solidFill>
              </a:rPr>
              <a:t> (where better S/B)</a:t>
            </a:r>
          </a:p>
        </p:txBody>
      </p:sp>
      <p:cxnSp>
        <p:nvCxnSpPr>
          <p:cNvPr id="12" name="Straight Connector 11"/>
          <p:cNvCxnSpPr/>
          <p:nvPr/>
        </p:nvCxnSpPr>
        <p:spPr>
          <a:xfrm rot="5400000">
            <a:off x="1562100" y="3695700"/>
            <a:ext cx="6019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a:t>
            </a:fld>
            <a:endParaRPr lang="en-US"/>
          </a:p>
        </p:txBody>
      </p:sp>
      <p:pic>
        <p:nvPicPr>
          <p:cNvPr id="5" name="Picture 2" descr="http://up.colorado.edu/~nagle/HydroMovies/hydro_movie_156.gif"/>
          <p:cNvPicPr>
            <a:picLocks noChangeAspect="1" noChangeArrowheads="1" noCrop="1"/>
          </p:cNvPicPr>
          <p:nvPr/>
        </p:nvPicPr>
        <p:blipFill>
          <a:blip r:embed="rId2" cstate="print"/>
          <a:srcRect/>
          <a:stretch>
            <a:fillRect/>
          </a:stretch>
        </p:blipFill>
        <p:spPr bwMode="auto">
          <a:xfrm>
            <a:off x="5029200" y="0"/>
            <a:ext cx="3790950" cy="3206682"/>
          </a:xfrm>
          <a:prstGeom prst="rect">
            <a:avLst/>
          </a:prstGeom>
          <a:noFill/>
        </p:spPr>
      </p:pic>
      <p:pic>
        <p:nvPicPr>
          <p:cNvPr id="6" name="Picture 1" descr="C:\NagleShare\RunningPlot\figure_ppb_scale2.15x63_03272014_cross70.png"/>
          <p:cNvPicPr>
            <a:picLocks noChangeAspect="1" noChangeArrowheads="1"/>
          </p:cNvPicPr>
          <p:nvPr/>
        </p:nvPicPr>
        <p:blipFill>
          <a:blip r:embed="rId3" cstate="print"/>
          <a:srcRect/>
          <a:stretch>
            <a:fillRect/>
          </a:stretch>
        </p:blipFill>
        <p:spPr bwMode="auto">
          <a:xfrm>
            <a:off x="381000" y="3352800"/>
            <a:ext cx="4094280" cy="3276600"/>
          </a:xfrm>
          <a:prstGeom prst="rect">
            <a:avLst/>
          </a:prstGeom>
          <a:noFill/>
        </p:spPr>
      </p:pic>
      <p:pic>
        <p:nvPicPr>
          <p:cNvPr id="7" name="Picture 2" descr="C:\NagleShare\RunningPlot\figure_dau_scale63_03262014.png"/>
          <p:cNvPicPr>
            <a:picLocks noChangeAspect="1" noChangeArrowheads="1"/>
          </p:cNvPicPr>
          <p:nvPr/>
        </p:nvPicPr>
        <p:blipFill>
          <a:blip r:embed="rId4" cstate="print"/>
          <a:srcRect/>
          <a:stretch>
            <a:fillRect/>
          </a:stretch>
        </p:blipFill>
        <p:spPr bwMode="auto">
          <a:xfrm>
            <a:off x="5029200" y="3352799"/>
            <a:ext cx="3962400" cy="3254829"/>
          </a:xfrm>
          <a:prstGeom prst="rect">
            <a:avLst/>
          </a:prstGeom>
          <a:noFill/>
        </p:spPr>
      </p:pic>
      <p:pic>
        <p:nvPicPr>
          <p:cNvPr id="8" name="Picture 2" descr="http://up.colorado.edu/~nagle/HydroMovies/hydro_movie_261.gif"/>
          <p:cNvPicPr>
            <a:picLocks noChangeAspect="1" noChangeArrowheads="1" noCrop="1"/>
          </p:cNvPicPr>
          <p:nvPr/>
        </p:nvPicPr>
        <p:blipFill>
          <a:blip r:embed="rId5" cstate="print"/>
          <a:srcRect/>
          <a:stretch>
            <a:fillRect/>
          </a:stretch>
        </p:blipFill>
        <p:spPr bwMode="auto">
          <a:xfrm>
            <a:off x="609600" y="0"/>
            <a:ext cx="3783523" cy="3200400"/>
          </a:xfrm>
          <a:prstGeom prst="rect">
            <a:avLst/>
          </a:prstGeom>
          <a:noFill/>
        </p:spPr>
      </p:pic>
      <p:sp>
        <p:nvSpPr>
          <p:cNvPr id="9" name="TextBox 8"/>
          <p:cNvSpPr txBox="1"/>
          <p:nvPr/>
        </p:nvSpPr>
        <p:spPr>
          <a:xfrm>
            <a:off x="1023856" y="4114800"/>
            <a:ext cx="2024144" cy="707886"/>
          </a:xfrm>
          <a:prstGeom prst="rect">
            <a:avLst/>
          </a:prstGeom>
          <a:noFill/>
        </p:spPr>
        <p:txBody>
          <a:bodyPr wrap="none" rtlCol="0">
            <a:spAutoFit/>
          </a:bodyPr>
          <a:lstStyle/>
          <a:p>
            <a:r>
              <a:rPr lang="en-US" sz="2000" dirty="0" smtClean="0"/>
              <a:t>ALICE Experiment</a:t>
            </a:r>
          </a:p>
          <a:p>
            <a:r>
              <a:rPr lang="en-US" sz="2000" dirty="0" err="1" smtClean="0"/>
              <a:t>p+Pb</a:t>
            </a:r>
            <a:r>
              <a:rPr lang="en-US" sz="2000" dirty="0" smtClean="0"/>
              <a:t> @ LHC</a:t>
            </a:r>
          </a:p>
        </p:txBody>
      </p:sp>
      <p:sp>
        <p:nvSpPr>
          <p:cNvPr id="10" name="TextBox 9"/>
          <p:cNvSpPr txBox="1"/>
          <p:nvPr/>
        </p:nvSpPr>
        <p:spPr>
          <a:xfrm>
            <a:off x="5739128" y="4114800"/>
            <a:ext cx="1576072" cy="707886"/>
          </a:xfrm>
          <a:prstGeom prst="rect">
            <a:avLst/>
          </a:prstGeom>
          <a:noFill/>
        </p:spPr>
        <p:txBody>
          <a:bodyPr wrap="none" rtlCol="0">
            <a:spAutoFit/>
          </a:bodyPr>
          <a:lstStyle/>
          <a:p>
            <a:r>
              <a:rPr lang="en-US" sz="2000" dirty="0" smtClean="0"/>
              <a:t>PHENIX</a:t>
            </a:r>
          </a:p>
          <a:p>
            <a:r>
              <a:rPr lang="en-US" sz="2000" dirty="0" err="1" smtClean="0"/>
              <a:t>d+Au</a:t>
            </a:r>
            <a:r>
              <a:rPr lang="en-US" sz="2000" dirty="0" smtClean="0"/>
              <a:t> @ RHIC</a:t>
            </a:r>
          </a:p>
        </p:txBody>
      </p:sp>
      <p:sp>
        <p:nvSpPr>
          <p:cNvPr id="11" name="TextBox 10"/>
          <p:cNvSpPr txBox="1"/>
          <p:nvPr/>
        </p:nvSpPr>
        <p:spPr>
          <a:xfrm>
            <a:off x="1295400" y="1447800"/>
            <a:ext cx="6560130" cy="1754326"/>
          </a:xfrm>
          <a:prstGeom prst="rect">
            <a:avLst/>
          </a:prstGeom>
          <a:solidFill>
            <a:schemeClr val="bg1"/>
          </a:solidFill>
          <a:ln w="28575">
            <a:solidFill>
              <a:srgbClr val="FF0000"/>
            </a:solidFill>
          </a:ln>
        </p:spPr>
        <p:txBody>
          <a:bodyPr wrap="none" rtlCol="0">
            <a:spAutoFit/>
          </a:bodyPr>
          <a:lstStyle/>
          <a:p>
            <a:pPr algn="ctr"/>
            <a:r>
              <a:rPr lang="en-US" sz="3600" dirty="0" smtClean="0">
                <a:solidFill>
                  <a:srgbClr val="FF0000"/>
                </a:solidFill>
              </a:rPr>
              <a:t>Viscous Hydrodynamics + Cascade</a:t>
            </a:r>
          </a:p>
          <a:p>
            <a:pPr algn="ctr"/>
            <a:r>
              <a:rPr lang="en-US" sz="3600" dirty="0" smtClean="0">
                <a:solidFill>
                  <a:srgbClr val="FF0000"/>
                </a:solidFill>
              </a:rPr>
              <a:t>Similar Flow Fingerprint?</a:t>
            </a:r>
          </a:p>
          <a:p>
            <a:pPr algn="ctr"/>
            <a:r>
              <a:rPr lang="en-US" sz="3600" dirty="0" smtClean="0">
                <a:solidFill>
                  <a:srgbClr val="FF0000"/>
                </a:solidFill>
              </a:rPr>
              <a:t>Small QGP?</a:t>
            </a:r>
          </a:p>
        </p:txBody>
      </p:sp>
      <p:sp>
        <p:nvSpPr>
          <p:cNvPr id="12" name="TextBox 11"/>
          <p:cNvSpPr txBox="1"/>
          <p:nvPr/>
        </p:nvSpPr>
        <p:spPr>
          <a:xfrm>
            <a:off x="6901478" y="5802868"/>
            <a:ext cx="1709122" cy="369332"/>
          </a:xfrm>
          <a:prstGeom prst="rect">
            <a:avLst/>
          </a:prstGeom>
          <a:noFill/>
        </p:spPr>
        <p:txBody>
          <a:bodyPr wrap="none" rtlCol="0">
            <a:spAutoFit/>
          </a:bodyPr>
          <a:lstStyle/>
          <a:p>
            <a:r>
              <a:rPr lang="en-US" dirty="0" smtClean="0"/>
              <a:t>arXiv:1404.7461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50</a:t>
            </a:fld>
            <a:endParaRPr lang="en-US"/>
          </a:p>
        </p:txBody>
      </p:sp>
      <p:pic>
        <p:nvPicPr>
          <p:cNvPr id="68610" name="Picture 2"/>
          <p:cNvPicPr>
            <a:picLocks noChangeAspect="1" noChangeArrowheads="1"/>
          </p:cNvPicPr>
          <p:nvPr/>
        </p:nvPicPr>
        <p:blipFill>
          <a:blip r:embed="rId2" cstate="print"/>
          <a:srcRect/>
          <a:stretch>
            <a:fillRect/>
          </a:stretch>
        </p:blipFill>
        <p:spPr bwMode="auto">
          <a:xfrm>
            <a:off x="0" y="0"/>
            <a:ext cx="9144000" cy="6678812"/>
          </a:xfrm>
          <a:prstGeom prst="rect">
            <a:avLst/>
          </a:prstGeom>
          <a:noFill/>
          <a:ln w="9525">
            <a:noFill/>
            <a:miter lim="800000"/>
            <a:headEnd/>
            <a:tailEnd/>
          </a:ln>
        </p:spPr>
      </p:pic>
      <p:sp>
        <p:nvSpPr>
          <p:cNvPr id="5" name="Rectangle 4"/>
          <p:cNvSpPr/>
          <p:nvPr/>
        </p:nvSpPr>
        <p:spPr>
          <a:xfrm>
            <a:off x="8458200" y="6248400"/>
            <a:ext cx="685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51</a:t>
            </a:fld>
            <a:endParaRPr lang="en-US"/>
          </a:p>
        </p:txBody>
      </p:sp>
      <p:sp>
        <p:nvSpPr>
          <p:cNvPr id="5" name="TextBox 4"/>
          <p:cNvSpPr txBox="1"/>
          <p:nvPr/>
        </p:nvSpPr>
        <p:spPr>
          <a:xfrm>
            <a:off x="2412655" y="152400"/>
            <a:ext cx="4369145" cy="646331"/>
          </a:xfrm>
          <a:prstGeom prst="rect">
            <a:avLst/>
          </a:prstGeom>
          <a:noFill/>
        </p:spPr>
        <p:txBody>
          <a:bodyPr wrap="none" rtlCol="0">
            <a:spAutoFit/>
          </a:bodyPr>
          <a:lstStyle/>
          <a:p>
            <a:r>
              <a:rPr lang="en-US" sz="3600" u="sng" dirty="0" smtClean="0">
                <a:solidFill>
                  <a:schemeClr val="bg2"/>
                </a:solidFill>
              </a:rPr>
              <a:t>PHENIX BUP Summary</a:t>
            </a:r>
          </a:p>
        </p:txBody>
      </p:sp>
      <p:sp>
        <p:nvSpPr>
          <p:cNvPr id="6" name="TextBox 5"/>
          <p:cNvSpPr txBox="1"/>
          <p:nvPr/>
        </p:nvSpPr>
        <p:spPr>
          <a:xfrm>
            <a:off x="533400" y="990600"/>
            <a:ext cx="8153400" cy="5262979"/>
          </a:xfrm>
          <a:prstGeom prst="rect">
            <a:avLst/>
          </a:prstGeom>
          <a:noFill/>
        </p:spPr>
        <p:txBody>
          <a:bodyPr wrap="square" rtlCol="0">
            <a:spAutoFit/>
          </a:bodyPr>
          <a:lstStyle/>
          <a:p>
            <a:pPr algn="ctr">
              <a:buFont typeface="Arial" pitchFamily="34" charset="0"/>
              <a:buChar char="•"/>
            </a:pPr>
            <a:r>
              <a:rPr lang="en-US" sz="2800" dirty="0" smtClean="0">
                <a:solidFill>
                  <a:schemeClr val="bg1"/>
                </a:solidFill>
              </a:rPr>
              <a:t> Outstanding C-AD delivered performance in Run-14 </a:t>
            </a:r>
          </a:p>
          <a:p>
            <a:pPr algn="ctr">
              <a:buFont typeface="Arial" pitchFamily="34" charset="0"/>
              <a:buChar char="•"/>
            </a:pPr>
            <a:endParaRPr lang="en-US" sz="2800" dirty="0" smtClean="0">
              <a:solidFill>
                <a:schemeClr val="bg1"/>
              </a:solidFill>
            </a:endParaRPr>
          </a:p>
          <a:p>
            <a:pPr algn="ctr">
              <a:buFont typeface="Arial" pitchFamily="34" charset="0"/>
              <a:buChar char="•"/>
            </a:pPr>
            <a:r>
              <a:rPr lang="en-US" sz="2800" dirty="0" smtClean="0">
                <a:solidFill>
                  <a:schemeClr val="bg1"/>
                </a:solidFill>
              </a:rPr>
              <a:t> Exciting physics program for Run-15 and Run-16</a:t>
            </a:r>
          </a:p>
          <a:p>
            <a:pPr algn="ctr"/>
            <a:endParaRPr lang="en-US" sz="2800" dirty="0" smtClean="0">
              <a:solidFill>
                <a:schemeClr val="bg1"/>
              </a:solidFill>
            </a:endParaRPr>
          </a:p>
          <a:p>
            <a:pPr algn="ctr">
              <a:buFont typeface="Arial" pitchFamily="34" charset="0"/>
              <a:buChar char="•"/>
            </a:pPr>
            <a:r>
              <a:rPr lang="en-US" sz="2800" dirty="0" smtClean="0">
                <a:solidFill>
                  <a:schemeClr val="bg1"/>
                </a:solidFill>
              </a:rPr>
              <a:t> Running periods need to be sufficient to make definitive measurements and to take full advantage of the unique capabilities at RHIC</a:t>
            </a:r>
          </a:p>
          <a:p>
            <a:pPr algn="ctr"/>
            <a:endParaRPr lang="en-US" sz="2800" dirty="0" smtClean="0">
              <a:solidFill>
                <a:schemeClr val="bg1"/>
              </a:solidFill>
            </a:endParaRPr>
          </a:p>
          <a:p>
            <a:pPr algn="ctr">
              <a:buFont typeface="Arial" pitchFamily="34" charset="0"/>
              <a:buChar char="•"/>
            </a:pPr>
            <a:r>
              <a:rPr lang="en-US" sz="2800" dirty="0" smtClean="0">
                <a:solidFill>
                  <a:schemeClr val="bg1"/>
                </a:solidFill>
              </a:rPr>
              <a:t> Request emphasizes the truly unique RHIC capabilities to provide definitive new insights</a:t>
            </a:r>
          </a:p>
          <a:p>
            <a:pPr algn="ctr">
              <a:buFont typeface="Arial" pitchFamily="34" charset="0"/>
              <a:buChar char="•"/>
            </a:pPr>
            <a:endParaRPr lang="en-US" sz="2800" dirty="0" smtClean="0">
              <a:solidFill>
                <a:schemeClr val="bg1"/>
              </a:solidFill>
            </a:endParaRPr>
          </a:p>
          <a:p>
            <a:pPr algn="ctr">
              <a:buFont typeface="Arial" pitchFamily="34" charset="0"/>
              <a:buChar char="•"/>
            </a:pPr>
            <a:r>
              <a:rPr lang="en-US" sz="2800" dirty="0" smtClean="0">
                <a:solidFill>
                  <a:schemeClr val="bg1"/>
                </a:solidFill>
              </a:rPr>
              <a:t> Bright future with </a:t>
            </a:r>
            <a:r>
              <a:rPr lang="en-US" sz="2800" dirty="0" err="1" smtClean="0">
                <a:solidFill>
                  <a:schemeClr val="bg1"/>
                </a:solidFill>
              </a:rPr>
              <a:t>sPHENIX</a:t>
            </a:r>
            <a:r>
              <a:rPr lang="en-US" sz="2800" dirty="0" smtClean="0">
                <a:solidFill>
                  <a:schemeClr val="bg1"/>
                </a:solidFill>
              </a:rPr>
              <a:t> and EIC on the horizon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52</a:t>
            </a:fld>
            <a:endParaRPr lang="en-US"/>
          </a:p>
        </p:txBody>
      </p:sp>
      <p:sp>
        <p:nvSpPr>
          <p:cNvPr id="5" name="Rectangle 4"/>
          <p:cNvSpPr/>
          <p:nvPr/>
        </p:nvSpPr>
        <p:spPr>
          <a:xfrm>
            <a:off x="0" y="0"/>
            <a:ext cx="9144000" cy="6324600"/>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t>EXTRAS</a:t>
            </a:r>
            <a:endParaRPr lang="en-US" sz="16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53</a:t>
            </a:fld>
            <a:endParaRPr lang="en-US"/>
          </a:p>
        </p:txBody>
      </p:sp>
      <p:sp>
        <p:nvSpPr>
          <p:cNvPr id="5" name="Rectangle 4"/>
          <p:cNvSpPr/>
          <p:nvPr/>
        </p:nvSpPr>
        <p:spPr>
          <a:xfrm>
            <a:off x="1981200" y="792540"/>
            <a:ext cx="5181600" cy="4038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7400" y="916425"/>
            <a:ext cx="5218416" cy="3785652"/>
          </a:xfrm>
          <a:prstGeom prst="rect">
            <a:avLst/>
          </a:prstGeom>
          <a:noFill/>
        </p:spPr>
        <p:txBody>
          <a:bodyPr wrap="none" rtlCol="0">
            <a:spAutoFit/>
          </a:bodyPr>
          <a:lstStyle/>
          <a:p>
            <a:r>
              <a:rPr lang="en-US" sz="2400" dirty="0" smtClean="0"/>
              <a:t>1 week cool-down</a:t>
            </a:r>
          </a:p>
          <a:p>
            <a:r>
              <a:rPr lang="en-US" sz="2400" dirty="0" smtClean="0"/>
              <a:t>1 week setup </a:t>
            </a:r>
            <a:r>
              <a:rPr lang="en-US" sz="2400" dirty="0" err="1" smtClean="0"/>
              <a:t>p+p</a:t>
            </a:r>
            <a:endParaRPr lang="en-US" sz="2400" dirty="0" smtClean="0"/>
          </a:p>
          <a:p>
            <a:r>
              <a:rPr lang="en-US" sz="2400" dirty="0" smtClean="0"/>
              <a:t>1 week ramp up </a:t>
            </a:r>
            <a:r>
              <a:rPr lang="en-US" sz="2400" dirty="0" err="1" smtClean="0"/>
              <a:t>p+p</a:t>
            </a:r>
            <a:endParaRPr lang="en-US" sz="2400" dirty="0" smtClean="0"/>
          </a:p>
          <a:p>
            <a:r>
              <a:rPr lang="en-US" sz="2400" dirty="0" smtClean="0"/>
              <a:t>9 weeks data</a:t>
            </a:r>
          </a:p>
          <a:p>
            <a:r>
              <a:rPr lang="en-US" sz="2400" dirty="0" smtClean="0"/>
              <a:t>1 week setup </a:t>
            </a:r>
            <a:r>
              <a:rPr lang="en-US" sz="2400" dirty="0" err="1" smtClean="0"/>
              <a:t>p+Au</a:t>
            </a:r>
            <a:endParaRPr lang="en-US" sz="2400" dirty="0" smtClean="0"/>
          </a:p>
          <a:p>
            <a:r>
              <a:rPr lang="en-US" sz="2400" dirty="0" smtClean="0"/>
              <a:t>1 week ramp up </a:t>
            </a:r>
            <a:r>
              <a:rPr lang="en-US" sz="2400" dirty="0" err="1" smtClean="0"/>
              <a:t>p+Au</a:t>
            </a:r>
            <a:endParaRPr lang="en-US" sz="2400" dirty="0" smtClean="0"/>
          </a:p>
          <a:p>
            <a:r>
              <a:rPr lang="en-US" sz="2400" dirty="0" smtClean="0"/>
              <a:t>5 weeks data </a:t>
            </a:r>
            <a:r>
              <a:rPr lang="en-US" sz="2400" dirty="0" err="1" smtClean="0"/>
              <a:t>p+Au</a:t>
            </a:r>
            <a:r>
              <a:rPr lang="en-US" sz="2400" dirty="0" smtClean="0"/>
              <a:t> [</a:t>
            </a:r>
            <a:r>
              <a:rPr lang="en-US" sz="2400" dirty="0" smtClean="0">
                <a:solidFill>
                  <a:srgbClr val="FF0000"/>
                </a:solidFill>
              </a:rPr>
              <a:t>also switch to </a:t>
            </a:r>
            <a:r>
              <a:rPr lang="en-US" sz="2400" dirty="0" err="1" smtClean="0">
                <a:solidFill>
                  <a:srgbClr val="FF0000"/>
                </a:solidFill>
              </a:rPr>
              <a:t>Au+p</a:t>
            </a:r>
            <a:r>
              <a:rPr lang="en-US" sz="2400" dirty="0" smtClean="0"/>
              <a:t>]</a:t>
            </a:r>
          </a:p>
          <a:p>
            <a:r>
              <a:rPr lang="en-US" sz="2400" dirty="0" smtClean="0"/>
              <a:t>0.5 week switch/setup </a:t>
            </a:r>
            <a:r>
              <a:rPr lang="en-US" sz="2400" dirty="0" err="1" smtClean="0"/>
              <a:t>p+Si</a:t>
            </a:r>
            <a:endParaRPr lang="en-US" sz="2400" dirty="0" smtClean="0"/>
          </a:p>
          <a:p>
            <a:r>
              <a:rPr lang="en-US" sz="2400" dirty="0" smtClean="0"/>
              <a:t>2 week data (</a:t>
            </a:r>
            <a:r>
              <a:rPr lang="en-US" sz="2400" dirty="0" err="1" smtClean="0"/>
              <a:t>p+Si</a:t>
            </a:r>
            <a:r>
              <a:rPr lang="en-US" sz="2400" dirty="0" smtClean="0"/>
              <a:t>)</a:t>
            </a:r>
          </a:p>
          <a:p>
            <a:r>
              <a:rPr lang="en-US" sz="2400" dirty="0" smtClean="0"/>
              <a:t>0.5 week warm-up    </a:t>
            </a:r>
            <a:r>
              <a:rPr lang="en-US" sz="2400" dirty="0" smtClean="0">
                <a:sym typeface="Wingdings" pitchFamily="2" charset="2"/>
              </a:rPr>
              <a:t> 22 </a:t>
            </a:r>
            <a:r>
              <a:rPr lang="en-US" sz="2400" dirty="0" err="1" smtClean="0">
                <a:sym typeface="Wingdings" pitchFamily="2" charset="2"/>
              </a:rPr>
              <a:t>cryo</a:t>
            </a:r>
            <a:r>
              <a:rPr lang="en-US" sz="2400" dirty="0" smtClean="0">
                <a:sym typeface="Wingdings" pitchFamily="2" charset="2"/>
              </a:rPr>
              <a:t> weeks</a:t>
            </a:r>
          </a:p>
        </p:txBody>
      </p:sp>
      <p:sp>
        <p:nvSpPr>
          <p:cNvPr id="7" name="TextBox 6"/>
          <p:cNvSpPr txBox="1"/>
          <p:nvPr/>
        </p:nvSpPr>
        <p:spPr>
          <a:xfrm>
            <a:off x="1607455" y="152400"/>
            <a:ext cx="6393545" cy="646331"/>
          </a:xfrm>
          <a:prstGeom prst="rect">
            <a:avLst/>
          </a:prstGeom>
          <a:noFill/>
        </p:spPr>
        <p:txBody>
          <a:bodyPr wrap="none" rtlCol="0">
            <a:spAutoFit/>
          </a:bodyPr>
          <a:lstStyle/>
          <a:p>
            <a:r>
              <a:rPr lang="en-US" sz="3600" u="sng" dirty="0" smtClean="0">
                <a:solidFill>
                  <a:schemeClr val="bg1"/>
                </a:solidFill>
              </a:rPr>
              <a:t>Run-15 PHENIX Proposal - Details</a:t>
            </a:r>
          </a:p>
        </p:txBody>
      </p:sp>
      <p:sp>
        <p:nvSpPr>
          <p:cNvPr id="8" name="TextBox 7"/>
          <p:cNvSpPr txBox="1"/>
          <p:nvPr/>
        </p:nvSpPr>
        <p:spPr>
          <a:xfrm>
            <a:off x="152400" y="4983540"/>
            <a:ext cx="8686800" cy="1569660"/>
          </a:xfrm>
          <a:prstGeom prst="rect">
            <a:avLst/>
          </a:prstGeom>
          <a:noFill/>
        </p:spPr>
        <p:txBody>
          <a:bodyPr wrap="square" rtlCol="0">
            <a:spAutoFit/>
          </a:bodyPr>
          <a:lstStyle/>
          <a:p>
            <a:pPr algn="ctr">
              <a:buFont typeface="Arial" pitchFamily="34" charset="0"/>
              <a:buChar char="•"/>
            </a:pPr>
            <a:r>
              <a:rPr lang="en-US" sz="2400" dirty="0" smtClean="0">
                <a:solidFill>
                  <a:schemeClr val="bg1"/>
                </a:solidFill>
              </a:rPr>
              <a:t>C-AD possible constraint on only </a:t>
            </a:r>
            <a:r>
              <a:rPr lang="en-US" sz="2400" dirty="0" err="1" smtClean="0">
                <a:solidFill>
                  <a:schemeClr val="bg1"/>
                </a:solidFill>
              </a:rPr>
              <a:t>p+A</a:t>
            </a:r>
            <a:r>
              <a:rPr lang="en-US" sz="2400" dirty="0" smtClean="0">
                <a:solidFill>
                  <a:schemeClr val="bg1"/>
                </a:solidFill>
              </a:rPr>
              <a:t> in Run-15</a:t>
            </a:r>
          </a:p>
          <a:p>
            <a:pPr algn="ctr">
              <a:buFont typeface="Arial" pitchFamily="34" charset="0"/>
              <a:buChar char="•"/>
            </a:pPr>
            <a:r>
              <a:rPr lang="en-US" sz="2400" dirty="0" smtClean="0">
                <a:solidFill>
                  <a:schemeClr val="bg1"/>
                </a:solidFill>
              </a:rPr>
              <a:t> BUP draft expresses concern and need to maintain flexibility to ensure MPC-EX results and to follow the physics</a:t>
            </a:r>
          </a:p>
          <a:p>
            <a:pPr algn="ctr">
              <a:buFont typeface="Arial" pitchFamily="34" charset="0"/>
              <a:buChar char="•"/>
            </a:pPr>
            <a:r>
              <a:rPr lang="en-US" sz="2400" dirty="0" smtClean="0">
                <a:solidFill>
                  <a:schemeClr val="bg1"/>
                </a:solidFill>
              </a:rPr>
              <a:t> BUP assumes we run He3+Au at the end of this run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54</a:t>
            </a:fld>
            <a:endParaRPr lang="en-US"/>
          </a:p>
        </p:txBody>
      </p:sp>
      <p:sp>
        <p:nvSpPr>
          <p:cNvPr id="5" name="TextBox 4"/>
          <p:cNvSpPr txBox="1"/>
          <p:nvPr/>
        </p:nvSpPr>
        <p:spPr>
          <a:xfrm>
            <a:off x="381001" y="76200"/>
            <a:ext cx="8458200" cy="1384995"/>
          </a:xfrm>
          <a:prstGeom prst="rect">
            <a:avLst/>
          </a:prstGeom>
          <a:solidFill>
            <a:schemeClr val="accent1"/>
          </a:solidFill>
        </p:spPr>
        <p:txBody>
          <a:bodyPr wrap="square" rtlCol="0">
            <a:spAutoFit/>
          </a:bodyPr>
          <a:lstStyle/>
          <a:p>
            <a:pPr algn="ctr"/>
            <a:r>
              <a:rPr lang="en-US" sz="2800" dirty="0" smtClean="0">
                <a:solidFill>
                  <a:schemeClr val="tx2"/>
                </a:solidFill>
              </a:rPr>
              <a:t>How did we calculate 12 weeks </a:t>
            </a:r>
            <a:r>
              <a:rPr lang="en-US" sz="2800" dirty="0" err="1" smtClean="0">
                <a:solidFill>
                  <a:schemeClr val="tx2"/>
                </a:solidFill>
              </a:rPr>
              <a:t>Au+Au</a:t>
            </a:r>
            <a:r>
              <a:rPr lang="en-US" sz="2800" dirty="0" smtClean="0">
                <a:solidFill>
                  <a:schemeClr val="tx2"/>
                </a:solidFill>
              </a:rPr>
              <a:t> for 1.5 nb</a:t>
            </a:r>
            <a:r>
              <a:rPr lang="en-US" sz="2800" baseline="30000" dirty="0" smtClean="0">
                <a:solidFill>
                  <a:schemeClr val="tx2"/>
                </a:solidFill>
              </a:rPr>
              <a:t>-1</a:t>
            </a:r>
            <a:r>
              <a:rPr lang="en-US" sz="2800" dirty="0" smtClean="0">
                <a:solidFill>
                  <a:schemeClr val="tx2"/>
                </a:solidFill>
              </a:rPr>
              <a:t> recorded by PHENIX within |z| &lt; 10 cm. </a:t>
            </a:r>
          </a:p>
          <a:p>
            <a:pPr algn="ctr"/>
            <a:r>
              <a:rPr lang="en-US" sz="2800" dirty="0" smtClean="0">
                <a:solidFill>
                  <a:schemeClr val="tx2"/>
                </a:solidFill>
              </a:rPr>
              <a:t>(VTX/FVTX optimal acceptance)</a:t>
            </a:r>
          </a:p>
        </p:txBody>
      </p:sp>
      <p:sp>
        <p:nvSpPr>
          <p:cNvPr id="6" name="TextBox 5"/>
          <p:cNvSpPr txBox="1"/>
          <p:nvPr/>
        </p:nvSpPr>
        <p:spPr>
          <a:xfrm>
            <a:off x="381000" y="1447800"/>
            <a:ext cx="8458200" cy="830997"/>
          </a:xfrm>
          <a:prstGeom prst="rect">
            <a:avLst/>
          </a:prstGeom>
          <a:noFill/>
        </p:spPr>
        <p:txBody>
          <a:bodyPr wrap="square" rtlCol="0">
            <a:spAutoFit/>
          </a:bodyPr>
          <a:lstStyle/>
          <a:p>
            <a:pPr algn="ctr"/>
            <a:r>
              <a:rPr lang="en-US" sz="2400" dirty="0" smtClean="0">
                <a:solidFill>
                  <a:srgbClr val="FFFF00"/>
                </a:solidFill>
              </a:rPr>
              <a:t>Physics driven goal (set by desire to decompose charm and beauty contributions over a wide </a:t>
            </a:r>
            <a:r>
              <a:rPr lang="en-US" sz="2400" dirty="0" err="1" smtClean="0">
                <a:solidFill>
                  <a:srgbClr val="FFFF00"/>
                </a:solidFill>
              </a:rPr>
              <a:t>p</a:t>
            </a:r>
            <a:r>
              <a:rPr lang="en-US" sz="2400" baseline="-25000" dirty="0" err="1" smtClean="0">
                <a:solidFill>
                  <a:srgbClr val="FFFF00"/>
                </a:solidFill>
              </a:rPr>
              <a:t>T</a:t>
            </a:r>
            <a:r>
              <a:rPr lang="en-US" sz="2400" dirty="0" smtClean="0">
                <a:solidFill>
                  <a:srgbClr val="FFFF00"/>
                </a:solidFill>
              </a:rPr>
              <a:t> range).</a:t>
            </a:r>
          </a:p>
        </p:txBody>
      </p:sp>
      <p:sp>
        <p:nvSpPr>
          <p:cNvPr id="7" name="TextBox 6"/>
          <p:cNvSpPr txBox="1"/>
          <p:nvPr/>
        </p:nvSpPr>
        <p:spPr>
          <a:xfrm>
            <a:off x="152400" y="2209800"/>
            <a:ext cx="8915400" cy="4524315"/>
          </a:xfrm>
          <a:prstGeom prst="rect">
            <a:avLst/>
          </a:prstGeom>
          <a:noFill/>
        </p:spPr>
        <p:txBody>
          <a:bodyPr wrap="square" rtlCol="0">
            <a:spAutoFit/>
          </a:bodyPr>
          <a:lstStyle/>
          <a:p>
            <a:pPr algn="ctr"/>
            <a:r>
              <a:rPr lang="en-US" sz="2400" dirty="0" smtClean="0">
                <a:solidFill>
                  <a:schemeClr val="bg2"/>
                </a:solidFill>
              </a:rPr>
              <a:t>Low to moderate </a:t>
            </a:r>
            <a:r>
              <a:rPr lang="en-US" sz="2400" dirty="0" err="1" smtClean="0">
                <a:solidFill>
                  <a:schemeClr val="bg2"/>
                </a:solidFill>
              </a:rPr>
              <a:t>p</a:t>
            </a:r>
            <a:r>
              <a:rPr lang="en-US" sz="2400" baseline="-25000" dirty="0" err="1" smtClean="0">
                <a:solidFill>
                  <a:schemeClr val="bg2"/>
                </a:solidFill>
              </a:rPr>
              <a:t>T</a:t>
            </a:r>
            <a:r>
              <a:rPr lang="en-US" sz="2400" dirty="0" smtClean="0">
                <a:solidFill>
                  <a:schemeClr val="bg2"/>
                </a:solidFill>
              </a:rPr>
              <a:t> electrons/</a:t>
            </a:r>
            <a:r>
              <a:rPr lang="en-US" sz="2400" dirty="0" err="1" smtClean="0">
                <a:solidFill>
                  <a:schemeClr val="bg2"/>
                </a:solidFill>
              </a:rPr>
              <a:t>muons</a:t>
            </a:r>
            <a:r>
              <a:rPr lang="en-US" sz="2400" dirty="0" smtClean="0">
                <a:solidFill>
                  <a:schemeClr val="bg2"/>
                </a:solidFill>
              </a:rPr>
              <a:t> come from minimum bias data sample (no Level-1 trigger selection).</a:t>
            </a:r>
          </a:p>
          <a:p>
            <a:pPr algn="ctr"/>
            <a:r>
              <a:rPr lang="en-US" sz="2400" dirty="0" smtClean="0">
                <a:solidFill>
                  <a:schemeClr val="bg2"/>
                </a:solidFill>
              </a:rPr>
              <a:t>Excellent DAQ bandwidth 5 kHz even with silicon detectors.</a:t>
            </a:r>
          </a:p>
          <a:p>
            <a:pPr algn="ctr"/>
            <a:r>
              <a:rPr lang="en-US" sz="2400" dirty="0" smtClean="0">
                <a:solidFill>
                  <a:schemeClr val="bg2"/>
                </a:solidFill>
              </a:rPr>
              <a:t>Thus, the key is running time and luminosity exceeding 5 kHz for </a:t>
            </a:r>
          </a:p>
          <a:p>
            <a:pPr algn="ctr"/>
            <a:r>
              <a:rPr lang="en-US" sz="2400" dirty="0" smtClean="0">
                <a:solidFill>
                  <a:schemeClr val="bg2"/>
                </a:solidFill>
              </a:rPr>
              <a:t>|z|&lt; 10 cm (mostly true with current projections)</a:t>
            </a:r>
          </a:p>
          <a:p>
            <a:pPr algn="ctr"/>
            <a:r>
              <a:rPr lang="en-US" sz="2400" dirty="0" err="1" smtClean="0">
                <a:solidFill>
                  <a:schemeClr val="bg2"/>
                </a:solidFill>
              </a:rPr>
              <a:t>Evts</a:t>
            </a:r>
            <a:r>
              <a:rPr lang="en-US" sz="2400" dirty="0" smtClean="0">
                <a:solidFill>
                  <a:schemeClr val="bg2"/>
                </a:solidFill>
              </a:rPr>
              <a:t> / week = 5000 x 60x60x24x7 x 0.7 x 0.55 = 1.16 B = 0.17 nb</a:t>
            </a:r>
            <a:r>
              <a:rPr lang="en-US" sz="2400" baseline="30000" dirty="0" smtClean="0">
                <a:solidFill>
                  <a:schemeClr val="bg2"/>
                </a:solidFill>
              </a:rPr>
              <a:t>-1</a:t>
            </a:r>
            <a:r>
              <a:rPr lang="en-US" sz="2400" dirty="0" smtClean="0">
                <a:solidFill>
                  <a:schemeClr val="bg2"/>
                </a:solidFill>
              </a:rPr>
              <a:t>/wk</a:t>
            </a:r>
          </a:p>
          <a:p>
            <a:pPr algn="ctr"/>
            <a:r>
              <a:rPr lang="en-US" sz="2400" i="1" dirty="0" smtClean="0">
                <a:solidFill>
                  <a:schemeClr val="bg2"/>
                </a:solidFill>
              </a:rPr>
              <a:t>Note 0.7 (PHENIX Uptime), 0.55 (RHIC Uptime)</a:t>
            </a:r>
          </a:p>
          <a:p>
            <a:pPr algn="ctr"/>
            <a:r>
              <a:rPr lang="en-US" sz="2400" dirty="0" smtClean="0">
                <a:solidFill>
                  <a:schemeClr val="bg2"/>
                </a:solidFill>
              </a:rPr>
              <a:t>Thus, it </a:t>
            </a:r>
            <a:r>
              <a:rPr lang="en-US" sz="2400" i="1" u="sng" dirty="0" smtClean="0">
                <a:solidFill>
                  <a:schemeClr val="bg2"/>
                </a:solidFill>
              </a:rPr>
              <a:t>might</a:t>
            </a:r>
            <a:r>
              <a:rPr lang="en-US" sz="2400" dirty="0" smtClean="0">
                <a:solidFill>
                  <a:schemeClr val="bg2"/>
                </a:solidFill>
              </a:rPr>
              <a:t> only take 9 weeks to achieve this goal.</a:t>
            </a:r>
          </a:p>
          <a:p>
            <a:pPr algn="ctr"/>
            <a:r>
              <a:rPr lang="en-US" sz="2400" dirty="0" smtClean="0">
                <a:solidFill>
                  <a:schemeClr val="bg2"/>
                </a:solidFill>
              </a:rPr>
              <a:t>However, there is some ramp-up time for luminosity to exceed the 5 kHz DAQ bandwidth.  There is also some vertex trigger resolution.</a:t>
            </a:r>
          </a:p>
          <a:p>
            <a:pPr algn="ctr"/>
            <a:r>
              <a:rPr lang="en-US" sz="2400" dirty="0" smtClean="0">
                <a:solidFill>
                  <a:schemeClr val="bg2"/>
                </a:solidFill>
              </a:rPr>
              <a:t>Based on past experience, scale luminosity/wk x 0.75 </a:t>
            </a:r>
          </a:p>
          <a:p>
            <a:pPr algn="ctr"/>
            <a:r>
              <a:rPr lang="en-US" sz="2400" dirty="0" smtClean="0">
                <a:solidFill>
                  <a:schemeClr val="bg2"/>
                </a:solidFill>
              </a:rPr>
              <a:t>and that gives the 12 week request.</a:t>
            </a:r>
          </a:p>
        </p:txBody>
      </p:sp>
      <p:cxnSp>
        <p:nvCxnSpPr>
          <p:cNvPr id="9" name="Straight Connector 8"/>
          <p:cNvCxnSpPr/>
          <p:nvPr/>
        </p:nvCxnSpPr>
        <p:spPr>
          <a:xfrm>
            <a:off x="0" y="22860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8768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55</a:t>
            </a:fld>
            <a:endParaRPr lang="en-US"/>
          </a:p>
        </p:txBody>
      </p:sp>
      <p:sp>
        <p:nvSpPr>
          <p:cNvPr id="5" name="TextBox 4"/>
          <p:cNvSpPr txBox="1"/>
          <p:nvPr/>
        </p:nvSpPr>
        <p:spPr>
          <a:xfrm>
            <a:off x="1752600" y="76200"/>
            <a:ext cx="5996513" cy="584775"/>
          </a:xfrm>
          <a:prstGeom prst="rect">
            <a:avLst/>
          </a:prstGeom>
          <a:noFill/>
        </p:spPr>
        <p:txBody>
          <a:bodyPr wrap="none" rtlCol="0">
            <a:spAutoFit/>
          </a:bodyPr>
          <a:lstStyle/>
          <a:p>
            <a:r>
              <a:rPr lang="en-US" sz="3200" u="sng" dirty="0" smtClean="0">
                <a:solidFill>
                  <a:schemeClr val="bg2"/>
                </a:solidFill>
              </a:rPr>
              <a:t>Run-14 </a:t>
            </a:r>
            <a:r>
              <a:rPr lang="en-US" sz="3200" u="sng" dirty="0" err="1" smtClean="0">
                <a:solidFill>
                  <a:schemeClr val="bg2"/>
                </a:solidFill>
              </a:rPr>
              <a:t>Au+Au</a:t>
            </a:r>
            <a:r>
              <a:rPr lang="en-US" sz="3200" u="sng" dirty="0" smtClean="0">
                <a:solidFill>
                  <a:schemeClr val="bg2"/>
                </a:solidFill>
              </a:rPr>
              <a:t> @ 200 </a:t>
            </a:r>
            <a:r>
              <a:rPr lang="en-US" sz="3200" u="sng" dirty="0" err="1" smtClean="0">
                <a:solidFill>
                  <a:schemeClr val="bg2"/>
                </a:solidFill>
              </a:rPr>
              <a:t>GeV</a:t>
            </a:r>
            <a:r>
              <a:rPr lang="en-US" sz="3200" u="sng" dirty="0" smtClean="0">
                <a:solidFill>
                  <a:schemeClr val="bg2"/>
                </a:solidFill>
              </a:rPr>
              <a:t> Request</a:t>
            </a:r>
          </a:p>
        </p:txBody>
      </p:sp>
      <p:sp>
        <p:nvSpPr>
          <p:cNvPr id="6" name="TextBox 5"/>
          <p:cNvSpPr txBox="1"/>
          <p:nvPr/>
        </p:nvSpPr>
        <p:spPr>
          <a:xfrm>
            <a:off x="228600" y="838200"/>
            <a:ext cx="4191000" cy="4185761"/>
          </a:xfrm>
          <a:prstGeom prst="rect">
            <a:avLst/>
          </a:prstGeom>
          <a:noFill/>
        </p:spPr>
        <p:txBody>
          <a:bodyPr wrap="square" rtlCol="0">
            <a:spAutoFit/>
          </a:bodyPr>
          <a:lstStyle/>
          <a:p>
            <a:pPr algn="ctr"/>
            <a:r>
              <a:rPr lang="en-US" sz="2800" dirty="0" smtClean="0">
                <a:solidFill>
                  <a:schemeClr val="bg2"/>
                </a:solidFill>
              </a:rPr>
              <a:t>1.5 nb</a:t>
            </a:r>
            <a:r>
              <a:rPr lang="en-US" sz="2800" baseline="30000" dirty="0" smtClean="0">
                <a:solidFill>
                  <a:schemeClr val="bg2"/>
                </a:solidFill>
              </a:rPr>
              <a:t>-1</a:t>
            </a:r>
            <a:r>
              <a:rPr lang="en-US" sz="2800" dirty="0" smtClean="0">
                <a:solidFill>
                  <a:schemeClr val="bg2"/>
                </a:solidFill>
              </a:rPr>
              <a:t> request is driven by charm / beauty physics</a:t>
            </a:r>
          </a:p>
          <a:p>
            <a:pPr algn="ctr"/>
            <a:endParaRPr lang="en-US" sz="1400" dirty="0" smtClean="0">
              <a:solidFill>
                <a:schemeClr val="bg2"/>
              </a:solidFill>
            </a:endParaRPr>
          </a:p>
          <a:p>
            <a:pPr algn="ctr"/>
            <a:r>
              <a:rPr lang="en-US" sz="2800" dirty="0" smtClean="0">
                <a:solidFill>
                  <a:schemeClr val="bg2"/>
                </a:solidFill>
              </a:rPr>
              <a:t>FVTX first </a:t>
            </a:r>
            <a:r>
              <a:rPr lang="en-US" sz="2800" dirty="0" err="1" smtClean="0">
                <a:solidFill>
                  <a:schemeClr val="bg2"/>
                </a:solidFill>
              </a:rPr>
              <a:t>Au+Au</a:t>
            </a:r>
            <a:r>
              <a:rPr lang="en-US" sz="2800" dirty="0" smtClean="0">
                <a:solidFill>
                  <a:schemeClr val="bg2"/>
                </a:solidFill>
              </a:rPr>
              <a:t> data set</a:t>
            </a:r>
          </a:p>
          <a:p>
            <a:pPr algn="ctr"/>
            <a:endParaRPr lang="en-US" sz="1400" dirty="0" smtClean="0">
              <a:solidFill>
                <a:schemeClr val="bg2"/>
              </a:solidFill>
            </a:endParaRPr>
          </a:p>
          <a:p>
            <a:pPr algn="ctr"/>
            <a:r>
              <a:rPr lang="en-US" sz="2800" dirty="0" smtClean="0">
                <a:solidFill>
                  <a:schemeClr val="bg2"/>
                </a:solidFill>
              </a:rPr>
              <a:t>Example projected uncertainties in </a:t>
            </a:r>
            <a:r>
              <a:rPr lang="en-US" sz="2800" dirty="0" err="1" smtClean="0">
                <a:solidFill>
                  <a:schemeClr val="bg2"/>
                </a:solidFill>
              </a:rPr>
              <a:t>collisional</a:t>
            </a:r>
            <a:r>
              <a:rPr lang="en-US" sz="2800" dirty="0" smtClean="0">
                <a:solidFill>
                  <a:schemeClr val="bg2"/>
                </a:solidFill>
              </a:rPr>
              <a:t> dissociation model</a:t>
            </a:r>
          </a:p>
          <a:p>
            <a:pPr algn="ctr"/>
            <a:endParaRPr lang="en-US" sz="1400" dirty="0" smtClean="0">
              <a:solidFill>
                <a:schemeClr val="bg2"/>
              </a:solidFill>
            </a:endParaRPr>
          </a:p>
          <a:p>
            <a:pPr algn="ctr"/>
            <a:r>
              <a:rPr lang="en-US" sz="2800" dirty="0" smtClean="0">
                <a:solidFill>
                  <a:schemeClr val="bg2"/>
                </a:solidFill>
              </a:rPr>
              <a:t>Bands include unfolding systematic uncertainties</a:t>
            </a:r>
          </a:p>
        </p:txBody>
      </p:sp>
      <p:pic>
        <p:nvPicPr>
          <p:cNvPr id="7" name="Picture 2"/>
          <p:cNvPicPr>
            <a:picLocks noChangeAspect="1" noChangeArrowheads="1"/>
          </p:cNvPicPr>
          <p:nvPr/>
        </p:nvPicPr>
        <p:blipFill>
          <a:blip r:embed="rId2" cstate="print"/>
          <a:srcRect/>
          <a:stretch>
            <a:fillRect/>
          </a:stretch>
        </p:blipFill>
        <p:spPr bwMode="auto">
          <a:xfrm>
            <a:off x="4495800" y="933450"/>
            <a:ext cx="4572000" cy="4095750"/>
          </a:xfrm>
          <a:prstGeom prst="rect">
            <a:avLst/>
          </a:prstGeom>
          <a:noFill/>
          <a:ln w="9525">
            <a:noFill/>
            <a:miter lim="800000"/>
            <a:headEnd/>
            <a:tailEnd/>
          </a:ln>
        </p:spPr>
      </p:pic>
      <p:sp>
        <p:nvSpPr>
          <p:cNvPr id="8" name="TextBox 7"/>
          <p:cNvSpPr txBox="1"/>
          <p:nvPr/>
        </p:nvSpPr>
        <p:spPr>
          <a:xfrm>
            <a:off x="258468" y="5599093"/>
            <a:ext cx="8764066" cy="954107"/>
          </a:xfrm>
          <a:prstGeom prst="rect">
            <a:avLst/>
          </a:prstGeom>
          <a:noFill/>
        </p:spPr>
        <p:txBody>
          <a:bodyPr wrap="none" rtlCol="0">
            <a:spAutoFit/>
          </a:bodyPr>
          <a:lstStyle/>
          <a:p>
            <a:pPr algn="ctr"/>
            <a:r>
              <a:rPr lang="en-US" sz="2800" dirty="0" smtClean="0">
                <a:solidFill>
                  <a:srgbClr val="FFFF00"/>
                </a:solidFill>
              </a:rPr>
              <a:t>12 weeks is our estimate to obtain the physics driven goal</a:t>
            </a:r>
          </a:p>
          <a:p>
            <a:pPr algn="ctr"/>
            <a:endParaRPr lang="en-US" sz="2800" dirty="0" smtClean="0">
              <a:solidFill>
                <a:srgbClr val="FFFF00"/>
              </a:solidFill>
            </a:endParaRPr>
          </a:p>
        </p:txBody>
      </p:sp>
      <p:sp>
        <p:nvSpPr>
          <p:cNvPr id="9" name="TextBox 8"/>
          <p:cNvSpPr txBox="1"/>
          <p:nvPr/>
        </p:nvSpPr>
        <p:spPr>
          <a:xfrm>
            <a:off x="5486400" y="3881735"/>
            <a:ext cx="1010213" cy="461665"/>
          </a:xfrm>
          <a:prstGeom prst="rect">
            <a:avLst/>
          </a:prstGeom>
          <a:noFill/>
        </p:spPr>
        <p:txBody>
          <a:bodyPr wrap="none" rtlCol="0">
            <a:spAutoFit/>
          </a:bodyPr>
          <a:lstStyle/>
          <a:p>
            <a:r>
              <a:rPr lang="en-US" sz="2400" dirty="0" smtClean="0">
                <a:solidFill>
                  <a:srgbClr val="FF0000"/>
                </a:solidFill>
              </a:rPr>
              <a:t>Charm</a:t>
            </a:r>
          </a:p>
        </p:txBody>
      </p:sp>
      <p:sp>
        <p:nvSpPr>
          <p:cNvPr id="10" name="TextBox 9"/>
          <p:cNvSpPr txBox="1"/>
          <p:nvPr/>
        </p:nvSpPr>
        <p:spPr>
          <a:xfrm rot="2359432">
            <a:off x="5665449" y="1882750"/>
            <a:ext cx="1056700" cy="461665"/>
          </a:xfrm>
          <a:prstGeom prst="rect">
            <a:avLst/>
          </a:prstGeom>
          <a:noFill/>
        </p:spPr>
        <p:txBody>
          <a:bodyPr wrap="none" rtlCol="0">
            <a:spAutoFit/>
          </a:bodyPr>
          <a:lstStyle/>
          <a:p>
            <a:r>
              <a:rPr lang="en-US" sz="2400" dirty="0" smtClean="0">
                <a:solidFill>
                  <a:srgbClr val="D60093"/>
                </a:solidFill>
              </a:rPr>
              <a:t>Beauty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56</a:t>
            </a:fld>
            <a:endParaRPr lang="en-US"/>
          </a:p>
        </p:txBody>
      </p:sp>
      <p:pic>
        <p:nvPicPr>
          <p:cNvPr id="5123" name="Picture 3"/>
          <p:cNvPicPr>
            <a:picLocks noChangeAspect="1" noChangeArrowheads="1"/>
          </p:cNvPicPr>
          <p:nvPr/>
        </p:nvPicPr>
        <p:blipFill>
          <a:blip r:embed="rId2" cstate="print"/>
          <a:srcRect/>
          <a:stretch>
            <a:fillRect/>
          </a:stretch>
        </p:blipFill>
        <p:spPr bwMode="auto">
          <a:xfrm>
            <a:off x="4000500" y="228600"/>
            <a:ext cx="4991100" cy="4800600"/>
          </a:xfrm>
          <a:prstGeom prst="rect">
            <a:avLst/>
          </a:prstGeom>
          <a:noFill/>
          <a:ln w="9525">
            <a:noFill/>
            <a:miter lim="800000"/>
            <a:headEnd/>
            <a:tailEnd/>
          </a:ln>
        </p:spPr>
      </p:pic>
      <p:sp>
        <p:nvSpPr>
          <p:cNvPr id="6" name="TextBox 5"/>
          <p:cNvSpPr txBox="1"/>
          <p:nvPr/>
        </p:nvSpPr>
        <p:spPr>
          <a:xfrm>
            <a:off x="381000" y="496431"/>
            <a:ext cx="3352800" cy="2246769"/>
          </a:xfrm>
          <a:prstGeom prst="rect">
            <a:avLst/>
          </a:prstGeom>
          <a:noFill/>
        </p:spPr>
        <p:txBody>
          <a:bodyPr wrap="square" rtlCol="0">
            <a:spAutoFit/>
          </a:bodyPr>
          <a:lstStyle/>
          <a:p>
            <a:pPr algn="ctr"/>
            <a:r>
              <a:rPr lang="en-US" sz="2800" dirty="0" smtClean="0">
                <a:solidFill>
                  <a:schemeClr val="bg2"/>
                </a:solidFill>
              </a:rPr>
              <a:t>VTX projected uncertainties and sensitivity relative to heavy quark </a:t>
            </a:r>
          </a:p>
          <a:p>
            <a:pPr algn="ctr"/>
            <a:r>
              <a:rPr lang="en-US" sz="2800" dirty="0" smtClean="0">
                <a:solidFill>
                  <a:schemeClr val="bg2"/>
                </a:solidFill>
              </a:rPr>
              <a:t>diffusion parameter</a:t>
            </a:r>
          </a:p>
        </p:txBody>
      </p:sp>
      <p:pic>
        <p:nvPicPr>
          <p:cNvPr id="7" name="Picture 2"/>
          <p:cNvPicPr>
            <a:picLocks noChangeAspect="1" noChangeArrowheads="1"/>
          </p:cNvPicPr>
          <p:nvPr/>
        </p:nvPicPr>
        <p:blipFill>
          <a:blip r:embed="rId3" cstate="print"/>
          <a:srcRect r="61341"/>
          <a:stretch>
            <a:fillRect/>
          </a:stretch>
        </p:blipFill>
        <p:spPr bwMode="auto">
          <a:xfrm>
            <a:off x="152400" y="3400425"/>
            <a:ext cx="3733800" cy="3152775"/>
          </a:xfrm>
          <a:prstGeom prst="rect">
            <a:avLst/>
          </a:prstGeom>
          <a:noFill/>
          <a:ln w="57150">
            <a:solidFill>
              <a:srgbClr val="FFFF00"/>
            </a:solidFill>
            <a:miter lim="800000"/>
            <a:headEnd/>
            <a:tailEnd/>
          </a:ln>
        </p:spPr>
      </p:pic>
      <p:sp>
        <p:nvSpPr>
          <p:cNvPr id="8" name="TextBox 7"/>
          <p:cNvSpPr txBox="1"/>
          <p:nvPr/>
        </p:nvSpPr>
        <p:spPr>
          <a:xfrm>
            <a:off x="4114800" y="5105400"/>
            <a:ext cx="4648200" cy="1384995"/>
          </a:xfrm>
          <a:prstGeom prst="rect">
            <a:avLst/>
          </a:prstGeom>
          <a:noFill/>
        </p:spPr>
        <p:txBody>
          <a:bodyPr wrap="square" rtlCol="0">
            <a:spAutoFit/>
          </a:bodyPr>
          <a:lstStyle/>
          <a:p>
            <a:pPr algn="ctr"/>
            <a:r>
              <a:rPr lang="en-US" sz="2800" dirty="0" smtClean="0">
                <a:solidFill>
                  <a:srgbClr val="FFFF00"/>
                </a:solidFill>
              </a:rPr>
              <a:t>In extreme scenario of beauty quarks following flow field, very different prediction</a:t>
            </a:r>
          </a:p>
        </p:txBody>
      </p:sp>
      <p:sp>
        <p:nvSpPr>
          <p:cNvPr id="9" name="TextBox 8"/>
          <p:cNvSpPr txBox="1"/>
          <p:nvPr/>
        </p:nvSpPr>
        <p:spPr>
          <a:xfrm>
            <a:off x="7315200" y="3200400"/>
            <a:ext cx="1148071" cy="523220"/>
          </a:xfrm>
          <a:prstGeom prst="rect">
            <a:avLst/>
          </a:prstGeom>
          <a:noFill/>
        </p:spPr>
        <p:txBody>
          <a:bodyPr wrap="none" rtlCol="0">
            <a:spAutoFit/>
          </a:bodyPr>
          <a:lstStyle/>
          <a:p>
            <a:pPr algn="ctr"/>
            <a:r>
              <a:rPr lang="en-US" sz="2800" dirty="0" smtClean="0">
                <a:solidFill>
                  <a:srgbClr val="FF0000"/>
                </a:solidFill>
              </a:rPr>
              <a:t>Charm</a:t>
            </a:r>
          </a:p>
        </p:txBody>
      </p:sp>
      <p:sp>
        <p:nvSpPr>
          <p:cNvPr id="10" name="TextBox 9"/>
          <p:cNvSpPr txBox="1"/>
          <p:nvPr/>
        </p:nvSpPr>
        <p:spPr>
          <a:xfrm>
            <a:off x="7288752" y="1447800"/>
            <a:ext cx="1200971" cy="523220"/>
          </a:xfrm>
          <a:prstGeom prst="rect">
            <a:avLst/>
          </a:prstGeom>
          <a:noFill/>
        </p:spPr>
        <p:txBody>
          <a:bodyPr wrap="none" rtlCol="0">
            <a:spAutoFit/>
          </a:bodyPr>
          <a:lstStyle/>
          <a:p>
            <a:pPr algn="ctr"/>
            <a:r>
              <a:rPr lang="en-US" sz="2800" dirty="0" smtClean="0">
                <a:solidFill>
                  <a:srgbClr val="0070C0"/>
                </a:solidFill>
              </a:rPr>
              <a:t>Beauty</a:t>
            </a:r>
          </a:p>
        </p:txBody>
      </p:sp>
      <p:sp>
        <p:nvSpPr>
          <p:cNvPr id="12" name="Freeform 11"/>
          <p:cNvSpPr/>
          <p:nvPr/>
        </p:nvSpPr>
        <p:spPr>
          <a:xfrm>
            <a:off x="613954" y="4384766"/>
            <a:ext cx="3043646" cy="1284514"/>
          </a:xfrm>
          <a:custGeom>
            <a:avLst/>
            <a:gdLst>
              <a:gd name="connsiteX0" fmla="*/ 0 w 3043646"/>
              <a:gd name="connsiteY0" fmla="*/ 709748 h 1284514"/>
              <a:gd name="connsiteX1" fmla="*/ 222069 w 3043646"/>
              <a:gd name="connsiteY1" fmla="*/ 775063 h 1284514"/>
              <a:gd name="connsiteX2" fmla="*/ 679269 w 3043646"/>
              <a:gd name="connsiteY2" fmla="*/ 631371 h 1284514"/>
              <a:gd name="connsiteX3" fmla="*/ 1084217 w 3043646"/>
              <a:gd name="connsiteY3" fmla="*/ 226423 h 1284514"/>
              <a:gd name="connsiteX4" fmla="*/ 1463040 w 3043646"/>
              <a:gd name="connsiteY4" fmla="*/ 4354 h 1284514"/>
              <a:gd name="connsiteX5" fmla="*/ 1972492 w 3043646"/>
              <a:gd name="connsiteY5" fmla="*/ 252548 h 1284514"/>
              <a:gd name="connsiteX6" fmla="*/ 2429692 w 3043646"/>
              <a:gd name="connsiteY6" fmla="*/ 853440 h 1284514"/>
              <a:gd name="connsiteX7" fmla="*/ 2756263 w 3043646"/>
              <a:gd name="connsiteY7" fmla="*/ 1140823 h 1284514"/>
              <a:gd name="connsiteX8" fmla="*/ 3043646 w 3043646"/>
              <a:gd name="connsiteY8" fmla="*/ 1284514 h 128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3646" h="1284514">
                <a:moveTo>
                  <a:pt x="0" y="709748"/>
                </a:moveTo>
                <a:cubicBezTo>
                  <a:pt x="54429" y="748937"/>
                  <a:pt x="108858" y="788126"/>
                  <a:pt x="222069" y="775063"/>
                </a:cubicBezTo>
                <a:cubicBezTo>
                  <a:pt x="335281" y="762000"/>
                  <a:pt x="535578" y="722811"/>
                  <a:pt x="679269" y="631371"/>
                </a:cubicBezTo>
                <a:cubicBezTo>
                  <a:pt x="822960" y="539931"/>
                  <a:pt x="953589" y="330926"/>
                  <a:pt x="1084217" y="226423"/>
                </a:cubicBezTo>
                <a:cubicBezTo>
                  <a:pt x="1214845" y="121920"/>
                  <a:pt x="1314994" y="0"/>
                  <a:pt x="1463040" y="4354"/>
                </a:cubicBezTo>
                <a:cubicBezTo>
                  <a:pt x="1611086" y="8708"/>
                  <a:pt x="1811383" y="111034"/>
                  <a:pt x="1972492" y="252548"/>
                </a:cubicBezTo>
                <a:cubicBezTo>
                  <a:pt x="2133601" y="394062"/>
                  <a:pt x="2299064" y="705394"/>
                  <a:pt x="2429692" y="853440"/>
                </a:cubicBezTo>
                <a:cubicBezTo>
                  <a:pt x="2560320" y="1001486"/>
                  <a:pt x="2653937" y="1068977"/>
                  <a:pt x="2756263" y="1140823"/>
                </a:cubicBezTo>
                <a:cubicBezTo>
                  <a:pt x="2858589" y="1212669"/>
                  <a:pt x="2951117" y="1248591"/>
                  <a:pt x="3043646" y="1284514"/>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7017" y="4380412"/>
            <a:ext cx="3233058" cy="1441268"/>
          </a:xfrm>
          <a:custGeom>
            <a:avLst/>
            <a:gdLst>
              <a:gd name="connsiteX0" fmla="*/ 0 w 3233058"/>
              <a:gd name="connsiteY0" fmla="*/ 1001485 h 1441268"/>
              <a:gd name="connsiteX1" fmla="*/ 391886 w 3233058"/>
              <a:gd name="connsiteY1" fmla="*/ 309154 h 1441268"/>
              <a:gd name="connsiteX2" fmla="*/ 653143 w 3233058"/>
              <a:gd name="connsiteY2" fmla="*/ 21771 h 1441268"/>
              <a:gd name="connsiteX3" fmla="*/ 966652 w 3233058"/>
              <a:gd name="connsiteY3" fmla="*/ 178525 h 1441268"/>
              <a:gd name="connsiteX4" fmla="*/ 1345474 w 3233058"/>
              <a:gd name="connsiteY4" fmla="*/ 818605 h 1441268"/>
              <a:gd name="connsiteX5" fmla="*/ 1711234 w 3233058"/>
              <a:gd name="connsiteY5" fmla="*/ 1301931 h 1441268"/>
              <a:gd name="connsiteX6" fmla="*/ 2076994 w 3233058"/>
              <a:gd name="connsiteY6" fmla="*/ 1419497 h 1441268"/>
              <a:gd name="connsiteX7" fmla="*/ 3069772 w 3233058"/>
              <a:gd name="connsiteY7" fmla="*/ 1432559 h 1441268"/>
              <a:gd name="connsiteX8" fmla="*/ 3056709 w 3233058"/>
              <a:gd name="connsiteY8" fmla="*/ 1432559 h 14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3058" h="1441268">
                <a:moveTo>
                  <a:pt x="0" y="1001485"/>
                </a:moveTo>
                <a:cubicBezTo>
                  <a:pt x="141514" y="736962"/>
                  <a:pt x="283029" y="472440"/>
                  <a:pt x="391886" y="309154"/>
                </a:cubicBezTo>
                <a:cubicBezTo>
                  <a:pt x="500743" y="145868"/>
                  <a:pt x="557349" y="43543"/>
                  <a:pt x="653143" y="21771"/>
                </a:cubicBezTo>
                <a:cubicBezTo>
                  <a:pt x="748937" y="0"/>
                  <a:pt x="851264" y="45719"/>
                  <a:pt x="966652" y="178525"/>
                </a:cubicBezTo>
                <a:cubicBezTo>
                  <a:pt x="1082041" y="311331"/>
                  <a:pt x="1221377" y="631371"/>
                  <a:pt x="1345474" y="818605"/>
                </a:cubicBezTo>
                <a:cubicBezTo>
                  <a:pt x="1469571" y="1005839"/>
                  <a:pt x="1589314" y="1201782"/>
                  <a:pt x="1711234" y="1301931"/>
                </a:cubicBezTo>
                <a:cubicBezTo>
                  <a:pt x="1833154" y="1402080"/>
                  <a:pt x="1850571" y="1397726"/>
                  <a:pt x="2076994" y="1419497"/>
                </a:cubicBezTo>
                <a:cubicBezTo>
                  <a:pt x="2303417" y="1441268"/>
                  <a:pt x="2906486" y="1430382"/>
                  <a:pt x="3069772" y="1432559"/>
                </a:cubicBezTo>
                <a:cubicBezTo>
                  <a:pt x="3233058" y="1434736"/>
                  <a:pt x="3144883" y="1433647"/>
                  <a:pt x="3056709" y="1432559"/>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85800" y="3591580"/>
            <a:ext cx="1148071" cy="523220"/>
          </a:xfrm>
          <a:prstGeom prst="rect">
            <a:avLst/>
          </a:prstGeom>
          <a:noFill/>
        </p:spPr>
        <p:txBody>
          <a:bodyPr wrap="none" rtlCol="0">
            <a:spAutoFit/>
          </a:bodyPr>
          <a:lstStyle/>
          <a:p>
            <a:pPr algn="ctr"/>
            <a:r>
              <a:rPr lang="en-US" sz="2800" dirty="0" smtClean="0">
                <a:solidFill>
                  <a:srgbClr val="FF0000"/>
                </a:solidFill>
              </a:rPr>
              <a:t>Charm</a:t>
            </a:r>
          </a:p>
        </p:txBody>
      </p:sp>
      <p:sp>
        <p:nvSpPr>
          <p:cNvPr id="15" name="TextBox 14"/>
          <p:cNvSpPr txBox="1"/>
          <p:nvPr/>
        </p:nvSpPr>
        <p:spPr>
          <a:xfrm>
            <a:off x="2286000" y="3581400"/>
            <a:ext cx="1200971" cy="523220"/>
          </a:xfrm>
          <a:prstGeom prst="rect">
            <a:avLst/>
          </a:prstGeom>
          <a:noFill/>
        </p:spPr>
        <p:txBody>
          <a:bodyPr wrap="none" rtlCol="0">
            <a:spAutoFit/>
          </a:bodyPr>
          <a:lstStyle/>
          <a:p>
            <a:pPr algn="ctr"/>
            <a:r>
              <a:rPr lang="en-US" sz="2800" dirty="0" smtClean="0">
                <a:solidFill>
                  <a:srgbClr val="0070C0"/>
                </a:solidFill>
              </a:rPr>
              <a:t>Beauty</a:t>
            </a:r>
          </a:p>
        </p:txBody>
      </p:sp>
      <p:sp>
        <p:nvSpPr>
          <p:cNvPr id="16" name="Rectangle 15"/>
          <p:cNvSpPr/>
          <p:nvPr/>
        </p:nvSpPr>
        <p:spPr>
          <a:xfrm>
            <a:off x="3276600" y="40386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p:bldP spid="15" grpId="0"/>
      <p:bldP spid="16" grpId="0" animBg="1"/>
      <p:bldP spid="16"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57</a:t>
            </a:fld>
            <a:endParaRPr lang="en-US"/>
          </a:p>
        </p:txBody>
      </p:sp>
      <p:pic>
        <p:nvPicPr>
          <p:cNvPr id="5" name="Picture 3"/>
          <p:cNvPicPr>
            <a:picLocks noChangeAspect="1" noChangeArrowheads="1"/>
          </p:cNvPicPr>
          <p:nvPr/>
        </p:nvPicPr>
        <p:blipFill>
          <a:blip r:embed="rId2" cstate="print"/>
          <a:srcRect/>
          <a:stretch>
            <a:fillRect/>
          </a:stretch>
        </p:blipFill>
        <p:spPr bwMode="auto">
          <a:xfrm>
            <a:off x="381000" y="762000"/>
            <a:ext cx="8361252"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58</a:t>
            </a:fld>
            <a:endParaRPr lang="en-US"/>
          </a:p>
        </p:txBody>
      </p:sp>
      <p:pic>
        <p:nvPicPr>
          <p:cNvPr id="6" name="Picture 1" descr="C:\Users\nagle\AppData\Local\Temp\Fraction_good_pixels_B0B1-1.png"/>
          <p:cNvPicPr>
            <a:picLocks noChangeAspect="1" noChangeArrowheads="1"/>
          </p:cNvPicPr>
          <p:nvPr/>
        </p:nvPicPr>
        <p:blipFill>
          <a:blip r:embed="rId2" cstate="print"/>
          <a:srcRect/>
          <a:stretch>
            <a:fillRect/>
          </a:stretch>
        </p:blipFill>
        <p:spPr bwMode="auto">
          <a:xfrm>
            <a:off x="0" y="0"/>
            <a:ext cx="8467725" cy="3533775"/>
          </a:xfrm>
          <a:prstGeom prst="rect">
            <a:avLst/>
          </a:prstGeom>
          <a:noFill/>
        </p:spPr>
      </p:pic>
      <p:pic>
        <p:nvPicPr>
          <p:cNvPr id="3073" name="Picture 1" descr="C:\Users\nagle\AppData\Local\Temp\Fraction_good_strips_B2B3-2.png"/>
          <p:cNvPicPr>
            <a:picLocks noChangeAspect="1" noChangeArrowheads="1"/>
          </p:cNvPicPr>
          <p:nvPr/>
        </p:nvPicPr>
        <p:blipFill>
          <a:blip r:embed="rId3" cstate="print"/>
          <a:srcRect/>
          <a:stretch>
            <a:fillRect/>
          </a:stretch>
        </p:blipFill>
        <p:spPr bwMode="auto">
          <a:xfrm>
            <a:off x="-47625" y="2209800"/>
            <a:ext cx="8429625" cy="4495800"/>
          </a:xfrm>
          <a:prstGeom prst="rect">
            <a:avLst/>
          </a:prstGeom>
          <a:noFill/>
        </p:spPr>
      </p:pic>
      <p:pic>
        <p:nvPicPr>
          <p:cNvPr id="78851" name="Picture 3"/>
          <p:cNvPicPr>
            <a:picLocks noChangeAspect="1" noChangeArrowheads="1"/>
          </p:cNvPicPr>
          <p:nvPr/>
        </p:nvPicPr>
        <p:blipFill>
          <a:blip r:embed="rId4" cstate="print"/>
          <a:srcRect t="15625" r="62299" b="11458"/>
          <a:stretch>
            <a:fillRect/>
          </a:stretch>
        </p:blipFill>
        <p:spPr bwMode="auto">
          <a:xfrm>
            <a:off x="2743201" y="-254493"/>
            <a:ext cx="6400800" cy="69600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59</a:t>
            </a:fld>
            <a:endParaRPr lang="en-US"/>
          </a:p>
        </p:txBody>
      </p:sp>
      <p:sp>
        <p:nvSpPr>
          <p:cNvPr id="5" name="TextBox 4"/>
          <p:cNvSpPr txBox="1"/>
          <p:nvPr/>
        </p:nvSpPr>
        <p:spPr>
          <a:xfrm>
            <a:off x="685800" y="152400"/>
            <a:ext cx="7824001" cy="523220"/>
          </a:xfrm>
          <a:prstGeom prst="rect">
            <a:avLst/>
          </a:prstGeom>
          <a:noFill/>
        </p:spPr>
        <p:txBody>
          <a:bodyPr wrap="none" rtlCol="0">
            <a:spAutoFit/>
          </a:bodyPr>
          <a:lstStyle/>
          <a:p>
            <a:r>
              <a:rPr lang="en-US" sz="2800" u="sng" dirty="0" smtClean="0">
                <a:solidFill>
                  <a:schemeClr val="bg2"/>
                </a:solidFill>
              </a:rPr>
              <a:t>Can a nearly </a:t>
            </a:r>
            <a:r>
              <a:rPr lang="en-US" sz="2800" u="sng" dirty="0" err="1" smtClean="0">
                <a:solidFill>
                  <a:schemeClr val="bg2"/>
                </a:solidFill>
              </a:rPr>
              <a:t>inviscid</a:t>
            </a:r>
            <a:r>
              <a:rPr lang="en-US" sz="2800" u="sng" dirty="0" smtClean="0">
                <a:solidFill>
                  <a:schemeClr val="bg2"/>
                </a:solidFill>
              </a:rPr>
              <a:t> fluid be created in p(d) + A too?</a:t>
            </a:r>
          </a:p>
        </p:txBody>
      </p:sp>
      <p:sp>
        <p:nvSpPr>
          <p:cNvPr id="8" name="TextBox 7"/>
          <p:cNvSpPr txBox="1"/>
          <p:nvPr/>
        </p:nvSpPr>
        <p:spPr>
          <a:xfrm>
            <a:off x="304800" y="4693384"/>
            <a:ext cx="8555675" cy="1631216"/>
          </a:xfrm>
          <a:prstGeom prst="rect">
            <a:avLst/>
          </a:prstGeom>
          <a:noFill/>
        </p:spPr>
        <p:txBody>
          <a:bodyPr wrap="none" rtlCol="0">
            <a:spAutoFit/>
          </a:bodyPr>
          <a:lstStyle/>
          <a:p>
            <a:pPr algn="ctr"/>
            <a:r>
              <a:rPr lang="en-US" sz="2800" dirty="0" smtClean="0">
                <a:solidFill>
                  <a:schemeClr val="bg2"/>
                </a:solidFill>
              </a:rPr>
              <a:t>Hydrodynamic flow?  </a:t>
            </a:r>
            <a:r>
              <a:rPr lang="en-US" sz="2800" dirty="0" err="1" smtClean="0">
                <a:solidFill>
                  <a:schemeClr val="bg2"/>
                </a:solidFill>
              </a:rPr>
              <a:t>Glasma</a:t>
            </a:r>
            <a:r>
              <a:rPr lang="en-US" sz="2800" dirty="0" smtClean="0">
                <a:solidFill>
                  <a:schemeClr val="bg2"/>
                </a:solidFill>
              </a:rPr>
              <a:t> diagrams?  Something else?</a:t>
            </a:r>
          </a:p>
          <a:p>
            <a:pPr algn="ctr"/>
            <a:endParaRPr lang="en-US" sz="1600" dirty="0" smtClean="0">
              <a:solidFill>
                <a:schemeClr val="bg2"/>
              </a:solidFill>
            </a:endParaRPr>
          </a:p>
          <a:p>
            <a:pPr algn="ctr"/>
            <a:r>
              <a:rPr lang="en-US" sz="2800" dirty="0" smtClean="0">
                <a:solidFill>
                  <a:srgbClr val="FFFF00"/>
                </a:solidFill>
              </a:rPr>
              <a:t>LHC has highest </a:t>
            </a:r>
            <a:r>
              <a:rPr lang="en-US" sz="2800" dirty="0" err="1" smtClean="0">
                <a:solidFill>
                  <a:srgbClr val="FFFF00"/>
                </a:solidFill>
              </a:rPr>
              <a:t>parton</a:t>
            </a:r>
            <a:r>
              <a:rPr lang="en-US" sz="2800" dirty="0" smtClean="0">
                <a:solidFill>
                  <a:srgbClr val="FFFF00"/>
                </a:solidFill>
              </a:rPr>
              <a:t> densities…</a:t>
            </a:r>
          </a:p>
          <a:p>
            <a:pPr algn="ctr"/>
            <a:r>
              <a:rPr lang="en-US" sz="2800" dirty="0" smtClean="0">
                <a:solidFill>
                  <a:srgbClr val="FFFF00"/>
                </a:solidFill>
              </a:rPr>
              <a:t>RHIC has unique access to geometry controls…</a:t>
            </a:r>
          </a:p>
        </p:txBody>
      </p:sp>
      <p:sp>
        <p:nvSpPr>
          <p:cNvPr id="9" name="TextBox 8"/>
          <p:cNvSpPr txBox="1"/>
          <p:nvPr/>
        </p:nvSpPr>
        <p:spPr>
          <a:xfrm>
            <a:off x="6019800" y="990600"/>
            <a:ext cx="3560526" cy="1384995"/>
          </a:xfrm>
          <a:prstGeom prst="rect">
            <a:avLst/>
          </a:prstGeom>
          <a:noFill/>
        </p:spPr>
        <p:txBody>
          <a:bodyPr wrap="none" rtlCol="0">
            <a:spAutoFit/>
          </a:bodyPr>
          <a:lstStyle/>
          <a:p>
            <a:r>
              <a:rPr lang="en-US" sz="2800" dirty="0" smtClean="0">
                <a:solidFill>
                  <a:schemeClr val="bg2"/>
                </a:solidFill>
              </a:rPr>
              <a:t>IP </a:t>
            </a:r>
            <a:r>
              <a:rPr lang="en-US" sz="2800" dirty="0" err="1" smtClean="0">
                <a:solidFill>
                  <a:schemeClr val="bg2"/>
                </a:solidFill>
              </a:rPr>
              <a:t>Glasma</a:t>
            </a:r>
            <a:r>
              <a:rPr lang="en-US" sz="2800" dirty="0" smtClean="0">
                <a:solidFill>
                  <a:schemeClr val="bg2"/>
                </a:solidFill>
              </a:rPr>
              <a:t> versus Other</a:t>
            </a:r>
          </a:p>
          <a:p>
            <a:endParaRPr lang="en-US" sz="2800" dirty="0" smtClean="0">
              <a:solidFill>
                <a:schemeClr val="bg2"/>
              </a:solidFill>
            </a:endParaRPr>
          </a:p>
          <a:p>
            <a:endParaRPr lang="en-US" sz="2800" dirty="0" smtClean="0">
              <a:solidFill>
                <a:schemeClr val="bg2"/>
              </a:solidFill>
            </a:endParaRPr>
          </a:p>
        </p:txBody>
      </p:sp>
      <p:pic>
        <p:nvPicPr>
          <p:cNvPr id="15361" name="Picture 1"/>
          <p:cNvPicPr>
            <a:picLocks noChangeAspect="1" noChangeArrowheads="1"/>
          </p:cNvPicPr>
          <p:nvPr/>
        </p:nvPicPr>
        <p:blipFill>
          <a:blip r:embed="rId2" cstate="print"/>
          <a:srcRect/>
          <a:stretch>
            <a:fillRect/>
          </a:stretch>
        </p:blipFill>
        <p:spPr bwMode="auto">
          <a:xfrm>
            <a:off x="6248400" y="0"/>
            <a:ext cx="4133850" cy="8315325"/>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4267200" y="1143000"/>
            <a:ext cx="5172075" cy="424815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1219200" y="1143000"/>
            <a:ext cx="5334000" cy="4429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6</a:t>
            </a:fld>
            <a:endParaRPr lang="en-US"/>
          </a:p>
        </p:txBody>
      </p:sp>
      <p:pic>
        <p:nvPicPr>
          <p:cNvPr id="65538" name="Picture 2"/>
          <p:cNvPicPr>
            <a:picLocks noChangeAspect="1" noChangeArrowheads="1"/>
          </p:cNvPicPr>
          <p:nvPr/>
        </p:nvPicPr>
        <p:blipFill>
          <a:blip r:embed="rId2" cstate="print"/>
          <a:srcRect/>
          <a:stretch>
            <a:fillRect/>
          </a:stretch>
        </p:blipFill>
        <p:spPr bwMode="auto">
          <a:xfrm>
            <a:off x="533400" y="838200"/>
            <a:ext cx="8077200" cy="4685530"/>
          </a:xfrm>
          <a:prstGeom prst="rect">
            <a:avLst/>
          </a:prstGeom>
          <a:noFill/>
          <a:ln w="9525">
            <a:noFill/>
            <a:miter lim="800000"/>
            <a:headEnd/>
            <a:tailEnd/>
          </a:ln>
        </p:spPr>
      </p:pic>
      <p:sp>
        <p:nvSpPr>
          <p:cNvPr id="6" name="TextBox 5"/>
          <p:cNvSpPr txBox="1"/>
          <p:nvPr/>
        </p:nvSpPr>
        <p:spPr>
          <a:xfrm>
            <a:off x="533400" y="762000"/>
            <a:ext cx="1709122" cy="369332"/>
          </a:xfrm>
          <a:prstGeom prst="rect">
            <a:avLst/>
          </a:prstGeom>
          <a:noFill/>
        </p:spPr>
        <p:txBody>
          <a:bodyPr wrap="none" rtlCol="0">
            <a:spAutoFit/>
          </a:bodyPr>
          <a:lstStyle/>
          <a:p>
            <a:r>
              <a:rPr lang="en-US" dirty="0" smtClean="0"/>
              <a:t>arXiv:1404.5291</a:t>
            </a:r>
          </a:p>
        </p:txBody>
      </p:sp>
      <p:sp>
        <p:nvSpPr>
          <p:cNvPr id="5" name="TextBox 4"/>
          <p:cNvSpPr txBox="1"/>
          <p:nvPr/>
        </p:nvSpPr>
        <p:spPr>
          <a:xfrm>
            <a:off x="1987024" y="76200"/>
            <a:ext cx="5175776" cy="707886"/>
          </a:xfrm>
          <a:prstGeom prst="rect">
            <a:avLst/>
          </a:prstGeom>
          <a:noFill/>
        </p:spPr>
        <p:txBody>
          <a:bodyPr wrap="none" rtlCol="0">
            <a:spAutoFit/>
          </a:bodyPr>
          <a:lstStyle/>
          <a:p>
            <a:r>
              <a:rPr lang="en-US" sz="4000" u="sng" dirty="0" smtClean="0">
                <a:solidFill>
                  <a:schemeClr val="bg2"/>
                </a:solidFill>
              </a:rPr>
              <a:t>HBT Source Size in </a:t>
            </a:r>
            <a:r>
              <a:rPr lang="en-US" sz="4000" u="sng" dirty="0" err="1" smtClean="0">
                <a:solidFill>
                  <a:schemeClr val="bg2"/>
                </a:solidFill>
              </a:rPr>
              <a:t>d+Au</a:t>
            </a:r>
            <a:endParaRPr lang="en-US" sz="4000" u="sng" dirty="0" smtClean="0">
              <a:solidFill>
                <a:schemeClr val="bg2"/>
              </a:solidFill>
            </a:endParaRPr>
          </a:p>
        </p:txBody>
      </p:sp>
      <p:sp>
        <p:nvSpPr>
          <p:cNvPr id="7" name="TextBox 6"/>
          <p:cNvSpPr txBox="1"/>
          <p:nvPr/>
        </p:nvSpPr>
        <p:spPr>
          <a:xfrm>
            <a:off x="304800" y="5562600"/>
            <a:ext cx="8588698" cy="954107"/>
          </a:xfrm>
          <a:prstGeom prst="rect">
            <a:avLst/>
          </a:prstGeom>
          <a:noFill/>
        </p:spPr>
        <p:txBody>
          <a:bodyPr wrap="none" rtlCol="0">
            <a:spAutoFit/>
          </a:bodyPr>
          <a:lstStyle/>
          <a:p>
            <a:pPr algn="ctr"/>
            <a:r>
              <a:rPr lang="en-US" sz="2800" dirty="0" smtClean="0">
                <a:solidFill>
                  <a:schemeClr val="bg2"/>
                </a:solidFill>
              </a:rPr>
              <a:t>Smooth trend of final size with initial geometry</a:t>
            </a:r>
          </a:p>
          <a:p>
            <a:pPr algn="ctr"/>
            <a:r>
              <a:rPr lang="en-US" sz="2800" dirty="0" smtClean="0">
                <a:solidFill>
                  <a:schemeClr val="bg2"/>
                </a:solidFill>
              </a:rPr>
              <a:t>p(d)+A central has smaller initial size than A+A peripheral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60</a:t>
            </a:fld>
            <a:endParaRPr lang="en-US"/>
          </a:p>
        </p:txBody>
      </p:sp>
      <p:pic>
        <p:nvPicPr>
          <p:cNvPr id="5" name="Picture 4"/>
          <p:cNvPicPr>
            <a:picLocks noChangeAspect="1" noChangeArrowheads="1"/>
          </p:cNvPicPr>
          <p:nvPr/>
        </p:nvPicPr>
        <p:blipFill>
          <a:blip r:embed="rId2" cstate="print"/>
          <a:srcRect/>
          <a:stretch>
            <a:fillRect/>
          </a:stretch>
        </p:blipFill>
        <p:spPr bwMode="auto">
          <a:xfrm>
            <a:off x="1752600" y="761999"/>
            <a:ext cx="6096000" cy="5734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7</a:t>
            </a:fld>
            <a:endParaRPr lang="en-US"/>
          </a:p>
        </p:txBody>
      </p:sp>
      <p:pic>
        <p:nvPicPr>
          <p:cNvPr id="64514" name="Picture 2"/>
          <p:cNvPicPr>
            <a:picLocks noChangeAspect="1" noChangeArrowheads="1"/>
          </p:cNvPicPr>
          <p:nvPr/>
        </p:nvPicPr>
        <p:blipFill>
          <a:blip r:embed="rId2" cstate="print"/>
          <a:srcRect/>
          <a:stretch>
            <a:fillRect/>
          </a:stretch>
        </p:blipFill>
        <p:spPr bwMode="auto">
          <a:xfrm>
            <a:off x="1" y="762000"/>
            <a:ext cx="9144000" cy="5689115"/>
          </a:xfrm>
          <a:prstGeom prst="rect">
            <a:avLst/>
          </a:prstGeom>
          <a:noFill/>
          <a:ln w="9525">
            <a:noFill/>
            <a:miter lim="800000"/>
            <a:headEnd/>
            <a:tailEnd/>
          </a:ln>
        </p:spPr>
      </p:pic>
      <p:sp>
        <p:nvSpPr>
          <p:cNvPr id="5" name="TextBox 4"/>
          <p:cNvSpPr txBox="1"/>
          <p:nvPr/>
        </p:nvSpPr>
        <p:spPr>
          <a:xfrm>
            <a:off x="1905000" y="0"/>
            <a:ext cx="5312416" cy="707886"/>
          </a:xfrm>
          <a:prstGeom prst="rect">
            <a:avLst/>
          </a:prstGeom>
          <a:noFill/>
        </p:spPr>
        <p:txBody>
          <a:bodyPr wrap="none" rtlCol="0">
            <a:spAutoFit/>
          </a:bodyPr>
          <a:lstStyle/>
          <a:p>
            <a:r>
              <a:rPr lang="en-US" sz="4000" u="sng" dirty="0" smtClean="0">
                <a:solidFill>
                  <a:schemeClr val="bg2"/>
                </a:solidFill>
              </a:rPr>
              <a:t>Charm electrons in </a:t>
            </a:r>
            <a:r>
              <a:rPr lang="en-US" sz="4000" u="sng" dirty="0" err="1" smtClean="0">
                <a:solidFill>
                  <a:schemeClr val="bg2"/>
                </a:solidFill>
              </a:rPr>
              <a:t>d+Au</a:t>
            </a:r>
            <a:endParaRPr lang="en-US" sz="4000" u="sng" dirty="0" smtClean="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586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EC780D8-E978-4CA6-90ED-B711AF6CF522}" type="slidenum">
              <a:rPr lang="en-US" smtClean="0"/>
              <a:pPr/>
              <a:t>8</a:t>
            </a:fld>
            <a:endParaRPr lang="en-US"/>
          </a:p>
        </p:txBody>
      </p:sp>
      <p:pic>
        <p:nvPicPr>
          <p:cNvPr id="5" name="Picture 4" descr="movie_charmflow.gif"/>
          <p:cNvPicPr>
            <a:picLocks noChangeAspect="1"/>
          </p:cNvPicPr>
          <p:nvPr/>
        </p:nvPicPr>
        <p:blipFill>
          <a:blip r:embed="rId2" cstate="print"/>
          <a:stretch>
            <a:fillRect/>
          </a:stretch>
        </p:blipFill>
        <p:spPr>
          <a:xfrm>
            <a:off x="1295400" y="838200"/>
            <a:ext cx="17884061" cy="5562600"/>
          </a:xfrm>
          <a:prstGeom prst="rect">
            <a:avLst/>
          </a:prstGeom>
        </p:spPr>
      </p:pic>
      <p:sp>
        <p:nvSpPr>
          <p:cNvPr id="6" name="TextBox 5"/>
          <p:cNvSpPr txBox="1"/>
          <p:nvPr/>
        </p:nvSpPr>
        <p:spPr>
          <a:xfrm>
            <a:off x="1905000" y="0"/>
            <a:ext cx="5038174" cy="707886"/>
          </a:xfrm>
          <a:prstGeom prst="rect">
            <a:avLst/>
          </a:prstGeom>
          <a:noFill/>
        </p:spPr>
        <p:txBody>
          <a:bodyPr wrap="none" rtlCol="0">
            <a:spAutoFit/>
          </a:bodyPr>
          <a:lstStyle/>
          <a:p>
            <a:r>
              <a:rPr lang="en-US" sz="4000" u="sng" dirty="0" smtClean="0">
                <a:solidFill>
                  <a:schemeClr val="bg2"/>
                </a:solidFill>
              </a:rPr>
              <a:t>Charm Flow in </a:t>
            </a:r>
            <a:r>
              <a:rPr lang="en-US" sz="4000" u="sng" dirty="0" err="1" smtClean="0">
                <a:solidFill>
                  <a:schemeClr val="bg2"/>
                </a:solidFill>
              </a:rPr>
              <a:t>d+Au</a:t>
            </a:r>
            <a:r>
              <a:rPr lang="en-US" sz="4000" u="sng" dirty="0" smtClean="0">
                <a:solidFill>
                  <a:schemeClr val="bg2"/>
                </a:solidFill>
              </a:rPr>
              <a:t> (?)</a:t>
            </a:r>
          </a:p>
        </p:txBody>
      </p:sp>
      <p:sp>
        <p:nvSpPr>
          <p:cNvPr id="8" name="Rectangle 7"/>
          <p:cNvSpPr/>
          <p:nvPr/>
        </p:nvSpPr>
        <p:spPr>
          <a:xfrm>
            <a:off x="7315200" y="685800"/>
            <a:ext cx="5867400" cy="586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C780D8-E978-4CA6-90ED-B711AF6CF522}" type="slidenum">
              <a:rPr lang="en-US" smtClean="0"/>
              <a:pPr/>
              <a:t>9</a:t>
            </a:fld>
            <a:endParaRPr lang="en-US"/>
          </a:p>
        </p:txBody>
      </p:sp>
      <p:pic>
        <p:nvPicPr>
          <p:cNvPr id="63490" name="Picture 2"/>
          <p:cNvPicPr>
            <a:picLocks noChangeAspect="1" noChangeArrowheads="1"/>
          </p:cNvPicPr>
          <p:nvPr/>
        </p:nvPicPr>
        <p:blipFill>
          <a:blip r:embed="rId2" cstate="print"/>
          <a:srcRect/>
          <a:stretch>
            <a:fillRect/>
          </a:stretch>
        </p:blipFill>
        <p:spPr bwMode="auto">
          <a:xfrm>
            <a:off x="0" y="762000"/>
            <a:ext cx="9144000" cy="5867671"/>
          </a:xfrm>
          <a:prstGeom prst="rect">
            <a:avLst/>
          </a:prstGeom>
          <a:noFill/>
          <a:ln w="9525">
            <a:noFill/>
            <a:miter lim="800000"/>
            <a:headEnd/>
            <a:tailEnd/>
          </a:ln>
        </p:spPr>
      </p:pic>
      <p:sp>
        <p:nvSpPr>
          <p:cNvPr id="5" name="TextBox 4"/>
          <p:cNvSpPr txBox="1"/>
          <p:nvPr/>
        </p:nvSpPr>
        <p:spPr>
          <a:xfrm>
            <a:off x="2986483" y="0"/>
            <a:ext cx="2880917" cy="707886"/>
          </a:xfrm>
          <a:prstGeom prst="rect">
            <a:avLst/>
          </a:prstGeom>
          <a:noFill/>
        </p:spPr>
        <p:txBody>
          <a:bodyPr wrap="none" rtlCol="0">
            <a:spAutoFit/>
          </a:bodyPr>
          <a:lstStyle/>
          <a:p>
            <a:r>
              <a:rPr lang="en-US" sz="4000" u="sng" dirty="0" smtClean="0">
                <a:solidFill>
                  <a:schemeClr val="bg2"/>
                </a:solidFill>
              </a:rPr>
              <a:t>J/</a:t>
            </a:r>
            <a:r>
              <a:rPr lang="en-US" sz="4000" u="sng" dirty="0" smtClean="0">
                <a:solidFill>
                  <a:schemeClr val="bg2"/>
                </a:solidFill>
                <a:latin typeface="Symbol" pitchFamily="18" charset="2"/>
              </a:rPr>
              <a:t>y</a:t>
            </a:r>
            <a:r>
              <a:rPr lang="en-US" sz="4000" u="sng" dirty="0" smtClean="0">
                <a:solidFill>
                  <a:schemeClr val="bg2"/>
                </a:solidFill>
              </a:rPr>
              <a:t> in </a:t>
            </a:r>
            <a:r>
              <a:rPr lang="en-US" sz="4000" u="sng" dirty="0" err="1" smtClean="0">
                <a:solidFill>
                  <a:schemeClr val="bg2"/>
                </a:solidFill>
              </a:rPr>
              <a:t>Cu+Au</a:t>
            </a:r>
            <a:endParaRPr lang="en-US" sz="4000" u="sng" dirty="0" smtClean="0">
              <a:solidFill>
                <a:schemeClr val="bg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10394</TotalTime>
  <Words>2315</Words>
  <Application>Microsoft Office PowerPoint</Application>
  <PresentationFormat>On-screen Show (4:3)</PresentationFormat>
  <Paragraphs>435</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nagle</dc:creator>
  <cp:lastModifiedBy>pppp</cp:lastModifiedBy>
  <cp:revision>128</cp:revision>
  <dcterms:created xsi:type="dcterms:W3CDTF">2013-05-29T22:20:01Z</dcterms:created>
  <dcterms:modified xsi:type="dcterms:W3CDTF">2014-06-11T13:26:36Z</dcterms:modified>
</cp:coreProperties>
</file>