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</p:sldMasterIdLst>
  <p:notesMasterIdLst>
    <p:notesMasterId r:id="rId44"/>
  </p:notesMasterIdLst>
  <p:handoutMasterIdLst>
    <p:handoutMasterId r:id="rId45"/>
  </p:handoutMasterIdLst>
  <p:sldIdLst>
    <p:sldId id="256" r:id="rId28"/>
    <p:sldId id="280" r:id="rId29"/>
    <p:sldId id="372" r:id="rId30"/>
    <p:sldId id="373" r:id="rId31"/>
    <p:sldId id="316" r:id="rId32"/>
    <p:sldId id="376" r:id="rId33"/>
    <p:sldId id="359" r:id="rId34"/>
    <p:sldId id="375" r:id="rId35"/>
    <p:sldId id="282" r:id="rId36"/>
    <p:sldId id="354" r:id="rId37"/>
    <p:sldId id="355" r:id="rId38"/>
    <p:sldId id="371" r:id="rId39"/>
    <p:sldId id="285" r:id="rId40"/>
    <p:sldId id="361" r:id="rId41"/>
    <p:sldId id="340" r:id="rId42"/>
    <p:sldId id="339" r:id="rId43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FF"/>
    <a:srgbClr val="0070C0"/>
    <a:srgbClr val="FFFF00"/>
    <a:srgbClr val="C0FFB6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2"/>
    <p:restoredTop sz="50000" autoAdjust="0"/>
  </p:normalViewPr>
  <p:slideViewPr>
    <p:cSldViewPr>
      <p:cViewPr varScale="1">
        <p:scale>
          <a:sx n="60" d="100"/>
          <a:sy n="60" d="100"/>
        </p:scale>
        <p:origin x="136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36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91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2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39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8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24806" y="3961606"/>
            <a:ext cx="1060529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Martin L. Purschke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Sr. Physicist at BNL</a:t>
            </a: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Former DAQ guy of PHENIX</a:t>
            </a: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Now in the same role in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30% of my time is spent on EIC-themed things</a:t>
            </a: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eRD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{1,6,23} </a:t>
            </a:r>
          </a:p>
          <a:p>
            <a:pPr eaLnBrk="1" hangingPunct="1"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2 BNL LDRDs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DFD7E-31F0-2440-B5A9-BC613AF75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406" y="761206"/>
            <a:ext cx="3747294" cy="1372115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D3F7D947-98F5-DD42-9B9D-5D7B3A14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Who I am</a:t>
            </a:r>
          </a:p>
        </p:txBody>
      </p:sp>
    </p:spTree>
    <p:extLst>
      <p:ext uri="{BB962C8B-B14F-4D97-AF65-F5344CB8AC3E}">
        <p14:creationId xmlns:p14="http://schemas.microsoft.com/office/powerpoint/2010/main" val="1784592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623146" y="4156074"/>
            <a:ext cx="11136260" cy="51816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Measurements on autopilot through scripting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3151" y="7585074"/>
            <a:ext cx="1610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Calorimeter</a:t>
            </a:r>
            <a:b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Module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75951" y="8270874"/>
            <a:ext cx="726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PMT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0951" y="5909642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X-Y step motor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9951" y="7889874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Light Fiber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2132806"/>
            <a:ext cx="12216606" cy="182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Figure out how uniform the light response of one of our </a:t>
            </a:r>
            <a:r>
              <a:rPr lang="en-US" sz="2400" dirty="0" err="1">
                <a:latin typeface="Arial Narrow"/>
              </a:rPr>
              <a:t>emcal</a:t>
            </a:r>
            <a:r>
              <a:rPr lang="en-US" sz="2400" dirty="0">
                <a:latin typeface="Arial Narrow"/>
              </a:rPr>
              <a:t> modules is: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Move a light fiber injecting light with 2 step motors, take a run for each position w/ 4000 events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50 x 25 = 1250 positions  (you really want to automate that)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Let it run overnight, come back in the morning, look at the data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22603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5606" y="2590006"/>
            <a:ext cx="40386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25 positions in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       move the Y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50 positions in x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move the x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next x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next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7606" y="1066006"/>
            <a:ext cx="7761591" cy="7848302"/>
          </a:xfrm>
          <a:prstGeom prst="rect">
            <a:avLst/>
          </a:prstGeom>
          <a:solidFill>
            <a:srgbClr val="F9FFD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#! /bin/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sh</a:t>
            </a:r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STARTPOSX=0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STARTPOSY=9900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INCREMENTX=200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INCREMENTY=-200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CURRENTPOSY=$STARTPOSY</a:t>
            </a:r>
          </a:p>
          <a:p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for posy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25)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2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sleep 5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CURRENTPOSY=$(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+ $INCREMENTY)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CURRENTPOSX=$STARTPOSX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for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posx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50)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echo "moving to $CURRENTPOSX"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1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sleep 5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800000"/>
                </a:solidFill>
                <a:latin typeface="Courier New"/>
                <a:cs typeface="Courier New"/>
              </a:rPr>
              <a:t>   	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	   CURRENTPOSX=$(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+ $INCREMENTX)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done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86806" y="3733006"/>
            <a:ext cx="25908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072606" y="4342606"/>
            <a:ext cx="2438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844006" y="5561806"/>
            <a:ext cx="2590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25006" y="6400006"/>
            <a:ext cx="25146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853406" y="8152606"/>
            <a:ext cx="3581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20006" y="8609806"/>
            <a:ext cx="36576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405606" y="1218406"/>
            <a:ext cx="12344400" cy="6630115"/>
            <a:chOff x="405606" y="1218406"/>
            <a:chExt cx="12344400" cy="6630115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101806" y="1218406"/>
              <a:ext cx="4419600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indent="4763" eaLnBrk="1" hangingPunct="1">
                <a:spcBef>
                  <a:spcPts val="1963"/>
                </a:spcBef>
                <a:buClrTx/>
                <a:buFontTx/>
                <a:buNone/>
                <a:tabLst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The DAQ operation becomes an integral part of your shell environment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5606" y="2590006"/>
              <a:ext cx="12344400" cy="5258515"/>
              <a:chOff x="405606" y="2590006"/>
              <a:chExt cx="12344400" cy="52585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05606" y="2590006"/>
                <a:ext cx="5257800" cy="4876800"/>
                <a:chOff x="405606" y="2590006"/>
                <a:chExt cx="5257800" cy="4876800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996406" y="2894806"/>
                  <a:ext cx="2667000" cy="4495800"/>
                  <a:chOff x="2844006" y="2894806"/>
                  <a:chExt cx="2667000" cy="4495800"/>
                </a:xfrm>
              </p:grpSpPr>
              <p:cxnSp>
                <p:nvCxnSpPr>
                  <p:cNvPr id="4" name="Straight Arrow Connector 3"/>
                  <p:cNvCxnSpPr/>
                  <p:nvPr/>
                </p:nvCxnSpPr>
                <p:spPr bwMode="auto">
                  <a:xfrm>
                    <a:off x="4215606" y="2894806"/>
                    <a:ext cx="685800" cy="3048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" name="Straight Arrow Connector 20"/>
                  <p:cNvCxnSpPr/>
                  <p:nvPr/>
                </p:nvCxnSpPr>
                <p:spPr bwMode="auto">
                  <a:xfrm>
                    <a:off x="2844006" y="7314406"/>
                    <a:ext cx="2667000" cy="762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>
                <a:xfrm>
                  <a:off x="405606" y="2590006"/>
                  <a:ext cx="4038600" cy="4876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342900" indent="-3429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Automatic end after 4000 events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      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start the DAQ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4988415" y="3047206"/>
                <a:ext cx="7761591" cy="4801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daq_set_maxevents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4000</a:t>
                </a: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	</a:t>
                </a: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 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daq_begin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  	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wait_for_run_end.sh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26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394097" y="2209006"/>
            <a:ext cx="6714509" cy="31242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Remember our 1250 data data files?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4097" y="6019595"/>
            <a:ext cx="12216606" cy="32140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We figure out the mean of a pulse height distribution for each position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Fill that into the right “spot” </a:t>
            </a:r>
          </a:p>
          <a:p>
            <a:pPr marL="0" indent="0"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Arial Narrow"/>
              </a:rPr>
              <a:t>The position info from the stepper motors gets embedded in the data files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“throw” all 1250 data files at the analysis, and get the above plot, no tedious position lists or so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A real time-saver for many lab setups that do scans (vary bias/HV, positions, pressure (</a:t>
            </a:r>
            <a:r>
              <a:rPr lang="en-US" sz="2400" dirty="0" err="1">
                <a:latin typeface="Arial Narrow"/>
              </a:rPr>
              <a:t>cherenkovs</a:t>
            </a:r>
            <a:r>
              <a:rPr lang="en-US" sz="2400" dirty="0">
                <a:latin typeface="Arial Narrow"/>
              </a:rPr>
              <a:t>) </a:t>
            </a:r>
            <a:r>
              <a:rPr lang="en-US" sz="2400" dirty="0" err="1">
                <a:latin typeface="Arial Narrow"/>
              </a:rPr>
              <a:t>etc</a:t>
            </a:r>
            <a:r>
              <a:rPr lang="en-US" sz="2400" dirty="0">
                <a:latin typeface="Arial Narrow"/>
              </a:rPr>
              <a:t> </a:t>
            </a:r>
            <a:r>
              <a:rPr lang="en-US" sz="2400" dirty="0" err="1">
                <a:latin typeface="Arial Narrow"/>
              </a:rPr>
              <a:t>etc</a:t>
            </a:r>
            <a:r>
              <a:rPr lang="en-US" sz="2400" dirty="0">
                <a:latin typeface="Arial Narrow"/>
              </a:rPr>
              <a:t>)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8A995-EC24-9944-AD98-6931D790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739" y="2209006"/>
            <a:ext cx="5442623" cy="36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53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Automated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Elog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Entries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6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RCDAQ can make automated entries in your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Elog</a:t>
            </a: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Of course you can make your own entries, document stuff, edit entries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Gives a nice timeline 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log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06" y="3169126"/>
            <a:ext cx="8534400" cy="65074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368006" y="4647406"/>
            <a:ext cx="1447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4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Meta Data forensics example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1980406"/>
            <a:ext cx="11711018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I usually capture a webcam picture of the setup at each begin-run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Very useful if you “scan” the detector in a beam – does it move right when it should?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Here we had an issue of “more showering in the </a:t>
            </a:r>
            <a:r>
              <a:rPr lang="en-US" sz="2400" dirty="0" err="1"/>
              <a:t>HCal</a:t>
            </a:r>
            <a:r>
              <a:rPr lang="en-US" sz="2400" dirty="0"/>
              <a:t> starting with run 2743”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Nothing in the log , everyone was scratching their heads…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206" y="4121209"/>
            <a:ext cx="10158249" cy="830997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beam_00002742-0000.prdf &gt; 2742.jpg</a:t>
            </a:r>
          </a:p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beam_00002743-0000.prdf &gt; 2743.jpg</a:t>
            </a:r>
            <a:endParaRPr lang="en-US" sz="24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4206" y="5180806"/>
            <a:ext cx="10896600" cy="4038600"/>
            <a:chOff x="152400" y="3124200"/>
            <a:chExt cx="8763000" cy="3257550"/>
          </a:xfrm>
        </p:grpSpPr>
        <p:pic>
          <p:nvPicPr>
            <p:cNvPr id="15" name="Picture 14" descr="hcal_02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124200"/>
              <a:ext cx="4343400" cy="3257550"/>
            </a:xfrm>
            <a:prstGeom prst="rect">
              <a:avLst/>
            </a:prstGeom>
          </p:spPr>
        </p:pic>
        <p:pic>
          <p:nvPicPr>
            <p:cNvPr id="16" name="Picture 15" descr="hcal_027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24200"/>
              <a:ext cx="4343400" cy="325755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2286000" y="4876800"/>
              <a:ext cx="1219200" cy="10668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705600" y="4495800"/>
              <a:ext cx="1219200" cy="10668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39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 descr="rcdaqcontrol_logging.png">
            <a:extLst>
              <a:ext uri="{FF2B5EF4-FFF2-40B4-BE49-F238E27FC236}">
                <a16:creationId xmlns:a16="http://schemas.microsoft.com/office/drawing/2014/main" id="{A4A6650B-000C-624F-8E9C-35844BF1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53" y="1828006"/>
            <a:ext cx="9137653" cy="738522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29F9FB-9016-654F-81AE-50BEC2F49D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07417" y="8064824"/>
            <a:ext cx="381000" cy="685800"/>
          </a:xfrm>
          <a:prstGeom prst="straightConnector1">
            <a:avLst/>
          </a:prstGeom>
          <a:solidFill>
            <a:srgbClr val="00B8FF"/>
          </a:solidFill>
          <a:ln w="139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63500" dir="18180000" sx="106000" sy="106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391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This page is intentionally left blank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1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 -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/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DAQ system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2090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Right now we are in a R&amp;D phase for both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and EIC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is the workhorse DAQ system used in virtually all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R&amp;D efforts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Used for a lot of EIC-themed R&amp;D efforts eRD1, eRD6, eRD23, …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Readout of GEMs and derivatives (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microRwell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, LAPPD, ..) using the SRS or DREAM (almost all EIC-centric)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TPC/MVTX/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using the ATLAS FELIX card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Lots of commercial systems, DRS4, CAEN V1742, Struck Flash ADCs,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Where does RCDAQ fit into the picture?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61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eventual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DAQ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6B1E1-8E52-3149-B21A-8259EE0BC698}"/>
              </a:ext>
            </a:extLst>
          </p:cNvPr>
          <p:cNvSpPr/>
          <p:nvPr/>
        </p:nvSpPr>
        <p:spPr>
          <a:xfrm>
            <a:off x="10555681" y="3187931"/>
            <a:ext cx="2041925" cy="374557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Line 52">
            <a:extLst>
              <a:ext uri="{FF2B5EF4-FFF2-40B4-BE49-F238E27FC236}">
                <a16:creationId xmlns:a16="http://schemas.microsoft.com/office/drawing/2014/main" id="{56F5CEE7-6BBC-1747-96DD-58FDB513A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8165" y="5996127"/>
            <a:ext cx="357946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8" name="Line 58">
            <a:extLst>
              <a:ext uri="{FF2B5EF4-FFF2-40B4-BE49-F238E27FC236}">
                <a16:creationId xmlns:a16="http://schemas.microsoft.com/office/drawing/2014/main" id="{9C65CCA4-EE86-CC45-9C6A-A3A87405D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8806" y="6231391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9" name="Line 52">
            <a:extLst>
              <a:ext uri="{FF2B5EF4-FFF2-40B4-BE49-F238E27FC236}">
                <a16:creationId xmlns:a16="http://schemas.microsoft.com/office/drawing/2014/main" id="{8F4353E6-B057-C941-A379-575ECC4F5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0730" y="6475382"/>
            <a:ext cx="357946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0" name="Line 84">
            <a:extLst>
              <a:ext uri="{FF2B5EF4-FFF2-40B4-BE49-F238E27FC236}">
                <a16:creationId xmlns:a16="http://schemas.microsoft.com/office/drawing/2014/main" id="{7883CC84-1689-2043-9C30-644175312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9342" y="3676829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grpSp>
        <p:nvGrpSpPr>
          <p:cNvPr id="11" name="Group 126">
            <a:extLst>
              <a:ext uri="{FF2B5EF4-FFF2-40B4-BE49-F238E27FC236}">
                <a16:creationId xmlns:a16="http://schemas.microsoft.com/office/drawing/2014/main" id="{320C4BCF-FCF7-B745-9EB6-C636F41C97DB}"/>
              </a:ext>
            </a:extLst>
          </p:cNvPr>
          <p:cNvGrpSpPr>
            <a:grpSpLocks/>
          </p:cNvGrpSpPr>
          <p:nvPr/>
        </p:nvGrpSpPr>
        <p:grpSpPr bwMode="auto">
          <a:xfrm>
            <a:off x="5587245" y="3253748"/>
            <a:ext cx="851200" cy="614302"/>
            <a:chOff x="1236" y="3274"/>
            <a:chExt cx="521" cy="376"/>
          </a:xfrm>
        </p:grpSpPr>
        <p:sp>
          <p:nvSpPr>
            <p:cNvPr id="12" name="Rectangle 127">
              <a:extLst>
                <a:ext uri="{FF2B5EF4-FFF2-40B4-BE49-F238E27FC236}">
                  <a16:creationId xmlns:a16="http://schemas.microsoft.com/office/drawing/2014/main" id="{1D95539C-62DC-6A4C-A014-9EE2F6EC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" name="Rectangle 128">
              <a:extLst>
                <a:ext uri="{FF2B5EF4-FFF2-40B4-BE49-F238E27FC236}">
                  <a16:creationId xmlns:a16="http://schemas.microsoft.com/office/drawing/2014/main" id="{36F092A3-53E5-B74A-A811-E8B57248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" name="Rectangle 129">
              <a:extLst>
                <a:ext uri="{FF2B5EF4-FFF2-40B4-BE49-F238E27FC236}">
                  <a16:creationId xmlns:a16="http://schemas.microsoft.com/office/drawing/2014/main" id="{008A8E02-BAC0-BB43-AD43-A817BBD3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" name="Rectangle 130">
              <a:extLst>
                <a:ext uri="{FF2B5EF4-FFF2-40B4-BE49-F238E27FC236}">
                  <a16:creationId xmlns:a16="http://schemas.microsoft.com/office/drawing/2014/main" id="{10544AF2-55B7-D34E-971A-6C7F5FB8B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6" name="Line 90">
            <a:extLst>
              <a:ext uri="{FF2B5EF4-FFF2-40B4-BE49-F238E27FC236}">
                <a16:creationId xmlns:a16="http://schemas.microsoft.com/office/drawing/2014/main" id="{EB4DBD2E-95F8-424B-998A-251FC5376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2555" y="4646890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B5DCCF3B-24FC-D645-9263-AF984046E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899" y="3521620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8" name="Rectangle 28">
            <a:extLst>
              <a:ext uri="{FF2B5EF4-FFF2-40B4-BE49-F238E27FC236}">
                <a16:creationId xmlns:a16="http://schemas.microsoft.com/office/drawing/2014/main" id="{8FF74958-B3BE-A840-8192-AFADB7CE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899" y="4465945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9" name="Line 36">
            <a:extLst>
              <a:ext uri="{FF2B5EF4-FFF2-40B4-BE49-F238E27FC236}">
                <a16:creationId xmlns:a16="http://schemas.microsoft.com/office/drawing/2014/main" id="{D23EE4C2-D324-D645-B54C-5512495D1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40" y="3797926"/>
            <a:ext cx="709061" cy="16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0" name="Line 37">
            <a:extLst>
              <a:ext uri="{FF2B5EF4-FFF2-40B4-BE49-F238E27FC236}">
                <a16:creationId xmlns:a16="http://schemas.microsoft.com/office/drawing/2014/main" id="{C6443731-2513-0942-81E7-7B884D98E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40" y="4233271"/>
            <a:ext cx="709061" cy="16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1" name="Line 49">
            <a:extLst>
              <a:ext uri="{FF2B5EF4-FFF2-40B4-BE49-F238E27FC236}">
                <a16:creationId xmlns:a16="http://schemas.microsoft.com/office/drawing/2014/main" id="{EA322153-63EE-B447-BA42-24697AAD3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704" y="4098748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590F2AEE-96F9-BC44-B14B-45DF81E87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704" y="4570912"/>
            <a:ext cx="393740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3" name="Line 51">
            <a:extLst>
              <a:ext uri="{FF2B5EF4-FFF2-40B4-BE49-F238E27FC236}">
                <a16:creationId xmlns:a16="http://schemas.microsoft.com/office/drawing/2014/main" id="{500A12C3-017A-4F4F-A72C-AF39A586C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704" y="5043074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4" name="Line 52">
            <a:extLst>
              <a:ext uri="{FF2B5EF4-FFF2-40B4-BE49-F238E27FC236}">
                <a16:creationId xmlns:a16="http://schemas.microsoft.com/office/drawing/2014/main" id="{0404D5A6-63A6-E24E-B208-6FBC7A37E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6704" y="5516871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5" name="Line 54">
            <a:extLst>
              <a:ext uri="{FF2B5EF4-FFF2-40B4-BE49-F238E27FC236}">
                <a16:creationId xmlns:a16="http://schemas.microsoft.com/office/drawing/2014/main" id="{CDC8937B-3CA7-E041-9A0F-DE74AAF68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385" y="3861851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6" name="Line 55">
            <a:extLst>
              <a:ext uri="{FF2B5EF4-FFF2-40B4-BE49-F238E27FC236}">
                <a16:creationId xmlns:a16="http://schemas.microsoft.com/office/drawing/2014/main" id="{E7918DF8-5F55-E84F-9674-63E84EF08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385" y="4335647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7" name="Line 56">
            <a:extLst>
              <a:ext uri="{FF2B5EF4-FFF2-40B4-BE49-F238E27FC236}">
                <a16:creationId xmlns:a16="http://schemas.microsoft.com/office/drawing/2014/main" id="{700CDB08-9AF7-0B43-AA86-DD8C2AF96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385" y="4807810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8" name="Line 57">
            <a:extLst>
              <a:ext uri="{FF2B5EF4-FFF2-40B4-BE49-F238E27FC236}">
                <a16:creationId xmlns:a16="http://schemas.microsoft.com/office/drawing/2014/main" id="{70DE01A6-0D12-B140-9A2F-E8C2C21A2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1385" y="5279974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9" name="Line 58">
            <a:extLst>
              <a:ext uri="{FF2B5EF4-FFF2-40B4-BE49-F238E27FC236}">
                <a16:creationId xmlns:a16="http://schemas.microsoft.com/office/drawing/2014/main" id="{D46B0394-A00F-A549-B9A9-42006B7D6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8812" y="5752135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0" name="Rectangle 64">
            <a:extLst>
              <a:ext uri="{FF2B5EF4-FFF2-40B4-BE49-F238E27FC236}">
                <a16:creationId xmlns:a16="http://schemas.microsoft.com/office/drawing/2014/main" id="{1D8A9DF8-9986-1446-B0F5-08BFF5353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3468108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id="{0A29E1E9-71AB-A546-A210-A3552CAEE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3920666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2" name="Rectangle 70">
            <a:extLst>
              <a:ext uri="{FF2B5EF4-FFF2-40B4-BE49-F238E27FC236}">
                <a16:creationId xmlns:a16="http://schemas.microsoft.com/office/drawing/2014/main" id="{0D11FF99-FD53-654D-AA18-750BDFE9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4373224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3" name="Rectangle 73">
            <a:extLst>
              <a:ext uri="{FF2B5EF4-FFF2-40B4-BE49-F238E27FC236}">
                <a16:creationId xmlns:a16="http://schemas.microsoft.com/office/drawing/2014/main" id="{46F24ED3-A23D-6149-829C-DCD3A0326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4825783"/>
            <a:ext cx="1096816" cy="448731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4" name="Rectangle 76">
            <a:extLst>
              <a:ext uri="{FF2B5EF4-FFF2-40B4-BE49-F238E27FC236}">
                <a16:creationId xmlns:a16="http://schemas.microsoft.com/office/drawing/2014/main" id="{CF34DF96-3DA6-A849-BDDE-539F26AC9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5279974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Line 90">
            <a:extLst>
              <a:ext uri="{FF2B5EF4-FFF2-40B4-BE49-F238E27FC236}">
                <a16:creationId xmlns:a16="http://schemas.microsoft.com/office/drawing/2014/main" id="{60230320-07BD-4C49-ACEF-C1D96181B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9342" y="4232314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6" name="Line 105">
            <a:extLst>
              <a:ext uri="{FF2B5EF4-FFF2-40B4-BE49-F238E27FC236}">
                <a16:creationId xmlns:a16="http://schemas.microsoft.com/office/drawing/2014/main" id="{CDEB6A5F-BFB7-6048-90A2-1E567F638F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78" y="3521620"/>
            <a:ext cx="424784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7" name="Line 106">
            <a:extLst>
              <a:ext uri="{FF2B5EF4-FFF2-40B4-BE49-F238E27FC236}">
                <a16:creationId xmlns:a16="http://schemas.microsoft.com/office/drawing/2014/main" id="{D4E902C2-1295-AC4D-B38E-CB6DD72948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1102" y="3956205"/>
            <a:ext cx="424784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8" name="Line 107">
            <a:extLst>
              <a:ext uri="{FF2B5EF4-FFF2-40B4-BE49-F238E27FC236}">
                <a16:creationId xmlns:a16="http://schemas.microsoft.com/office/drawing/2014/main" id="{A72CE3DF-CEEF-6F48-BAA8-B99B629A7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78" y="4516591"/>
            <a:ext cx="424784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grpSp>
        <p:nvGrpSpPr>
          <p:cNvPr id="40" name="Group 126">
            <a:extLst>
              <a:ext uri="{FF2B5EF4-FFF2-40B4-BE49-F238E27FC236}">
                <a16:creationId xmlns:a16="http://schemas.microsoft.com/office/drawing/2014/main" id="{D3837538-F721-E64A-9DA0-7B32AF6C8A1B}"/>
              </a:ext>
            </a:extLst>
          </p:cNvPr>
          <p:cNvGrpSpPr>
            <a:grpSpLocks/>
          </p:cNvGrpSpPr>
          <p:nvPr/>
        </p:nvGrpSpPr>
        <p:grpSpPr bwMode="auto">
          <a:xfrm>
            <a:off x="5584196" y="3768320"/>
            <a:ext cx="851200" cy="614302"/>
            <a:chOff x="1236" y="3274"/>
            <a:chExt cx="521" cy="376"/>
          </a:xfrm>
        </p:grpSpPr>
        <p:sp>
          <p:nvSpPr>
            <p:cNvPr id="41" name="Rectangle 127">
              <a:extLst>
                <a:ext uri="{FF2B5EF4-FFF2-40B4-BE49-F238E27FC236}">
                  <a16:creationId xmlns:a16="http://schemas.microsoft.com/office/drawing/2014/main" id="{AB6549D5-3004-3C48-B6B2-21F4AAEE4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2" name="Rectangle 128">
              <a:extLst>
                <a:ext uri="{FF2B5EF4-FFF2-40B4-BE49-F238E27FC236}">
                  <a16:creationId xmlns:a16="http://schemas.microsoft.com/office/drawing/2014/main" id="{FBAF8953-7605-8646-B0C9-9733C0A91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3" name="Rectangle 129">
              <a:extLst>
                <a:ext uri="{FF2B5EF4-FFF2-40B4-BE49-F238E27FC236}">
                  <a16:creationId xmlns:a16="http://schemas.microsoft.com/office/drawing/2014/main" id="{9CB53FE8-238A-4E41-8C87-29DD75766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4" name="Rectangle 130">
              <a:extLst>
                <a:ext uri="{FF2B5EF4-FFF2-40B4-BE49-F238E27FC236}">
                  <a16:creationId xmlns:a16="http://schemas.microsoft.com/office/drawing/2014/main" id="{907E3EBB-F6CF-D24A-8A4F-39F7B870F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126">
            <a:extLst>
              <a:ext uri="{FF2B5EF4-FFF2-40B4-BE49-F238E27FC236}">
                <a16:creationId xmlns:a16="http://schemas.microsoft.com/office/drawing/2014/main" id="{8121EE14-2D04-BA40-B53A-431D70C69A04}"/>
              </a:ext>
            </a:extLst>
          </p:cNvPr>
          <p:cNvGrpSpPr>
            <a:grpSpLocks/>
          </p:cNvGrpSpPr>
          <p:nvPr/>
        </p:nvGrpSpPr>
        <p:grpSpPr bwMode="auto">
          <a:xfrm>
            <a:off x="5584196" y="4330341"/>
            <a:ext cx="851200" cy="614302"/>
            <a:chOff x="1236" y="3274"/>
            <a:chExt cx="521" cy="376"/>
          </a:xfrm>
        </p:grpSpPr>
        <p:sp>
          <p:nvSpPr>
            <p:cNvPr id="46" name="Rectangle 127">
              <a:extLst>
                <a:ext uri="{FF2B5EF4-FFF2-40B4-BE49-F238E27FC236}">
                  <a16:creationId xmlns:a16="http://schemas.microsoft.com/office/drawing/2014/main" id="{C04E92A6-B252-EB4B-A762-8D752898A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7" name="Rectangle 128">
              <a:extLst>
                <a:ext uri="{FF2B5EF4-FFF2-40B4-BE49-F238E27FC236}">
                  <a16:creationId xmlns:a16="http://schemas.microsoft.com/office/drawing/2014/main" id="{67C2842F-D3E2-E14B-8E56-A3CA0427F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8" name="Rectangle 129">
              <a:extLst>
                <a:ext uri="{FF2B5EF4-FFF2-40B4-BE49-F238E27FC236}">
                  <a16:creationId xmlns:a16="http://schemas.microsoft.com/office/drawing/2014/main" id="{0C7FB17C-CBBE-4C4D-82A9-63C8468C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9" name="Rectangle 130">
              <a:extLst>
                <a:ext uri="{FF2B5EF4-FFF2-40B4-BE49-F238E27FC236}">
                  <a16:creationId xmlns:a16="http://schemas.microsoft.com/office/drawing/2014/main" id="{B30C8C63-9454-5842-BBF8-D8EF75D7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1A8060A7-0260-704B-A1A2-A74688C54519}"/>
              </a:ext>
            </a:extLst>
          </p:cNvPr>
          <p:cNvGrpSpPr>
            <a:grpSpLocks/>
          </p:cNvGrpSpPr>
          <p:nvPr/>
        </p:nvGrpSpPr>
        <p:grpSpPr bwMode="auto">
          <a:xfrm>
            <a:off x="4406239" y="3140948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51" name="Rectangle 127">
              <a:extLst>
                <a:ext uri="{FF2B5EF4-FFF2-40B4-BE49-F238E27FC236}">
                  <a16:creationId xmlns:a16="http://schemas.microsoft.com/office/drawing/2014/main" id="{47118988-1F62-154B-9A96-94AD75ABB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2" name="Rectangle 128">
              <a:extLst>
                <a:ext uri="{FF2B5EF4-FFF2-40B4-BE49-F238E27FC236}">
                  <a16:creationId xmlns:a16="http://schemas.microsoft.com/office/drawing/2014/main" id="{9401B434-5F5A-994D-BC32-BAA512CB5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3" name="Rectangle 129">
              <a:extLst>
                <a:ext uri="{FF2B5EF4-FFF2-40B4-BE49-F238E27FC236}">
                  <a16:creationId xmlns:a16="http://schemas.microsoft.com/office/drawing/2014/main" id="{22B97DA9-8338-8F49-9A2E-A50729D34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4" name="Rectangle 130">
              <a:extLst>
                <a:ext uri="{FF2B5EF4-FFF2-40B4-BE49-F238E27FC236}">
                  <a16:creationId xmlns:a16="http://schemas.microsoft.com/office/drawing/2014/main" id="{ED0EA9A3-F1F5-7145-A97F-77754FA32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55" name="Group 126">
            <a:extLst>
              <a:ext uri="{FF2B5EF4-FFF2-40B4-BE49-F238E27FC236}">
                <a16:creationId xmlns:a16="http://schemas.microsoft.com/office/drawing/2014/main" id="{66829C51-EA88-8B45-B399-61FEF806A1B1}"/>
              </a:ext>
            </a:extLst>
          </p:cNvPr>
          <p:cNvGrpSpPr>
            <a:grpSpLocks/>
          </p:cNvGrpSpPr>
          <p:nvPr/>
        </p:nvGrpSpPr>
        <p:grpSpPr bwMode="auto">
          <a:xfrm>
            <a:off x="4406239" y="3598406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56" name="Rectangle 127">
              <a:extLst>
                <a:ext uri="{FF2B5EF4-FFF2-40B4-BE49-F238E27FC236}">
                  <a16:creationId xmlns:a16="http://schemas.microsoft.com/office/drawing/2014/main" id="{814FD165-5442-1E43-A0E3-DC5D2173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7" name="Rectangle 128">
              <a:extLst>
                <a:ext uri="{FF2B5EF4-FFF2-40B4-BE49-F238E27FC236}">
                  <a16:creationId xmlns:a16="http://schemas.microsoft.com/office/drawing/2014/main" id="{F0791FA7-759F-8146-8A0C-66EC66FF5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8" name="Rectangle 129">
              <a:extLst>
                <a:ext uri="{FF2B5EF4-FFF2-40B4-BE49-F238E27FC236}">
                  <a16:creationId xmlns:a16="http://schemas.microsoft.com/office/drawing/2014/main" id="{41A3543D-CBE5-D246-A146-8D90F345D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9" name="Rectangle 130">
              <a:extLst>
                <a:ext uri="{FF2B5EF4-FFF2-40B4-BE49-F238E27FC236}">
                  <a16:creationId xmlns:a16="http://schemas.microsoft.com/office/drawing/2014/main" id="{56B8EF00-2EB7-C542-9D70-7C53F3C74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60" name="Group 126">
            <a:extLst>
              <a:ext uri="{FF2B5EF4-FFF2-40B4-BE49-F238E27FC236}">
                <a16:creationId xmlns:a16="http://schemas.microsoft.com/office/drawing/2014/main" id="{9733070F-5F2C-B048-B8FF-780543D2046A}"/>
              </a:ext>
            </a:extLst>
          </p:cNvPr>
          <p:cNvGrpSpPr>
            <a:grpSpLocks/>
          </p:cNvGrpSpPr>
          <p:nvPr/>
        </p:nvGrpSpPr>
        <p:grpSpPr bwMode="auto">
          <a:xfrm>
            <a:off x="4406239" y="4055866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61" name="Rectangle 127">
              <a:extLst>
                <a:ext uri="{FF2B5EF4-FFF2-40B4-BE49-F238E27FC236}">
                  <a16:creationId xmlns:a16="http://schemas.microsoft.com/office/drawing/2014/main" id="{D16BFE99-7D95-FA45-8861-4A87D20F0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2" name="Rectangle 128">
              <a:extLst>
                <a:ext uri="{FF2B5EF4-FFF2-40B4-BE49-F238E27FC236}">
                  <a16:creationId xmlns:a16="http://schemas.microsoft.com/office/drawing/2014/main" id="{45313A9B-1A16-1349-9656-632D77CB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3" name="Rectangle 129">
              <a:extLst>
                <a:ext uri="{FF2B5EF4-FFF2-40B4-BE49-F238E27FC236}">
                  <a16:creationId xmlns:a16="http://schemas.microsoft.com/office/drawing/2014/main" id="{9D2BFBBD-F698-1A41-BD81-CA95525DE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4" name="Rectangle 130">
              <a:extLst>
                <a:ext uri="{FF2B5EF4-FFF2-40B4-BE49-F238E27FC236}">
                  <a16:creationId xmlns:a16="http://schemas.microsoft.com/office/drawing/2014/main" id="{59ADC656-EAA2-F144-9E4C-DCBB57377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65" name="Line 37">
            <a:extLst>
              <a:ext uri="{FF2B5EF4-FFF2-40B4-BE49-F238E27FC236}">
                <a16:creationId xmlns:a16="http://schemas.microsoft.com/office/drawing/2014/main" id="{570CD27F-F34D-9349-9E60-45731FC2C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3299" y="4691842"/>
            <a:ext cx="709061" cy="16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66" name="Rectangle 27">
            <a:extLst>
              <a:ext uri="{FF2B5EF4-FFF2-40B4-BE49-F238E27FC236}">
                <a16:creationId xmlns:a16="http://schemas.microsoft.com/office/drawing/2014/main" id="{6481E532-9BD4-8341-B107-6DEB847B0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899" y="3993782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67" name="Line 36">
            <a:extLst>
              <a:ext uri="{FF2B5EF4-FFF2-40B4-BE49-F238E27FC236}">
                <a16:creationId xmlns:a16="http://schemas.microsoft.com/office/drawing/2014/main" id="{9D1BEF62-85E3-DD4B-B916-389615E768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3155" y="5407133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68" name="Line 133">
            <a:extLst>
              <a:ext uri="{FF2B5EF4-FFF2-40B4-BE49-F238E27FC236}">
                <a16:creationId xmlns:a16="http://schemas.microsoft.com/office/drawing/2014/main" id="{02D3B1E5-CB04-2942-A995-ED9A594257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1186" y="5404825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D03298-E583-A646-923A-E6FF4DCB787D}"/>
              </a:ext>
            </a:extLst>
          </p:cNvPr>
          <p:cNvGrpSpPr/>
          <p:nvPr/>
        </p:nvGrpSpPr>
        <p:grpSpPr>
          <a:xfrm>
            <a:off x="6098835" y="5217890"/>
            <a:ext cx="1150184" cy="392108"/>
            <a:chOff x="3232149" y="4995863"/>
            <a:chExt cx="1117602" cy="381000"/>
          </a:xfrm>
        </p:grpSpPr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79EFA657-EA1B-7E4C-9423-9F8D52707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71" name="Rectangle 28">
              <a:extLst>
                <a:ext uri="{FF2B5EF4-FFF2-40B4-BE49-F238E27FC236}">
                  <a16:creationId xmlns:a16="http://schemas.microsoft.com/office/drawing/2014/main" id="{9744E26B-F938-3E42-9C0D-FD51C3EB0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72" name="Line 36">
            <a:extLst>
              <a:ext uri="{FF2B5EF4-FFF2-40B4-BE49-F238E27FC236}">
                <a16:creationId xmlns:a16="http://schemas.microsoft.com/office/drawing/2014/main" id="{718539D8-D9B1-074E-94B4-4399B08C7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3155" y="5864593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73" name="Line 133">
            <a:extLst>
              <a:ext uri="{FF2B5EF4-FFF2-40B4-BE49-F238E27FC236}">
                <a16:creationId xmlns:a16="http://schemas.microsoft.com/office/drawing/2014/main" id="{DF3C8A18-1B1C-0D4E-A28C-527376F090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1186" y="5862283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08916AF-7D96-7747-8CE4-C4BEEB87C489}"/>
              </a:ext>
            </a:extLst>
          </p:cNvPr>
          <p:cNvGrpSpPr/>
          <p:nvPr/>
        </p:nvGrpSpPr>
        <p:grpSpPr>
          <a:xfrm>
            <a:off x="6098835" y="5675349"/>
            <a:ext cx="1150184" cy="392108"/>
            <a:chOff x="3232149" y="4995863"/>
            <a:chExt cx="1117602" cy="381000"/>
          </a:xfrm>
        </p:grpSpPr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61E1C2CE-9748-9F43-88D3-AE0999F89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97190D89-A02E-C746-B8CB-597D79AFF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77" name="Line 36">
            <a:extLst>
              <a:ext uri="{FF2B5EF4-FFF2-40B4-BE49-F238E27FC236}">
                <a16:creationId xmlns:a16="http://schemas.microsoft.com/office/drawing/2014/main" id="{E3261335-2566-4D48-8A28-6DA1D142AF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3155" y="6330764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78" name="Line 133">
            <a:extLst>
              <a:ext uri="{FF2B5EF4-FFF2-40B4-BE49-F238E27FC236}">
                <a16:creationId xmlns:a16="http://schemas.microsoft.com/office/drawing/2014/main" id="{FE989162-1733-5F49-91BA-C30E5DB74A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1186" y="6328456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0DEB9EE-9000-284A-AD48-6125A3A18424}"/>
              </a:ext>
            </a:extLst>
          </p:cNvPr>
          <p:cNvGrpSpPr/>
          <p:nvPr/>
        </p:nvGrpSpPr>
        <p:grpSpPr>
          <a:xfrm>
            <a:off x="6098835" y="6141521"/>
            <a:ext cx="1150184" cy="392108"/>
            <a:chOff x="3232149" y="4995863"/>
            <a:chExt cx="1117602" cy="381000"/>
          </a:xfrm>
        </p:grpSpPr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A3C302F0-6D83-2C4A-9396-633EF2443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81" name="Rectangle 28">
              <a:extLst>
                <a:ext uri="{FF2B5EF4-FFF2-40B4-BE49-F238E27FC236}">
                  <a16:creationId xmlns:a16="http://schemas.microsoft.com/office/drawing/2014/main" id="{55F0D4BE-611A-2B42-A501-1A5B370D7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82" name="Rectangle 31">
            <a:extLst>
              <a:ext uri="{FF2B5EF4-FFF2-40B4-BE49-F238E27FC236}">
                <a16:creationId xmlns:a16="http://schemas.microsoft.com/office/drawing/2014/main" id="{896AC2AD-8B1D-7245-A176-D51DFC38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9188" y="3389687"/>
            <a:ext cx="1024381" cy="3184241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4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sp>
        <p:nvSpPr>
          <p:cNvPr id="83" name="Rectangle 76">
            <a:extLst>
              <a:ext uri="{FF2B5EF4-FFF2-40B4-BE49-F238E27FC236}">
                <a16:creationId xmlns:a16="http://schemas.microsoft.com/office/drawing/2014/main" id="{F4B1E4C8-F663-4B40-A6D8-3135F36BF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5733087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84" name="Rectangle 76">
            <a:extLst>
              <a:ext uri="{FF2B5EF4-FFF2-40B4-BE49-F238E27FC236}">
                <a16:creationId xmlns:a16="http://schemas.microsoft.com/office/drawing/2014/main" id="{763D5E2C-4103-8B45-803F-CC71C00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15" y="6186201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85" name="Group 126">
            <a:extLst>
              <a:ext uri="{FF2B5EF4-FFF2-40B4-BE49-F238E27FC236}">
                <a16:creationId xmlns:a16="http://schemas.microsoft.com/office/drawing/2014/main" id="{E048CA4F-20AF-9643-8F6C-36C754ED42AF}"/>
              </a:ext>
            </a:extLst>
          </p:cNvPr>
          <p:cNvGrpSpPr>
            <a:grpSpLocks/>
          </p:cNvGrpSpPr>
          <p:nvPr/>
        </p:nvGrpSpPr>
        <p:grpSpPr bwMode="auto">
          <a:xfrm>
            <a:off x="4423660" y="5040921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127">
              <a:extLst>
                <a:ext uri="{FF2B5EF4-FFF2-40B4-BE49-F238E27FC236}">
                  <a16:creationId xmlns:a16="http://schemas.microsoft.com/office/drawing/2014/main" id="{5C9EB709-3C43-3A4A-BC67-E8C880A2A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128">
              <a:extLst>
                <a:ext uri="{FF2B5EF4-FFF2-40B4-BE49-F238E27FC236}">
                  <a16:creationId xmlns:a16="http://schemas.microsoft.com/office/drawing/2014/main" id="{D4CE1043-EB14-6341-B42D-171DBE48F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129">
              <a:extLst>
                <a:ext uri="{FF2B5EF4-FFF2-40B4-BE49-F238E27FC236}">
                  <a16:creationId xmlns:a16="http://schemas.microsoft.com/office/drawing/2014/main" id="{A2696497-53E8-0341-B8B8-5E015ECB7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130">
              <a:extLst>
                <a:ext uri="{FF2B5EF4-FFF2-40B4-BE49-F238E27FC236}">
                  <a16:creationId xmlns:a16="http://schemas.microsoft.com/office/drawing/2014/main" id="{1CC6C26B-9D5D-7E44-8843-5E2B95DC9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90" name="Group 126">
            <a:extLst>
              <a:ext uri="{FF2B5EF4-FFF2-40B4-BE49-F238E27FC236}">
                <a16:creationId xmlns:a16="http://schemas.microsoft.com/office/drawing/2014/main" id="{D9C9B4C9-D331-9949-898B-24E3F1AE110F}"/>
              </a:ext>
            </a:extLst>
          </p:cNvPr>
          <p:cNvGrpSpPr>
            <a:grpSpLocks/>
          </p:cNvGrpSpPr>
          <p:nvPr/>
        </p:nvGrpSpPr>
        <p:grpSpPr bwMode="auto">
          <a:xfrm>
            <a:off x="4423660" y="5520176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91" name="Rectangle 127">
              <a:extLst>
                <a:ext uri="{FF2B5EF4-FFF2-40B4-BE49-F238E27FC236}">
                  <a16:creationId xmlns:a16="http://schemas.microsoft.com/office/drawing/2014/main" id="{AA52346A-99D2-7A4F-8886-F5861194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128">
              <a:extLst>
                <a:ext uri="{FF2B5EF4-FFF2-40B4-BE49-F238E27FC236}">
                  <a16:creationId xmlns:a16="http://schemas.microsoft.com/office/drawing/2014/main" id="{06C2FDDC-2929-0645-9BD1-788F16F79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129">
              <a:extLst>
                <a:ext uri="{FF2B5EF4-FFF2-40B4-BE49-F238E27FC236}">
                  <a16:creationId xmlns:a16="http://schemas.microsoft.com/office/drawing/2014/main" id="{FA27DB98-DFE0-A241-B28B-A1FECDD0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4" name="Rectangle 130">
              <a:extLst>
                <a:ext uri="{FF2B5EF4-FFF2-40B4-BE49-F238E27FC236}">
                  <a16:creationId xmlns:a16="http://schemas.microsoft.com/office/drawing/2014/main" id="{47A8FC97-304F-0649-9AE2-6268AB8D1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95" name="Group 126">
            <a:extLst>
              <a:ext uri="{FF2B5EF4-FFF2-40B4-BE49-F238E27FC236}">
                <a16:creationId xmlns:a16="http://schemas.microsoft.com/office/drawing/2014/main" id="{85BA43E9-F852-3145-A933-06F11024DEC5}"/>
              </a:ext>
            </a:extLst>
          </p:cNvPr>
          <p:cNvGrpSpPr>
            <a:grpSpLocks/>
          </p:cNvGrpSpPr>
          <p:nvPr/>
        </p:nvGrpSpPr>
        <p:grpSpPr bwMode="auto">
          <a:xfrm>
            <a:off x="4423660" y="5999432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96" name="Rectangle 127">
              <a:extLst>
                <a:ext uri="{FF2B5EF4-FFF2-40B4-BE49-F238E27FC236}">
                  <a16:creationId xmlns:a16="http://schemas.microsoft.com/office/drawing/2014/main" id="{4EF0674E-CE70-B547-B524-45549C2F6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128">
              <a:extLst>
                <a:ext uri="{FF2B5EF4-FFF2-40B4-BE49-F238E27FC236}">
                  <a16:creationId xmlns:a16="http://schemas.microsoft.com/office/drawing/2014/main" id="{2EB824A1-B84D-A548-939A-1472460EB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8" name="Rectangle 129">
              <a:extLst>
                <a:ext uri="{FF2B5EF4-FFF2-40B4-BE49-F238E27FC236}">
                  <a16:creationId xmlns:a16="http://schemas.microsoft.com/office/drawing/2014/main" id="{3069AAA3-EAC9-224A-95AF-08427B41C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9" name="Rectangle 130">
              <a:extLst>
                <a:ext uri="{FF2B5EF4-FFF2-40B4-BE49-F238E27FC236}">
                  <a16:creationId xmlns:a16="http://schemas.microsoft.com/office/drawing/2014/main" id="{B6DD28AA-3999-6142-A3ED-F19EE69E4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6E40BFB-05A5-FE47-AE1E-050A4F68CFAC}"/>
              </a:ext>
            </a:extLst>
          </p:cNvPr>
          <p:cNvCxnSpPr/>
          <p:nvPr/>
        </p:nvCxnSpPr>
        <p:spPr>
          <a:xfrm>
            <a:off x="10210331" y="3691607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7F24148-8007-D541-BC69-0E41A565485E}"/>
              </a:ext>
            </a:extLst>
          </p:cNvPr>
          <p:cNvCxnSpPr/>
          <p:nvPr/>
        </p:nvCxnSpPr>
        <p:spPr>
          <a:xfrm>
            <a:off x="10210331" y="4164550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E590199-B1C6-D943-9A39-B98A8BDA86F7}"/>
              </a:ext>
            </a:extLst>
          </p:cNvPr>
          <p:cNvCxnSpPr/>
          <p:nvPr/>
        </p:nvCxnSpPr>
        <p:spPr>
          <a:xfrm>
            <a:off x="10210331" y="4637493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939BEF8-D355-4C4D-AA5F-0B74733B256C}"/>
              </a:ext>
            </a:extLst>
          </p:cNvPr>
          <p:cNvCxnSpPr/>
          <p:nvPr/>
        </p:nvCxnSpPr>
        <p:spPr>
          <a:xfrm>
            <a:off x="10210331" y="5110436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6CE912B-3C5D-8E48-A704-80934851A5E8}"/>
              </a:ext>
            </a:extLst>
          </p:cNvPr>
          <p:cNvCxnSpPr/>
          <p:nvPr/>
        </p:nvCxnSpPr>
        <p:spPr>
          <a:xfrm>
            <a:off x="10210331" y="5583379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B981F9D-5A2D-4847-8A18-87B19817B490}"/>
              </a:ext>
            </a:extLst>
          </p:cNvPr>
          <p:cNvCxnSpPr/>
          <p:nvPr/>
        </p:nvCxnSpPr>
        <p:spPr>
          <a:xfrm>
            <a:off x="10210331" y="6056322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06A6EA9-F5A1-894F-BA9B-661192E2257D}"/>
              </a:ext>
            </a:extLst>
          </p:cNvPr>
          <p:cNvCxnSpPr/>
          <p:nvPr/>
        </p:nvCxnSpPr>
        <p:spPr>
          <a:xfrm>
            <a:off x="10210331" y="6529265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C0A70FB-3E9C-0B42-9DE2-DC9445C62193}"/>
              </a:ext>
            </a:extLst>
          </p:cNvPr>
          <p:cNvSpPr txBox="1"/>
          <p:nvPr/>
        </p:nvSpPr>
        <p:spPr>
          <a:xfrm>
            <a:off x="10988078" y="4521032"/>
            <a:ext cx="1588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To the 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RACF/HPSS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F606C64-9C47-864A-9B1E-2C6ED0758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0"/>
          <a:stretch/>
        </p:blipFill>
        <p:spPr>
          <a:xfrm>
            <a:off x="1972158" y="5230551"/>
            <a:ext cx="1183869" cy="762351"/>
          </a:xfrm>
          <a:prstGeom prst="rect">
            <a:avLst/>
          </a:prstGeom>
        </p:spPr>
      </p:pic>
      <p:pic>
        <p:nvPicPr>
          <p:cNvPr id="110" name="Picture 109" descr="calorimeter_schematic.pdf">
            <a:extLst>
              <a:ext uri="{FF2B5EF4-FFF2-40B4-BE49-F238E27FC236}">
                <a16:creationId xmlns:a16="http://schemas.microsoft.com/office/drawing/2014/main" id="{C6C96139-A3EF-5D43-A3F6-D0F266954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70" y="3030053"/>
            <a:ext cx="1226062" cy="15866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073AF55-4F9E-124D-AFB9-6E3EA6D49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406" y="5972892"/>
            <a:ext cx="1272859" cy="71112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245984C-4685-EA41-A4C5-6CDDAA99E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836" y="6026143"/>
            <a:ext cx="590781" cy="55254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96F6573-45B7-B043-95AF-32324CA466FA}"/>
              </a:ext>
            </a:extLst>
          </p:cNvPr>
          <p:cNvSpPr txBox="1"/>
          <p:nvPr/>
        </p:nvSpPr>
        <p:spPr>
          <a:xfrm>
            <a:off x="1853406" y="4509979"/>
            <a:ext cx="190293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Calorimeters, MBD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D9C2E9D-988B-8545-9358-B044F06C72AF}"/>
              </a:ext>
            </a:extLst>
          </p:cNvPr>
          <p:cNvSpPr txBox="1"/>
          <p:nvPr/>
        </p:nvSpPr>
        <p:spPr>
          <a:xfrm>
            <a:off x="2844006" y="5528945"/>
            <a:ext cx="129400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TPC, MVTX, INTT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A539C6-4562-4145-9124-11C34046932A}"/>
              </a:ext>
            </a:extLst>
          </p:cNvPr>
          <p:cNvSpPr/>
          <p:nvPr/>
        </p:nvSpPr>
        <p:spPr>
          <a:xfrm>
            <a:off x="112269" y="3382624"/>
            <a:ext cx="1663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Triggered readout</a:t>
            </a:r>
            <a:endParaRPr lang="en-US" sz="1100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538377E-F965-2D46-BE3E-53673DD62BC8}"/>
              </a:ext>
            </a:extLst>
          </p:cNvPr>
          <p:cNvSpPr/>
          <p:nvPr/>
        </p:nvSpPr>
        <p:spPr>
          <a:xfrm>
            <a:off x="177006" y="5416609"/>
            <a:ext cx="1663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Streaming readout</a:t>
            </a:r>
            <a:endParaRPr lang="en-US" sz="1100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2FC7485-297C-2742-80E1-589A99C79B49}"/>
              </a:ext>
            </a:extLst>
          </p:cNvPr>
          <p:cNvSpPr/>
          <p:nvPr/>
        </p:nvSpPr>
        <p:spPr>
          <a:xfrm>
            <a:off x="571500" y="7195889"/>
            <a:ext cx="11187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Before you ask: I would have </a:t>
            </a:r>
            <a:r>
              <a:rPr lang="en-US" sz="3200" i="1" dirty="0">
                <a:solidFill>
                  <a:srgbClr val="606060"/>
                </a:solidFill>
                <a:latin typeface="Arial Narrow" charset="0"/>
              </a:rPr>
              <a:t>loved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 to readout everything in streaming mode, but the funding </a:t>
            </a:r>
            <a:r>
              <a:rPr lang="en-US" sz="3200" dirty="0" err="1">
                <a:solidFill>
                  <a:srgbClr val="606060"/>
                </a:solidFill>
                <a:latin typeface="Arial Narrow" charset="0"/>
              </a:rPr>
              <a:t>ain’t</a:t>
            </a: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 there – we need to re-use the PHENIX DAQ components for the calorimeters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0449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is RCDAQ, then?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6B1E1-8E52-3149-B21A-8259EE0BC698}"/>
              </a:ext>
            </a:extLst>
          </p:cNvPr>
          <p:cNvSpPr/>
          <p:nvPr/>
        </p:nvSpPr>
        <p:spPr>
          <a:xfrm>
            <a:off x="10250881" y="2425829"/>
            <a:ext cx="2041925" cy="374557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Line 52">
            <a:extLst>
              <a:ext uri="{FF2B5EF4-FFF2-40B4-BE49-F238E27FC236}">
                <a16:creationId xmlns:a16="http://schemas.microsoft.com/office/drawing/2014/main" id="{56F5CEE7-6BBC-1747-96DD-58FDB513A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3365" y="5234025"/>
            <a:ext cx="357946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8" name="Line 58">
            <a:extLst>
              <a:ext uri="{FF2B5EF4-FFF2-40B4-BE49-F238E27FC236}">
                <a16:creationId xmlns:a16="http://schemas.microsoft.com/office/drawing/2014/main" id="{9C65CCA4-EE86-CC45-9C6A-A3A87405D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006" y="5469289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9" name="Line 52">
            <a:extLst>
              <a:ext uri="{FF2B5EF4-FFF2-40B4-BE49-F238E27FC236}">
                <a16:creationId xmlns:a16="http://schemas.microsoft.com/office/drawing/2014/main" id="{8F4353E6-B057-C941-A379-575ECC4F5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45930" y="5713280"/>
            <a:ext cx="357946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0" name="Line 84">
            <a:extLst>
              <a:ext uri="{FF2B5EF4-FFF2-40B4-BE49-F238E27FC236}">
                <a16:creationId xmlns:a16="http://schemas.microsoft.com/office/drawing/2014/main" id="{7883CC84-1689-2043-9C30-644175312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4542" y="2745215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grpSp>
        <p:nvGrpSpPr>
          <p:cNvPr id="11" name="Group 126">
            <a:extLst>
              <a:ext uri="{FF2B5EF4-FFF2-40B4-BE49-F238E27FC236}">
                <a16:creationId xmlns:a16="http://schemas.microsoft.com/office/drawing/2014/main" id="{320C4BCF-FCF7-B745-9EB6-C636F41C97DB}"/>
              </a:ext>
            </a:extLst>
          </p:cNvPr>
          <p:cNvGrpSpPr>
            <a:grpSpLocks/>
          </p:cNvGrpSpPr>
          <p:nvPr/>
        </p:nvGrpSpPr>
        <p:grpSpPr bwMode="auto">
          <a:xfrm>
            <a:off x="5282445" y="2491646"/>
            <a:ext cx="851200" cy="614302"/>
            <a:chOff x="1236" y="3274"/>
            <a:chExt cx="521" cy="376"/>
          </a:xfrm>
        </p:grpSpPr>
        <p:sp>
          <p:nvSpPr>
            <p:cNvPr id="12" name="Rectangle 127">
              <a:extLst>
                <a:ext uri="{FF2B5EF4-FFF2-40B4-BE49-F238E27FC236}">
                  <a16:creationId xmlns:a16="http://schemas.microsoft.com/office/drawing/2014/main" id="{1D95539C-62DC-6A4C-A014-9EE2F6EC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" name="Rectangle 128">
              <a:extLst>
                <a:ext uri="{FF2B5EF4-FFF2-40B4-BE49-F238E27FC236}">
                  <a16:creationId xmlns:a16="http://schemas.microsoft.com/office/drawing/2014/main" id="{36F092A3-53E5-B74A-A811-E8B57248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" name="Rectangle 129">
              <a:extLst>
                <a:ext uri="{FF2B5EF4-FFF2-40B4-BE49-F238E27FC236}">
                  <a16:creationId xmlns:a16="http://schemas.microsoft.com/office/drawing/2014/main" id="{008A8E02-BAC0-BB43-AD43-A817BBD3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" name="Rectangle 130">
              <a:extLst>
                <a:ext uri="{FF2B5EF4-FFF2-40B4-BE49-F238E27FC236}">
                  <a16:creationId xmlns:a16="http://schemas.microsoft.com/office/drawing/2014/main" id="{10544AF2-55B7-D34E-971A-6C7F5FB8B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6" name="Line 90">
            <a:extLst>
              <a:ext uri="{FF2B5EF4-FFF2-40B4-BE49-F238E27FC236}">
                <a16:creationId xmlns:a16="http://schemas.microsoft.com/office/drawing/2014/main" id="{EB4DBD2E-95F8-424B-998A-251FC5376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755" y="3884788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B5DCCF3B-24FC-D645-9263-AF984046E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099" y="2590006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8" name="Rectangle 28">
            <a:extLst>
              <a:ext uri="{FF2B5EF4-FFF2-40B4-BE49-F238E27FC236}">
                <a16:creationId xmlns:a16="http://schemas.microsoft.com/office/drawing/2014/main" id="{8FF74958-B3BE-A840-8192-AFADB7CE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099" y="3703843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9" name="Line 36">
            <a:extLst>
              <a:ext uri="{FF2B5EF4-FFF2-40B4-BE49-F238E27FC236}">
                <a16:creationId xmlns:a16="http://schemas.microsoft.com/office/drawing/2014/main" id="{D23EE4C2-D324-D645-B54C-5512495D1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7740" y="2866312"/>
            <a:ext cx="709061" cy="16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0" name="Line 37">
            <a:extLst>
              <a:ext uri="{FF2B5EF4-FFF2-40B4-BE49-F238E27FC236}">
                <a16:creationId xmlns:a16="http://schemas.microsoft.com/office/drawing/2014/main" id="{C6443731-2513-0942-81E7-7B884D98E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7740" y="3471169"/>
            <a:ext cx="709061" cy="16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1" name="Line 49">
            <a:extLst>
              <a:ext uri="{FF2B5EF4-FFF2-40B4-BE49-F238E27FC236}">
                <a16:creationId xmlns:a16="http://schemas.microsoft.com/office/drawing/2014/main" id="{EA322153-63EE-B447-BA42-24697AAD3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904" y="3336646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590F2AEE-96F9-BC44-B14B-45DF81E87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904" y="3808810"/>
            <a:ext cx="393740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3" name="Line 51">
            <a:extLst>
              <a:ext uri="{FF2B5EF4-FFF2-40B4-BE49-F238E27FC236}">
                <a16:creationId xmlns:a16="http://schemas.microsoft.com/office/drawing/2014/main" id="{500A12C3-017A-4F4F-A72C-AF39A586C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904" y="4280972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4" name="Line 52">
            <a:extLst>
              <a:ext uri="{FF2B5EF4-FFF2-40B4-BE49-F238E27FC236}">
                <a16:creationId xmlns:a16="http://schemas.microsoft.com/office/drawing/2014/main" id="{0404D5A6-63A6-E24E-B208-6FBC7A37E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904" y="4754769"/>
            <a:ext cx="393740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5" name="Line 54">
            <a:extLst>
              <a:ext uri="{FF2B5EF4-FFF2-40B4-BE49-F238E27FC236}">
                <a16:creationId xmlns:a16="http://schemas.microsoft.com/office/drawing/2014/main" id="{CDC8937B-3CA7-E041-9A0F-DE74AAF68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585" y="3099749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6" name="Line 55">
            <a:extLst>
              <a:ext uri="{FF2B5EF4-FFF2-40B4-BE49-F238E27FC236}">
                <a16:creationId xmlns:a16="http://schemas.microsoft.com/office/drawing/2014/main" id="{E7918DF8-5F55-E84F-9674-63E84EF08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585" y="3573545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7" name="Line 56">
            <a:extLst>
              <a:ext uri="{FF2B5EF4-FFF2-40B4-BE49-F238E27FC236}">
                <a16:creationId xmlns:a16="http://schemas.microsoft.com/office/drawing/2014/main" id="{700CDB08-9AF7-0B43-AA86-DD8C2AF96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585" y="4045708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8" name="Line 57">
            <a:extLst>
              <a:ext uri="{FF2B5EF4-FFF2-40B4-BE49-F238E27FC236}">
                <a16:creationId xmlns:a16="http://schemas.microsoft.com/office/drawing/2014/main" id="{70DE01A6-0D12-B140-9A2F-E8C2C21A2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585" y="4517872"/>
            <a:ext cx="709061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9" name="Line 58">
            <a:extLst>
              <a:ext uri="{FF2B5EF4-FFF2-40B4-BE49-F238E27FC236}">
                <a16:creationId xmlns:a16="http://schemas.microsoft.com/office/drawing/2014/main" id="{D46B0394-A00F-A549-B9A9-42006B7D6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012" y="4990033"/>
            <a:ext cx="709061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0" name="Rectangle 64">
            <a:extLst>
              <a:ext uri="{FF2B5EF4-FFF2-40B4-BE49-F238E27FC236}">
                <a16:creationId xmlns:a16="http://schemas.microsoft.com/office/drawing/2014/main" id="{1D8A9DF8-9986-1446-B0F5-08BFF5353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2706006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id="{0A29E1E9-71AB-A546-A210-A3552CAEE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3158564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2" name="Rectangle 70">
            <a:extLst>
              <a:ext uri="{FF2B5EF4-FFF2-40B4-BE49-F238E27FC236}">
                <a16:creationId xmlns:a16="http://schemas.microsoft.com/office/drawing/2014/main" id="{0D11FF99-FD53-654D-AA18-750BDFE9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3611122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3" name="Rectangle 73">
            <a:extLst>
              <a:ext uri="{FF2B5EF4-FFF2-40B4-BE49-F238E27FC236}">
                <a16:creationId xmlns:a16="http://schemas.microsoft.com/office/drawing/2014/main" id="{46F24ED3-A23D-6149-829C-DCD3A0326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4063681"/>
            <a:ext cx="1096816" cy="448731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4" name="Rectangle 76">
            <a:extLst>
              <a:ext uri="{FF2B5EF4-FFF2-40B4-BE49-F238E27FC236}">
                <a16:creationId xmlns:a16="http://schemas.microsoft.com/office/drawing/2014/main" id="{CF34DF96-3DA6-A849-BDDE-539F26AC9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4517872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Line 90">
            <a:extLst>
              <a:ext uri="{FF2B5EF4-FFF2-40B4-BE49-F238E27FC236}">
                <a16:creationId xmlns:a16="http://schemas.microsoft.com/office/drawing/2014/main" id="{60230320-07BD-4C49-ACEF-C1D96181B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4542" y="3470212"/>
            <a:ext cx="470529" cy="1634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6" name="Line 105">
            <a:extLst>
              <a:ext uri="{FF2B5EF4-FFF2-40B4-BE49-F238E27FC236}">
                <a16:creationId xmlns:a16="http://schemas.microsoft.com/office/drawing/2014/main" id="{CDEB6A5F-BFB7-6048-90A2-1E567F638F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2978" y="2759518"/>
            <a:ext cx="424784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7" name="Line 106">
            <a:extLst>
              <a:ext uri="{FF2B5EF4-FFF2-40B4-BE49-F238E27FC236}">
                <a16:creationId xmlns:a16="http://schemas.microsoft.com/office/drawing/2014/main" id="{D4E902C2-1295-AC4D-B38E-CB6DD72948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6302" y="3194103"/>
            <a:ext cx="424784" cy="163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38" name="Line 107">
            <a:extLst>
              <a:ext uri="{FF2B5EF4-FFF2-40B4-BE49-F238E27FC236}">
                <a16:creationId xmlns:a16="http://schemas.microsoft.com/office/drawing/2014/main" id="{A72CE3DF-CEEF-6F48-BAA8-B99B629A7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2978" y="3754489"/>
            <a:ext cx="424784" cy="1634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grpSp>
        <p:nvGrpSpPr>
          <p:cNvPr id="40" name="Group 126">
            <a:extLst>
              <a:ext uri="{FF2B5EF4-FFF2-40B4-BE49-F238E27FC236}">
                <a16:creationId xmlns:a16="http://schemas.microsoft.com/office/drawing/2014/main" id="{D3837538-F721-E64A-9DA0-7B32AF6C8A1B}"/>
              </a:ext>
            </a:extLst>
          </p:cNvPr>
          <p:cNvGrpSpPr>
            <a:grpSpLocks/>
          </p:cNvGrpSpPr>
          <p:nvPr/>
        </p:nvGrpSpPr>
        <p:grpSpPr bwMode="auto">
          <a:xfrm>
            <a:off x="5279396" y="3006218"/>
            <a:ext cx="851200" cy="614302"/>
            <a:chOff x="1236" y="3274"/>
            <a:chExt cx="521" cy="376"/>
          </a:xfrm>
        </p:grpSpPr>
        <p:sp>
          <p:nvSpPr>
            <p:cNvPr id="41" name="Rectangle 127">
              <a:extLst>
                <a:ext uri="{FF2B5EF4-FFF2-40B4-BE49-F238E27FC236}">
                  <a16:creationId xmlns:a16="http://schemas.microsoft.com/office/drawing/2014/main" id="{AB6549D5-3004-3C48-B6B2-21F4AAEE4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2" name="Rectangle 128">
              <a:extLst>
                <a:ext uri="{FF2B5EF4-FFF2-40B4-BE49-F238E27FC236}">
                  <a16:creationId xmlns:a16="http://schemas.microsoft.com/office/drawing/2014/main" id="{FBAF8953-7605-8646-B0C9-9733C0A91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3" name="Rectangle 129">
              <a:extLst>
                <a:ext uri="{FF2B5EF4-FFF2-40B4-BE49-F238E27FC236}">
                  <a16:creationId xmlns:a16="http://schemas.microsoft.com/office/drawing/2014/main" id="{9CB53FE8-238A-4E41-8C87-29DD75766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4" name="Rectangle 130">
              <a:extLst>
                <a:ext uri="{FF2B5EF4-FFF2-40B4-BE49-F238E27FC236}">
                  <a16:creationId xmlns:a16="http://schemas.microsoft.com/office/drawing/2014/main" id="{907E3EBB-F6CF-D24A-8A4F-39F7B870F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126">
            <a:extLst>
              <a:ext uri="{FF2B5EF4-FFF2-40B4-BE49-F238E27FC236}">
                <a16:creationId xmlns:a16="http://schemas.microsoft.com/office/drawing/2014/main" id="{8121EE14-2D04-BA40-B53A-431D70C69A04}"/>
              </a:ext>
            </a:extLst>
          </p:cNvPr>
          <p:cNvGrpSpPr>
            <a:grpSpLocks/>
          </p:cNvGrpSpPr>
          <p:nvPr/>
        </p:nvGrpSpPr>
        <p:grpSpPr bwMode="auto">
          <a:xfrm>
            <a:off x="5279396" y="3568239"/>
            <a:ext cx="851200" cy="614302"/>
            <a:chOff x="1236" y="3274"/>
            <a:chExt cx="521" cy="376"/>
          </a:xfrm>
        </p:grpSpPr>
        <p:sp>
          <p:nvSpPr>
            <p:cNvPr id="46" name="Rectangle 127">
              <a:extLst>
                <a:ext uri="{FF2B5EF4-FFF2-40B4-BE49-F238E27FC236}">
                  <a16:creationId xmlns:a16="http://schemas.microsoft.com/office/drawing/2014/main" id="{C04E92A6-B252-EB4B-A762-8D752898A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7" name="Rectangle 128">
              <a:extLst>
                <a:ext uri="{FF2B5EF4-FFF2-40B4-BE49-F238E27FC236}">
                  <a16:creationId xmlns:a16="http://schemas.microsoft.com/office/drawing/2014/main" id="{67C2842F-D3E2-E14B-8E56-A3CA0427F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8" name="Rectangle 129">
              <a:extLst>
                <a:ext uri="{FF2B5EF4-FFF2-40B4-BE49-F238E27FC236}">
                  <a16:creationId xmlns:a16="http://schemas.microsoft.com/office/drawing/2014/main" id="{0C7FB17C-CBBE-4C4D-82A9-63C8468C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49" name="Rectangle 130">
              <a:extLst>
                <a:ext uri="{FF2B5EF4-FFF2-40B4-BE49-F238E27FC236}">
                  <a16:creationId xmlns:a16="http://schemas.microsoft.com/office/drawing/2014/main" id="{B30C8C63-9454-5842-BBF8-D8EF75D7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1A8060A7-0260-704B-A1A2-A74688C54519}"/>
              </a:ext>
            </a:extLst>
          </p:cNvPr>
          <p:cNvGrpSpPr>
            <a:grpSpLocks/>
          </p:cNvGrpSpPr>
          <p:nvPr/>
        </p:nvGrpSpPr>
        <p:grpSpPr bwMode="auto">
          <a:xfrm>
            <a:off x="4101439" y="2378846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51" name="Rectangle 127">
              <a:extLst>
                <a:ext uri="{FF2B5EF4-FFF2-40B4-BE49-F238E27FC236}">
                  <a16:creationId xmlns:a16="http://schemas.microsoft.com/office/drawing/2014/main" id="{47118988-1F62-154B-9A96-94AD75ABB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2" name="Rectangle 128">
              <a:extLst>
                <a:ext uri="{FF2B5EF4-FFF2-40B4-BE49-F238E27FC236}">
                  <a16:creationId xmlns:a16="http://schemas.microsoft.com/office/drawing/2014/main" id="{9401B434-5F5A-994D-BC32-BAA512CB5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3" name="Rectangle 129">
              <a:extLst>
                <a:ext uri="{FF2B5EF4-FFF2-40B4-BE49-F238E27FC236}">
                  <a16:creationId xmlns:a16="http://schemas.microsoft.com/office/drawing/2014/main" id="{22B97DA9-8338-8F49-9A2E-A50729D34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4" name="Rectangle 130">
              <a:extLst>
                <a:ext uri="{FF2B5EF4-FFF2-40B4-BE49-F238E27FC236}">
                  <a16:creationId xmlns:a16="http://schemas.microsoft.com/office/drawing/2014/main" id="{ED0EA9A3-F1F5-7145-A97F-77754FA32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55" name="Group 126">
            <a:extLst>
              <a:ext uri="{FF2B5EF4-FFF2-40B4-BE49-F238E27FC236}">
                <a16:creationId xmlns:a16="http://schemas.microsoft.com/office/drawing/2014/main" id="{66829C51-EA88-8B45-B399-61FEF806A1B1}"/>
              </a:ext>
            </a:extLst>
          </p:cNvPr>
          <p:cNvGrpSpPr>
            <a:grpSpLocks/>
          </p:cNvGrpSpPr>
          <p:nvPr/>
        </p:nvGrpSpPr>
        <p:grpSpPr bwMode="auto">
          <a:xfrm>
            <a:off x="4101439" y="2836304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56" name="Rectangle 127">
              <a:extLst>
                <a:ext uri="{FF2B5EF4-FFF2-40B4-BE49-F238E27FC236}">
                  <a16:creationId xmlns:a16="http://schemas.microsoft.com/office/drawing/2014/main" id="{814FD165-5442-1E43-A0E3-DC5D2173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7" name="Rectangle 128">
              <a:extLst>
                <a:ext uri="{FF2B5EF4-FFF2-40B4-BE49-F238E27FC236}">
                  <a16:creationId xmlns:a16="http://schemas.microsoft.com/office/drawing/2014/main" id="{F0791FA7-759F-8146-8A0C-66EC66FF5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8" name="Rectangle 129">
              <a:extLst>
                <a:ext uri="{FF2B5EF4-FFF2-40B4-BE49-F238E27FC236}">
                  <a16:creationId xmlns:a16="http://schemas.microsoft.com/office/drawing/2014/main" id="{41A3543D-CBE5-D246-A146-8D90F345D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59" name="Rectangle 130">
              <a:extLst>
                <a:ext uri="{FF2B5EF4-FFF2-40B4-BE49-F238E27FC236}">
                  <a16:creationId xmlns:a16="http://schemas.microsoft.com/office/drawing/2014/main" id="{56B8EF00-2EB7-C542-9D70-7C53F3C74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60" name="Group 126">
            <a:extLst>
              <a:ext uri="{FF2B5EF4-FFF2-40B4-BE49-F238E27FC236}">
                <a16:creationId xmlns:a16="http://schemas.microsoft.com/office/drawing/2014/main" id="{9733070F-5F2C-B048-B8FF-780543D2046A}"/>
              </a:ext>
            </a:extLst>
          </p:cNvPr>
          <p:cNvGrpSpPr>
            <a:grpSpLocks/>
          </p:cNvGrpSpPr>
          <p:nvPr/>
        </p:nvGrpSpPr>
        <p:grpSpPr bwMode="auto">
          <a:xfrm>
            <a:off x="4101439" y="3293764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61" name="Rectangle 127">
              <a:extLst>
                <a:ext uri="{FF2B5EF4-FFF2-40B4-BE49-F238E27FC236}">
                  <a16:creationId xmlns:a16="http://schemas.microsoft.com/office/drawing/2014/main" id="{D16BFE99-7D95-FA45-8861-4A87D20F0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2" name="Rectangle 128">
              <a:extLst>
                <a:ext uri="{FF2B5EF4-FFF2-40B4-BE49-F238E27FC236}">
                  <a16:creationId xmlns:a16="http://schemas.microsoft.com/office/drawing/2014/main" id="{45313A9B-1A16-1349-9656-632D77CB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3" name="Rectangle 129">
              <a:extLst>
                <a:ext uri="{FF2B5EF4-FFF2-40B4-BE49-F238E27FC236}">
                  <a16:creationId xmlns:a16="http://schemas.microsoft.com/office/drawing/2014/main" id="{9D2BFBBD-F698-1A41-BD81-CA95525DE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4" name="Rectangle 130">
              <a:extLst>
                <a:ext uri="{FF2B5EF4-FFF2-40B4-BE49-F238E27FC236}">
                  <a16:creationId xmlns:a16="http://schemas.microsoft.com/office/drawing/2014/main" id="{59ADC656-EAA2-F144-9E4C-DCBB57377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65" name="Line 37">
            <a:extLst>
              <a:ext uri="{FF2B5EF4-FFF2-40B4-BE49-F238E27FC236}">
                <a16:creationId xmlns:a16="http://schemas.microsoft.com/office/drawing/2014/main" id="{570CD27F-F34D-9349-9E60-45731FC2C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8499" y="3929740"/>
            <a:ext cx="709061" cy="16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66" name="Rectangle 27">
            <a:extLst>
              <a:ext uri="{FF2B5EF4-FFF2-40B4-BE49-F238E27FC236}">
                <a16:creationId xmlns:a16="http://schemas.microsoft.com/office/drawing/2014/main" id="{6481E532-9BD4-8341-B107-6DEB847B0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099" y="3231680"/>
            <a:ext cx="629006" cy="39210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67" name="Line 36">
            <a:extLst>
              <a:ext uri="{FF2B5EF4-FFF2-40B4-BE49-F238E27FC236}">
                <a16:creationId xmlns:a16="http://schemas.microsoft.com/office/drawing/2014/main" id="{9D1BEF62-85E3-DD4B-B916-389615E768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355" y="4645031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68" name="Line 133">
            <a:extLst>
              <a:ext uri="{FF2B5EF4-FFF2-40B4-BE49-F238E27FC236}">
                <a16:creationId xmlns:a16="http://schemas.microsoft.com/office/drawing/2014/main" id="{02D3B1E5-CB04-2942-A995-ED9A594257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6386" y="4647406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D03298-E583-A646-923A-E6FF4DCB787D}"/>
              </a:ext>
            </a:extLst>
          </p:cNvPr>
          <p:cNvGrpSpPr/>
          <p:nvPr/>
        </p:nvGrpSpPr>
        <p:grpSpPr>
          <a:xfrm>
            <a:off x="5794035" y="4455788"/>
            <a:ext cx="1150184" cy="392108"/>
            <a:chOff x="3232149" y="4995863"/>
            <a:chExt cx="1117602" cy="381000"/>
          </a:xfrm>
        </p:grpSpPr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79EFA657-EA1B-7E4C-9423-9F8D52707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71" name="Rectangle 28">
              <a:extLst>
                <a:ext uri="{FF2B5EF4-FFF2-40B4-BE49-F238E27FC236}">
                  <a16:creationId xmlns:a16="http://schemas.microsoft.com/office/drawing/2014/main" id="{9744E26B-F938-3E42-9C0D-FD51C3EB0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72" name="Line 36">
            <a:extLst>
              <a:ext uri="{FF2B5EF4-FFF2-40B4-BE49-F238E27FC236}">
                <a16:creationId xmlns:a16="http://schemas.microsoft.com/office/drawing/2014/main" id="{718539D8-D9B1-074E-94B4-4399B08C7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355" y="5324235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73" name="Line 133">
            <a:extLst>
              <a:ext uri="{FF2B5EF4-FFF2-40B4-BE49-F238E27FC236}">
                <a16:creationId xmlns:a16="http://schemas.microsoft.com/office/drawing/2014/main" id="{DF3C8A18-1B1C-0D4E-A28C-527376F090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6386" y="5343755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08916AF-7D96-7747-8CE4-C4BEEB87C489}"/>
              </a:ext>
            </a:extLst>
          </p:cNvPr>
          <p:cNvGrpSpPr/>
          <p:nvPr/>
        </p:nvGrpSpPr>
        <p:grpSpPr>
          <a:xfrm>
            <a:off x="5794035" y="5156821"/>
            <a:ext cx="1150184" cy="392108"/>
            <a:chOff x="3232149" y="4995863"/>
            <a:chExt cx="1117602" cy="381000"/>
          </a:xfrm>
        </p:grpSpPr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61E1C2CE-9748-9F43-88D3-AE0999F89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97190D89-A02E-C746-B8CB-597D79AFF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77" name="Line 36">
            <a:extLst>
              <a:ext uri="{FF2B5EF4-FFF2-40B4-BE49-F238E27FC236}">
                <a16:creationId xmlns:a16="http://schemas.microsoft.com/office/drawing/2014/main" id="{E3261335-2566-4D48-8A28-6DA1D142AF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355" y="5790406"/>
            <a:ext cx="928895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sp>
        <p:nvSpPr>
          <p:cNvPr id="78" name="Line 133">
            <a:extLst>
              <a:ext uri="{FF2B5EF4-FFF2-40B4-BE49-F238E27FC236}">
                <a16:creationId xmlns:a16="http://schemas.microsoft.com/office/drawing/2014/main" id="{FE989162-1733-5F49-91BA-C30E5DB74A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6386" y="5809928"/>
            <a:ext cx="819445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400" dirty="0">
              <a:cs typeface="Arial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0DEB9EE-9000-284A-AD48-6125A3A18424}"/>
              </a:ext>
            </a:extLst>
          </p:cNvPr>
          <p:cNvGrpSpPr/>
          <p:nvPr/>
        </p:nvGrpSpPr>
        <p:grpSpPr>
          <a:xfrm>
            <a:off x="5794035" y="5622993"/>
            <a:ext cx="1150184" cy="392108"/>
            <a:chOff x="3232149" y="4995863"/>
            <a:chExt cx="1117602" cy="381000"/>
          </a:xfrm>
        </p:grpSpPr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A3C302F0-6D83-2C4A-9396-633EF2443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81" name="Rectangle 28">
              <a:extLst>
                <a:ext uri="{FF2B5EF4-FFF2-40B4-BE49-F238E27FC236}">
                  <a16:creationId xmlns:a16="http://schemas.microsoft.com/office/drawing/2014/main" id="{55F0D4BE-611A-2B42-A501-1A5B370D7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82" name="Rectangle 31">
            <a:extLst>
              <a:ext uri="{FF2B5EF4-FFF2-40B4-BE49-F238E27FC236}">
                <a16:creationId xmlns:a16="http://schemas.microsoft.com/office/drawing/2014/main" id="{896AC2AD-8B1D-7245-A176-D51DFC38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388" y="2627585"/>
            <a:ext cx="1024381" cy="3184241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4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sp>
        <p:nvSpPr>
          <p:cNvPr id="83" name="Rectangle 76">
            <a:extLst>
              <a:ext uri="{FF2B5EF4-FFF2-40B4-BE49-F238E27FC236}">
                <a16:creationId xmlns:a16="http://schemas.microsoft.com/office/drawing/2014/main" id="{F4B1E4C8-F663-4B40-A6D8-3135F36BF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4970985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84" name="Rectangle 76">
            <a:extLst>
              <a:ext uri="{FF2B5EF4-FFF2-40B4-BE49-F238E27FC236}">
                <a16:creationId xmlns:a16="http://schemas.microsoft.com/office/drawing/2014/main" id="{763D5E2C-4103-8B45-803F-CC71C00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715" y="5424099"/>
            <a:ext cx="1096816" cy="4469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85" name="Group 126">
            <a:extLst>
              <a:ext uri="{FF2B5EF4-FFF2-40B4-BE49-F238E27FC236}">
                <a16:creationId xmlns:a16="http://schemas.microsoft.com/office/drawing/2014/main" id="{E048CA4F-20AF-9643-8F6C-36C754ED42AF}"/>
              </a:ext>
            </a:extLst>
          </p:cNvPr>
          <p:cNvGrpSpPr>
            <a:grpSpLocks/>
          </p:cNvGrpSpPr>
          <p:nvPr/>
        </p:nvGrpSpPr>
        <p:grpSpPr bwMode="auto">
          <a:xfrm>
            <a:off x="4118860" y="4278819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127">
              <a:extLst>
                <a:ext uri="{FF2B5EF4-FFF2-40B4-BE49-F238E27FC236}">
                  <a16:creationId xmlns:a16="http://schemas.microsoft.com/office/drawing/2014/main" id="{5C9EB709-3C43-3A4A-BC67-E8C880A2A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128">
              <a:extLst>
                <a:ext uri="{FF2B5EF4-FFF2-40B4-BE49-F238E27FC236}">
                  <a16:creationId xmlns:a16="http://schemas.microsoft.com/office/drawing/2014/main" id="{D4CE1043-EB14-6341-B42D-171DBE48F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129">
              <a:extLst>
                <a:ext uri="{FF2B5EF4-FFF2-40B4-BE49-F238E27FC236}">
                  <a16:creationId xmlns:a16="http://schemas.microsoft.com/office/drawing/2014/main" id="{A2696497-53E8-0341-B8B8-5E015ECB7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130">
              <a:extLst>
                <a:ext uri="{FF2B5EF4-FFF2-40B4-BE49-F238E27FC236}">
                  <a16:creationId xmlns:a16="http://schemas.microsoft.com/office/drawing/2014/main" id="{1CC6C26B-9D5D-7E44-8843-5E2B95DC9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90" name="Group 126">
            <a:extLst>
              <a:ext uri="{FF2B5EF4-FFF2-40B4-BE49-F238E27FC236}">
                <a16:creationId xmlns:a16="http://schemas.microsoft.com/office/drawing/2014/main" id="{D9C9B4C9-D331-9949-898B-24E3F1AE110F}"/>
              </a:ext>
            </a:extLst>
          </p:cNvPr>
          <p:cNvGrpSpPr>
            <a:grpSpLocks/>
          </p:cNvGrpSpPr>
          <p:nvPr/>
        </p:nvGrpSpPr>
        <p:grpSpPr bwMode="auto">
          <a:xfrm>
            <a:off x="4118860" y="5001648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91" name="Rectangle 127">
              <a:extLst>
                <a:ext uri="{FF2B5EF4-FFF2-40B4-BE49-F238E27FC236}">
                  <a16:creationId xmlns:a16="http://schemas.microsoft.com/office/drawing/2014/main" id="{AA52346A-99D2-7A4F-8886-F5861194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128">
              <a:extLst>
                <a:ext uri="{FF2B5EF4-FFF2-40B4-BE49-F238E27FC236}">
                  <a16:creationId xmlns:a16="http://schemas.microsoft.com/office/drawing/2014/main" id="{06C2FDDC-2929-0645-9BD1-788F16F79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129">
              <a:extLst>
                <a:ext uri="{FF2B5EF4-FFF2-40B4-BE49-F238E27FC236}">
                  <a16:creationId xmlns:a16="http://schemas.microsoft.com/office/drawing/2014/main" id="{FA27DB98-DFE0-A241-B28B-A1FECDD0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4" name="Rectangle 130">
              <a:extLst>
                <a:ext uri="{FF2B5EF4-FFF2-40B4-BE49-F238E27FC236}">
                  <a16:creationId xmlns:a16="http://schemas.microsoft.com/office/drawing/2014/main" id="{47A8FC97-304F-0649-9AE2-6268AB8D1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95" name="Group 126">
            <a:extLst>
              <a:ext uri="{FF2B5EF4-FFF2-40B4-BE49-F238E27FC236}">
                <a16:creationId xmlns:a16="http://schemas.microsoft.com/office/drawing/2014/main" id="{85BA43E9-F852-3145-A933-06F11024DEC5}"/>
              </a:ext>
            </a:extLst>
          </p:cNvPr>
          <p:cNvGrpSpPr>
            <a:grpSpLocks/>
          </p:cNvGrpSpPr>
          <p:nvPr/>
        </p:nvGrpSpPr>
        <p:grpSpPr bwMode="auto">
          <a:xfrm>
            <a:off x="4118860" y="5480904"/>
            <a:ext cx="851200" cy="614302"/>
            <a:chOff x="1236" y="3274"/>
            <a:chExt cx="521" cy="376"/>
          </a:xfrm>
          <a:solidFill>
            <a:srgbClr val="008000"/>
          </a:solidFill>
        </p:grpSpPr>
        <p:sp>
          <p:nvSpPr>
            <p:cNvPr id="96" name="Rectangle 127">
              <a:extLst>
                <a:ext uri="{FF2B5EF4-FFF2-40B4-BE49-F238E27FC236}">
                  <a16:creationId xmlns:a16="http://schemas.microsoft.com/office/drawing/2014/main" id="{4EF0674E-CE70-B547-B524-45549C2F6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128">
              <a:extLst>
                <a:ext uri="{FF2B5EF4-FFF2-40B4-BE49-F238E27FC236}">
                  <a16:creationId xmlns:a16="http://schemas.microsoft.com/office/drawing/2014/main" id="{2EB824A1-B84D-A548-939A-1472460EB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8" name="Rectangle 129">
              <a:extLst>
                <a:ext uri="{FF2B5EF4-FFF2-40B4-BE49-F238E27FC236}">
                  <a16:creationId xmlns:a16="http://schemas.microsoft.com/office/drawing/2014/main" id="{3069AAA3-EAC9-224A-95AF-08427B41C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9" name="Rectangle 130">
              <a:extLst>
                <a:ext uri="{FF2B5EF4-FFF2-40B4-BE49-F238E27FC236}">
                  <a16:creationId xmlns:a16="http://schemas.microsoft.com/office/drawing/2014/main" id="{B6DD28AA-3999-6142-A3ED-F19EE69E4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6E40BFB-05A5-FE47-AE1E-050A4F68CFAC}"/>
              </a:ext>
            </a:extLst>
          </p:cNvPr>
          <p:cNvCxnSpPr/>
          <p:nvPr/>
        </p:nvCxnSpPr>
        <p:spPr>
          <a:xfrm>
            <a:off x="9905531" y="2929505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7F24148-8007-D541-BC69-0E41A565485E}"/>
              </a:ext>
            </a:extLst>
          </p:cNvPr>
          <p:cNvCxnSpPr/>
          <p:nvPr/>
        </p:nvCxnSpPr>
        <p:spPr>
          <a:xfrm>
            <a:off x="9905531" y="3402448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E590199-B1C6-D943-9A39-B98A8BDA86F7}"/>
              </a:ext>
            </a:extLst>
          </p:cNvPr>
          <p:cNvCxnSpPr/>
          <p:nvPr/>
        </p:nvCxnSpPr>
        <p:spPr>
          <a:xfrm>
            <a:off x="9905531" y="3875391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939BEF8-D355-4C4D-AA5F-0B74733B256C}"/>
              </a:ext>
            </a:extLst>
          </p:cNvPr>
          <p:cNvCxnSpPr/>
          <p:nvPr/>
        </p:nvCxnSpPr>
        <p:spPr>
          <a:xfrm>
            <a:off x="9905531" y="4348334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6CE912B-3C5D-8E48-A704-80934851A5E8}"/>
              </a:ext>
            </a:extLst>
          </p:cNvPr>
          <p:cNvCxnSpPr/>
          <p:nvPr/>
        </p:nvCxnSpPr>
        <p:spPr>
          <a:xfrm>
            <a:off x="9905531" y="4821277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B981F9D-5A2D-4847-8A18-87B19817B490}"/>
              </a:ext>
            </a:extLst>
          </p:cNvPr>
          <p:cNvCxnSpPr/>
          <p:nvPr/>
        </p:nvCxnSpPr>
        <p:spPr>
          <a:xfrm>
            <a:off x="9905531" y="5294220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06A6EA9-F5A1-894F-BA9B-661192E2257D}"/>
              </a:ext>
            </a:extLst>
          </p:cNvPr>
          <p:cNvCxnSpPr/>
          <p:nvPr/>
        </p:nvCxnSpPr>
        <p:spPr>
          <a:xfrm>
            <a:off x="9905531" y="5767163"/>
            <a:ext cx="672031" cy="13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C0A70FB-3E9C-0B42-9DE2-DC9445C62193}"/>
              </a:ext>
            </a:extLst>
          </p:cNvPr>
          <p:cNvSpPr txBox="1"/>
          <p:nvPr/>
        </p:nvSpPr>
        <p:spPr>
          <a:xfrm>
            <a:off x="10683278" y="3758930"/>
            <a:ext cx="1588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To the 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RACF/HPSS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2FC7485-297C-2742-80E1-589A99C79B49}"/>
              </a:ext>
            </a:extLst>
          </p:cNvPr>
          <p:cNvSpPr/>
          <p:nvPr/>
        </p:nvSpPr>
        <p:spPr>
          <a:xfrm>
            <a:off x="191107" y="2438306"/>
            <a:ext cx="31855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looks conceptually like one of the readout components shown here. We log data at the Subevent buffer level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DE8175-EF1E-9441-9EA9-4ACD00AB9597}"/>
              </a:ext>
            </a:extLst>
          </p:cNvPr>
          <p:cNvSpPr/>
          <p:nvPr/>
        </p:nvSpPr>
        <p:spPr bwMode="auto">
          <a:xfrm>
            <a:off x="3644239" y="2276461"/>
            <a:ext cx="3760149" cy="77158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218792D2-4EBE-EA40-9FB3-41248B2A98FE}"/>
              </a:ext>
            </a:extLst>
          </p:cNvPr>
          <p:cNvSpPr/>
          <p:nvPr/>
        </p:nvSpPr>
        <p:spPr bwMode="auto">
          <a:xfrm>
            <a:off x="3568039" y="4181461"/>
            <a:ext cx="3760149" cy="77158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8" name="Text Box 2">
            <a:extLst>
              <a:ext uri="{FF2B5EF4-FFF2-40B4-BE49-F238E27FC236}">
                <a16:creationId xmlns:a16="http://schemas.microsoft.com/office/drawing/2014/main" id="{BA2B23BB-D408-1E49-AFBA-EC7FB062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84" y="6678262"/>
            <a:ext cx="12344400" cy="288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is geared towards a R&amp;D setting with lots of amenities that allow you to automate things,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But the RCDAQ components can then trivially be converted into the above front-end parts (“less of the same”, I call it).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No new readout/driver/firmware/data format developments, all can be used as-is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Applications and Users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Many groups in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&amp; friends (LANL, Oak Ridge, UIUC, VU, also ATLAS)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Many groups doing EIC R&amp;D – BNL, SBU, Yale, Temple, ...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Regular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test beam campaigns each year (some years multiple test beams) since 2013 (sort of the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Superbowl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of data taking for us each year)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CERN RD51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 collection of people/groups coming to RCDAQ through a particular device readout, often the SRS – U Texas @ Arlington, MPI Munich,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- geared towards R&amp;D setups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Ok, it reads your detectors as you would expect from a DAQ system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It fully supports streaming </a:t>
            </a:r>
            <a:r>
              <a:rPr lang="en-US" sz="2800">
                <a:solidFill>
                  <a:srgbClr val="606060"/>
                </a:solidFill>
                <a:latin typeface="Arial Narrow" charset="0"/>
              </a:rPr>
              <a:t>readout paradigms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It is inherently scriptable and supports measurements on “full autopilot”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Has support for including any kind of meta data in the data files (anything that can be had by a computer)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Online monitoring support through root /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pmonitor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Fully tied in with our analysis framework Fun4All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Electronic logbook support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Network-transparent control interfaces (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rpc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, http, web sockets)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Lots of devices supported, generally, the slow controls are part of the package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28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about capturing meta data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Many times you capture things only “just in case”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don’t routinely look at them in your analysis (such as cam pictures shown before)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But if you have some inexplicable feature, you can use the data to do “forensics”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Find out what, if anything, went wrong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more data you capture, the better this gets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Think of it as “black box” on a plane…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9C42D-B31D-744E-A1FE-E2AAA5E8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50" y="5561806"/>
            <a:ext cx="696105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255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RCDAQ setups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CD9F7-A423-0340-9EF4-1B0CE244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056" y="2207633"/>
            <a:ext cx="5830604" cy="43729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3200CC-2229-BA4D-9DD9-3F8DB7183F6F}"/>
              </a:ext>
            </a:extLst>
          </p:cNvPr>
          <p:cNvGrpSpPr/>
          <p:nvPr/>
        </p:nvGrpSpPr>
        <p:grpSpPr>
          <a:xfrm>
            <a:off x="1381215" y="2368240"/>
            <a:ext cx="5425191" cy="4107966"/>
            <a:chOff x="581929" y="5187640"/>
            <a:chExt cx="5425191" cy="41079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9E779F-4E91-1540-A215-D63A1DEF1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929" y="5187640"/>
              <a:ext cx="5421850" cy="410796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F3E39-FBC6-2747-AB71-6F2ECD719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9568" y="5532824"/>
              <a:ext cx="2168950" cy="15864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7C8B9C-1D67-CF4D-ADC5-A2274BA0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5169" y="7311046"/>
              <a:ext cx="2161951" cy="151270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C81B9-E541-3E48-B490-0315F87F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44" y="6132756"/>
            <a:ext cx="5167056" cy="290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28A945-2E58-C44E-ABF8-91C567B4851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4" b="3562"/>
          <a:stretch/>
        </p:blipFill>
        <p:spPr bwMode="auto">
          <a:xfrm>
            <a:off x="5892006" y="7360126"/>
            <a:ext cx="5410200" cy="2164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41D9C-8A34-1646-A8C0-992824741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9485" y="6737487"/>
            <a:ext cx="3048248" cy="230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4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standard devices implemented in RCDAQ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67606" y="8162786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There are many more not shown some 30 devices maintained by me</a:t>
            </a:r>
          </a:p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Some more “in the wild” 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94" y="28059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73" y="3004343"/>
            <a:ext cx="7493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86606" y="2261393"/>
            <a:ext cx="11506200" cy="73025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RCDAQ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253206" y="6781006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FELIX card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19" y="3974306"/>
            <a:ext cx="2542490" cy="1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06" y="5461793"/>
            <a:ext cx="257029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4825206" y="67048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</a:t>
            </a:r>
            <a:r>
              <a:rPr lang="en-GB" sz="2000" b="1" dirty="0" err="1">
                <a:latin typeface="Arial Narrow" charset="0"/>
              </a:rPr>
              <a:t>Eval</a:t>
            </a:r>
            <a:r>
              <a:rPr lang="en-GB" sz="2000" b="1" dirty="0">
                <a:latin typeface="Arial Narrow" charset="0"/>
              </a:rPr>
              <a:t> board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“USB Oscilloscope”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7679531" y="3907630"/>
            <a:ext cx="3241675" cy="20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7690644" y="6047580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CERN RD51 SRS System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33341" r="31994"/>
          <a:stretch/>
        </p:blipFill>
        <p:spPr>
          <a:xfrm>
            <a:off x="11156918" y="3556793"/>
            <a:ext cx="1135888" cy="3276600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V="1">
            <a:off x="117594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117757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10235406" y="6909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CAEN V1742 waveform digitizer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V="1">
            <a:off x="12438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12601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pic>
        <p:nvPicPr>
          <p:cNvPr id="62" name="Picture 61" descr="IMG_20170106_180039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8763" r="29248" b="8306"/>
          <a:stretch/>
        </p:blipFill>
        <p:spPr>
          <a:xfrm>
            <a:off x="2792179" y="3885406"/>
            <a:ext cx="1682809" cy="2590800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 bwMode="auto">
          <a:xfrm flipV="1">
            <a:off x="3377406" y="3047206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>
          <a:xfrm>
            <a:off x="3393739" y="3199606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65" name="Text Box 12"/>
          <p:cNvSpPr txBox="1">
            <a:spLocks noChangeArrowheads="1"/>
          </p:cNvSpPr>
          <p:nvPr/>
        </p:nvSpPr>
        <p:spPr bwMode="auto">
          <a:xfrm>
            <a:off x="2539206" y="6704806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new </a:t>
            </a:r>
            <a:r>
              <a:rPr lang="en-GB" sz="2000" b="1" dirty="0" err="1">
                <a:solidFill>
                  <a:schemeClr val="tx1"/>
                </a:solidFill>
                <a:latin typeface="Arial Narrow" charset="0"/>
              </a:rPr>
              <a:t>sPHENIX</a:t>
            </a: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 digitizer prototype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B40837-4808-5649-B881-1AF0B98449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77" y="4637690"/>
            <a:ext cx="2459045" cy="1065586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213509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78847</TotalTime>
  <Words>1279</Words>
  <Application>Microsoft Macintosh PowerPoint</Application>
  <PresentationFormat>Custom</PresentationFormat>
  <Paragraphs>299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16</vt:i4>
      </vt:variant>
    </vt:vector>
  </HeadingPairs>
  <TitlesOfParts>
    <vt:vector size="55" baseType="lpstr">
      <vt:lpstr>Arial Unicode MS</vt:lpstr>
      <vt:lpstr>ＭＳ Ｐゴシック</vt:lpstr>
      <vt:lpstr>ヒラギノ角ゴ ProN W3</vt:lpstr>
      <vt:lpstr>Arial</vt:lpstr>
      <vt:lpstr>Arial Narrow</vt:lpstr>
      <vt:lpstr>Courier</vt:lpstr>
      <vt:lpstr>Courier New</vt:lpstr>
      <vt:lpstr>Helvetica Neue</vt:lpstr>
      <vt:lpstr>Helvetica Neue Light</vt:lpstr>
      <vt:lpstr>Lucida Sans Unicode</vt:lpstr>
      <vt:lpstr>Tahoma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213</cp:revision>
  <cp:lastPrinted>1601-01-01T00:00:00Z</cp:lastPrinted>
  <dcterms:created xsi:type="dcterms:W3CDTF">1601-01-01T00:00:00Z</dcterms:created>
  <dcterms:modified xsi:type="dcterms:W3CDTF">2020-02-17T15:53:47Z</dcterms:modified>
</cp:coreProperties>
</file>