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2" r:id="rId4"/>
    <p:sldId id="265" r:id="rId5"/>
    <p:sldId id="266" r:id="rId6"/>
    <p:sldId id="267" r:id="rId7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80" y="-104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20/02/20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20/02/20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59659" y="5026225"/>
            <a:ext cx="3347105" cy="288719"/>
          </a:xfrm>
        </p:spPr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2_BARI_LOGO_NOME_ESTES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47" y="1"/>
            <a:ext cx="1713952" cy="11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026225"/>
            <a:ext cx="2895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EIC-YR Tracking WG meeting / 20.2.2020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hyperlink" Target="https://cds.cern.ch/record/1431539/files/LHCC-G-15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8943" y="1315331"/>
            <a:ext cx="8334633" cy="1719686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Arial"/>
                <a:cs typeface="Arial"/>
              </a:rPr>
              <a:t>Interests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proposed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contribution</a:t>
            </a:r>
            <a:r>
              <a:rPr lang="it-IT" dirty="0" smtClean="0">
                <a:latin typeface="Arial"/>
                <a:cs typeface="Arial"/>
              </a:rPr>
              <a:t> to the EIC-YR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6346" y="3310939"/>
            <a:ext cx="6400800" cy="1077274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Domenico Elia</a:t>
            </a:r>
            <a:endParaRPr lang="it-IT" sz="1000" dirty="0" smtClean="0">
              <a:latin typeface="Arial"/>
              <a:cs typeface="Arial"/>
            </a:endParaRPr>
          </a:p>
          <a:p>
            <a:r>
              <a:rPr lang="it-IT" sz="2800" dirty="0" smtClean="0">
                <a:latin typeface="Arial"/>
                <a:cs typeface="Arial"/>
              </a:rPr>
              <a:t>for the INFN Bari </a:t>
            </a:r>
            <a:r>
              <a:rPr lang="it-IT" sz="2800" dirty="0" err="1" smtClean="0">
                <a:latin typeface="Arial"/>
                <a:cs typeface="Arial"/>
              </a:rPr>
              <a:t>group</a:t>
            </a:r>
            <a:endParaRPr lang="it-IT" sz="2800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EIC-YR </a:t>
            </a:r>
            <a:r>
              <a:rPr lang="it-IT" dirty="0" err="1" smtClean="0"/>
              <a:t>Tracking</a:t>
            </a:r>
            <a:r>
              <a:rPr lang="it-IT" dirty="0" smtClean="0"/>
              <a:t> WG meeting / 20.2.2020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Domenico Elia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EIC-YR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 meeting / 20.2.2020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INFN Bari </a:t>
            </a:r>
            <a:r>
              <a:rPr lang="it-IT" sz="3200" dirty="0" err="1" smtClean="0">
                <a:latin typeface="Arial"/>
                <a:cs typeface="Arial"/>
              </a:rPr>
              <a:t>group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936443"/>
            <a:ext cx="8229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Composition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8 staff </a:t>
            </a:r>
            <a:r>
              <a:rPr lang="it-IT" dirty="0" err="1" smtClean="0">
                <a:latin typeface="Arial"/>
                <a:cs typeface="Arial"/>
              </a:rPr>
              <a:t>people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interested</a:t>
            </a:r>
            <a:r>
              <a:rPr lang="it-IT" dirty="0" smtClean="0">
                <a:latin typeface="Arial"/>
                <a:cs typeface="Arial"/>
              </a:rPr>
              <a:t> in EIC, </a:t>
            </a:r>
            <a:r>
              <a:rPr lang="it-IT" dirty="0" err="1" smtClean="0">
                <a:latin typeface="Arial"/>
                <a:cs typeface="Arial"/>
              </a:rPr>
              <a:t>as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today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currently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involved</a:t>
            </a:r>
            <a:r>
              <a:rPr lang="it-IT" dirty="0" smtClean="0">
                <a:latin typeface="Arial"/>
                <a:cs typeface="Arial"/>
              </a:rPr>
              <a:t> in ALICE@LHC and SBS/CLAS12@JLAB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people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directly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involved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in the EIC-</a:t>
            </a:r>
            <a:r>
              <a:rPr lang="it-IT" dirty="0" smtClean="0">
                <a:latin typeface="Arial"/>
                <a:cs typeface="Arial"/>
              </a:rPr>
              <a:t>YR: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 smtClean="0">
                <a:latin typeface="Arial"/>
                <a:cs typeface="Arial"/>
              </a:rPr>
              <a:t>DE + A. </a:t>
            </a:r>
            <a:r>
              <a:rPr lang="it-IT" sz="1600" b="1" dirty="0" err="1" smtClean="0">
                <a:latin typeface="Arial"/>
                <a:cs typeface="Arial"/>
              </a:rPr>
              <a:t>Mastroserio</a:t>
            </a:r>
            <a:r>
              <a:rPr lang="it-IT" sz="1600" b="1" dirty="0" smtClean="0">
                <a:latin typeface="Arial"/>
                <a:cs typeface="Arial"/>
              </a:rPr>
              <a:t> (</a:t>
            </a:r>
            <a:r>
              <a:rPr lang="it-IT" sz="1600" b="1" dirty="0" err="1" smtClean="0">
                <a:latin typeface="Arial"/>
                <a:cs typeface="Arial"/>
              </a:rPr>
              <a:t>Tracking</a:t>
            </a:r>
            <a:r>
              <a:rPr lang="it-IT" sz="1600" b="1" dirty="0" smtClean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 smtClean="0">
                <a:latin typeface="Arial"/>
                <a:cs typeface="Arial"/>
              </a:rPr>
              <a:t>G. Volpe (PID) </a:t>
            </a:r>
          </a:p>
          <a:p>
            <a:pPr marL="285750" indent="-285750" algn="just">
              <a:buFont typeface="Arial"/>
              <a:buChar char="•"/>
            </a:pPr>
            <a:endParaRPr lang="it-IT" sz="16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Experience on </a:t>
            </a:r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/</a:t>
            </a:r>
            <a:r>
              <a:rPr lang="it-IT" sz="2400" dirty="0" err="1" smtClean="0">
                <a:latin typeface="Arial"/>
                <a:cs typeface="Arial"/>
              </a:rPr>
              <a:t>vertexing</a:t>
            </a:r>
            <a:r>
              <a:rPr lang="it-IT" sz="2400" dirty="0" smtClean="0">
                <a:latin typeface="Arial"/>
                <a:cs typeface="Arial"/>
              </a:rPr>
              <a:t> and PID detectors: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development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construction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operation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silicon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pixels</a:t>
            </a:r>
            <a:r>
              <a:rPr lang="it-IT" dirty="0" smtClean="0">
                <a:latin typeface="Arial"/>
                <a:cs typeface="Arial"/>
              </a:rPr>
              <a:t> for WA97/NA57@SPS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  <a:sym typeface="Wingdings"/>
              </a:rPr>
              <a:t> </a:t>
            </a:r>
            <a:r>
              <a:rPr lang="it-IT" dirty="0" smtClean="0">
                <a:latin typeface="Arial"/>
                <a:cs typeface="Arial"/>
              </a:rPr>
              <a:t>ALICE </a:t>
            </a:r>
            <a:r>
              <a:rPr lang="it-IT" dirty="0" err="1" smtClean="0">
                <a:latin typeface="Arial"/>
                <a:cs typeface="Arial"/>
              </a:rPr>
              <a:t>silicon</a:t>
            </a:r>
            <a:r>
              <a:rPr lang="it-IT" dirty="0" smtClean="0">
                <a:latin typeface="Arial"/>
                <a:cs typeface="Arial"/>
              </a:rPr>
              <a:t> pixel detector (LHC run1-2)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  <a:sym typeface="Wingdings"/>
              </a:rPr>
              <a:t> </a:t>
            </a:r>
            <a:r>
              <a:rPr lang="it-IT" dirty="0" smtClean="0">
                <a:latin typeface="Arial"/>
                <a:cs typeface="Arial"/>
              </a:rPr>
              <a:t>Upgrade(</a:t>
            </a:r>
            <a:r>
              <a:rPr lang="it-IT" dirty="0" err="1" smtClean="0">
                <a:latin typeface="Arial"/>
                <a:cs typeface="Arial"/>
              </a:rPr>
              <a:t>s</a:t>
            </a:r>
            <a:r>
              <a:rPr lang="it-IT" dirty="0" smtClean="0">
                <a:latin typeface="Arial"/>
                <a:cs typeface="Arial"/>
              </a:rPr>
              <a:t>) of the ALICE </a:t>
            </a:r>
            <a:r>
              <a:rPr lang="it-IT" dirty="0" err="1" smtClean="0">
                <a:latin typeface="Arial"/>
                <a:cs typeface="Arial"/>
              </a:rPr>
              <a:t>inner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system</a:t>
            </a:r>
            <a:r>
              <a:rPr lang="it-IT" dirty="0" smtClean="0">
                <a:latin typeface="Arial"/>
                <a:cs typeface="Arial"/>
              </a:rPr>
              <a:t> (LHC run3-4)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>
                <a:latin typeface="Arial"/>
                <a:cs typeface="Arial"/>
              </a:rPr>
              <a:t>development</a:t>
            </a:r>
            <a:r>
              <a:rPr lang="it-IT" dirty="0">
                <a:latin typeface="Arial"/>
                <a:cs typeface="Arial"/>
              </a:rPr>
              <a:t>/</a:t>
            </a:r>
            <a:r>
              <a:rPr lang="it-IT" dirty="0" err="1">
                <a:latin typeface="Arial"/>
                <a:cs typeface="Arial"/>
              </a:rPr>
              <a:t>construction</a:t>
            </a:r>
            <a:r>
              <a:rPr lang="it-IT" dirty="0">
                <a:latin typeface="Arial"/>
                <a:cs typeface="Arial"/>
              </a:rPr>
              <a:t>/</a:t>
            </a:r>
            <a:r>
              <a:rPr lang="it-IT" dirty="0" err="1">
                <a:latin typeface="Arial"/>
                <a:cs typeface="Arial"/>
              </a:rPr>
              <a:t>operation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smtClean="0">
                <a:latin typeface="Arial"/>
                <a:cs typeface="Arial"/>
              </a:rPr>
              <a:t>the ALICE </a:t>
            </a:r>
            <a:r>
              <a:rPr lang="it-IT" dirty="0" err="1" smtClean="0">
                <a:latin typeface="Arial"/>
                <a:cs typeface="Arial"/>
              </a:rPr>
              <a:t>proximity-focusing</a:t>
            </a:r>
            <a:r>
              <a:rPr lang="it-IT" dirty="0" smtClean="0">
                <a:latin typeface="Arial"/>
                <a:cs typeface="Arial"/>
              </a:rPr>
              <a:t> RICH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EIC-YR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 meeting / 20.2.2020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Interests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proposed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contribution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8" y="936443"/>
            <a:ext cx="8535133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Simulation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check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current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implementations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detector in EIC full/fast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implement</a:t>
            </a:r>
            <a:r>
              <a:rPr lang="it-IT" dirty="0" smtClean="0">
                <a:latin typeface="Arial"/>
                <a:cs typeface="Arial"/>
              </a:rPr>
              <a:t> EIC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layout in “</a:t>
            </a:r>
            <a:r>
              <a:rPr lang="it-IT" dirty="0" err="1" smtClean="0">
                <a:latin typeface="Arial"/>
                <a:cs typeface="Arial"/>
              </a:rPr>
              <a:t>our</a:t>
            </a:r>
            <a:r>
              <a:rPr lang="it-IT" dirty="0" smtClean="0">
                <a:latin typeface="Arial"/>
                <a:cs typeface="Arial"/>
              </a:rPr>
              <a:t>” 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:  </a:t>
            </a:r>
            <a:endParaRPr lang="it-IT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code </a:t>
            </a:r>
            <a:r>
              <a:rPr lang="it-IT" sz="1600" dirty="0" err="1" smtClean="0">
                <a:latin typeface="Arial"/>
                <a:cs typeface="Arial"/>
              </a:rPr>
              <a:t>used</a:t>
            </a:r>
            <a:r>
              <a:rPr lang="it-IT" sz="1600" dirty="0" smtClean="0">
                <a:latin typeface="Arial"/>
                <a:cs typeface="Arial"/>
              </a:rPr>
              <a:t> for CDR/TDR of the ALICE ITS Upgrade (2011-2014)</a:t>
            </a:r>
            <a:endParaRPr lang="it-IT" sz="1600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 smtClean="0">
                <a:latin typeface="Arial"/>
                <a:cs typeface="Arial"/>
              </a:rPr>
              <a:t>input: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i="1" dirty="0" err="1" smtClean="0">
                <a:latin typeface="Arial"/>
                <a:cs typeface="Arial"/>
              </a:rPr>
              <a:t>approximate</a:t>
            </a:r>
            <a:r>
              <a:rPr lang="it-IT" sz="1600" i="1" dirty="0" smtClean="0">
                <a:latin typeface="Arial"/>
                <a:cs typeface="Arial"/>
              </a:rPr>
              <a:t> </a:t>
            </a:r>
            <a:r>
              <a:rPr lang="it-IT" sz="1600" i="1" dirty="0" err="1" smtClean="0">
                <a:latin typeface="Arial"/>
                <a:cs typeface="Arial"/>
              </a:rPr>
              <a:t>geometry</a:t>
            </a:r>
            <a:r>
              <a:rPr lang="it-IT" sz="1600" i="1" dirty="0" smtClean="0">
                <a:latin typeface="Arial"/>
                <a:cs typeface="Arial"/>
              </a:rPr>
              <a:t>, </a:t>
            </a:r>
            <a:r>
              <a:rPr lang="it-IT" sz="1600" i="1" dirty="0" err="1" smtClean="0">
                <a:latin typeface="Arial"/>
                <a:cs typeface="Arial"/>
              </a:rPr>
              <a:t>average</a:t>
            </a:r>
            <a:r>
              <a:rPr lang="it-IT" sz="1600" i="1" dirty="0" smtClean="0">
                <a:latin typeface="Arial"/>
                <a:cs typeface="Arial"/>
              </a:rPr>
              <a:t> </a:t>
            </a:r>
            <a:r>
              <a:rPr lang="it-IT" sz="1600" i="1" dirty="0" err="1" smtClean="0">
                <a:latin typeface="Arial"/>
                <a:cs typeface="Arial"/>
              </a:rPr>
              <a:t>material</a:t>
            </a:r>
            <a:r>
              <a:rPr lang="it-IT" sz="1600" i="1" dirty="0" smtClean="0">
                <a:latin typeface="Arial"/>
                <a:cs typeface="Arial"/>
              </a:rPr>
              <a:t> budget, </a:t>
            </a:r>
            <a:r>
              <a:rPr lang="it-IT" sz="1600" i="1" dirty="0" err="1" smtClean="0">
                <a:latin typeface="Arial"/>
                <a:cs typeface="Arial"/>
              </a:rPr>
              <a:t>space-point</a:t>
            </a:r>
            <a:r>
              <a:rPr lang="it-IT" sz="1600" i="1" dirty="0" smtClean="0">
                <a:latin typeface="Arial"/>
                <a:cs typeface="Arial"/>
              </a:rPr>
              <a:t> </a:t>
            </a:r>
            <a:r>
              <a:rPr lang="it-IT" sz="1600" i="1" dirty="0" err="1" smtClean="0">
                <a:latin typeface="Arial"/>
                <a:cs typeface="Arial"/>
              </a:rPr>
              <a:t>resolution</a:t>
            </a:r>
            <a:endParaRPr lang="it-IT" sz="1600" i="1" dirty="0" smtClean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 smtClean="0">
                <a:latin typeface="Arial"/>
                <a:cs typeface="Arial"/>
              </a:rPr>
              <a:t>output: </a:t>
            </a:r>
            <a:r>
              <a:rPr lang="it-IT" sz="1600" i="1" dirty="0" err="1" smtClean="0">
                <a:latin typeface="Arial"/>
                <a:cs typeface="Arial"/>
              </a:rPr>
              <a:t>momentum</a:t>
            </a:r>
            <a:r>
              <a:rPr lang="it-IT" sz="1600" i="1" dirty="0" smtClean="0">
                <a:latin typeface="Arial"/>
                <a:cs typeface="Arial"/>
              </a:rPr>
              <a:t> and impact </a:t>
            </a:r>
            <a:r>
              <a:rPr lang="it-IT" sz="1600" i="1" dirty="0" err="1" smtClean="0">
                <a:latin typeface="Arial"/>
                <a:cs typeface="Arial"/>
              </a:rPr>
              <a:t>parameter</a:t>
            </a:r>
            <a:r>
              <a:rPr lang="it-IT" sz="1600" i="1" dirty="0" smtClean="0">
                <a:latin typeface="Arial"/>
                <a:cs typeface="Arial"/>
              </a:rPr>
              <a:t> </a:t>
            </a:r>
            <a:r>
              <a:rPr lang="it-IT" sz="1600" i="1" dirty="0" err="1" smtClean="0">
                <a:latin typeface="Arial"/>
                <a:cs typeface="Arial"/>
              </a:rPr>
              <a:t>resolution</a:t>
            </a:r>
            <a:r>
              <a:rPr lang="it-IT" sz="1600" i="1" dirty="0" smtClean="0">
                <a:latin typeface="Arial"/>
                <a:cs typeface="Arial"/>
              </a:rPr>
              <a:t>, </a:t>
            </a:r>
            <a:r>
              <a:rPr lang="it-IT" sz="1600" i="1" dirty="0" err="1" smtClean="0">
                <a:latin typeface="Arial"/>
                <a:cs typeface="Arial"/>
              </a:rPr>
              <a:t>tracking</a:t>
            </a:r>
            <a:r>
              <a:rPr lang="it-IT" sz="1600" i="1" dirty="0" smtClean="0">
                <a:latin typeface="Arial"/>
                <a:cs typeface="Arial"/>
              </a:rPr>
              <a:t> </a:t>
            </a:r>
            <a:r>
              <a:rPr lang="it-IT" sz="1600" i="1" dirty="0" err="1" smtClean="0">
                <a:latin typeface="Arial"/>
                <a:cs typeface="Arial"/>
              </a:rPr>
              <a:t>efficiency</a:t>
            </a:r>
            <a:r>
              <a:rPr lang="it-IT" sz="1600" i="1" dirty="0" smtClean="0">
                <a:latin typeface="Arial"/>
                <a:cs typeface="Arial"/>
              </a:rPr>
              <a:t> vs </a:t>
            </a:r>
            <a:r>
              <a:rPr lang="it-IT" sz="1600" i="1" dirty="0" err="1" smtClean="0">
                <a:latin typeface="Arial"/>
                <a:cs typeface="Arial"/>
              </a:rPr>
              <a:t>p</a:t>
            </a:r>
            <a:endParaRPr lang="it-IT" i="1" dirty="0" smtClean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60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2944CE8-F9E0-7B46-AF66-9CDAA01C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5" y="1269556"/>
            <a:ext cx="4040155" cy="160476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Code: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standalone C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+ class running in ROOT for detector details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simple .C macro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DAEA5FC-8184-A945-9E2E-30BBA726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Domenico Elia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FC5EF98-2420-7245-AEBC-7570EA5D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EIC-YR Tracking WG meeting / 20.2.2020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03C7DEA-7814-494A-9348-D48165E4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B769865-7AF3-7443-A121-072222D3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48508" y="-725786"/>
            <a:ext cx="2874316" cy="47220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A6BCE36-2027-E445-A24B-05D470C8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993" y="3351550"/>
            <a:ext cx="4795908" cy="1604761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02493B23-0573-E445-AB85-179A1199BD47}"/>
              </a:ext>
            </a:extLst>
          </p:cNvPr>
          <p:cNvSpPr txBox="1">
            <a:spLocks/>
          </p:cNvSpPr>
          <p:nvPr/>
        </p:nvSpPr>
        <p:spPr>
          <a:xfrm>
            <a:off x="384465" y="3176756"/>
            <a:ext cx="3423013" cy="160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Example from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" sz="1800" i="1" dirty="0">
                <a:latin typeface="Arial" panose="020B0604020202020204" pitchFamily="34" charset="0"/>
                <a:cs typeface="Arial" panose="020B0604020202020204" pitchFamily="34" charset="0"/>
              </a:rPr>
              <a:t>Conceptual Design Report for the Upgrade of the ALICE ITS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GB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://cds.cern.ch/record/1431539/files/LHCC-G-159.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pdf</a:t>
            </a:r>
            <a:endParaRPr lang="en-GB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Fast </a:t>
            </a:r>
            <a:r>
              <a:rPr lang="it-IT" sz="3200" dirty="0" err="1" smtClean="0">
                <a:latin typeface="Arial"/>
                <a:cs typeface="Arial"/>
              </a:rPr>
              <a:t>simulation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tool</a:t>
            </a:r>
            <a:endParaRPr lang="it-IT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9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EIC-YR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 meeting / 20.2.2020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Interests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proposed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contribution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8" y="936443"/>
            <a:ext cx="8535133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Simulation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check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current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implementations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detector in EIC full/fast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implement</a:t>
            </a:r>
            <a:r>
              <a:rPr lang="it-IT" dirty="0" smtClean="0">
                <a:latin typeface="Arial"/>
                <a:cs typeface="Arial"/>
              </a:rPr>
              <a:t> EIC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layout in “</a:t>
            </a:r>
            <a:r>
              <a:rPr lang="it-IT" dirty="0" err="1" smtClean="0">
                <a:latin typeface="Arial"/>
                <a:cs typeface="Arial"/>
              </a:rPr>
              <a:t>our</a:t>
            </a:r>
            <a:r>
              <a:rPr lang="it-IT" dirty="0" smtClean="0">
                <a:latin typeface="Arial"/>
                <a:cs typeface="Arial"/>
              </a:rPr>
              <a:t>” 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:  </a:t>
            </a:r>
            <a:endParaRPr lang="it-IT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code </a:t>
            </a:r>
            <a:r>
              <a:rPr lang="it-IT" sz="1600" dirty="0" err="1" smtClean="0">
                <a:latin typeface="Arial"/>
                <a:cs typeface="Arial"/>
              </a:rPr>
              <a:t>used</a:t>
            </a:r>
            <a:r>
              <a:rPr lang="it-IT" sz="1600" dirty="0" smtClean="0">
                <a:latin typeface="Arial"/>
                <a:cs typeface="Arial"/>
              </a:rPr>
              <a:t> for CDR/TDR of the ALICE ITS Upgrade (2011-2014)</a:t>
            </a:r>
            <a:endParaRPr lang="it-IT" sz="1600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>
                <a:solidFill>
                  <a:srgbClr val="000000"/>
                </a:solidFill>
                <a:latin typeface="Arial"/>
                <a:cs typeface="Arial"/>
              </a:rPr>
              <a:t>input: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approximate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geometry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average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material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budget,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space-point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endParaRPr lang="it-IT" sz="16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>
                <a:solidFill>
                  <a:srgbClr val="000000"/>
                </a:solidFill>
                <a:latin typeface="Arial"/>
                <a:cs typeface="Arial"/>
              </a:rPr>
              <a:t>output: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momentum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and impact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parameter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efficiency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vs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endParaRPr lang="it-IT" sz="16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compare </a:t>
            </a:r>
            <a:r>
              <a:rPr lang="it-IT" dirty="0" err="1" smtClean="0">
                <a:latin typeface="Arial"/>
                <a:cs typeface="Arial"/>
              </a:rPr>
              <a:t>results</a:t>
            </a:r>
            <a:r>
              <a:rPr lang="it-IT" dirty="0" smtClean="0">
                <a:latin typeface="Arial"/>
                <a:cs typeface="Arial"/>
              </a:rPr>
              <a:t> with EIC full/fast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study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optimize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efficiency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and </a:t>
            </a:r>
            <a:r>
              <a:rPr lang="it-IT" dirty="0" err="1" smtClean="0">
                <a:latin typeface="Arial"/>
                <a:cs typeface="Arial"/>
              </a:rPr>
              <a:t>resolutions</a:t>
            </a:r>
            <a:r>
              <a:rPr lang="it-IT" dirty="0" smtClean="0">
                <a:latin typeface="Arial"/>
                <a:cs typeface="Arial"/>
              </a:rPr>
              <a:t> by </a:t>
            </a:r>
            <a:r>
              <a:rPr lang="it-IT" dirty="0" err="1" smtClean="0">
                <a:latin typeface="Arial"/>
                <a:cs typeface="Arial"/>
              </a:rPr>
              <a:t>varying</a:t>
            </a:r>
            <a:r>
              <a:rPr lang="it-IT" dirty="0" smtClean="0">
                <a:latin typeface="Arial"/>
                <a:cs typeface="Arial"/>
              </a:rPr>
              <a:t> detector layout 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move</a:t>
            </a:r>
            <a:r>
              <a:rPr lang="it-IT" dirty="0" smtClean="0">
                <a:latin typeface="Arial"/>
                <a:cs typeface="Arial"/>
              </a:rPr>
              <a:t> to the </a:t>
            </a:r>
            <a:r>
              <a:rPr lang="it-IT" dirty="0" err="1" smtClean="0">
                <a:latin typeface="Arial"/>
                <a:cs typeface="Arial"/>
              </a:rPr>
              <a:t>integration</a:t>
            </a:r>
            <a:r>
              <a:rPr lang="it-IT" dirty="0" smtClean="0">
                <a:latin typeface="Arial"/>
                <a:cs typeface="Arial"/>
              </a:rPr>
              <a:t> in the full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at</a:t>
            </a:r>
            <a:r>
              <a:rPr lang="it-IT" dirty="0" smtClean="0">
                <a:latin typeface="Arial"/>
                <a:cs typeface="Arial"/>
              </a:rPr>
              <a:t> a </a:t>
            </a:r>
            <a:r>
              <a:rPr lang="it-IT" dirty="0" err="1" smtClean="0">
                <a:latin typeface="Arial"/>
                <a:cs typeface="Arial"/>
              </a:rPr>
              <a:t>later</a:t>
            </a:r>
            <a:r>
              <a:rPr lang="it-IT" dirty="0" smtClean="0">
                <a:latin typeface="Arial"/>
                <a:cs typeface="Arial"/>
              </a:rPr>
              <a:t> stage 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3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EIC-YR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 meeting / 20.2.2020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24462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Interests</a:t>
            </a:r>
            <a:r>
              <a:rPr lang="it-IT" sz="3200" dirty="0" smtClean="0">
                <a:latin typeface="Arial"/>
                <a:cs typeface="Arial"/>
              </a:rPr>
              <a:t> and </a:t>
            </a:r>
            <a:r>
              <a:rPr lang="it-IT" sz="3200" dirty="0" err="1" smtClean="0">
                <a:latin typeface="Arial"/>
                <a:cs typeface="Arial"/>
              </a:rPr>
              <a:t>proposed</a:t>
            </a:r>
            <a:r>
              <a:rPr lang="it-IT" sz="3200" dirty="0" smtClean="0">
                <a:latin typeface="Arial"/>
                <a:cs typeface="Arial"/>
              </a:rPr>
              <a:t> </a:t>
            </a:r>
            <a:r>
              <a:rPr lang="it-IT" sz="3200" dirty="0" err="1" smtClean="0">
                <a:latin typeface="Arial"/>
                <a:cs typeface="Arial"/>
              </a:rPr>
              <a:t>contribution</a:t>
            </a:r>
            <a:endParaRPr lang="it-IT" sz="32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280683"/>
            <a:ext cx="8390627" cy="33617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8" y="936443"/>
            <a:ext cx="853513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Simulation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check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current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implementations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detector in EIC full/fast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implement</a:t>
            </a:r>
            <a:r>
              <a:rPr lang="it-IT" dirty="0" smtClean="0">
                <a:latin typeface="Arial"/>
                <a:cs typeface="Arial"/>
              </a:rPr>
              <a:t> EIC </a:t>
            </a: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layout in “</a:t>
            </a:r>
            <a:r>
              <a:rPr lang="it-IT" dirty="0" err="1" smtClean="0">
                <a:latin typeface="Arial"/>
                <a:cs typeface="Arial"/>
              </a:rPr>
              <a:t>our</a:t>
            </a:r>
            <a:r>
              <a:rPr lang="it-IT" dirty="0" smtClean="0">
                <a:latin typeface="Arial"/>
                <a:cs typeface="Arial"/>
              </a:rPr>
              <a:t>” 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:  </a:t>
            </a:r>
            <a:endParaRPr lang="it-IT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code </a:t>
            </a:r>
            <a:r>
              <a:rPr lang="it-IT" sz="1600" dirty="0" err="1" smtClean="0">
                <a:latin typeface="Arial"/>
                <a:cs typeface="Arial"/>
              </a:rPr>
              <a:t>used</a:t>
            </a:r>
            <a:r>
              <a:rPr lang="it-IT" sz="1600" dirty="0" smtClean="0">
                <a:latin typeface="Arial"/>
                <a:cs typeface="Arial"/>
              </a:rPr>
              <a:t> for CDR/TDR of the ALICE ITS Upgrade (2011-2014)</a:t>
            </a:r>
            <a:endParaRPr lang="it-IT" sz="1600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>
                <a:solidFill>
                  <a:srgbClr val="000000"/>
                </a:solidFill>
                <a:latin typeface="Arial"/>
                <a:cs typeface="Arial"/>
              </a:rPr>
              <a:t>input: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approximate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geometry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average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material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budget,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space-point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endParaRPr lang="it-IT" sz="16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sz="1600" b="1" dirty="0">
                <a:solidFill>
                  <a:srgbClr val="000000"/>
                </a:solidFill>
                <a:latin typeface="Arial"/>
                <a:cs typeface="Arial"/>
              </a:rPr>
              <a:t>output: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momentum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and impact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parameter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tracking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efficiency</a:t>
            </a:r>
            <a:r>
              <a:rPr lang="it-IT" sz="1600" i="1" dirty="0">
                <a:solidFill>
                  <a:srgbClr val="000000"/>
                </a:solidFill>
                <a:latin typeface="Arial"/>
                <a:cs typeface="Arial"/>
              </a:rPr>
              <a:t> vs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endParaRPr lang="it-IT" sz="16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compare </a:t>
            </a:r>
            <a:r>
              <a:rPr lang="it-IT" dirty="0" err="1" smtClean="0">
                <a:latin typeface="Arial"/>
                <a:cs typeface="Arial"/>
              </a:rPr>
              <a:t>results</a:t>
            </a:r>
            <a:r>
              <a:rPr lang="it-IT" dirty="0" smtClean="0">
                <a:latin typeface="Arial"/>
                <a:cs typeface="Arial"/>
              </a:rPr>
              <a:t> with EIC full/fast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endParaRPr lang="it-IT" dirty="0" smtClean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study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optimize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efficiency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and </a:t>
            </a:r>
            <a:r>
              <a:rPr lang="it-IT" dirty="0" err="1" smtClean="0">
                <a:latin typeface="Arial"/>
                <a:cs typeface="Arial"/>
              </a:rPr>
              <a:t>resolutions</a:t>
            </a:r>
            <a:r>
              <a:rPr lang="it-IT" dirty="0" smtClean="0">
                <a:latin typeface="Arial"/>
                <a:cs typeface="Arial"/>
              </a:rPr>
              <a:t> by </a:t>
            </a:r>
            <a:r>
              <a:rPr lang="it-IT" dirty="0" err="1" smtClean="0">
                <a:latin typeface="Arial"/>
                <a:cs typeface="Arial"/>
              </a:rPr>
              <a:t>varying</a:t>
            </a:r>
            <a:r>
              <a:rPr lang="it-IT" dirty="0" smtClean="0">
                <a:latin typeface="Arial"/>
                <a:cs typeface="Arial"/>
              </a:rPr>
              <a:t> detector layout 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move</a:t>
            </a:r>
            <a:r>
              <a:rPr lang="it-IT" dirty="0" smtClean="0">
                <a:latin typeface="Arial"/>
                <a:cs typeface="Arial"/>
              </a:rPr>
              <a:t> to the </a:t>
            </a:r>
            <a:r>
              <a:rPr lang="it-IT" dirty="0" err="1" smtClean="0">
                <a:latin typeface="Arial"/>
                <a:cs typeface="Arial"/>
              </a:rPr>
              <a:t>integration</a:t>
            </a:r>
            <a:r>
              <a:rPr lang="it-IT" dirty="0" smtClean="0">
                <a:latin typeface="Arial"/>
                <a:cs typeface="Arial"/>
              </a:rPr>
              <a:t> in the full </a:t>
            </a:r>
            <a:r>
              <a:rPr lang="it-IT" dirty="0" err="1" smtClean="0">
                <a:latin typeface="Arial"/>
                <a:cs typeface="Arial"/>
              </a:rPr>
              <a:t>simulation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at</a:t>
            </a:r>
            <a:r>
              <a:rPr lang="it-IT" dirty="0" smtClean="0">
                <a:latin typeface="Arial"/>
                <a:cs typeface="Arial"/>
              </a:rPr>
              <a:t> a </a:t>
            </a:r>
            <a:r>
              <a:rPr lang="it-IT" dirty="0" err="1" smtClean="0">
                <a:latin typeface="Arial"/>
                <a:cs typeface="Arial"/>
              </a:rPr>
              <a:t>later</a:t>
            </a:r>
            <a:r>
              <a:rPr lang="it-IT" dirty="0" smtClean="0">
                <a:latin typeface="Arial"/>
                <a:cs typeface="Arial"/>
              </a:rPr>
              <a:t> stage </a:t>
            </a:r>
          </a:p>
          <a:p>
            <a:pPr marL="285750" indent="-285750" algn="just">
              <a:buFont typeface="Arial"/>
              <a:buChar char="•"/>
            </a:pPr>
            <a:endParaRPr lang="it-IT" sz="16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Technology:</a:t>
            </a:r>
            <a:endParaRPr lang="it-IT" sz="2400" dirty="0"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Arial"/>
              <a:buChar char="•"/>
            </a:pPr>
            <a:r>
              <a:rPr lang="it-IT" dirty="0" err="1" smtClean="0">
                <a:latin typeface="Arial"/>
                <a:cs typeface="Arial"/>
              </a:rPr>
              <a:t>possible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contributions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survey</a:t>
            </a:r>
            <a:r>
              <a:rPr lang="it-IT" dirty="0" smtClean="0">
                <a:latin typeface="Arial"/>
                <a:cs typeface="Arial"/>
              </a:rPr>
              <a:t> and design </a:t>
            </a:r>
            <a:r>
              <a:rPr lang="it-IT" dirty="0" err="1" smtClean="0">
                <a:latin typeface="Arial"/>
                <a:cs typeface="Arial"/>
              </a:rPr>
              <a:t>activities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to be </a:t>
            </a:r>
            <a:r>
              <a:rPr lang="it-IT" dirty="0" err="1" smtClean="0">
                <a:latin typeface="Arial"/>
                <a:cs typeface="Arial"/>
              </a:rPr>
              <a:t>further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discussed</a:t>
            </a:r>
            <a:r>
              <a:rPr lang="it-IT" dirty="0" smtClean="0">
                <a:latin typeface="Arial"/>
                <a:cs typeface="Arial"/>
              </a:rPr>
              <a:t>, </a:t>
            </a:r>
            <a:r>
              <a:rPr lang="it-IT" dirty="0" smtClean="0">
                <a:latin typeface="Arial"/>
                <a:cs typeface="Arial"/>
              </a:rPr>
              <a:t>with </a:t>
            </a:r>
            <a:r>
              <a:rPr lang="it-IT" dirty="0" err="1" smtClean="0">
                <a:latin typeface="Arial"/>
                <a:cs typeface="Arial"/>
              </a:rPr>
              <a:t>conveners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internally</a:t>
            </a:r>
            <a:r>
              <a:rPr lang="it-IT" dirty="0" smtClean="0">
                <a:latin typeface="Arial"/>
                <a:cs typeface="Arial"/>
              </a:rPr>
              <a:t> (ALICE </a:t>
            </a:r>
            <a:r>
              <a:rPr lang="it-IT" dirty="0" smtClean="0">
                <a:latin typeface="Arial"/>
                <a:cs typeface="Arial"/>
              </a:rPr>
              <a:t>ITS3 R&amp;D)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33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548</Words>
  <Application>Microsoft Macintosh PowerPoint</Application>
  <PresentationFormat>Personalizzato</PresentationFormat>
  <Paragraphs>71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Interests and proposed contribution to the EIC-YR Tracking WG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163</cp:revision>
  <dcterms:created xsi:type="dcterms:W3CDTF">2018-06-28T15:19:11Z</dcterms:created>
  <dcterms:modified xsi:type="dcterms:W3CDTF">2020-02-20T18:37:14Z</dcterms:modified>
</cp:coreProperties>
</file>