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3"/>
  </p:notesMasterIdLst>
  <p:sldIdLst>
    <p:sldId id="256" r:id="rId5"/>
    <p:sldId id="483" r:id="rId6"/>
    <p:sldId id="499" r:id="rId7"/>
    <p:sldId id="500" r:id="rId8"/>
    <p:sldId id="485" r:id="rId9"/>
    <p:sldId id="378" r:id="rId10"/>
    <p:sldId id="487" r:id="rId11"/>
    <p:sldId id="50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14"/>
    <p:restoredTop sz="94694"/>
  </p:normalViewPr>
  <p:slideViewPr>
    <p:cSldViewPr snapToGrid="0" snapToObjects="1">
      <p:cViewPr varScale="1">
        <p:scale>
          <a:sx n="111" d="100"/>
          <a:sy n="111" d="100"/>
        </p:scale>
        <p:origin x="136" y="130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AFDAB-32A3-1541-B943-E38D3005E202}" type="datetimeFigureOut">
              <a:rPr lang="en-US" smtClean="0"/>
              <a:t>2/19/2020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F1F8CD-2253-044C-AA00-430C1C0BF959}" type="slidenum">
              <a:rPr lang="en-US" smtClean="0"/>
              <a:t>‹#›</a:t>
            </a:fld>
            <a:endParaRPr lang="en-US"/>
          </a:p>
        </p:txBody>
      </p:sp>
    </p:spTree>
    <p:extLst>
      <p:ext uri="{BB962C8B-B14F-4D97-AF65-F5344CB8AC3E}">
        <p14:creationId xmlns:p14="http://schemas.microsoft.com/office/powerpoint/2010/main" val="161835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753684" y="0"/>
            <a:ext cx="390108" cy="304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980" tIns="44990" rIns="89980" bIns="44990">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defRPr/>
            </a:pPr>
            <a:fld id="{5D0C6E5F-9C11-2B4B-8B1B-CB9538927588}" type="slidenum">
              <a:rPr lang="en-US" sz="1389" b="0" smtClean="0"/>
              <a:pPr>
                <a:defRPr/>
              </a:pPr>
              <a:t>‹#›</a:t>
            </a:fld>
            <a:endParaRPr lang="en-US" sz="1389" b="0"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7993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716D9922-87B3-6043-9531-5184EA303DC1}" type="slidenum">
              <a:rPr lang="en-US" smtClean="0"/>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716D9922-87B3-6043-9531-5184EA303DC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image" Target="../media/image13.t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30;p115">
            <a:extLst>
              <a:ext uri="{FF2B5EF4-FFF2-40B4-BE49-F238E27FC236}">
                <a16:creationId xmlns:a16="http://schemas.microsoft.com/office/drawing/2014/main" id="{648F05E9-D5BD-44F6-BF69-486E751A9BAD}"/>
              </a:ext>
            </a:extLst>
          </p:cNvPr>
          <p:cNvSpPr txBox="1">
            <a:spLocks noGrp="1"/>
          </p:cNvSpPr>
          <p:nvPr>
            <p:ph type="ctrTitle"/>
          </p:nvPr>
        </p:nvSpPr>
        <p:spPr>
          <a:xfrm>
            <a:off x="382657" y="808329"/>
            <a:ext cx="9172823" cy="2705947"/>
          </a:xfrm>
          <a:prstGeom prst="rect">
            <a:avLst/>
          </a:prstGeom>
          <a:noFill/>
          <a:ln>
            <a:noFill/>
          </a:ln>
        </p:spPr>
        <p:txBody>
          <a:bodyPr spcFirstLastPara="1" wrap="square" lIns="100700" tIns="50350" rIns="100700" bIns="50350" anchor="b" anchorCtr="0">
            <a:noAutofit/>
          </a:bodyPr>
          <a:lstStyle/>
          <a:p>
            <a:pPr marL="0" lvl="0" indent="0" algn="l" rtl="0">
              <a:lnSpc>
                <a:spcPct val="90000"/>
              </a:lnSpc>
              <a:spcBef>
                <a:spcPts val="0"/>
              </a:spcBef>
              <a:spcAft>
                <a:spcPts val="0"/>
              </a:spcAft>
              <a:buClr>
                <a:schemeClr val="dk1"/>
              </a:buClr>
              <a:buSzPts val="2700"/>
              <a:buFont typeface="Arial"/>
              <a:buNone/>
            </a:pPr>
            <a:r>
              <a:rPr lang="en-US" sz="2700" dirty="0"/>
              <a:t>ASIC Group at BNL for EIC</a:t>
            </a:r>
            <a:endParaRPr dirty="0"/>
          </a:p>
        </p:txBody>
      </p:sp>
      <p:sp>
        <p:nvSpPr>
          <p:cNvPr id="7" name="Google Shape;531;p115">
            <a:extLst>
              <a:ext uri="{FF2B5EF4-FFF2-40B4-BE49-F238E27FC236}">
                <a16:creationId xmlns:a16="http://schemas.microsoft.com/office/drawing/2014/main" id="{28098532-B3A2-42A6-9D0E-D19135265E65}"/>
              </a:ext>
            </a:extLst>
          </p:cNvPr>
          <p:cNvSpPr txBox="1">
            <a:spLocks/>
          </p:cNvSpPr>
          <p:nvPr/>
        </p:nvSpPr>
        <p:spPr>
          <a:xfrm>
            <a:off x="382657" y="3929591"/>
            <a:ext cx="9172823" cy="1876530"/>
          </a:xfrm>
          <a:prstGeom prst="rect">
            <a:avLst/>
          </a:prstGeom>
          <a:noFill/>
          <a:ln>
            <a:noFill/>
          </a:ln>
        </p:spPr>
        <p:txBody>
          <a:bodyPr spcFirstLastPara="1" vert="horz" wrap="square" lIns="100700" tIns="50350" rIns="100700" bIns="5035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buClr>
                <a:schemeClr val="dk1"/>
              </a:buClr>
              <a:buSzPts val="2200"/>
            </a:pPr>
            <a:r>
              <a:rPr lang="en-US" sz="2200" dirty="0"/>
              <a:t>Grzegorz W. Deptuch</a:t>
            </a:r>
            <a:endParaRPr lang="en-US" dirty="0"/>
          </a:p>
          <a:p>
            <a:pPr>
              <a:spcBef>
                <a:spcPts val="334"/>
              </a:spcBef>
              <a:buClr>
                <a:schemeClr val="dk1"/>
              </a:buClr>
              <a:buSzPts val="2200"/>
            </a:pPr>
            <a:endParaRPr lang="en-US" sz="2200" dirty="0"/>
          </a:p>
          <a:p>
            <a:pPr>
              <a:spcBef>
                <a:spcPts val="334"/>
              </a:spcBef>
              <a:buClr>
                <a:schemeClr val="dk1"/>
              </a:buClr>
              <a:buSzPts val="2200"/>
            </a:pPr>
            <a:r>
              <a:rPr lang="en-US" sz="2200" dirty="0"/>
              <a:t>February 19, 2020</a:t>
            </a:r>
            <a:endParaRPr lang="en-US" dirty="0"/>
          </a:p>
        </p:txBody>
      </p:sp>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627;p120">
            <a:extLst>
              <a:ext uri="{FF2B5EF4-FFF2-40B4-BE49-F238E27FC236}">
                <a16:creationId xmlns:a16="http://schemas.microsoft.com/office/drawing/2014/main" id="{A8F0FE7C-02B2-4B49-A320-5A6A63337063}"/>
              </a:ext>
            </a:extLst>
          </p:cNvPr>
          <p:cNvSpPr txBox="1">
            <a:spLocks/>
          </p:cNvSpPr>
          <p:nvPr/>
        </p:nvSpPr>
        <p:spPr>
          <a:xfrm>
            <a:off x="275166" y="228600"/>
            <a:ext cx="8035745" cy="838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600" b="1" i="0" u="none" strike="noStrike" cap="none">
                <a:solidFill>
                  <a:srgbClr val="000000"/>
                </a:solidFill>
                <a:latin typeface="Arial"/>
                <a:ea typeface="Arial"/>
                <a:cs typeface="Arial"/>
                <a:sym typeface="Arial"/>
              </a:defRPr>
            </a:lvl9pPr>
          </a:lstStyle>
          <a:p>
            <a:pPr lvl="0">
              <a:buSzPts val="2600"/>
              <a:defRPr/>
            </a:pPr>
            <a:r>
              <a:rPr lang="en-US" kern="0" dirty="0"/>
              <a:t>Instrumentation Division</a:t>
            </a:r>
            <a:br>
              <a:rPr lang="en-US" kern="0" dirty="0"/>
            </a:br>
            <a:r>
              <a:rPr kumimoji="0" lang="en-US" sz="2600" b="1" i="0" u="none" strike="noStrike" kern="0" cap="none" spc="0" normalizeH="0" baseline="0" noProof="0" dirty="0">
                <a:ln>
                  <a:noFill/>
                </a:ln>
                <a:solidFill>
                  <a:srgbClr val="000000"/>
                </a:solidFill>
                <a:effectLst/>
                <a:uLnTx/>
                <a:uFillTx/>
                <a:latin typeface="Arial"/>
                <a:cs typeface="Arial"/>
                <a:sym typeface="Arial"/>
              </a:rPr>
              <a:t>Radiation Detector Platform</a:t>
            </a:r>
          </a:p>
        </p:txBody>
      </p:sp>
      <p:sp>
        <p:nvSpPr>
          <p:cNvPr id="27" name="Google Shape;628;p120">
            <a:extLst>
              <a:ext uri="{FF2B5EF4-FFF2-40B4-BE49-F238E27FC236}">
                <a16:creationId xmlns:a16="http://schemas.microsoft.com/office/drawing/2014/main" id="{905E72D0-BCDA-4F4E-A15B-AF0CE3E51D3D}"/>
              </a:ext>
            </a:extLst>
          </p:cNvPr>
          <p:cNvSpPr txBox="1">
            <a:spLocks/>
          </p:cNvSpPr>
          <p:nvPr/>
        </p:nvSpPr>
        <p:spPr>
          <a:xfrm>
            <a:off x="297639" y="1057915"/>
            <a:ext cx="7115752" cy="3489537"/>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800"/>
              <a:buFont typeface="Arial"/>
              <a:buNone/>
              <a:defRPr sz="16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b="1" i="0" u="none" strike="noStrike" kern="0" cap="none" spc="0" normalizeH="0" baseline="0" noProof="0" dirty="0">
                <a:ln>
                  <a:noFill/>
                </a:ln>
                <a:solidFill>
                  <a:srgbClr val="000000"/>
                </a:solidFill>
                <a:effectLst/>
                <a:uLnTx/>
                <a:uFillTx/>
                <a:latin typeface="Arial"/>
                <a:cs typeface="Arial"/>
                <a:sym typeface="Arial"/>
              </a:rPr>
              <a:t>key capabilities enabling BNL Science Programs:</a:t>
            </a:r>
          </a:p>
          <a:p>
            <a:pPr marL="0" marR="0" lvl="0" indent="0" algn="l" defTabSz="914400" rtl="0" eaLnBrk="1" fontAlgn="auto" latinLnBrk="0" hangingPunct="1">
              <a:lnSpc>
                <a:spcPct val="100000"/>
              </a:lnSpc>
              <a:spcBef>
                <a:spcPts val="600"/>
              </a:spcBef>
              <a:spcAft>
                <a:spcPts val="0"/>
              </a:spcAft>
              <a:buClr>
                <a:srgbClr val="000000"/>
              </a:buClr>
              <a:buSzPts val="1800"/>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Si (</a:t>
            </a:r>
            <a:r>
              <a:rPr kumimoji="0" lang="en-US" b="0" i="0" u="none" strike="noStrike" kern="0" cap="none" spc="0" normalizeH="0" baseline="0" noProof="0" dirty="0" err="1">
                <a:ln>
                  <a:noFill/>
                </a:ln>
                <a:solidFill>
                  <a:srgbClr val="000000"/>
                </a:solidFill>
                <a:effectLst/>
                <a:uLnTx/>
                <a:uFillTx/>
                <a:latin typeface="Arial"/>
                <a:cs typeface="Arial"/>
                <a:sym typeface="Arial"/>
              </a:rPr>
              <a:t>CdTe</a:t>
            </a:r>
            <a:r>
              <a:rPr kumimoji="0" lang="en-US" b="0" i="0" u="none" strike="noStrike" kern="0" cap="none" spc="0" normalizeH="0" baseline="0" noProof="0" dirty="0">
                <a:ln>
                  <a:noFill/>
                </a:ln>
                <a:solidFill>
                  <a:srgbClr val="000000"/>
                </a:solidFill>
                <a:effectLst/>
                <a:uLnTx/>
                <a:uFillTx/>
                <a:latin typeface="Arial"/>
                <a:cs typeface="Arial"/>
                <a:sym typeface="Arial"/>
              </a:rPr>
              <a:t>/</a:t>
            </a:r>
            <a:r>
              <a:rPr kumimoji="0" lang="en-US" b="0" i="0" u="none" strike="noStrike" kern="0" cap="none" spc="0" normalizeH="0" baseline="0" noProof="0" dirty="0" err="1">
                <a:ln>
                  <a:noFill/>
                </a:ln>
                <a:solidFill>
                  <a:srgbClr val="000000"/>
                </a:solidFill>
                <a:effectLst/>
                <a:uLnTx/>
                <a:uFillTx/>
                <a:latin typeface="Arial"/>
                <a:cs typeface="Arial"/>
                <a:sym typeface="Arial"/>
              </a:rPr>
              <a:t>CdZnTe</a:t>
            </a:r>
            <a:r>
              <a:rPr kumimoji="0" lang="en-US" b="0" i="0" u="none" strike="noStrike" kern="0" cap="none" spc="0" normalizeH="0" baseline="0" noProof="0" dirty="0">
                <a:ln>
                  <a:noFill/>
                </a:ln>
                <a:solidFill>
                  <a:srgbClr val="000000"/>
                </a:solidFill>
                <a:effectLst/>
                <a:uLnTx/>
                <a:uFillTx/>
                <a:latin typeface="Arial"/>
                <a:cs typeface="Arial"/>
                <a:sym typeface="Arial"/>
              </a:rPr>
              <a:t>) Sensors</a:t>
            </a:r>
          </a:p>
          <a:p>
            <a:pPr marL="0" marR="0" lvl="0" indent="0" algn="l" defTabSz="914400" rtl="0" eaLnBrk="1" fontAlgn="auto" latinLnBrk="0" hangingPunct="1">
              <a:lnSpc>
                <a:spcPct val="100000"/>
              </a:lnSpc>
              <a:spcBef>
                <a:spcPts val="514"/>
              </a:spcBef>
              <a:spcAft>
                <a:spcPts val="0"/>
              </a:spcAft>
              <a:buClr>
                <a:srgbClr val="000000"/>
              </a:buClr>
              <a:buSzPts val="1800"/>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Gas &amp; Noble Liquid Detectors</a:t>
            </a:r>
          </a:p>
          <a:p>
            <a:pPr marL="0" marR="0" lvl="0" indent="0" algn="l" defTabSz="914400" rtl="0" eaLnBrk="1" fontAlgn="auto" latinLnBrk="0" hangingPunct="1">
              <a:lnSpc>
                <a:spcPct val="100000"/>
              </a:lnSpc>
              <a:spcBef>
                <a:spcPts val="514"/>
              </a:spcBef>
              <a:spcAft>
                <a:spcPts val="0"/>
              </a:spcAft>
              <a:buClr>
                <a:srgbClr val="000000"/>
              </a:buClr>
              <a:buSzPts val="1800"/>
              <a:buFont typeface="Arial"/>
              <a:buNone/>
              <a:tabLst/>
              <a:defRPr/>
            </a:pPr>
            <a:r>
              <a:rPr kumimoji="0" lang="en-US" b="0" i="0" u="none" strike="noStrike" kern="0" cap="none" spc="0" normalizeH="0" baseline="0" noProof="0" dirty="0">
                <a:ln>
                  <a:noFill/>
                </a:ln>
                <a:solidFill>
                  <a:srgbClr val="C00000"/>
                </a:solidFill>
                <a:effectLst/>
                <a:uLnTx/>
                <a:uFillTx/>
                <a:latin typeface="Arial"/>
                <a:cs typeface="Arial"/>
                <a:sym typeface="Arial"/>
              </a:rPr>
              <a:t>Application Specific Integrated Circuits (ASICs)</a:t>
            </a:r>
          </a:p>
          <a:p>
            <a:pPr marL="0" marR="0" lvl="0" indent="0" algn="l" defTabSz="914400" rtl="0" eaLnBrk="1" fontAlgn="auto" latinLnBrk="0" hangingPunct="1">
              <a:lnSpc>
                <a:spcPct val="100000"/>
              </a:lnSpc>
              <a:spcBef>
                <a:spcPts val="514"/>
              </a:spcBef>
              <a:spcAft>
                <a:spcPts val="0"/>
              </a:spcAft>
              <a:buClr>
                <a:srgbClr val="000000"/>
              </a:buClr>
              <a:buSzPts val="1800"/>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CAD for Device &amp; Board Level Circuit Design</a:t>
            </a:r>
          </a:p>
          <a:p>
            <a:pPr marL="0" marR="0" lvl="0" indent="0" algn="l" defTabSz="914400" rtl="0" eaLnBrk="1" fontAlgn="auto" latinLnBrk="0" hangingPunct="1">
              <a:lnSpc>
                <a:spcPct val="100000"/>
              </a:lnSpc>
              <a:spcBef>
                <a:spcPts val="514"/>
              </a:spcBef>
              <a:spcAft>
                <a:spcPts val="0"/>
              </a:spcAft>
              <a:buClr>
                <a:srgbClr val="000000"/>
              </a:buClr>
              <a:buSzPts val="1800"/>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Microelectronics Assembly and HDI</a:t>
            </a:r>
          </a:p>
          <a:p>
            <a:pPr marL="0" marR="0" lvl="0" indent="0" algn="l" defTabSz="914400" rtl="0" eaLnBrk="1" fontAlgn="auto" latinLnBrk="0" hangingPunct="1">
              <a:lnSpc>
                <a:spcPct val="100000"/>
              </a:lnSpc>
              <a:spcBef>
                <a:spcPts val="514"/>
              </a:spcBef>
              <a:spcAft>
                <a:spcPts val="0"/>
              </a:spcAft>
              <a:buClr>
                <a:srgbClr val="000000"/>
              </a:buClr>
              <a:buSzPts val="1800"/>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High throughput TDAQ</a:t>
            </a:r>
          </a:p>
          <a:p>
            <a:pPr marL="0" marR="0" lvl="0" indent="0" algn="l" defTabSz="914400" rtl="0" eaLnBrk="1" fontAlgn="auto" latinLnBrk="0" hangingPunct="1">
              <a:lnSpc>
                <a:spcPct val="100000"/>
              </a:lnSpc>
              <a:spcBef>
                <a:spcPts val="514"/>
              </a:spcBef>
              <a:spcAft>
                <a:spcPts val="0"/>
              </a:spcAft>
              <a:buClr>
                <a:srgbClr val="000000"/>
              </a:buClr>
              <a:buSzPts val="1800"/>
              <a:buFont typeface="Arial"/>
              <a:buNone/>
              <a:tabLst/>
              <a:defRPr/>
            </a:pPr>
            <a:r>
              <a:rPr kumimoji="0" lang="en-US" b="0" i="0" u="none" strike="noStrike" kern="0" cap="none" spc="0" normalizeH="0" baseline="0" noProof="0" dirty="0">
                <a:ln>
                  <a:noFill/>
                </a:ln>
                <a:solidFill>
                  <a:srgbClr val="000000"/>
                </a:solidFill>
                <a:effectLst/>
                <a:uLnTx/>
                <a:uFillTx/>
                <a:latin typeface="Arial"/>
                <a:cs typeface="Arial"/>
                <a:sym typeface="Arial"/>
              </a:rPr>
              <a:t>Photocathode Development &amp; Production</a:t>
            </a:r>
            <a:br>
              <a:rPr kumimoji="0" lang="en-US" b="0" i="0" u="none" strike="noStrike" kern="0" cap="none" spc="0" normalizeH="0" baseline="0" noProof="0" dirty="0">
                <a:ln>
                  <a:noFill/>
                </a:ln>
                <a:solidFill>
                  <a:srgbClr val="000000"/>
                </a:solidFill>
                <a:effectLst/>
                <a:uLnTx/>
                <a:uFillTx/>
                <a:latin typeface="Arial"/>
                <a:cs typeface="Arial"/>
                <a:sym typeface="Arial"/>
              </a:rPr>
            </a:br>
            <a:r>
              <a:rPr kumimoji="0" lang="en-US" b="0" i="0" u="none" strike="noStrike" kern="0" cap="none" spc="0" normalizeH="0" baseline="0" noProof="0" dirty="0">
                <a:ln>
                  <a:noFill/>
                </a:ln>
                <a:solidFill>
                  <a:srgbClr val="000000"/>
                </a:solidFill>
                <a:effectLst/>
                <a:uLnTx/>
                <a:uFillTx/>
                <a:latin typeface="Arial"/>
                <a:cs typeface="Arial"/>
                <a:sym typeface="Arial"/>
              </a:rPr>
              <a:t>(for detector and accelerator applications)</a:t>
            </a:r>
          </a:p>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lang="en-US" b="1" i="0" u="none" strike="noStrike" kern="0" cap="none" spc="0" normalizeH="0" baseline="0" noProof="0" dirty="0">
              <a:ln>
                <a:noFill/>
              </a:ln>
              <a:solidFill>
                <a:srgbClr val="000000"/>
              </a:solidFill>
              <a:effectLst/>
              <a:uLnTx/>
              <a:uFillTx/>
              <a:latin typeface="Arial"/>
              <a:cs typeface="Arial"/>
              <a:sym typeface="Arial"/>
            </a:endParaRPr>
          </a:p>
        </p:txBody>
      </p:sp>
      <p:grpSp>
        <p:nvGrpSpPr>
          <p:cNvPr id="29" name="Google Shape;631;p120">
            <a:extLst>
              <a:ext uri="{FF2B5EF4-FFF2-40B4-BE49-F238E27FC236}">
                <a16:creationId xmlns:a16="http://schemas.microsoft.com/office/drawing/2014/main" id="{8EF78021-C6F3-4F1E-820A-52B84207ADC8}"/>
              </a:ext>
            </a:extLst>
          </p:cNvPr>
          <p:cNvGrpSpPr/>
          <p:nvPr/>
        </p:nvGrpSpPr>
        <p:grpSpPr>
          <a:xfrm>
            <a:off x="3594599" y="5248598"/>
            <a:ext cx="2404636" cy="1519400"/>
            <a:chOff x="3159371" y="5318881"/>
            <a:chExt cx="2186033" cy="1340647"/>
          </a:xfrm>
        </p:grpSpPr>
        <p:pic>
          <p:nvPicPr>
            <p:cNvPr id="56" name="Google Shape;632;p120">
              <a:extLst>
                <a:ext uri="{FF2B5EF4-FFF2-40B4-BE49-F238E27FC236}">
                  <a16:creationId xmlns:a16="http://schemas.microsoft.com/office/drawing/2014/main" id="{33A5B8D0-5D60-4283-BA57-820D27B0EEEB}"/>
                </a:ext>
              </a:extLst>
            </p:cNvPr>
            <p:cNvPicPr preferRelativeResize="0"/>
            <p:nvPr/>
          </p:nvPicPr>
          <p:blipFill rotWithShape="1">
            <a:blip r:embed="rId2">
              <a:alphaModFix/>
            </a:blip>
            <a:srcRect/>
            <a:stretch/>
          </p:blipFill>
          <p:spPr>
            <a:xfrm>
              <a:off x="3167079" y="5318881"/>
              <a:ext cx="2178325" cy="1336491"/>
            </a:xfrm>
            <a:prstGeom prst="rect">
              <a:avLst/>
            </a:prstGeom>
            <a:noFill/>
            <a:ln w="9525" cap="flat" cmpd="sng">
              <a:solidFill>
                <a:srgbClr val="000000"/>
              </a:solidFill>
              <a:prstDash val="solid"/>
              <a:round/>
              <a:headEnd type="none" w="sm" len="sm"/>
              <a:tailEnd type="none" w="sm" len="sm"/>
            </a:ln>
          </p:spPr>
        </p:pic>
        <p:sp>
          <p:nvSpPr>
            <p:cNvPr id="57" name="Google Shape;633;p120">
              <a:extLst>
                <a:ext uri="{FF2B5EF4-FFF2-40B4-BE49-F238E27FC236}">
                  <a16:creationId xmlns:a16="http://schemas.microsoft.com/office/drawing/2014/main" id="{DDB6FBF0-A717-464E-923F-B089FFECC2C7}"/>
                </a:ext>
              </a:extLst>
            </p:cNvPr>
            <p:cNvSpPr/>
            <p:nvPr/>
          </p:nvSpPr>
          <p:spPr>
            <a:xfrm>
              <a:off x="4355402" y="6455181"/>
              <a:ext cx="982873" cy="204347"/>
            </a:xfrm>
            <a:prstGeom prst="rect">
              <a:avLst/>
            </a:prstGeom>
            <a:solidFill>
              <a:srgbClr val="97492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823E25"/>
                </a:solidFill>
                <a:effectLst/>
                <a:uLnTx/>
                <a:uFillTx/>
                <a:latin typeface="Calibri"/>
                <a:ea typeface="Calibri"/>
                <a:cs typeface="Calibri"/>
                <a:sym typeface="Calibri"/>
              </a:endParaRPr>
            </a:p>
          </p:txBody>
        </p:sp>
        <p:sp>
          <p:nvSpPr>
            <p:cNvPr id="58" name="Google Shape;634;p120">
              <a:extLst>
                <a:ext uri="{FF2B5EF4-FFF2-40B4-BE49-F238E27FC236}">
                  <a16:creationId xmlns:a16="http://schemas.microsoft.com/office/drawing/2014/main" id="{4F9D6B08-1A79-4497-B6AA-2ADA5032D30B}"/>
                </a:ext>
              </a:extLst>
            </p:cNvPr>
            <p:cNvSpPr/>
            <p:nvPr/>
          </p:nvSpPr>
          <p:spPr>
            <a:xfrm>
              <a:off x="3159371" y="6192412"/>
              <a:ext cx="2178904" cy="434509"/>
            </a:xfrm>
            <a:prstGeom prst="rect">
              <a:avLst/>
            </a:prstGeom>
            <a:solidFill>
              <a:srgbClr val="823E25">
                <a:alpha val="29803"/>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t>High Throughput </a:t>
              </a:r>
              <a:endParaRPr kumimoji="0" sz="1400" b="0" i="0" u="none" strike="noStrike" kern="0" cap="none" spc="0" normalizeH="0" baseline="0" noProof="0" dirty="0">
                <a:ln>
                  <a:noFill/>
                </a:ln>
                <a:solidFill>
                  <a:srgbClr val="000000"/>
                </a:solidFill>
                <a:effectLst/>
                <a:uLnTx/>
                <a:uFillTx/>
                <a:cs typeface="Arial"/>
                <a:sym typeface="Arial"/>
              </a:endParaRPr>
            </a:p>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t>Trigger &amp; Data Acquisition</a:t>
              </a:r>
              <a:endParaRPr kumimoji="0" sz="1400" b="0" i="0" u="none" strike="noStrike" kern="0" cap="none" spc="0" normalizeH="0" baseline="0" noProof="0" dirty="0">
                <a:ln>
                  <a:noFill/>
                </a:ln>
                <a:solidFill>
                  <a:srgbClr val="000000"/>
                </a:solidFill>
                <a:effectLst/>
                <a:uLnTx/>
                <a:uFillTx/>
                <a:cs typeface="Arial"/>
                <a:sym typeface="Arial"/>
              </a:endParaRPr>
            </a:p>
          </p:txBody>
        </p:sp>
      </p:grpSp>
      <p:grpSp>
        <p:nvGrpSpPr>
          <p:cNvPr id="30" name="Google Shape;635;p120">
            <a:extLst>
              <a:ext uri="{FF2B5EF4-FFF2-40B4-BE49-F238E27FC236}">
                <a16:creationId xmlns:a16="http://schemas.microsoft.com/office/drawing/2014/main" id="{B8BDD5B6-7A82-4732-BAA4-C89DE9E21DBA}"/>
              </a:ext>
            </a:extLst>
          </p:cNvPr>
          <p:cNvGrpSpPr/>
          <p:nvPr/>
        </p:nvGrpSpPr>
        <p:grpSpPr>
          <a:xfrm>
            <a:off x="335738" y="3828704"/>
            <a:ext cx="3050089" cy="1292105"/>
            <a:chOff x="6416943" y="5596461"/>
            <a:chExt cx="2772808" cy="1140093"/>
          </a:xfrm>
        </p:grpSpPr>
        <p:pic>
          <p:nvPicPr>
            <p:cNvPr id="54" name="Google Shape;636;p120" descr="C:\Documents and Settings\Gianluigi\Desktop\BNL Lecture 2012\NSLS\DSC_0031-cropped-narrow.JPG">
              <a:extLst>
                <a:ext uri="{FF2B5EF4-FFF2-40B4-BE49-F238E27FC236}">
                  <a16:creationId xmlns:a16="http://schemas.microsoft.com/office/drawing/2014/main" id="{AF82F967-A5CC-4DB8-B1D1-DE66023F07EA}"/>
                </a:ext>
              </a:extLst>
            </p:cNvPr>
            <p:cNvPicPr preferRelativeResize="0"/>
            <p:nvPr/>
          </p:nvPicPr>
          <p:blipFill rotWithShape="1">
            <a:blip r:embed="rId3">
              <a:alphaModFix/>
            </a:blip>
            <a:srcRect/>
            <a:stretch/>
          </p:blipFill>
          <p:spPr>
            <a:xfrm>
              <a:off x="6433837" y="5596461"/>
              <a:ext cx="2743441" cy="1140093"/>
            </a:xfrm>
            <a:prstGeom prst="rect">
              <a:avLst/>
            </a:prstGeom>
            <a:noFill/>
            <a:ln w="19050" cap="flat" cmpd="sng">
              <a:solidFill>
                <a:srgbClr val="000000"/>
              </a:solidFill>
              <a:prstDash val="solid"/>
              <a:round/>
              <a:headEnd type="none" w="sm" len="sm"/>
              <a:tailEnd type="none" w="sm" len="sm"/>
            </a:ln>
          </p:spPr>
        </p:pic>
        <p:sp>
          <p:nvSpPr>
            <p:cNvPr id="55" name="Google Shape;637;p120">
              <a:extLst>
                <a:ext uri="{FF2B5EF4-FFF2-40B4-BE49-F238E27FC236}">
                  <a16:creationId xmlns:a16="http://schemas.microsoft.com/office/drawing/2014/main" id="{C27EBD73-84A7-410F-AC35-5341AA343CB3}"/>
                </a:ext>
              </a:extLst>
            </p:cNvPr>
            <p:cNvSpPr/>
            <p:nvPr/>
          </p:nvSpPr>
          <p:spPr>
            <a:xfrm>
              <a:off x="6416943" y="6288588"/>
              <a:ext cx="2772808" cy="434509"/>
            </a:xfrm>
            <a:prstGeom prst="rect">
              <a:avLst/>
            </a:prstGeom>
            <a:solidFill>
              <a:srgbClr val="000000">
                <a:alpha val="29803"/>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t>Microelectronics </a:t>
              </a:r>
              <a:endParaRPr kumimoji="0" sz="1400" b="0" i="0" u="none" strike="noStrike" kern="0" cap="none" spc="0" normalizeH="0" baseline="0" noProof="0" dirty="0">
                <a:ln>
                  <a:noFill/>
                </a:ln>
                <a:solidFill>
                  <a:srgbClr val="000000"/>
                </a:solidFill>
                <a:effectLst/>
                <a:uLnTx/>
                <a:uFillTx/>
                <a:cs typeface="Arial"/>
                <a:sym typeface="Arial"/>
              </a:endParaRPr>
            </a:p>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t>Assembly</a:t>
              </a:r>
              <a:endParaRPr kumimoji="0" sz="1400" b="0" i="0" u="none" strike="noStrike" kern="0" cap="none" spc="0" normalizeH="0" baseline="0" noProof="0" dirty="0">
                <a:ln>
                  <a:noFill/>
                </a:ln>
                <a:solidFill>
                  <a:srgbClr val="000000"/>
                </a:solidFill>
                <a:effectLst/>
                <a:uLnTx/>
                <a:uFillTx/>
                <a:cs typeface="Arial"/>
                <a:sym typeface="Arial"/>
              </a:endParaRPr>
            </a:p>
          </p:txBody>
        </p:sp>
      </p:grpSp>
      <p:grpSp>
        <p:nvGrpSpPr>
          <p:cNvPr id="31" name="Google Shape;638;p120">
            <a:extLst>
              <a:ext uri="{FF2B5EF4-FFF2-40B4-BE49-F238E27FC236}">
                <a16:creationId xmlns:a16="http://schemas.microsoft.com/office/drawing/2014/main" id="{3C0D1257-BFEE-4C32-B5BF-C8D197624252}"/>
              </a:ext>
            </a:extLst>
          </p:cNvPr>
          <p:cNvGrpSpPr/>
          <p:nvPr/>
        </p:nvGrpSpPr>
        <p:grpSpPr>
          <a:xfrm>
            <a:off x="6606241" y="3392765"/>
            <a:ext cx="2129550" cy="1728044"/>
            <a:chOff x="6910362" y="1103761"/>
            <a:chExt cx="1935955" cy="1524745"/>
          </a:xfrm>
        </p:grpSpPr>
        <p:pic>
          <p:nvPicPr>
            <p:cNvPr id="52" name="Google Shape;639;p120">
              <a:extLst>
                <a:ext uri="{FF2B5EF4-FFF2-40B4-BE49-F238E27FC236}">
                  <a16:creationId xmlns:a16="http://schemas.microsoft.com/office/drawing/2014/main" id="{5B809A0B-7FEF-43D4-B0D0-EE67EB3D4532}"/>
                </a:ext>
              </a:extLst>
            </p:cNvPr>
            <p:cNvPicPr preferRelativeResize="0"/>
            <p:nvPr/>
          </p:nvPicPr>
          <p:blipFill rotWithShape="1">
            <a:blip r:embed="rId4">
              <a:alphaModFix/>
            </a:blip>
            <a:srcRect/>
            <a:stretch/>
          </p:blipFill>
          <p:spPr>
            <a:xfrm>
              <a:off x="6910363" y="1103761"/>
              <a:ext cx="1928417" cy="1524745"/>
            </a:xfrm>
            <a:prstGeom prst="rect">
              <a:avLst/>
            </a:prstGeom>
            <a:noFill/>
            <a:ln w="9525" cap="flat" cmpd="sng">
              <a:solidFill>
                <a:srgbClr val="000000"/>
              </a:solidFill>
              <a:prstDash val="solid"/>
              <a:round/>
              <a:headEnd type="none" w="sm" len="sm"/>
              <a:tailEnd type="none" w="sm" len="sm"/>
            </a:ln>
          </p:spPr>
        </p:pic>
        <p:sp>
          <p:nvSpPr>
            <p:cNvPr id="53" name="Google Shape;640;p120">
              <a:extLst>
                <a:ext uri="{FF2B5EF4-FFF2-40B4-BE49-F238E27FC236}">
                  <a16:creationId xmlns:a16="http://schemas.microsoft.com/office/drawing/2014/main" id="{1668F048-0336-4B13-9732-C752569BBD17}"/>
                </a:ext>
              </a:extLst>
            </p:cNvPr>
            <p:cNvSpPr/>
            <p:nvPr/>
          </p:nvSpPr>
          <p:spPr>
            <a:xfrm>
              <a:off x="6910362" y="2171023"/>
              <a:ext cx="1935955" cy="434509"/>
            </a:xfrm>
            <a:prstGeom prst="rect">
              <a:avLst/>
            </a:prstGeom>
            <a:solidFill>
              <a:srgbClr val="0C0C0C">
                <a:alpha val="29803"/>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t>Si Sensor </a:t>
              </a:r>
              <a:b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t>Development </a:t>
              </a:r>
              <a:endParaRPr kumimoji="0" sz="1400" b="0" i="0" u="none" strike="noStrike" kern="0" cap="none" spc="0" normalizeH="0" baseline="0" noProof="0" dirty="0">
                <a:ln>
                  <a:noFill/>
                </a:ln>
                <a:solidFill>
                  <a:srgbClr val="000000"/>
                </a:solidFill>
                <a:effectLst/>
                <a:uLnTx/>
                <a:uFillTx/>
                <a:cs typeface="Arial"/>
                <a:sym typeface="Arial"/>
              </a:endParaRPr>
            </a:p>
          </p:txBody>
        </p:sp>
      </p:grpSp>
      <p:grpSp>
        <p:nvGrpSpPr>
          <p:cNvPr id="32" name="Google Shape;641;p120">
            <a:extLst>
              <a:ext uri="{FF2B5EF4-FFF2-40B4-BE49-F238E27FC236}">
                <a16:creationId xmlns:a16="http://schemas.microsoft.com/office/drawing/2014/main" id="{6814ACD9-F98A-4AE2-9C6B-4AE632FE290F}"/>
              </a:ext>
            </a:extLst>
          </p:cNvPr>
          <p:cNvGrpSpPr/>
          <p:nvPr/>
        </p:nvGrpSpPr>
        <p:grpSpPr>
          <a:xfrm>
            <a:off x="346479" y="5233804"/>
            <a:ext cx="3025627" cy="1529484"/>
            <a:chOff x="295800" y="5305827"/>
            <a:chExt cx="2750570" cy="1349545"/>
          </a:xfrm>
        </p:grpSpPr>
        <p:pic>
          <p:nvPicPr>
            <p:cNvPr id="50" name="Google Shape;642;p120">
              <a:extLst>
                <a:ext uri="{FF2B5EF4-FFF2-40B4-BE49-F238E27FC236}">
                  <a16:creationId xmlns:a16="http://schemas.microsoft.com/office/drawing/2014/main" id="{E6F2E572-A073-4BA9-884F-E1ED5EFED00B}"/>
                </a:ext>
              </a:extLst>
            </p:cNvPr>
            <p:cNvPicPr preferRelativeResize="0"/>
            <p:nvPr/>
          </p:nvPicPr>
          <p:blipFill rotWithShape="1">
            <a:blip r:embed="rId5">
              <a:alphaModFix/>
            </a:blip>
            <a:srcRect/>
            <a:stretch/>
          </p:blipFill>
          <p:spPr>
            <a:xfrm rot="-5400000">
              <a:off x="999877" y="4608879"/>
              <a:ext cx="1349545" cy="2743441"/>
            </a:xfrm>
            <a:prstGeom prst="rect">
              <a:avLst/>
            </a:prstGeom>
            <a:noFill/>
            <a:ln w="9525" cap="flat" cmpd="sng">
              <a:solidFill>
                <a:srgbClr val="000000"/>
              </a:solidFill>
              <a:prstDash val="solid"/>
              <a:miter lim="800000"/>
              <a:headEnd type="none" w="sm" len="sm"/>
              <a:tailEnd type="none" w="sm" len="sm"/>
            </a:ln>
          </p:spPr>
        </p:pic>
        <p:sp>
          <p:nvSpPr>
            <p:cNvPr id="51" name="Google Shape;643;p120">
              <a:extLst>
                <a:ext uri="{FF2B5EF4-FFF2-40B4-BE49-F238E27FC236}">
                  <a16:creationId xmlns:a16="http://schemas.microsoft.com/office/drawing/2014/main" id="{C9FAF2AC-42FB-4319-9C67-ACB86A4F91CA}"/>
                </a:ext>
              </a:extLst>
            </p:cNvPr>
            <p:cNvSpPr/>
            <p:nvPr/>
          </p:nvSpPr>
          <p:spPr>
            <a:xfrm>
              <a:off x="295800" y="6195964"/>
              <a:ext cx="2730959" cy="434509"/>
            </a:xfrm>
            <a:prstGeom prst="rect">
              <a:avLst/>
            </a:prstGeom>
            <a:solidFill>
              <a:srgbClr val="000000">
                <a:alpha val="29803"/>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t>Device &amp; Board Level </a:t>
              </a:r>
              <a:b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br>
              <a:r>
                <a:rPr kumimoji="0" lang="en-US" sz="1300" b="1" i="0" u="none" strike="noStrike" kern="0" cap="none" spc="0" normalizeH="0" baseline="0" noProof="0" dirty="0">
                  <a:ln>
                    <a:noFill/>
                  </a:ln>
                  <a:solidFill>
                    <a:srgbClr val="FFFFFF"/>
                  </a:solidFill>
                  <a:effectLst/>
                  <a:uLnTx/>
                  <a:uFillTx/>
                  <a:latin typeface="Calibri"/>
                  <a:ea typeface="Calibri"/>
                  <a:cs typeface="Calibri"/>
                  <a:sym typeface="Calibri"/>
                </a:rPr>
                <a:t>Circuit</a:t>
              </a:r>
              <a:endParaRPr kumimoji="0" sz="1400" b="0" i="0" u="none" strike="noStrike" kern="0" cap="none" spc="0" normalizeH="0" baseline="0" noProof="0" dirty="0">
                <a:ln>
                  <a:noFill/>
                </a:ln>
                <a:solidFill>
                  <a:srgbClr val="000000"/>
                </a:solidFill>
                <a:effectLst/>
                <a:uLnTx/>
                <a:uFillTx/>
                <a:cs typeface="Arial"/>
                <a:sym typeface="Arial"/>
              </a:endParaRPr>
            </a:p>
          </p:txBody>
        </p:sp>
      </p:grpSp>
      <p:grpSp>
        <p:nvGrpSpPr>
          <p:cNvPr id="33" name="Google Shape;644;p120">
            <a:extLst>
              <a:ext uri="{FF2B5EF4-FFF2-40B4-BE49-F238E27FC236}">
                <a16:creationId xmlns:a16="http://schemas.microsoft.com/office/drawing/2014/main" id="{C81F3522-08F8-4DE6-9CAA-FBDB2757C52C}"/>
              </a:ext>
            </a:extLst>
          </p:cNvPr>
          <p:cNvGrpSpPr/>
          <p:nvPr/>
        </p:nvGrpSpPr>
        <p:grpSpPr>
          <a:xfrm>
            <a:off x="6251780" y="5237971"/>
            <a:ext cx="2554876" cy="1535943"/>
            <a:chOff x="6620989" y="4876220"/>
            <a:chExt cx="2322615" cy="1355244"/>
          </a:xfrm>
        </p:grpSpPr>
        <p:pic>
          <p:nvPicPr>
            <p:cNvPr id="40" name="Google Shape;645;p120">
              <a:extLst>
                <a:ext uri="{FF2B5EF4-FFF2-40B4-BE49-F238E27FC236}">
                  <a16:creationId xmlns:a16="http://schemas.microsoft.com/office/drawing/2014/main" id="{6074CA40-5A9F-46D6-9A9D-492F369B591E}"/>
                </a:ext>
              </a:extLst>
            </p:cNvPr>
            <p:cNvPicPr preferRelativeResize="0"/>
            <p:nvPr/>
          </p:nvPicPr>
          <p:blipFill rotWithShape="1">
            <a:blip r:embed="rId6">
              <a:alphaModFix/>
            </a:blip>
            <a:srcRect/>
            <a:stretch/>
          </p:blipFill>
          <p:spPr>
            <a:xfrm>
              <a:off x="6620989" y="4876220"/>
              <a:ext cx="2318497" cy="1355244"/>
            </a:xfrm>
            <a:prstGeom prst="rect">
              <a:avLst/>
            </a:prstGeom>
            <a:noFill/>
            <a:ln w="12700" cap="flat" cmpd="sng">
              <a:solidFill>
                <a:srgbClr val="000000"/>
              </a:solidFill>
              <a:prstDash val="solid"/>
              <a:miter lim="800000"/>
              <a:headEnd type="none" w="sm" len="sm"/>
              <a:tailEnd type="none" w="sm" len="sm"/>
            </a:ln>
          </p:spPr>
        </p:pic>
        <p:sp>
          <p:nvSpPr>
            <p:cNvPr id="49" name="Google Shape;646;p120">
              <a:extLst>
                <a:ext uri="{FF2B5EF4-FFF2-40B4-BE49-F238E27FC236}">
                  <a16:creationId xmlns:a16="http://schemas.microsoft.com/office/drawing/2014/main" id="{38786EDA-FF5B-4C63-974E-F015D500E3AF}"/>
                </a:ext>
              </a:extLst>
            </p:cNvPr>
            <p:cNvSpPr/>
            <p:nvPr/>
          </p:nvSpPr>
          <p:spPr>
            <a:xfrm>
              <a:off x="6624078" y="5768033"/>
              <a:ext cx="2319526" cy="434509"/>
            </a:xfrm>
            <a:prstGeom prst="rect">
              <a:avLst/>
            </a:prstGeom>
            <a:solidFill>
              <a:srgbClr val="0C0C0C">
                <a:alpha val="29803"/>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a:ln>
                    <a:noFill/>
                  </a:ln>
                  <a:solidFill>
                    <a:srgbClr val="FFFFFF"/>
                  </a:solidFill>
                  <a:effectLst/>
                  <a:uLnTx/>
                  <a:uFillTx/>
                  <a:latin typeface="Calibri"/>
                  <a:ea typeface="Calibri"/>
                  <a:cs typeface="Calibri"/>
                  <a:sym typeface="Calibri"/>
                </a:rPr>
                <a:t>LSST </a:t>
              </a:r>
              <a:endParaRPr kumimoji="0" sz="1400" b="0" i="0" u="none" strike="noStrike" kern="0" cap="none" spc="0" normalizeH="0" baseline="0" noProof="0">
                <a:ln>
                  <a:noFill/>
                </a:ln>
                <a:solidFill>
                  <a:srgbClr val="000000"/>
                </a:solidFill>
                <a:effectLst/>
                <a:uLnTx/>
                <a:uFillTx/>
                <a:cs typeface="Arial"/>
                <a:sym typeface="Arial"/>
              </a:endParaRPr>
            </a:p>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a:ln>
                    <a:noFill/>
                  </a:ln>
                  <a:solidFill>
                    <a:srgbClr val="FFFFFF"/>
                  </a:solidFill>
                  <a:effectLst/>
                  <a:uLnTx/>
                  <a:uFillTx/>
                  <a:latin typeface="Calibri"/>
                  <a:ea typeface="Calibri"/>
                  <a:cs typeface="Calibri"/>
                  <a:sym typeface="Calibri"/>
                </a:rPr>
                <a:t>Assembly &amp; Testing </a:t>
              </a: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34" name="Google Shape;647;p120">
            <a:extLst>
              <a:ext uri="{FF2B5EF4-FFF2-40B4-BE49-F238E27FC236}">
                <a16:creationId xmlns:a16="http://schemas.microsoft.com/office/drawing/2014/main" id="{6163E23B-A353-4C51-BE18-3707BE76C03E}"/>
              </a:ext>
            </a:extLst>
          </p:cNvPr>
          <p:cNvGrpSpPr/>
          <p:nvPr/>
        </p:nvGrpSpPr>
        <p:grpSpPr>
          <a:xfrm>
            <a:off x="3627903" y="3783306"/>
            <a:ext cx="2811283" cy="1338580"/>
            <a:chOff x="3189647" y="3988071"/>
            <a:chExt cx="2555712" cy="1181100"/>
          </a:xfrm>
        </p:grpSpPr>
        <p:pic>
          <p:nvPicPr>
            <p:cNvPr id="37" name="Google Shape;648;p120">
              <a:extLst>
                <a:ext uri="{FF2B5EF4-FFF2-40B4-BE49-F238E27FC236}">
                  <a16:creationId xmlns:a16="http://schemas.microsoft.com/office/drawing/2014/main" id="{93948176-0EF9-4493-8FF9-42421E7B0002}"/>
                </a:ext>
              </a:extLst>
            </p:cNvPr>
            <p:cNvPicPr preferRelativeResize="0"/>
            <p:nvPr/>
          </p:nvPicPr>
          <p:blipFill rotWithShape="1">
            <a:blip r:embed="rId7">
              <a:alphaModFix/>
            </a:blip>
            <a:srcRect/>
            <a:stretch/>
          </p:blipFill>
          <p:spPr>
            <a:xfrm>
              <a:off x="3189647" y="3988071"/>
              <a:ext cx="2527300" cy="1181100"/>
            </a:xfrm>
            <a:prstGeom prst="rect">
              <a:avLst/>
            </a:prstGeom>
            <a:noFill/>
            <a:ln w="9525" cap="flat" cmpd="sng">
              <a:solidFill>
                <a:srgbClr val="000000"/>
              </a:solidFill>
              <a:prstDash val="solid"/>
              <a:round/>
              <a:headEnd type="none" w="sm" len="sm"/>
              <a:tailEnd type="none" w="sm" len="sm"/>
            </a:ln>
          </p:spPr>
        </p:pic>
        <p:sp>
          <p:nvSpPr>
            <p:cNvPr id="39" name="Google Shape;649;p120">
              <a:extLst>
                <a:ext uri="{FF2B5EF4-FFF2-40B4-BE49-F238E27FC236}">
                  <a16:creationId xmlns:a16="http://schemas.microsoft.com/office/drawing/2014/main" id="{D782E0FF-A491-411C-858B-B10C29CE6BF7}"/>
                </a:ext>
              </a:extLst>
            </p:cNvPr>
            <p:cNvSpPr/>
            <p:nvPr/>
          </p:nvSpPr>
          <p:spPr>
            <a:xfrm>
              <a:off x="3198746" y="4720209"/>
              <a:ext cx="2546613" cy="434508"/>
            </a:xfrm>
            <a:prstGeom prst="rect">
              <a:avLst/>
            </a:prstGeom>
            <a:solidFill>
              <a:srgbClr val="823E25">
                <a:alpha val="29803"/>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a:ln>
                    <a:noFill/>
                  </a:ln>
                  <a:solidFill>
                    <a:srgbClr val="FFFFFF"/>
                  </a:solidFill>
                  <a:effectLst/>
                  <a:uLnTx/>
                  <a:uFillTx/>
                  <a:latin typeface="Calibri"/>
                  <a:ea typeface="Calibri"/>
                  <a:cs typeface="Calibri"/>
                  <a:sym typeface="Calibri"/>
                </a:rPr>
                <a:t>ASIC</a:t>
              </a:r>
              <a:endParaRPr kumimoji="0" sz="1400" b="0" i="0" u="none" strike="noStrike" kern="0" cap="none" spc="0" normalizeH="0" baseline="0" noProof="0">
                <a:ln>
                  <a:noFill/>
                </a:ln>
                <a:solidFill>
                  <a:srgbClr val="000000"/>
                </a:solidFill>
                <a:effectLst/>
                <a:uLnTx/>
                <a:uFillTx/>
                <a:cs typeface="Arial"/>
                <a:sym typeface="Arial"/>
              </a:endParaRPr>
            </a:p>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a:ln>
                    <a:noFill/>
                  </a:ln>
                  <a:solidFill>
                    <a:srgbClr val="FFFFFF"/>
                  </a:solidFill>
                  <a:effectLst/>
                  <a:uLnTx/>
                  <a:uFillTx/>
                  <a:latin typeface="Calibri"/>
                  <a:ea typeface="Calibri"/>
                  <a:cs typeface="Calibri"/>
                  <a:sym typeface="Calibri"/>
                </a:rPr>
                <a:t>Development Facility</a:t>
              </a: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59" name="Google Shape;650;p120">
            <a:extLst>
              <a:ext uri="{FF2B5EF4-FFF2-40B4-BE49-F238E27FC236}">
                <a16:creationId xmlns:a16="http://schemas.microsoft.com/office/drawing/2014/main" id="{29F28017-0317-4516-BCA9-34604E2A988B}"/>
              </a:ext>
            </a:extLst>
          </p:cNvPr>
          <p:cNvGrpSpPr/>
          <p:nvPr/>
        </p:nvGrpSpPr>
        <p:grpSpPr>
          <a:xfrm>
            <a:off x="6318144" y="1726684"/>
            <a:ext cx="2092663" cy="1982507"/>
            <a:chOff x="7045116" y="1832098"/>
            <a:chExt cx="1902421" cy="1749271"/>
          </a:xfrm>
        </p:grpSpPr>
        <p:pic>
          <p:nvPicPr>
            <p:cNvPr id="60" name="Google Shape;651;p120">
              <a:extLst>
                <a:ext uri="{FF2B5EF4-FFF2-40B4-BE49-F238E27FC236}">
                  <a16:creationId xmlns:a16="http://schemas.microsoft.com/office/drawing/2014/main" id="{31AD143B-F4B6-4719-AA7E-5F0F990E5AA7}"/>
                </a:ext>
              </a:extLst>
            </p:cNvPr>
            <p:cNvPicPr preferRelativeResize="0"/>
            <p:nvPr/>
          </p:nvPicPr>
          <p:blipFill rotWithShape="1">
            <a:blip r:embed="rId8">
              <a:alphaModFix/>
            </a:blip>
            <a:srcRect/>
            <a:stretch/>
          </p:blipFill>
          <p:spPr>
            <a:xfrm>
              <a:off x="7045116" y="1832098"/>
              <a:ext cx="1902421" cy="1749271"/>
            </a:xfrm>
            <a:prstGeom prst="rect">
              <a:avLst/>
            </a:prstGeom>
            <a:noFill/>
            <a:ln w="9525" cap="flat" cmpd="sng">
              <a:solidFill>
                <a:srgbClr val="000000"/>
              </a:solidFill>
              <a:prstDash val="solid"/>
              <a:miter lim="800000"/>
              <a:headEnd type="none" w="sm" len="sm"/>
              <a:tailEnd type="none" w="sm" len="sm"/>
            </a:ln>
          </p:spPr>
        </p:pic>
        <p:sp>
          <p:nvSpPr>
            <p:cNvPr id="61" name="Google Shape;652;p120">
              <a:extLst>
                <a:ext uri="{FF2B5EF4-FFF2-40B4-BE49-F238E27FC236}">
                  <a16:creationId xmlns:a16="http://schemas.microsoft.com/office/drawing/2014/main" id="{5FE4B56E-79A0-4588-882B-08F91F6D4F6A}"/>
                </a:ext>
              </a:extLst>
            </p:cNvPr>
            <p:cNvSpPr/>
            <p:nvPr/>
          </p:nvSpPr>
          <p:spPr>
            <a:xfrm>
              <a:off x="7045772" y="3118685"/>
              <a:ext cx="1901765" cy="434509"/>
            </a:xfrm>
            <a:prstGeom prst="rect">
              <a:avLst/>
            </a:prstGeom>
            <a:solidFill>
              <a:srgbClr val="080808">
                <a:alpha val="29803"/>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a:ln>
                    <a:noFill/>
                  </a:ln>
                  <a:solidFill>
                    <a:srgbClr val="FFFFFF"/>
                  </a:solidFill>
                  <a:effectLst/>
                  <a:uLnTx/>
                  <a:uFillTx/>
                  <a:latin typeface="Calibri"/>
                  <a:ea typeface="Calibri"/>
                  <a:cs typeface="Calibri"/>
                  <a:sym typeface="Calibri"/>
                </a:rPr>
                <a:t>Gas &amp; Noble Liquid Detectors</a:t>
              </a: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62" name="Google Shape;653;p120">
            <a:extLst>
              <a:ext uri="{FF2B5EF4-FFF2-40B4-BE49-F238E27FC236}">
                <a16:creationId xmlns:a16="http://schemas.microsoft.com/office/drawing/2014/main" id="{A2511BB5-728A-4840-B807-EECA4CD2E5B0}"/>
              </a:ext>
            </a:extLst>
          </p:cNvPr>
          <p:cNvGrpSpPr/>
          <p:nvPr/>
        </p:nvGrpSpPr>
        <p:grpSpPr>
          <a:xfrm>
            <a:off x="6315120" y="237834"/>
            <a:ext cx="2092146" cy="1423210"/>
            <a:chOff x="6725113" y="3812169"/>
            <a:chExt cx="2110875" cy="1393726"/>
          </a:xfrm>
        </p:grpSpPr>
        <p:pic>
          <p:nvPicPr>
            <p:cNvPr id="63" name="Google Shape;654;p120" descr="C:\Users\smedley\AppData\Local\Microsoft\Windows\Temporary Internet Files\Content.Outlook\68U4SJJS\DSC_0104.JPG">
              <a:extLst>
                <a:ext uri="{FF2B5EF4-FFF2-40B4-BE49-F238E27FC236}">
                  <a16:creationId xmlns:a16="http://schemas.microsoft.com/office/drawing/2014/main" id="{724A3C4B-1A0B-4D56-83B3-6192739AB5B9}"/>
                </a:ext>
              </a:extLst>
            </p:cNvPr>
            <p:cNvPicPr preferRelativeResize="0"/>
            <p:nvPr/>
          </p:nvPicPr>
          <p:blipFill rotWithShape="1">
            <a:blip r:embed="rId9">
              <a:alphaModFix/>
            </a:blip>
            <a:srcRect/>
            <a:stretch/>
          </p:blipFill>
          <p:spPr>
            <a:xfrm>
              <a:off x="6731737" y="3812169"/>
              <a:ext cx="2104252" cy="1393726"/>
            </a:xfrm>
            <a:prstGeom prst="rect">
              <a:avLst/>
            </a:prstGeom>
            <a:noFill/>
            <a:ln w="9525" cap="flat" cmpd="sng">
              <a:solidFill>
                <a:srgbClr val="000000"/>
              </a:solidFill>
              <a:prstDash val="solid"/>
              <a:round/>
              <a:headEnd type="none" w="sm" len="sm"/>
              <a:tailEnd type="none" w="sm" len="sm"/>
            </a:ln>
          </p:spPr>
        </p:pic>
        <p:sp>
          <p:nvSpPr>
            <p:cNvPr id="64" name="Google Shape;655;p120">
              <a:extLst>
                <a:ext uri="{FF2B5EF4-FFF2-40B4-BE49-F238E27FC236}">
                  <a16:creationId xmlns:a16="http://schemas.microsoft.com/office/drawing/2014/main" id="{881AAD42-F154-420F-8CF4-FF3DC2D5C736}"/>
                </a:ext>
              </a:extLst>
            </p:cNvPr>
            <p:cNvSpPr/>
            <p:nvPr/>
          </p:nvSpPr>
          <p:spPr>
            <a:xfrm>
              <a:off x="6725113" y="4852127"/>
              <a:ext cx="2061804" cy="341587"/>
            </a:xfrm>
            <a:prstGeom prst="rect">
              <a:avLst/>
            </a:prstGeom>
            <a:solidFill>
              <a:srgbClr val="000000">
                <a:alpha val="29803"/>
              </a:srgbClr>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54307"/>
                </a:lnSpc>
                <a:spcBef>
                  <a:spcPts val="0"/>
                </a:spcBef>
                <a:spcAft>
                  <a:spcPts val="0"/>
                </a:spcAft>
                <a:buClr>
                  <a:srgbClr val="FFFFFF"/>
                </a:buClr>
                <a:buSzPts val="1300"/>
                <a:buFont typeface="Calibri"/>
                <a:buNone/>
                <a:tabLst/>
                <a:defRPr/>
              </a:pPr>
              <a:r>
                <a:rPr kumimoji="0" lang="en-US" sz="1300" b="1" i="0" u="none" strike="noStrike" kern="0" cap="none" spc="0" normalizeH="0" baseline="0" noProof="0">
                  <a:ln>
                    <a:noFill/>
                  </a:ln>
                  <a:solidFill>
                    <a:srgbClr val="FFFFFF"/>
                  </a:solidFill>
                  <a:effectLst/>
                  <a:uLnTx/>
                  <a:uFillTx/>
                  <a:latin typeface="Calibri"/>
                  <a:ea typeface="Calibri"/>
                  <a:cs typeface="Calibri"/>
                  <a:sym typeface="Calibri"/>
                </a:rPr>
                <a:t>Photocathode Facility </a:t>
              </a: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38865160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318;p149">
            <a:extLst>
              <a:ext uri="{FF2B5EF4-FFF2-40B4-BE49-F238E27FC236}">
                <a16:creationId xmlns:a16="http://schemas.microsoft.com/office/drawing/2014/main" id="{96A0934C-89B0-4FF8-9A59-AC2ABE5DF418}"/>
              </a:ext>
            </a:extLst>
          </p:cNvPr>
          <p:cNvSpPr txBox="1">
            <a:spLocks/>
          </p:cNvSpPr>
          <p:nvPr/>
        </p:nvSpPr>
        <p:spPr>
          <a:xfrm>
            <a:off x="106194" y="97086"/>
            <a:ext cx="8931612" cy="6366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523"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dirty="0">
                <a:ln>
                  <a:noFill/>
                </a:ln>
                <a:solidFill>
                  <a:srgbClr val="000000"/>
                </a:solidFill>
                <a:effectLst/>
                <a:uLnTx/>
                <a:uFillTx/>
                <a:latin typeface="Arial"/>
                <a:cs typeface="Arial"/>
                <a:sym typeface="Arial"/>
              </a:rPr>
              <a:t>Application Specific Integrated Circuit (ASIC)</a:t>
            </a:r>
          </a:p>
        </p:txBody>
      </p:sp>
      <p:sp>
        <p:nvSpPr>
          <p:cNvPr id="27" name="Google Shape;1319;p149">
            <a:extLst>
              <a:ext uri="{FF2B5EF4-FFF2-40B4-BE49-F238E27FC236}">
                <a16:creationId xmlns:a16="http://schemas.microsoft.com/office/drawing/2014/main" id="{0B6C79CB-37C9-4C3D-98CD-19C6B6336E3F}"/>
              </a:ext>
            </a:extLst>
          </p:cNvPr>
          <p:cNvSpPr txBox="1">
            <a:spLocks/>
          </p:cNvSpPr>
          <p:nvPr/>
        </p:nvSpPr>
        <p:spPr>
          <a:xfrm>
            <a:off x="106194" y="697167"/>
            <a:ext cx="8744885" cy="63740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553"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lvl="0" indent="0">
              <a:lnSpc>
                <a:spcPct val="90000"/>
              </a:lnSpc>
              <a:spcAft>
                <a:spcPts val="600"/>
              </a:spcAft>
              <a:defRPr/>
            </a:pPr>
            <a:r>
              <a:rPr lang="en-US" sz="2000" kern="0" dirty="0">
                <a:solidFill>
                  <a:schemeClr val="tx1"/>
                </a:solidFill>
                <a:latin typeface="Calibri" panose="020F0502020204030204" pitchFamily="34" charset="0"/>
                <a:ea typeface="Calibri"/>
                <a:cs typeface="Calibri" panose="020F0502020204030204" pitchFamily="34" charset="0"/>
                <a:sym typeface="Calibri"/>
              </a:rPr>
              <a:t>Expertise in low-noise, low power, large mixed-signal designs</a:t>
            </a:r>
          </a:p>
          <a:p>
            <a:pPr marL="403225" indent="-173038">
              <a:lnSpc>
                <a:spcPct val="90000"/>
              </a:lnSpc>
              <a:buFont typeface="Arial" panose="020B0604020202020204" pitchFamily="34" charset="0"/>
              <a:buChar char="•"/>
              <a:defRPr/>
            </a:pPr>
            <a:r>
              <a:rPr lang="en-US" sz="1800" kern="0" dirty="0">
                <a:solidFill>
                  <a:schemeClr val="tx1"/>
                </a:solidFill>
                <a:latin typeface="Calibri" panose="020F0502020204030204" pitchFamily="34" charset="0"/>
                <a:ea typeface="Calibri"/>
                <a:cs typeface="Calibri" panose="020F0502020204030204" pitchFamily="34" charset="0"/>
                <a:sym typeface="Calibri"/>
              </a:rPr>
              <a:t>7 full time ASIC designers </a:t>
            </a:r>
            <a:br>
              <a:rPr lang="en-US" sz="1800" kern="0" dirty="0">
                <a:solidFill>
                  <a:schemeClr val="tx1"/>
                </a:solidFill>
                <a:latin typeface="Calibri" panose="020F0502020204030204" pitchFamily="34" charset="0"/>
                <a:ea typeface="Calibri"/>
                <a:cs typeface="Calibri" panose="020F0502020204030204" pitchFamily="34" charset="0"/>
                <a:sym typeface="Calibri"/>
              </a:rPr>
            </a:br>
            <a:r>
              <a:rPr lang="en-US" sz="1800" i="1" kern="0" dirty="0">
                <a:solidFill>
                  <a:schemeClr val="tx1"/>
                </a:solidFill>
                <a:latin typeface="Calibri" panose="020F0502020204030204" pitchFamily="34" charset="0"/>
                <a:ea typeface="Calibri"/>
                <a:cs typeface="Calibri" panose="020F0502020204030204" pitchFamily="34" charset="0"/>
                <a:sym typeface="Calibri"/>
              </a:rPr>
              <a:t>(6 PhDs + 1 in PhD program, some w/ industrial background)</a:t>
            </a:r>
          </a:p>
          <a:p>
            <a:pPr marL="403225" indent="-173038">
              <a:lnSpc>
                <a:spcPct val="90000"/>
              </a:lnSpc>
              <a:buFont typeface="Arial" panose="020B0604020202020204" pitchFamily="34" charset="0"/>
              <a:buChar char="•"/>
              <a:defRPr/>
            </a:pPr>
            <a:r>
              <a:rPr lang="en-US" sz="1800" kern="0" dirty="0">
                <a:solidFill>
                  <a:schemeClr val="tx1"/>
                </a:solidFill>
                <a:latin typeface="Calibri" panose="020F0502020204030204" pitchFamily="34" charset="0"/>
                <a:ea typeface="Calibri"/>
                <a:cs typeface="Calibri" panose="020F0502020204030204" pitchFamily="34" charset="0"/>
                <a:sym typeface="Calibri"/>
              </a:rPr>
              <a:t>plan for further expansion (ASIC designers , CAD/OS manager)</a:t>
            </a:r>
          </a:p>
          <a:p>
            <a:pPr marL="403225" indent="-173038">
              <a:lnSpc>
                <a:spcPct val="90000"/>
              </a:lnSpc>
              <a:buFont typeface="Arial" panose="020B0604020202020204" pitchFamily="34" charset="0"/>
              <a:buChar char="•"/>
              <a:defRPr/>
            </a:pPr>
            <a:r>
              <a:rPr lang="en-US" sz="1800" kern="0" dirty="0">
                <a:solidFill>
                  <a:schemeClr val="tx1"/>
                </a:solidFill>
                <a:latin typeface="Calibri" panose="020F0502020204030204" pitchFamily="34" charset="0"/>
                <a:ea typeface="Calibri"/>
                <a:cs typeface="Calibri" panose="020F0502020204030204" pitchFamily="34" charset="0"/>
                <a:sym typeface="Calibri"/>
              </a:rPr>
              <a:t>open for hosting guest/visitors and grad/post-grad students</a:t>
            </a:r>
          </a:p>
          <a:p>
            <a:pPr marL="403225" indent="-173038">
              <a:lnSpc>
                <a:spcPct val="90000"/>
              </a:lnSpc>
              <a:spcAft>
                <a:spcPts val="600"/>
              </a:spcAft>
              <a:buFont typeface="Arial" panose="020B0604020202020204" pitchFamily="34" charset="0"/>
              <a:buChar char="•"/>
              <a:defRPr/>
            </a:pPr>
            <a:r>
              <a:rPr lang="en-US" sz="1800" kern="0" dirty="0">
                <a:solidFill>
                  <a:schemeClr val="tx1"/>
                </a:solidFill>
                <a:latin typeface="Calibri" panose="020F0502020204030204" pitchFamily="34" charset="0"/>
                <a:ea typeface="Calibri"/>
                <a:cs typeface="Calibri" panose="020F0502020204030204" pitchFamily="34" charset="0"/>
                <a:sym typeface="Calibri"/>
              </a:rPr>
              <a:t>hand-in-hand work with in-house TDAQ, PCB, Sensors groups</a:t>
            </a:r>
          </a:p>
          <a:p>
            <a:pPr marL="0" indent="0">
              <a:lnSpc>
                <a:spcPct val="90000"/>
              </a:lnSpc>
              <a:spcAft>
                <a:spcPts val="600"/>
              </a:spcAft>
              <a:defRPr/>
            </a:pPr>
            <a:r>
              <a:rPr lang="en-US" sz="2000" kern="0" dirty="0">
                <a:solidFill>
                  <a:schemeClr val="tx1"/>
                </a:solidFill>
                <a:latin typeface="Calibri" panose="020F0502020204030204" pitchFamily="34" charset="0"/>
                <a:ea typeface="Calibri"/>
                <a:cs typeface="Calibri" panose="020F0502020204030204" pitchFamily="34" charset="0"/>
                <a:sym typeface="Calibri"/>
              </a:rPr>
              <a:t>Design tools and methodologies</a:t>
            </a:r>
          </a:p>
          <a:p>
            <a:pPr marL="403225" indent="-173038">
              <a:lnSpc>
                <a:spcPct val="90000"/>
              </a:lnSpc>
              <a:buFont typeface="Arial" panose="020B0604020202020204" pitchFamily="34" charset="0"/>
              <a:buChar char="•"/>
              <a:defRPr/>
            </a:pPr>
            <a:r>
              <a:rPr kumimoji="0" lang="en-US" sz="1800" b="0" u="none" strike="noStrike" kern="0" cap="none" spc="0" normalizeH="0" baseline="0" noProof="0" dirty="0">
                <a:ln>
                  <a:noFill/>
                </a:ln>
                <a:solidFill>
                  <a:schemeClr val="tx1"/>
                </a:solidFill>
                <a:effectLst/>
                <a:uLnTx/>
                <a:uFillTx/>
                <a:latin typeface="Calibri" panose="020F0502020204030204" pitchFamily="34" charset="0"/>
                <a:ea typeface="Calibri"/>
                <a:cs typeface="Calibri" panose="020F0502020204030204" pitchFamily="34" charset="0"/>
                <a:sym typeface="Calibri"/>
              </a:rPr>
              <a:t>i</a:t>
            </a:r>
            <a:r>
              <a:rPr kumimoji="0" lang="en-US" sz="1800" b="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ndustry-standard tools from Cadence, Mentor, etc. for </a:t>
            </a:r>
            <a:r>
              <a:rPr lang="en-US" sz="1800" kern="0" dirty="0">
                <a:solidFill>
                  <a:srgbClr val="000000"/>
                </a:solidFill>
                <a:latin typeface="Calibri" panose="020F0502020204030204" pitchFamily="34" charset="0"/>
                <a:ea typeface="Calibri"/>
                <a:cs typeface="Calibri" panose="020F0502020204030204" pitchFamily="34" charset="0"/>
                <a:sym typeface="Calibri"/>
              </a:rPr>
              <a:t>interoperability between analog and digital designs for final tape out (analog on top or digital on top) </a:t>
            </a:r>
            <a:b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en-US" sz="1800" b="0" i="1" u="none" strike="noStrike" kern="0" cap="none" spc="0" normalizeH="0" baseline="0" noProof="0" dirty="0">
                <a:ln>
                  <a:noFill/>
                </a:ln>
                <a:solidFill>
                  <a:srgbClr val="0070C0"/>
                </a:solidFill>
                <a:effectLst/>
                <a:uLnTx/>
                <a:uFillTx/>
                <a:latin typeface="Calibri" panose="020F0502020204030204" pitchFamily="34" charset="0"/>
                <a:ea typeface="Calibri"/>
                <a:cs typeface="Calibri" panose="020F0502020204030204" pitchFamily="34" charset="0"/>
                <a:sym typeface="Calibri"/>
              </a:rPr>
              <a:t>analog: </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full custom flow </a:t>
            </a:r>
            <a:b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en-US" sz="1800" b="0" i="1" u="none" strike="noStrike" kern="0" cap="none" spc="0" normalizeH="0" baseline="0" noProof="0" dirty="0">
                <a:ln>
                  <a:noFill/>
                </a:ln>
                <a:solidFill>
                  <a:srgbClr val="0070C0"/>
                </a:solidFill>
                <a:effectLst/>
                <a:uLnTx/>
                <a:uFillTx/>
                <a:latin typeface="Calibri" panose="020F0502020204030204" pitchFamily="34" charset="0"/>
                <a:ea typeface="Calibri"/>
                <a:cs typeface="Calibri" panose="020F0502020204030204" pitchFamily="34" charset="0"/>
                <a:sym typeface="Calibri"/>
              </a:rPr>
              <a:t>digital RTL2GDS: </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functional simulation, logic </a:t>
            </a:r>
            <a:r>
              <a:rPr lang="en-US" sz="1800" i="1" kern="0" dirty="0">
                <a:solidFill>
                  <a:srgbClr val="000000"/>
                </a:solidFill>
                <a:latin typeface="Calibri" panose="020F0502020204030204" pitchFamily="34" charset="0"/>
                <a:ea typeface="Calibri"/>
                <a:cs typeface="Calibri" panose="020F0502020204030204" pitchFamily="34" charset="0"/>
                <a:sym typeface="Calibri"/>
              </a:rPr>
              <a:t>s</a:t>
            </a:r>
            <a:r>
              <a:rPr kumimoji="0" lang="en-US" sz="1800" b="0" i="1"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ynthesis</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automated P&amp;R, </a:t>
            </a:r>
            <a:r>
              <a:rPr lang="en-US" sz="1800" i="1" kern="0" dirty="0">
                <a:solidFill>
                  <a:srgbClr val="000000"/>
                </a:solidFill>
                <a:latin typeface="Calibri" panose="020F0502020204030204" pitchFamily="34" charset="0"/>
                <a:ea typeface="Calibri"/>
                <a:cs typeface="Calibri" panose="020F0502020204030204" pitchFamily="34" charset="0"/>
                <a:sym typeface="Calibri"/>
              </a:rPr>
              <a:t>p</a:t>
            </a:r>
            <a:r>
              <a:rPr kumimoji="0" lang="en-US" sz="1800" b="0" i="1"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arasitics</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extraction, static </a:t>
            </a:r>
            <a:r>
              <a:rPr lang="en-US" sz="1800" i="1" kern="0" dirty="0">
                <a:solidFill>
                  <a:srgbClr val="000000"/>
                </a:solidFill>
                <a:latin typeface="Calibri" panose="020F0502020204030204" pitchFamily="34" charset="0"/>
                <a:ea typeface="Calibri"/>
                <a:cs typeface="Calibri" panose="020F0502020204030204" pitchFamily="34" charset="0"/>
                <a:sym typeface="Calibri"/>
              </a:rPr>
              <a:t>t</a:t>
            </a:r>
            <a:r>
              <a:rPr kumimoji="0" lang="en-US" sz="1800" b="0" i="1"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iming</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analysis</a:t>
            </a:r>
            <a:b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en-US" sz="1800" b="0" i="1" u="none" strike="noStrike" kern="0" cap="none" spc="0" normalizeH="0" baseline="0" noProof="0" dirty="0">
                <a:ln>
                  <a:noFill/>
                </a:ln>
                <a:solidFill>
                  <a:srgbClr val="0070C0"/>
                </a:solidFill>
                <a:effectLst/>
                <a:uLnTx/>
                <a:uFillTx/>
                <a:latin typeface="Calibri" panose="020F0502020204030204" pitchFamily="34" charset="0"/>
                <a:ea typeface="Calibri"/>
                <a:cs typeface="Calibri" panose="020F0502020204030204" pitchFamily="34" charset="0"/>
                <a:sym typeface="Calibri"/>
              </a:rPr>
              <a:t>library characterization: </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customs standard cell libraries for handling designs for extreme environments, i.e. cryogenics and radiation</a:t>
            </a:r>
            <a:b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en-US" sz="1800" b="0" i="1" u="none" strike="noStrike" kern="0" cap="none" spc="0" normalizeH="0" baseline="0" noProof="0" dirty="0">
                <a:ln>
                  <a:noFill/>
                </a:ln>
                <a:solidFill>
                  <a:srgbClr val="0070C0"/>
                </a:solidFill>
                <a:effectLst/>
                <a:uLnTx/>
                <a:uFillTx/>
                <a:latin typeface="Calibri" panose="020F0502020204030204" pitchFamily="34" charset="0"/>
                <a:ea typeface="Calibri"/>
                <a:cs typeface="Calibri" panose="020F0502020204030204" pitchFamily="34" charset="0"/>
                <a:sym typeface="Calibri"/>
              </a:rPr>
              <a:t>verification: </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IR drop, functional (SV), physical </a:t>
            </a:r>
            <a:b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kumimoji="0" lang="en-US" sz="1800" b="0" i="1" u="none" strike="noStrike" kern="0" cap="none" spc="0" normalizeH="0" baseline="0" noProof="0" dirty="0">
                <a:ln>
                  <a:noFill/>
                </a:ln>
                <a:solidFill>
                  <a:srgbClr val="0070C0"/>
                </a:solidFill>
                <a:effectLst/>
                <a:uLnTx/>
                <a:uFillTx/>
                <a:latin typeface="Calibri" panose="020F0502020204030204" pitchFamily="34" charset="0"/>
                <a:ea typeface="Calibri"/>
                <a:cs typeface="Calibri" panose="020F0502020204030204" pitchFamily="34" charset="0"/>
                <a:sym typeface="Calibri"/>
              </a:rPr>
              <a:t>device modeling:</a:t>
            </a:r>
            <a:r>
              <a:rPr kumimoji="0" lang="en-US" sz="1800" b="0" i="1"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TCAD, FEM solvers, transistor model parameter </a:t>
            </a:r>
            <a:r>
              <a:rPr kumimoji="0" lang="en-US" sz="1800" b="0" i="1" u="none" strike="noStrike" kern="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sym typeface="Calibri"/>
              </a:rPr>
              <a:t>extraction </a:t>
            </a: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sym typeface="Calibri"/>
              </a:rPr>
              <a:t>foundry </a:t>
            </a:r>
            <a: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PDK’s</a:t>
            </a:r>
            <a:r>
              <a:rPr kumimoji="0" lang="en-US" sz="1800" b="0" i="0" u="none" strike="noStrike" kern="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sym typeface="Calibri"/>
              </a:rPr>
              <a:t>: </a:t>
            </a:r>
          </a:p>
          <a:p>
            <a:pPr marL="230187" indent="0">
              <a:lnSpc>
                <a:spcPct val="90000"/>
              </a:lnSpc>
              <a:defRPr/>
            </a:pPr>
            <a:br>
              <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br>
            <a:r>
              <a:rPr lang="en-US" sz="1800" i="1" kern="0" dirty="0">
                <a:solidFill>
                  <a:srgbClr val="000000"/>
                </a:solidFill>
                <a:latin typeface="Calibri" panose="020F0502020204030204" pitchFamily="34" charset="0"/>
                <a:ea typeface="Calibri"/>
                <a:cs typeface="Calibri" panose="020F0502020204030204" pitchFamily="34" charset="0"/>
                <a:sym typeface="Calibri"/>
              </a:rPr>
              <a:t>TSMC CMOS 350nm, 250nm, 180nm, 130nm, 65nm, 28nm, GF CMOS and </a:t>
            </a:r>
            <a:r>
              <a:rPr lang="en-US" sz="1800" i="1" kern="0" dirty="0" err="1">
                <a:solidFill>
                  <a:srgbClr val="000000"/>
                </a:solidFill>
                <a:latin typeface="Calibri" panose="020F0502020204030204" pitchFamily="34" charset="0"/>
                <a:ea typeface="Calibri"/>
                <a:cs typeface="Calibri" panose="020F0502020204030204" pitchFamily="34" charset="0"/>
                <a:sym typeface="Calibri"/>
              </a:rPr>
              <a:t>BiCMOS</a:t>
            </a:r>
            <a:r>
              <a:rPr lang="en-US" sz="1800" i="1" kern="0" dirty="0">
                <a:solidFill>
                  <a:srgbClr val="000000"/>
                </a:solidFill>
                <a:latin typeface="Calibri" panose="020F0502020204030204" pitchFamily="34" charset="0"/>
                <a:ea typeface="Calibri"/>
                <a:cs typeface="Calibri" panose="020F0502020204030204" pitchFamily="34" charset="0"/>
                <a:sym typeface="Calibri"/>
              </a:rPr>
              <a:t> </a:t>
            </a:r>
            <a:r>
              <a:rPr lang="en-US" sz="1800" i="1" kern="0" dirty="0" err="1">
                <a:solidFill>
                  <a:srgbClr val="000000"/>
                </a:solidFill>
                <a:latin typeface="Calibri" panose="020F0502020204030204" pitchFamily="34" charset="0"/>
                <a:ea typeface="Calibri"/>
                <a:cs typeface="Calibri" panose="020F0502020204030204" pitchFamily="34" charset="0"/>
                <a:sym typeface="Calibri"/>
              </a:rPr>
              <a:t>SiGe</a:t>
            </a:r>
            <a:r>
              <a:rPr lang="en-US" sz="1800" i="1" kern="0" dirty="0">
                <a:solidFill>
                  <a:srgbClr val="000000"/>
                </a:solidFill>
                <a:latin typeface="Calibri" panose="020F0502020204030204" pitchFamily="34" charset="0"/>
                <a:ea typeface="Calibri"/>
                <a:cs typeface="Calibri" panose="020F0502020204030204" pitchFamily="34" charset="0"/>
                <a:sym typeface="Calibri"/>
              </a:rPr>
              <a:t> 130nm, 90nm, + specialized processes: monolithic CIS on HR, sensors co-design, etc.</a:t>
            </a:r>
          </a:p>
          <a:p>
            <a:pPr marL="403225" indent="-173038">
              <a:lnSpc>
                <a:spcPct val="90000"/>
              </a:lnSpc>
              <a:spcAft>
                <a:spcPts val="600"/>
              </a:spcAft>
              <a:buFont typeface="Arial" panose="020B0604020202020204" pitchFamily="34" charset="0"/>
              <a:buChar char="•"/>
              <a:defRPr/>
            </a:pPr>
            <a:r>
              <a:rPr lang="en-US" sz="1800" kern="0" dirty="0">
                <a:solidFill>
                  <a:srgbClr val="000000"/>
                </a:solidFill>
                <a:latin typeface="Calibri" panose="020F0502020204030204" pitchFamily="34" charset="0"/>
                <a:ea typeface="Calibri"/>
                <a:cs typeface="Calibri" panose="020F0502020204030204" pitchFamily="34" charset="0"/>
                <a:sym typeface="Calibri"/>
              </a:rPr>
              <a:t>access to foundries via: MOSIS, IMEC, CERN-IMEC Foundry Services, </a:t>
            </a:r>
            <a:r>
              <a:rPr lang="en-US" sz="1800" kern="0" dirty="0" err="1">
                <a:solidFill>
                  <a:srgbClr val="000000"/>
                </a:solidFill>
                <a:latin typeface="Calibri" panose="020F0502020204030204" pitchFamily="34" charset="0"/>
                <a:ea typeface="Calibri"/>
                <a:cs typeface="Calibri" panose="020F0502020204030204" pitchFamily="34" charset="0"/>
                <a:sym typeface="Calibri"/>
              </a:rPr>
              <a:t>FhG</a:t>
            </a:r>
            <a:r>
              <a:rPr lang="en-US" sz="1800" kern="0" dirty="0">
                <a:solidFill>
                  <a:srgbClr val="000000"/>
                </a:solidFill>
                <a:latin typeface="Calibri" panose="020F0502020204030204" pitchFamily="34" charset="0"/>
                <a:ea typeface="Calibri"/>
                <a:cs typeface="Calibri" panose="020F0502020204030204" pitchFamily="34" charset="0"/>
                <a:sym typeface="Calibri"/>
              </a:rPr>
              <a:t>-IIS, and directly</a:t>
            </a:r>
          </a:p>
          <a:p>
            <a:pPr marL="0" indent="0">
              <a:lnSpc>
                <a:spcPct val="90000"/>
              </a:lnSpc>
              <a:defRPr/>
            </a:pPr>
            <a:endParaRPr kumimoji="0" lang="en-US" sz="1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887553" marR="0" lvl="2"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p:txBody>
      </p:sp>
      <p:pic>
        <p:nvPicPr>
          <p:cNvPr id="28" name="Google Shape;1322;p149" descr="C:\Documents and Settings\Gianluigi\Desktop\BNL Lecture 2012\NSLS\DSC_0031-cropped-narrow.JPG">
            <a:extLst>
              <a:ext uri="{FF2B5EF4-FFF2-40B4-BE49-F238E27FC236}">
                <a16:creationId xmlns:a16="http://schemas.microsoft.com/office/drawing/2014/main" id="{85C5BD79-9B95-479E-B5A1-10DB5560C175}"/>
              </a:ext>
            </a:extLst>
          </p:cNvPr>
          <p:cNvPicPr preferRelativeResize="0"/>
          <p:nvPr/>
        </p:nvPicPr>
        <p:blipFill rotWithShape="1">
          <a:blip r:embed="rId2">
            <a:alphaModFix/>
          </a:blip>
          <a:srcRect/>
          <a:stretch/>
        </p:blipFill>
        <p:spPr>
          <a:xfrm>
            <a:off x="6354792" y="1105604"/>
            <a:ext cx="2660010" cy="1286791"/>
          </a:xfrm>
          <a:prstGeom prst="rect">
            <a:avLst/>
          </a:prstGeom>
          <a:noFill/>
          <a:ln w="22225" cap="flat" cmpd="sng">
            <a:solidFill>
              <a:srgbClr val="000099"/>
            </a:solidFill>
            <a:prstDash val="solid"/>
            <a:round/>
            <a:headEnd type="none" w="sm" len="sm"/>
            <a:tailEnd type="none" w="sm" len="sm"/>
          </a:ln>
        </p:spPr>
      </p:pic>
    </p:spTree>
    <p:extLst>
      <p:ext uri="{BB962C8B-B14F-4D97-AF65-F5344CB8AC3E}">
        <p14:creationId xmlns:p14="http://schemas.microsoft.com/office/powerpoint/2010/main" val="23074104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DCFC9B-A109-414D-8B6A-5B1949A411E2}"/>
              </a:ext>
            </a:extLst>
          </p:cNvPr>
          <p:cNvPicPr>
            <a:picLocks noChangeAspect="1"/>
          </p:cNvPicPr>
          <p:nvPr/>
        </p:nvPicPr>
        <p:blipFill>
          <a:blip r:embed="rId2"/>
          <a:stretch>
            <a:fillRect/>
          </a:stretch>
        </p:blipFill>
        <p:spPr>
          <a:xfrm>
            <a:off x="4851864" y="3245476"/>
            <a:ext cx="4065841" cy="3072329"/>
          </a:xfrm>
          <a:prstGeom prst="rect">
            <a:avLst/>
          </a:prstGeom>
        </p:spPr>
      </p:pic>
      <p:sp>
        <p:nvSpPr>
          <p:cNvPr id="26" name="Google Shape;1318;p149">
            <a:extLst>
              <a:ext uri="{FF2B5EF4-FFF2-40B4-BE49-F238E27FC236}">
                <a16:creationId xmlns:a16="http://schemas.microsoft.com/office/drawing/2014/main" id="{96A0934C-89B0-4FF8-9A59-AC2ABE5DF418}"/>
              </a:ext>
            </a:extLst>
          </p:cNvPr>
          <p:cNvSpPr txBox="1">
            <a:spLocks/>
          </p:cNvSpPr>
          <p:nvPr/>
        </p:nvSpPr>
        <p:spPr>
          <a:xfrm>
            <a:off x="106194" y="97086"/>
            <a:ext cx="8931613" cy="6366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523"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dirty="0">
                <a:ln>
                  <a:noFill/>
                </a:ln>
                <a:solidFill>
                  <a:srgbClr val="000000"/>
                </a:solidFill>
                <a:effectLst/>
                <a:uLnTx/>
                <a:uFillTx/>
                <a:latin typeface="Arial"/>
                <a:cs typeface="Arial"/>
                <a:sym typeface="Arial"/>
              </a:rPr>
              <a:t>Approach towards ASICs </a:t>
            </a:r>
          </a:p>
        </p:txBody>
      </p:sp>
      <p:sp>
        <p:nvSpPr>
          <p:cNvPr id="27" name="Google Shape;1319;p149">
            <a:extLst>
              <a:ext uri="{FF2B5EF4-FFF2-40B4-BE49-F238E27FC236}">
                <a16:creationId xmlns:a16="http://schemas.microsoft.com/office/drawing/2014/main" id="{0B6C79CB-37C9-4C3D-98CD-19C6B6336E3F}"/>
              </a:ext>
            </a:extLst>
          </p:cNvPr>
          <p:cNvSpPr txBox="1">
            <a:spLocks/>
          </p:cNvSpPr>
          <p:nvPr/>
        </p:nvSpPr>
        <p:spPr>
          <a:xfrm>
            <a:off x="106193" y="575741"/>
            <a:ext cx="8744885" cy="39875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553"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indent="0">
              <a:lnSpc>
                <a:spcPct val="90000"/>
              </a:lnSpc>
              <a:spcAft>
                <a:spcPts val="300"/>
              </a:spcAft>
              <a:defRPr/>
            </a:pPr>
            <a:r>
              <a:rPr lang="en-US" sz="1900" kern="0" dirty="0">
                <a:solidFill>
                  <a:srgbClr val="000000"/>
                </a:solidFill>
                <a:latin typeface="Calibri" panose="020F0502020204030204" pitchFamily="34" charset="0"/>
                <a:ea typeface="Calibri"/>
                <a:cs typeface="Calibri" panose="020F0502020204030204" pitchFamily="34" charset="0"/>
                <a:sym typeface="Calibri"/>
              </a:rPr>
              <a:t>S</a:t>
            </a:r>
            <a:r>
              <a:rPr kumimoji="0" lang="en-US" sz="1900" b="0" i="0" u="none" strike="noStrike" kern="0" cap="none" spc="0" normalizeH="0" baseline="0" noProof="0" dirty="0" err="1">
                <a:ln>
                  <a:noFill/>
                </a:ln>
                <a:solidFill>
                  <a:srgbClr val="000000"/>
                </a:solidFill>
                <a:effectLst/>
                <a:uLnTx/>
                <a:uFillTx/>
                <a:latin typeface="Calibri" panose="020F0502020204030204" pitchFamily="34" charset="0"/>
                <a:ea typeface="Calibri"/>
                <a:cs typeface="Calibri" panose="020F0502020204030204" pitchFamily="34" charset="0"/>
                <a:sym typeface="Calibri"/>
              </a:rPr>
              <a:t>upport</a:t>
            </a:r>
            <a:r>
              <a:rPr kumimoji="0" lang="en-US" sz="1900" b="0" i="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 for the fast-developing scales and functionalities of modern microelectronics</a:t>
            </a:r>
            <a:endParaRPr lang="en-US" sz="2400" kern="0" dirty="0">
              <a:solidFill>
                <a:schemeClr val="tx1"/>
              </a:solidFill>
              <a:latin typeface="Calibri" panose="020F0502020204030204" pitchFamily="34" charset="0"/>
              <a:ea typeface="Calibri"/>
              <a:cs typeface="Calibri" panose="020F0502020204030204" pitchFamily="34" charset="0"/>
              <a:sym typeface="Calibri"/>
            </a:endParaRPr>
          </a:p>
          <a:p>
            <a:pPr marL="403225" indent="-173038">
              <a:lnSpc>
                <a:spcPct val="90000"/>
              </a:lnSpc>
              <a:buFont typeface="Arial" panose="020B0604020202020204" pitchFamily="34" charset="0"/>
              <a:buChar char="•"/>
              <a:defRPr/>
            </a:pPr>
            <a:r>
              <a:rPr lang="en-US" sz="1800" kern="0" dirty="0">
                <a:solidFill>
                  <a:srgbClr val="0070C0"/>
                </a:solidFill>
                <a:latin typeface="Calibri" panose="020F0502020204030204" pitchFamily="34" charset="0"/>
                <a:ea typeface="Calibri"/>
                <a:cs typeface="Calibri" panose="020F0502020204030204" pitchFamily="34" charset="0"/>
                <a:sym typeface="Calibri"/>
              </a:rPr>
              <a:t>satisfy</a:t>
            </a:r>
            <a:r>
              <a:rPr lang="en-US" sz="1800" kern="0" dirty="0">
                <a:solidFill>
                  <a:schemeClr val="tx1"/>
                </a:solidFill>
                <a:latin typeface="Calibri" panose="020F0502020204030204" pitchFamily="34" charset="0"/>
                <a:ea typeface="Calibri"/>
                <a:cs typeface="Calibri" panose="020F0502020204030204" pitchFamily="34" charset="0"/>
                <a:sym typeface="Calibri"/>
              </a:rPr>
              <a:t> customer’s need using </a:t>
            </a:r>
            <a:r>
              <a:rPr lang="en-US" sz="1800" kern="0" dirty="0">
                <a:solidFill>
                  <a:srgbClr val="0070C0"/>
                </a:solidFill>
                <a:latin typeface="Calibri" panose="020F0502020204030204" pitchFamily="34" charset="0"/>
                <a:ea typeface="Calibri"/>
                <a:cs typeface="Calibri" panose="020F0502020204030204" pitchFamily="34" charset="0"/>
                <a:sym typeface="Calibri"/>
              </a:rPr>
              <a:t>established</a:t>
            </a:r>
            <a:r>
              <a:rPr lang="en-US" sz="1800" kern="0" dirty="0">
                <a:solidFill>
                  <a:schemeClr val="tx1"/>
                </a:solidFill>
                <a:latin typeface="Calibri" panose="020F0502020204030204" pitchFamily="34" charset="0"/>
                <a:ea typeface="Calibri"/>
                <a:cs typeface="Calibri" panose="020F0502020204030204" pitchFamily="34" charset="0"/>
                <a:sym typeface="Calibri"/>
              </a:rPr>
              <a:t> processes (130nm, 65nm)</a:t>
            </a:r>
          </a:p>
          <a:p>
            <a:pPr marL="403225" indent="-173038">
              <a:lnSpc>
                <a:spcPct val="90000"/>
              </a:lnSpc>
              <a:buFont typeface="Arial" panose="020B0604020202020204" pitchFamily="34" charset="0"/>
              <a:buChar char="•"/>
              <a:defRPr/>
            </a:pPr>
            <a:r>
              <a:rPr lang="en-US" sz="1800" kern="0" dirty="0">
                <a:solidFill>
                  <a:srgbClr val="0070C0"/>
                </a:solidFill>
                <a:latin typeface="Calibri" panose="020F0502020204030204" pitchFamily="34" charset="0"/>
                <a:ea typeface="Calibri"/>
                <a:cs typeface="Calibri" panose="020F0502020204030204" pitchFamily="34" charset="0"/>
                <a:sym typeface="Calibri"/>
              </a:rPr>
              <a:t>reaching</a:t>
            </a:r>
            <a:r>
              <a:rPr lang="en-US" sz="1800" kern="0" dirty="0">
                <a:solidFill>
                  <a:schemeClr val="tx1"/>
                </a:solidFill>
                <a:latin typeface="Calibri" panose="020F0502020204030204" pitchFamily="34" charset="0"/>
                <a:ea typeface="Calibri"/>
                <a:cs typeface="Calibri" panose="020F0502020204030204" pitchFamily="34" charset="0"/>
                <a:sym typeface="Calibri"/>
              </a:rPr>
              <a:t> for emerging technologies for </a:t>
            </a:r>
            <a:r>
              <a:rPr lang="en-US" sz="1800" kern="0" dirty="0">
                <a:solidFill>
                  <a:srgbClr val="0070C0"/>
                </a:solidFill>
                <a:latin typeface="Calibri" panose="020F0502020204030204" pitchFamily="34" charset="0"/>
                <a:ea typeface="Calibri"/>
                <a:cs typeface="Calibri" panose="020F0502020204030204" pitchFamily="34" charset="0"/>
                <a:sym typeface="Calibri"/>
              </a:rPr>
              <a:t>R&amp;D </a:t>
            </a:r>
            <a:endParaRPr lang="en-US" sz="1800" kern="0" dirty="0">
              <a:solidFill>
                <a:schemeClr val="tx1"/>
              </a:solidFill>
              <a:latin typeface="Calibri" panose="020F0502020204030204" pitchFamily="34" charset="0"/>
              <a:ea typeface="Calibri"/>
              <a:cs typeface="Calibri" panose="020F0502020204030204" pitchFamily="34" charset="0"/>
              <a:sym typeface="Calibri"/>
            </a:endParaRPr>
          </a:p>
          <a:p>
            <a:pPr marL="403225" indent="-173038">
              <a:lnSpc>
                <a:spcPct val="90000"/>
              </a:lnSpc>
              <a:buFont typeface="Arial" panose="020B0604020202020204" pitchFamily="34" charset="0"/>
              <a:buChar char="•"/>
              <a:defRPr/>
            </a:pPr>
            <a:r>
              <a:rPr lang="en-US" sz="1800" kern="0" dirty="0">
                <a:solidFill>
                  <a:srgbClr val="000000"/>
                </a:solidFill>
                <a:latin typeface="Calibri" panose="020F0502020204030204" pitchFamily="34" charset="0"/>
                <a:ea typeface="Calibri"/>
                <a:cs typeface="Calibri" panose="020F0502020204030204" pitchFamily="34" charset="0"/>
                <a:sym typeface="Calibri"/>
              </a:rPr>
              <a:t>development and maintenance of model (spice-type model parameters) and characterization (.lib) of standard cell libraries </a:t>
            </a:r>
            <a:br>
              <a:rPr lang="en-US" sz="1800" kern="0" dirty="0">
                <a:solidFill>
                  <a:srgbClr val="000000"/>
                </a:solidFill>
                <a:latin typeface="Calibri" panose="020F0502020204030204" pitchFamily="34" charset="0"/>
                <a:ea typeface="Calibri"/>
                <a:cs typeface="Calibri" panose="020F0502020204030204" pitchFamily="34" charset="0"/>
                <a:sym typeface="Calibri"/>
              </a:rPr>
            </a:br>
            <a:r>
              <a:rPr lang="en-US" sz="1800" kern="0" dirty="0">
                <a:solidFill>
                  <a:srgbClr val="000000"/>
                </a:solidFill>
                <a:latin typeface="Calibri" panose="020F0502020204030204" pitchFamily="34" charset="0"/>
                <a:ea typeface="Calibri"/>
                <a:cs typeface="Calibri" panose="020F0502020204030204" pitchFamily="34" charset="0"/>
                <a:sym typeface="Calibri"/>
              </a:rPr>
              <a:t>- post total ionizing dose of radiation (100-500Mrad),</a:t>
            </a:r>
            <a:br>
              <a:rPr lang="en-US" sz="1800" kern="0" dirty="0">
                <a:solidFill>
                  <a:srgbClr val="000000"/>
                </a:solidFill>
                <a:latin typeface="Calibri" panose="020F0502020204030204" pitchFamily="34" charset="0"/>
                <a:ea typeface="Calibri"/>
                <a:cs typeface="Calibri" panose="020F0502020204030204" pitchFamily="34" charset="0"/>
                <a:sym typeface="Calibri"/>
              </a:rPr>
            </a:br>
            <a:r>
              <a:rPr lang="en-US" sz="1800" kern="0" dirty="0">
                <a:solidFill>
                  <a:srgbClr val="000000"/>
                </a:solidFill>
                <a:latin typeface="Calibri" panose="020F0502020204030204" pitchFamily="34" charset="0"/>
                <a:ea typeface="Calibri"/>
                <a:cs typeface="Calibri" panose="020F0502020204030204" pitchFamily="34" charset="0"/>
                <a:sym typeface="Calibri"/>
              </a:rPr>
              <a:t>- for cryogenic (LNT, 4K, and </a:t>
            </a:r>
            <a:r>
              <a:rPr lang="en-US" sz="1800" kern="0" dirty="0" err="1">
                <a:solidFill>
                  <a:srgbClr val="000000"/>
                </a:solidFill>
                <a:latin typeface="Calibri" panose="020F0502020204030204" pitchFamily="34" charset="0"/>
                <a:ea typeface="Calibri"/>
                <a:cs typeface="Calibri" panose="020F0502020204030204" pitchFamily="34" charset="0"/>
                <a:sym typeface="Calibri"/>
              </a:rPr>
              <a:t>subK</a:t>
            </a:r>
            <a:r>
              <a:rPr lang="en-US" sz="1800" kern="0" dirty="0">
                <a:solidFill>
                  <a:srgbClr val="000000"/>
                </a:solidFill>
                <a:latin typeface="Calibri" panose="020F0502020204030204" pitchFamily="34" charset="0"/>
                <a:ea typeface="Calibri"/>
                <a:cs typeface="Calibri" panose="020F0502020204030204" pitchFamily="34" charset="0"/>
                <a:sym typeface="Calibri"/>
              </a:rPr>
              <a:t>) conditions</a:t>
            </a:r>
          </a:p>
          <a:p>
            <a:pPr marL="403225" indent="-173038">
              <a:lnSpc>
                <a:spcPct val="90000"/>
              </a:lnSpc>
              <a:spcAft>
                <a:spcPts val="600"/>
              </a:spcAft>
              <a:buFont typeface="Arial" panose="020B0604020202020204" pitchFamily="34" charset="0"/>
              <a:buChar char="•"/>
              <a:defRPr/>
            </a:pPr>
            <a:r>
              <a:rPr lang="en-US" sz="1800" kern="0" dirty="0">
                <a:solidFill>
                  <a:srgbClr val="000000"/>
                </a:solidFill>
                <a:latin typeface="Calibri" panose="020F0502020204030204" pitchFamily="34" charset="0"/>
                <a:ea typeface="Calibri"/>
                <a:cs typeface="Calibri" panose="020F0502020204030204" pitchFamily="34" charset="0"/>
                <a:sym typeface="Calibri"/>
              </a:rPr>
              <a:t>Integration HDI, 3D-IC </a:t>
            </a:r>
          </a:p>
          <a:p>
            <a:pPr marL="0" indent="0">
              <a:lnSpc>
                <a:spcPct val="90000"/>
              </a:lnSpc>
              <a:spcAft>
                <a:spcPts val="300"/>
              </a:spcAft>
              <a:defRPr/>
            </a:pPr>
            <a:r>
              <a:rPr lang="en-US" sz="2000" kern="0" dirty="0">
                <a:solidFill>
                  <a:srgbClr val="000000"/>
                </a:solidFill>
                <a:latin typeface="Calibri" panose="020F0502020204030204" pitchFamily="34" charset="0"/>
                <a:cs typeface="Calibri" panose="020F0502020204030204" pitchFamily="34" charset="0"/>
              </a:rPr>
              <a:t>Collaborations: </a:t>
            </a:r>
          </a:p>
          <a:p>
            <a:pPr marL="403225" indent="-173038">
              <a:lnSpc>
                <a:spcPct val="90000"/>
              </a:lnSpc>
              <a:buFont typeface="Arial" panose="020B0604020202020204" pitchFamily="34" charset="0"/>
              <a:buChar char="•"/>
              <a:defRPr/>
            </a:pPr>
            <a:r>
              <a:rPr lang="en-US" sz="1800" kern="0" dirty="0">
                <a:solidFill>
                  <a:schemeClr val="tx1"/>
                </a:solidFill>
                <a:latin typeface="Calibri" panose="020F0502020204030204" pitchFamily="34" charset="0"/>
                <a:ea typeface="Calibri"/>
                <a:cs typeface="Calibri" panose="020F0502020204030204" pitchFamily="34" charset="0"/>
                <a:sym typeface="Calibri"/>
              </a:rPr>
              <a:t>Universities: </a:t>
            </a:r>
            <a:r>
              <a:rPr lang="en-US" sz="1800" kern="0" dirty="0">
                <a:solidFill>
                  <a:srgbClr val="000000"/>
                </a:solidFill>
                <a:latin typeface="Calibri" panose="020F0502020204030204" pitchFamily="34" charset="0"/>
                <a:cs typeface="Calibri" panose="020F0502020204030204" pitchFamily="34" charset="0"/>
              </a:rPr>
              <a:t>SMU, </a:t>
            </a:r>
            <a:r>
              <a:rPr lang="en-US" sz="1800" kern="0" dirty="0" err="1">
                <a:solidFill>
                  <a:srgbClr val="000000"/>
                </a:solidFill>
                <a:latin typeface="Calibri" panose="020F0502020204030204" pitchFamily="34" charset="0"/>
                <a:cs typeface="Calibri" panose="020F0502020204030204" pitchFamily="34" charset="0"/>
              </a:rPr>
              <a:t>UMich</a:t>
            </a:r>
            <a:r>
              <a:rPr lang="en-US" sz="1800" kern="0" dirty="0">
                <a:solidFill>
                  <a:srgbClr val="000000"/>
                </a:solidFill>
                <a:latin typeface="Calibri" panose="020F0502020204030204" pitchFamily="34" charset="0"/>
                <a:cs typeface="Calibri" panose="020F0502020204030204" pitchFamily="34" charset="0"/>
              </a:rPr>
              <a:t>, UPenn, MIT, Georgia Tech, Columbia, UIUC </a:t>
            </a:r>
            <a:endParaRPr lang="en-US" sz="1800" kern="0" dirty="0">
              <a:solidFill>
                <a:schemeClr val="tx1"/>
              </a:solidFill>
              <a:latin typeface="Calibri" panose="020F0502020204030204" pitchFamily="34" charset="0"/>
              <a:ea typeface="Calibri"/>
              <a:cs typeface="Calibri" panose="020F0502020204030204" pitchFamily="34" charset="0"/>
              <a:sym typeface="Calibri"/>
            </a:endParaRPr>
          </a:p>
          <a:p>
            <a:pPr marL="403225" indent="-173038">
              <a:lnSpc>
                <a:spcPct val="90000"/>
              </a:lnSpc>
              <a:buFont typeface="Arial" panose="020B0604020202020204" pitchFamily="34" charset="0"/>
              <a:buChar char="•"/>
              <a:defRPr/>
            </a:pPr>
            <a:r>
              <a:rPr lang="en-US" sz="1800" kern="0" dirty="0">
                <a:solidFill>
                  <a:schemeClr val="tx1"/>
                </a:solidFill>
                <a:latin typeface="Calibri" panose="020F0502020204030204" pitchFamily="34" charset="0"/>
                <a:ea typeface="Calibri"/>
                <a:cs typeface="Calibri" panose="020F0502020204030204" pitchFamily="34" charset="0"/>
                <a:sym typeface="Calibri"/>
              </a:rPr>
              <a:t>National Laboratories: </a:t>
            </a:r>
            <a:r>
              <a:rPr lang="en-US" sz="1800" kern="0" dirty="0">
                <a:solidFill>
                  <a:srgbClr val="000000"/>
                </a:solidFill>
                <a:latin typeface="Calibri" panose="020F0502020204030204" pitchFamily="34" charset="0"/>
                <a:cs typeface="Calibri" panose="020F0502020204030204" pitchFamily="34" charset="0"/>
              </a:rPr>
              <a:t>FNAL, LBNL, ORNL, NRL</a:t>
            </a:r>
            <a:endParaRPr lang="en-US" sz="1800" kern="0" dirty="0">
              <a:solidFill>
                <a:schemeClr val="tx1"/>
              </a:solidFill>
              <a:latin typeface="Calibri" panose="020F0502020204030204" pitchFamily="34" charset="0"/>
              <a:ea typeface="Calibri"/>
              <a:cs typeface="Calibri" panose="020F0502020204030204" pitchFamily="34" charset="0"/>
              <a:sym typeface="Calibri"/>
            </a:endParaRPr>
          </a:p>
          <a:p>
            <a:pPr marL="403225" indent="-173038">
              <a:lnSpc>
                <a:spcPct val="90000"/>
              </a:lnSpc>
              <a:buFont typeface="Arial" panose="020B0604020202020204" pitchFamily="34" charset="0"/>
              <a:buChar char="•"/>
              <a:defRPr/>
            </a:pPr>
            <a:r>
              <a:rPr lang="en-US" sz="1800" kern="0" dirty="0">
                <a:solidFill>
                  <a:schemeClr val="tx1"/>
                </a:solidFill>
                <a:latin typeface="Calibri" panose="020F0502020204030204" pitchFamily="34" charset="0"/>
                <a:ea typeface="Calibri"/>
                <a:cs typeface="Calibri" panose="020F0502020204030204" pitchFamily="34" charset="0"/>
                <a:sym typeface="Calibri"/>
              </a:rPr>
              <a:t>Industry: </a:t>
            </a:r>
            <a:r>
              <a:rPr lang="en-US" sz="1800" kern="0" dirty="0">
                <a:solidFill>
                  <a:srgbClr val="000000"/>
                </a:solidFill>
                <a:latin typeface="Calibri" panose="020F0502020204030204" pitchFamily="34" charset="0"/>
                <a:cs typeface="Calibri" panose="020F0502020204030204" pitchFamily="34" charset="0"/>
              </a:rPr>
              <a:t>several ind. partners + more collaborators</a:t>
            </a:r>
            <a:endParaRPr lang="en-US" sz="1800" kern="0" dirty="0">
              <a:solidFill>
                <a:schemeClr val="tx1"/>
              </a:solidFill>
              <a:latin typeface="Calibri" panose="020F0502020204030204" pitchFamily="34" charset="0"/>
              <a:ea typeface="Calibri"/>
              <a:cs typeface="Calibri" panose="020F0502020204030204" pitchFamily="34" charset="0"/>
              <a:sym typeface="Calibri"/>
            </a:endParaRPr>
          </a:p>
          <a:p>
            <a:pPr marL="403225" indent="-173038">
              <a:lnSpc>
                <a:spcPct val="90000"/>
              </a:lnSpc>
              <a:buFont typeface="Arial" panose="020B0604020202020204" pitchFamily="34" charset="0"/>
              <a:buChar char="•"/>
              <a:defRPr/>
            </a:pPr>
            <a:r>
              <a:rPr lang="en-US" sz="1800" kern="0" dirty="0">
                <a:solidFill>
                  <a:schemeClr val="tx1"/>
                </a:solidFill>
                <a:latin typeface="Calibri" panose="020F0502020204030204" pitchFamily="34" charset="0"/>
                <a:ea typeface="Calibri"/>
                <a:cs typeface="Calibri" panose="020F0502020204030204" pitchFamily="34" charset="0"/>
                <a:sym typeface="Calibri"/>
              </a:rPr>
              <a:t>International: </a:t>
            </a:r>
            <a:r>
              <a:rPr lang="en-US" sz="1800" kern="0" dirty="0">
                <a:solidFill>
                  <a:srgbClr val="000000"/>
                </a:solidFill>
                <a:latin typeface="Calibri" panose="020F0502020204030204" pitchFamily="34" charset="0"/>
                <a:cs typeface="Calibri" panose="020F0502020204030204" pitchFamily="34" charset="0"/>
              </a:rPr>
              <a:t>CERN, OMEGA, KIT Karlsruhe, </a:t>
            </a:r>
            <a:br>
              <a:rPr lang="en-US" sz="1800" kern="0" dirty="0">
                <a:solidFill>
                  <a:srgbClr val="000000"/>
                </a:solidFill>
                <a:latin typeface="Calibri" panose="020F0502020204030204" pitchFamily="34" charset="0"/>
                <a:cs typeface="Calibri" panose="020F0502020204030204" pitchFamily="34" charset="0"/>
              </a:rPr>
            </a:br>
            <a:r>
              <a:rPr lang="en-US" sz="1800" kern="0" dirty="0">
                <a:solidFill>
                  <a:srgbClr val="000000"/>
                </a:solidFill>
                <a:latin typeface="Calibri" panose="020F0502020204030204" pitchFamily="34" charset="0"/>
                <a:cs typeface="Calibri" panose="020F0502020204030204" pitchFamily="34" charset="0"/>
              </a:rPr>
              <a:t>AGH Krakow, </a:t>
            </a:r>
            <a:r>
              <a:rPr lang="en-US" sz="1800" kern="0" dirty="0" err="1">
                <a:solidFill>
                  <a:srgbClr val="000000"/>
                </a:solidFill>
                <a:latin typeface="Calibri" panose="020F0502020204030204" pitchFamily="34" charset="0"/>
                <a:cs typeface="Calibri" panose="020F0502020204030204" pitchFamily="34" charset="0"/>
              </a:rPr>
              <a:t>UBonn</a:t>
            </a:r>
            <a:r>
              <a:rPr lang="en-US" sz="1800" kern="0" dirty="0">
                <a:solidFill>
                  <a:srgbClr val="000000"/>
                </a:solidFill>
                <a:latin typeface="Calibri" panose="020F0502020204030204" pitchFamily="34" charset="0"/>
                <a:cs typeface="Calibri" panose="020F0502020204030204" pitchFamily="34" charset="0"/>
              </a:rPr>
              <a:t>, </a:t>
            </a:r>
            <a:br>
              <a:rPr lang="en-US" sz="1800" kern="0" dirty="0">
                <a:solidFill>
                  <a:srgbClr val="000000"/>
                </a:solidFill>
                <a:latin typeface="Calibri" panose="020F0502020204030204" pitchFamily="34" charset="0"/>
                <a:cs typeface="Calibri" panose="020F0502020204030204" pitchFamily="34" charset="0"/>
              </a:rPr>
            </a:br>
            <a:r>
              <a:rPr lang="en-US" sz="1800" kern="0" dirty="0">
                <a:solidFill>
                  <a:srgbClr val="000000"/>
                </a:solidFill>
                <a:latin typeface="Calibri" panose="020F0502020204030204" pitchFamily="34" charset="0"/>
                <a:cs typeface="Calibri" panose="020F0502020204030204" pitchFamily="34" charset="0"/>
              </a:rPr>
              <a:t>CPPM, </a:t>
            </a:r>
            <a:r>
              <a:rPr lang="en-US" sz="1800" kern="0" dirty="0" err="1">
                <a:solidFill>
                  <a:srgbClr val="000000"/>
                </a:solidFill>
                <a:latin typeface="Calibri" panose="020F0502020204030204" pitchFamily="34" charset="0"/>
                <a:cs typeface="Calibri" panose="020F0502020204030204" pitchFamily="34" charset="0"/>
              </a:rPr>
              <a:t>KULeuven</a:t>
            </a:r>
            <a:endParaRPr lang="en-US" sz="1800" kern="0" dirty="0">
              <a:solidFill>
                <a:schemeClr val="tx1"/>
              </a:solidFill>
              <a:latin typeface="Calibri" panose="020F0502020204030204" pitchFamily="34" charset="0"/>
              <a:ea typeface="Calibri"/>
              <a:cs typeface="Calibri" panose="020F0502020204030204" pitchFamily="34" charset="0"/>
              <a:sym typeface="Calibri"/>
            </a:endParaRPr>
          </a:p>
          <a:p>
            <a:pPr marL="0" indent="0">
              <a:lnSpc>
                <a:spcPct val="90000"/>
              </a:lnSpc>
              <a:defRPr/>
            </a:pPr>
            <a:endParaRPr kumimoji="0" lang="en-US" sz="1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887553" marR="0" lvl="2"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p:txBody>
      </p:sp>
      <p:pic>
        <p:nvPicPr>
          <p:cNvPr id="5" name="Picture 4">
            <a:extLst>
              <a:ext uri="{FF2B5EF4-FFF2-40B4-BE49-F238E27FC236}">
                <a16:creationId xmlns:a16="http://schemas.microsoft.com/office/drawing/2014/main" id="{BE960E20-1C5E-4CB6-939E-35E57B33CB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05" y="4276460"/>
            <a:ext cx="4324110" cy="1954796"/>
          </a:xfrm>
          <a:prstGeom prst="rect">
            <a:avLst/>
          </a:prstGeom>
        </p:spPr>
      </p:pic>
      <p:sp>
        <p:nvSpPr>
          <p:cNvPr id="7" name="Google Shape;1319;p149">
            <a:extLst>
              <a:ext uri="{FF2B5EF4-FFF2-40B4-BE49-F238E27FC236}">
                <a16:creationId xmlns:a16="http://schemas.microsoft.com/office/drawing/2014/main" id="{1B1E73C8-E1AD-4D6E-A8D1-3DA4FB665965}"/>
              </a:ext>
            </a:extLst>
          </p:cNvPr>
          <p:cNvSpPr txBox="1">
            <a:spLocks/>
          </p:cNvSpPr>
          <p:nvPr/>
        </p:nvSpPr>
        <p:spPr>
          <a:xfrm>
            <a:off x="1693594" y="6330580"/>
            <a:ext cx="5570082" cy="41622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553"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indent="0" algn="ctr">
              <a:lnSpc>
                <a:spcPct val="90000"/>
              </a:lnSpc>
              <a:spcAft>
                <a:spcPts val="300"/>
              </a:spcAft>
              <a:defRPr/>
            </a:pPr>
            <a:r>
              <a:rPr lang="en-US" sz="1900" kern="0" dirty="0">
                <a:solidFill>
                  <a:srgbClr val="000000"/>
                </a:solidFill>
                <a:latin typeface="Calibri" panose="020F0502020204030204" pitchFamily="34" charset="0"/>
                <a:ea typeface="Calibri"/>
                <a:cs typeface="Calibri" panose="020F0502020204030204" pitchFamily="34" charset="0"/>
                <a:sym typeface="Calibri"/>
              </a:rPr>
              <a:t>Pixel detectors for X-rays: tier-stacking, integration </a:t>
            </a:r>
            <a:br>
              <a:rPr lang="en-US" sz="1900" kern="0" dirty="0">
                <a:solidFill>
                  <a:srgbClr val="000000"/>
                </a:solidFill>
                <a:latin typeface="Calibri" panose="020F0502020204030204" pitchFamily="34" charset="0"/>
                <a:ea typeface="Calibri"/>
                <a:cs typeface="Calibri" panose="020F0502020204030204" pitchFamily="34" charset="0"/>
                <a:sym typeface="Calibri"/>
              </a:rPr>
            </a:br>
            <a:r>
              <a:rPr lang="en-US" sz="1900" kern="0" dirty="0">
                <a:solidFill>
                  <a:srgbClr val="000000"/>
                </a:solidFill>
                <a:latin typeface="Calibri" panose="020F0502020204030204" pitchFamily="34" charset="0"/>
                <a:ea typeface="Calibri"/>
                <a:cs typeface="Calibri" panose="020F0502020204030204" pitchFamily="34" charset="0"/>
                <a:sym typeface="Calibri"/>
              </a:rPr>
              <a:t>with passive and active sensors, mixing technologies </a:t>
            </a:r>
            <a:endParaRPr kumimoji="0" lang="en-US" sz="19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887553" marR="0" lvl="2"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p:txBody>
      </p:sp>
    </p:spTree>
    <p:extLst>
      <p:ext uri="{BB962C8B-B14F-4D97-AF65-F5344CB8AC3E}">
        <p14:creationId xmlns:p14="http://schemas.microsoft.com/office/powerpoint/2010/main" val="121226760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318;p149">
            <a:extLst>
              <a:ext uri="{FF2B5EF4-FFF2-40B4-BE49-F238E27FC236}">
                <a16:creationId xmlns:a16="http://schemas.microsoft.com/office/drawing/2014/main" id="{96A0934C-89B0-4FF8-9A59-AC2ABE5DF418}"/>
              </a:ext>
            </a:extLst>
          </p:cNvPr>
          <p:cNvSpPr txBox="1">
            <a:spLocks/>
          </p:cNvSpPr>
          <p:nvPr/>
        </p:nvSpPr>
        <p:spPr>
          <a:xfrm>
            <a:off x="106194" y="97086"/>
            <a:ext cx="8456961" cy="6366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523"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dirty="0">
                <a:ln>
                  <a:noFill/>
                </a:ln>
                <a:solidFill>
                  <a:srgbClr val="000000"/>
                </a:solidFill>
                <a:effectLst/>
                <a:uLnTx/>
                <a:uFillTx/>
                <a:latin typeface="Arial"/>
                <a:cs typeface="Arial"/>
                <a:sym typeface="Arial"/>
              </a:rPr>
              <a:t>Areas of Activities / Interests (1)</a:t>
            </a:r>
          </a:p>
        </p:txBody>
      </p:sp>
      <p:sp>
        <p:nvSpPr>
          <p:cNvPr id="27" name="Google Shape;1319;p149">
            <a:extLst>
              <a:ext uri="{FF2B5EF4-FFF2-40B4-BE49-F238E27FC236}">
                <a16:creationId xmlns:a16="http://schemas.microsoft.com/office/drawing/2014/main" id="{0B6C79CB-37C9-4C3D-98CD-19C6B6336E3F}"/>
              </a:ext>
            </a:extLst>
          </p:cNvPr>
          <p:cNvSpPr txBox="1">
            <a:spLocks/>
          </p:cNvSpPr>
          <p:nvPr/>
        </p:nvSpPr>
        <p:spPr>
          <a:xfrm>
            <a:off x="106193" y="645408"/>
            <a:ext cx="8456962" cy="63740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553"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lvl="0" indent="0">
              <a:lnSpc>
                <a:spcPct val="90000"/>
              </a:lnSpc>
              <a:defRPr/>
            </a:pPr>
            <a:r>
              <a:rPr kumimoji="0" lang="en-US" sz="2000" b="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rPr>
              <a:t>L</a:t>
            </a:r>
            <a:r>
              <a:rPr lang="en-US" sz="2000" kern="0" dirty="0">
                <a:solidFill>
                  <a:srgbClr val="000000"/>
                </a:solidFill>
                <a:latin typeface="Calibri" panose="020F0502020204030204" pitchFamily="34" charset="0"/>
                <a:ea typeface="Calibri"/>
                <a:cs typeface="Calibri" panose="020F0502020204030204" pitchFamily="34" charset="0"/>
                <a:sym typeface="Calibri"/>
              </a:rPr>
              <a:t>ow-noise and low-power</a:t>
            </a:r>
            <a:endParaRPr kumimoji="0" lang="en-US" sz="2000" b="0" u="none" strike="noStrike" kern="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sym typeface="Calibri"/>
            </a:endParaRPr>
          </a:p>
          <a:p>
            <a:pPr marL="403225" marR="0" lvl="1" indent="-174625" algn="l" defTabSz="914400" rtl="0" eaLnBrk="1" fontAlgn="auto" latinLnBrk="0" hangingPunct="1">
              <a:lnSpc>
                <a:spcPct val="90000"/>
              </a:lnSpc>
              <a:spcBef>
                <a:spcPts val="0"/>
              </a:spcBef>
              <a:spcAft>
                <a:spcPts val="0"/>
              </a:spcAft>
              <a:buClr>
                <a:srgbClr val="000000"/>
              </a:buClr>
              <a:buSzPts val="1665"/>
              <a:buFont typeface="Arial"/>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custom analog front-end matched to a specific sensor</a:t>
            </a:r>
          </a:p>
          <a:p>
            <a:pPr marL="403225" marR="0" lvl="1" indent="-174625" algn="l" defTabSz="914400" rtl="0" eaLnBrk="1" fontAlgn="auto" latinLnBrk="0" hangingPunct="1">
              <a:lnSpc>
                <a:spcPct val="90000"/>
              </a:lnSpc>
              <a:spcBef>
                <a:spcPts val="0"/>
              </a:spcBef>
              <a:buClr>
                <a:srgbClr val="000000"/>
              </a:buClr>
              <a:buSzPts val="1665"/>
              <a:buFont typeface="Arial"/>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front-end circuits optimized for amplitude &amp; time-resolution</a:t>
            </a:r>
          </a:p>
          <a:p>
            <a:pPr marL="403225" marR="0" lvl="1" indent="-174625" algn="l" defTabSz="914400" rtl="0" eaLnBrk="1" fontAlgn="auto" latinLnBrk="0" hangingPunct="1">
              <a:lnSpc>
                <a:spcPct val="90000"/>
              </a:lnSpc>
              <a:spcBef>
                <a:spcPts val="0"/>
              </a:spcBef>
              <a:spcAft>
                <a:spcPts val="600"/>
              </a:spcAft>
              <a:buClr>
                <a:srgbClr val="000000"/>
              </a:buClr>
              <a:buSzPts val="1665"/>
              <a:buFont typeface="Arial"/>
              <a:buChar char="•"/>
              <a:tabLst/>
              <a:defRPr/>
            </a:pPr>
            <a:r>
              <a:rPr lang="en-US" kern="0" dirty="0">
                <a:latin typeface="Calibri" panose="020F0502020204030204" pitchFamily="34" charset="0"/>
                <a:cs typeface="Calibri" panose="020F0502020204030204" pitchFamily="34" charset="0"/>
              </a:rPr>
              <a:t>data, event driven or zero-suppressed readouts</a:t>
            </a:r>
            <a:endPar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0" lvl="0" indent="0">
              <a:lnSpc>
                <a:spcPct val="90000"/>
              </a:lnSpc>
              <a:defRPr/>
            </a:pPr>
            <a:r>
              <a:rPr lang="en-US" sz="2000" kern="0" dirty="0">
                <a:solidFill>
                  <a:srgbClr val="000000"/>
                </a:solidFill>
                <a:latin typeface="Calibri" panose="020F0502020204030204" pitchFamily="34" charset="0"/>
                <a:ea typeface="Calibri"/>
                <a:cs typeface="Calibri" panose="020F0502020204030204" pitchFamily="34" charset="0"/>
                <a:sym typeface="Calibri"/>
              </a:rPr>
              <a:t>Cryogenic operation</a:t>
            </a:r>
          </a:p>
          <a:p>
            <a:pPr marL="403225" marR="0" lvl="1" indent="-174625" algn="l" defTabSz="914400" rtl="0" eaLnBrk="1" fontAlgn="auto" latinLnBrk="0" hangingPunct="1">
              <a:lnSpc>
                <a:spcPct val="90000"/>
              </a:lnSpc>
              <a:spcBef>
                <a:spcPts val="0"/>
              </a:spcBef>
              <a:buClr>
                <a:srgbClr val="000000"/>
              </a:buClr>
              <a:buSzPts val="1665"/>
              <a:buFont typeface="Arial"/>
              <a:buChar char="•"/>
              <a:tabLst/>
              <a:defRPr/>
            </a:pP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liquid Noble </a:t>
            </a:r>
            <a:r>
              <a:rPr lang="en-US" kern="0" dirty="0">
                <a:latin typeface="Calibri" panose="020F0502020204030204" pitchFamily="34" charset="0"/>
                <a:cs typeface="Calibri" panose="020F0502020204030204" pitchFamily="34" charset="0"/>
              </a:rPr>
              <a:t>g</a:t>
            </a: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asses TPCs readouts</a:t>
            </a:r>
          </a:p>
          <a:p>
            <a:pPr marL="403225" marR="0" lvl="1" indent="-174625" algn="l" defTabSz="914400" rtl="0" eaLnBrk="1" fontAlgn="auto" latinLnBrk="0" hangingPunct="1">
              <a:lnSpc>
                <a:spcPct val="90000"/>
              </a:lnSpc>
              <a:spcBef>
                <a:spcPts val="0"/>
              </a:spcBef>
              <a:spcAft>
                <a:spcPts val="600"/>
              </a:spcAft>
              <a:buClr>
                <a:srgbClr val="000000"/>
              </a:buClr>
              <a:buSzPts val="1665"/>
              <a:buFont typeface="Arial"/>
              <a:buChar char="•"/>
              <a:tabLst/>
              <a:defRPr/>
            </a:pPr>
            <a:r>
              <a:rPr lang="en-US" kern="0" dirty="0">
                <a:latin typeface="Calibri" panose="020F0502020204030204" pitchFamily="34" charset="0"/>
                <a:cs typeface="Calibri" panose="020F0502020204030204" pitchFamily="34" charset="0"/>
              </a:rPr>
              <a:t>long lifetime reliability</a:t>
            </a:r>
            <a:endPar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0" lvl="0" indent="0">
              <a:lnSpc>
                <a:spcPct val="90000"/>
              </a:lnSpc>
              <a:buClrTx/>
              <a:buSzTx/>
              <a:defRPr/>
            </a:pPr>
            <a:r>
              <a:rPr lang="en-US" sz="2000" kern="0" dirty="0">
                <a:solidFill>
                  <a:srgbClr val="000000"/>
                </a:solidFill>
                <a:latin typeface="Calibri" panose="020F0502020204030204" pitchFamily="34" charset="0"/>
                <a:ea typeface="Calibri"/>
                <a:cs typeface="Calibri" panose="020F0502020204030204" pitchFamily="34" charset="0"/>
                <a:sym typeface="Calibri"/>
              </a:rPr>
              <a:t>Radiation-Hard</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403225" marR="0" lvl="1" indent="-174625" algn="l" defTabSz="914400" rtl="0" eaLnBrk="1" fontAlgn="auto" latinLnBrk="0" hangingPunct="1">
              <a:lnSpc>
                <a:spcPct val="90000"/>
              </a:lnSpc>
              <a:spcBef>
                <a:spcPts val="0"/>
              </a:spcBef>
              <a:spcAft>
                <a:spcPts val="600"/>
              </a:spcAft>
              <a:buClr>
                <a:srgbClr val="000000"/>
              </a:buClr>
              <a:buSzPts val="1665"/>
              <a:buFont typeface="Arial"/>
              <a:buChar char="•"/>
              <a:tabLst/>
              <a:defRPr/>
            </a:pPr>
            <a:r>
              <a:rPr lang="en-US" kern="0" dirty="0">
                <a:latin typeface="Calibri" panose="020F0502020204030204" pitchFamily="34" charset="0"/>
                <a:cs typeface="Calibri" panose="020F0502020204030204" pitchFamily="34" charset="0"/>
              </a:rPr>
              <a:t>i</a:t>
            </a:r>
            <a:r>
              <a:rPr kumimoji="0" lang="en-US"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Calibri"/>
              </a:rPr>
              <a:t>mmunity</a:t>
            </a: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 to TID, NIEL and SEE effects</a:t>
            </a:r>
          </a:p>
          <a:p>
            <a:pPr marL="0" lvl="0" indent="0">
              <a:lnSpc>
                <a:spcPct val="90000"/>
              </a:lnSpc>
              <a:buClrTx/>
              <a:buSzTx/>
              <a:defRPr/>
            </a:pPr>
            <a:r>
              <a:rPr lang="en-US" sz="2000" kern="0" dirty="0">
                <a:solidFill>
                  <a:srgbClr val="000000"/>
                </a:solidFill>
                <a:latin typeface="Calibri" panose="020F0502020204030204" pitchFamily="34" charset="0"/>
                <a:ea typeface="Calibri"/>
                <a:cs typeface="Calibri" panose="020F0502020204030204" pitchFamily="34" charset="0"/>
                <a:sym typeface="Calibri"/>
              </a:rPr>
              <a:t>Hybrid-pixel detectors</a:t>
            </a:r>
          </a:p>
          <a:p>
            <a:pPr marL="403225" marR="0" lvl="1" indent="-174625" algn="l" defTabSz="914400" rtl="0" eaLnBrk="1" fontAlgn="auto" latinLnBrk="0" hangingPunct="1">
              <a:lnSpc>
                <a:spcPct val="90000"/>
              </a:lnSpc>
              <a:spcBef>
                <a:spcPts val="0"/>
              </a:spcBef>
              <a:spcAft>
                <a:spcPts val="600"/>
              </a:spcAft>
              <a:buClr>
                <a:srgbClr val="000000"/>
              </a:buClr>
              <a:buSzPts val="1665"/>
              <a:buFont typeface="Arial"/>
              <a:buChar char="•"/>
              <a:tabLst/>
              <a:defRPr/>
            </a:pPr>
            <a:r>
              <a:rPr lang="en-US" kern="0" dirty="0">
                <a:latin typeface="Calibri" panose="020F0502020204030204" pitchFamily="34" charset="0"/>
                <a:cs typeface="Calibri" panose="020F0502020204030204" pitchFamily="34" charset="0"/>
              </a:rPr>
              <a:t>c</a:t>
            </a:r>
            <a:r>
              <a:rPr kumimoji="0" lang="en-US"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Calibri"/>
              </a:rPr>
              <a:t>ounting</a:t>
            </a:r>
            <a:r>
              <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rPr>
              <a:t> and spectroscopic detectors for BES photon science, NNSA applications</a:t>
            </a:r>
          </a:p>
          <a:p>
            <a:pPr marL="0" lvl="0" indent="0">
              <a:lnSpc>
                <a:spcPct val="90000"/>
              </a:lnSpc>
              <a:buClrTx/>
              <a:buSzTx/>
              <a:defRPr/>
            </a:pPr>
            <a:r>
              <a:rPr lang="en-US" sz="2000" kern="0" dirty="0">
                <a:solidFill>
                  <a:srgbClr val="000000"/>
                </a:solidFill>
                <a:latin typeface="Calibri" panose="020F0502020204030204" pitchFamily="34" charset="0"/>
                <a:ea typeface="Calibri"/>
                <a:cs typeface="Calibri" panose="020F0502020204030204" pitchFamily="34" charset="0"/>
                <a:sym typeface="Calibri"/>
              </a:rPr>
              <a:t>3D-IC and High-Density Interconnect</a:t>
            </a:r>
            <a:endParaRPr lang="en-US" sz="2000" kern="0" dirty="0">
              <a:solidFill>
                <a:srgbClr val="000000"/>
              </a:solidFill>
              <a:latin typeface="Calibri" panose="020F0502020204030204" pitchFamily="34" charset="0"/>
              <a:ea typeface="+mn-ea"/>
              <a:cs typeface="Calibri" panose="020F0502020204030204" pitchFamily="34" charset="0"/>
              <a:sym typeface="Calibri"/>
            </a:endParaRPr>
          </a:p>
          <a:p>
            <a:pPr marL="403225" lvl="1" indent="-174625">
              <a:lnSpc>
                <a:spcPct val="90000"/>
              </a:lnSpc>
              <a:spcAft>
                <a:spcPts val="600"/>
              </a:spcAft>
              <a:buSzPts val="1665"/>
              <a:buFont typeface="Arial"/>
              <a:buChar char="•"/>
              <a:defRPr/>
            </a:pPr>
            <a:r>
              <a:rPr lang="en-US" kern="0" dirty="0">
                <a:latin typeface="Calibri" panose="020F0502020204030204" pitchFamily="34" charset="0"/>
                <a:ea typeface="+mn-ea"/>
                <a:cs typeface="Calibri" panose="020F0502020204030204" pitchFamily="34" charset="0"/>
              </a:rPr>
              <a:t>edgeless and gapless, highly granular pixel detectors with extended functionalities</a:t>
            </a:r>
          </a:p>
          <a:p>
            <a:pPr marL="0" lvl="0" indent="0">
              <a:lnSpc>
                <a:spcPct val="90000"/>
              </a:lnSpc>
              <a:buClrTx/>
              <a:buSzTx/>
              <a:defRPr/>
            </a:pPr>
            <a:r>
              <a:rPr lang="en-US" sz="2000" kern="0" dirty="0">
                <a:solidFill>
                  <a:srgbClr val="000000"/>
                </a:solidFill>
                <a:latin typeface="Calibri" panose="020F0502020204030204" pitchFamily="34" charset="0"/>
                <a:ea typeface="Calibri"/>
                <a:cs typeface="Calibri" panose="020F0502020204030204" pitchFamily="34" charset="0"/>
                <a:sym typeface="Calibri"/>
              </a:rPr>
              <a:t>Monolithic Active Pixel Sensors</a:t>
            </a:r>
          </a:p>
          <a:p>
            <a:pPr marL="403225" lvl="1" indent="-174625">
              <a:lnSpc>
                <a:spcPct val="90000"/>
              </a:lnSpc>
              <a:spcAft>
                <a:spcPts val="600"/>
              </a:spcAft>
              <a:buSzPts val="1665"/>
              <a:buFont typeface="Arial"/>
              <a:buChar char="•"/>
              <a:defRPr/>
            </a:pPr>
            <a:r>
              <a:rPr lang="en-US" kern="0" dirty="0">
                <a:latin typeface="Calibri" panose="020F0502020204030204" pitchFamily="34" charset="0"/>
                <a:cs typeface="Calibri" panose="020F0502020204030204" pitchFamily="34" charset="0"/>
              </a:rPr>
              <a:t>on HR, thick substrate with full CMOS capability and built-in charge-signal processing </a:t>
            </a:r>
          </a:p>
          <a:p>
            <a:pPr marL="228600" lvl="1" indent="0">
              <a:lnSpc>
                <a:spcPct val="90000"/>
              </a:lnSpc>
              <a:spcAft>
                <a:spcPts val="600"/>
              </a:spcAft>
              <a:buSzPts val="1665"/>
              <a:defRPr/>
            </a:pPr>
            <a:endParaRPr lang="en-US" kern="0" dirty="0">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2035" b="0" i="0" u="none" strike="noStrike" kern="0" cap="none" spc="0" normalizeH="0" baseline="0" noProof="0" dirty="0">
              <a:ln>
                <a:noFill/>
              </a:ln>
              <a:solidFill>
                <a:srgbClr val="2300FA"/>
              </a:solidFill>
              <a:effectLst/>
              <a:uLnTx/>
              <a:uFillTx/>
              <a:latin typeface="Arial"/>
              <a:cs typeface="Arial"/>
              <a:sym typeface="Arial"/>
            </a:endParaRPr>
          </a:p>
          <a:p>
            <a:pPr marL="887553" marR="0" lvl="2"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a:p>
            <a:pPr marL="443776" marR="0" lvl="1"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1628" b="0" i="0" u="none" strike="noStrike" kern="0" cap="none" spc="0" normalizeH="0" baseline="0" noProof="0" dirty="0">
              <a:ln>
                <a:noFill/>
              </a:ln>
              <a:solidFill>
                <a:srgbClr val="2300FA"/>
              </a:solidFill>
              <a:effectLst/>
              <a:uLnTx/>
              <a:uFillTx/>
              <a:latin typeface="Calibri"/>
              <a:cs typeface="Calibri"/>
              <a:sym typeface="Calibri"/>
            </a:endParaRPr>
          </a:p>
          <a:p>
            <a:pPr marL="443776" marR="0" lvl="1"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a:p>
            <a:pPr marL="443776" marR="0" lvl="1"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a:p>
            <a:pPr marL="887553" marR="0" lvl="2"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p:txBody>
      </p:sp>
      <p:pic>
        <p:nvPicPr>
          <p:cNvPr id="30" name="Google Shape;630;p102">
            <a:extLst>
              <a:ext uri="{FF2B5EF4-FFF2-40B4-BE49-F238E27FC236}">
                <a16:creationId xmlns:a16="http://schemas.microsoft.com/office/drawing/2014/main" id="{D1154327-8EC7-4846-AF59-5AC867D0401E}"/>
              </a:ext>
            </a:extLst>
          </p:cNvPr>
          <p:cNvPicPr preferRelativeResize="0"/>
          <p:nvPr/>
        </p:nvPicPr>
        <p:blipFill rotWithShape="1">
          <a:blip r:embed="rId2">
            <a:alphaModFix/>
          </a:blip>
          <a:srcRect l="14770" b="7535"/>
          <a:stretch/>
        </p:blipFill>
        <p:spPr>
          <a:xfrm rot="-5400000">
            <a:off x="2483226" y="4230440"/>
            <a:ext cx="1508542" cy="3205536"/>
          </a:xfrm>
          <a:prstGeom prst="rect">
            <a:avLst/>
          </a:prstGeom>
          <a:noFill/>
          <a:ln>
            <a:noFill/>
          </a:ln>
        </p:spPr>
      </p:pic>
      <p:pic>
        <p:nvPicPr>
          <p:cNvPr id="7" name="Picture 2" descr="C:\Users\degeronimo\Desktop\FEASIC1.png">
            <a:extLst>
              <a:ext uri="{FF2B5EF4-FFF2-40B4-BE49-F238E27FC236}">
                <a16:creationId xmlns:a16="http://schemas.microsoft.com/office/drawing/2014/main" id="{A941124A-2121-41B3-8F23-76832FC38C48}"/>
              </a:ext>
            </a:extLst>
          </p:cNvPr>
          <p:cNvPicPr>
            <a:picLocks noChangeAspect="1" noChangeArrowheads="1"/>
          </p:cNvPicPr>
          <p:nvPr/>
        </p:nvPicPr>
        <p:blipFill>
          <a:blip r:embed="rId3" cstate="print"/>
          <a:srcRect l="31500" t="14400" r="24000" b="17600"/>
          <a:stretch>
            <a:fillRect/>
          </a:stretch>
        </p:blipFill>
        <p:spPr bwMode="auto">
          <a:xfrm>
            <a:off x="6270171" y="733766"/>
            <a:ext cx="2658778" cy="2539282"/>
          </a:xfrm>
          <a:prstGeom prst="rect">
            <a:avLst/>
          </a:prstGeom>
          <a:noFill/>
        </p:spPr>
      </p:pic>
      <p:pic>
        <p:nvPicPr>
          <p:cNvPr id="9" name="Picture 8">
            <a:extLst>
              <a:ext uri="{FF2B5EF4-FFF2-40B4-BE49-F238E27FC236}">
                <a16:creationId xmlns:a16="http://schemas.microsoft.com/office/drawing/2014/main" id="{4DEF0D4B-C296-4967-8877-4C435BCD9AED}"/>
              </a:ext>
            </a:extLst>
          </p:cNvPr>
          <p:cNvPicPr>
            <a:picLocks noChangeAspect="1"/>
          </p:cNvPicPr>
          <p:nvPr/>
        </p:nvPicPr>
        <p:blipFill rotWithShape="1">
          <a:blip r:embed="rId4"/>
          <a:srcRect l="56037" t="3999" r="2395" b="4501"/>
          <a:stretch/>
        </p:blipFill>
        <p:spPr>
          <a:xfrm>
            <a:off x="5152459" y="5017811"/>
            <a:ext cx="1869878" cy="1569668"/>
          </a:xfrm>
          <a:prstGeom prst="rect">
            <a:avLst/>
          </a:prstGeom>
        </p:spPr>
      </p:pic>
    </p:spTree>
    <p:extLst>
      <p:ext uri="{BB962C8B-B14F-4D97-AF65-F5344CB8AC3E}">
        <p14:creationId xmlns:p14="http://schemas.microsoft.com/office/powerpoint/2010/main" val="24062824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3700346" y="895979"/>
            <a:ext cx="3919644" cy="1289129"/>
          </a:xfrm>
          <a:prstGeom prst="rect">
            <a:avLst/>
          </a:prstGeom>
          <a:solidFill>
            <a:schemeClr val="accent2">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p>
        </p:txBody>
      </p:sp>
      <p:sp>
        <p:nvSpPr>
          <p:cNvPr id="83" name="Rectangle 82"/>
          <p:cNvSpPr/>
          <p:nvPr/>
        </p:nvSpPr>
        <p:spPr>
          <a:xfrm>
            <a:off x="6112924" y="2182913"/>
            <a:ext cx="1507066" cy="3930724"/>
          </a:xfrm>
          <a:prstGeom prst="rect">
            <a:avLst/>
          </a:prstGeom>
          <a:solidFill>
            <a:schemeClr val="accent2">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53" name="Rectangle 52"/>
          <p:cNvSpPr/>
          <p:nvPr/>
        </p:nvSpPr>
        <p:spPr>
          <a:xfrm>
            <a:off x="3700345" y="2182913"/>
            <a:ext cx="2429512" cy="3930724"/>
          </a:xfrm>
          <a:prstGeom prst="rect">
            <a:avLst/>
          </a:prstGeom>
          <a:solidFill>
            <a:schemeClr val="accent5">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22" name="Rectangle 21"/>
          <p:cNvSpPr/>
          <p:nvPr/>
        </p:nvSpPr>
        <p:spPr>
          <a:xfrm>
            <a:off x="2418607" y="898165"/>
            <a:ext cx="1281738" cy="5215472"/>
          </a:xfrm>
          <a:prstGeom prst="rect">
            <a:avLst/>
          </a:prstGeom>
          <a:solidFill>
            <a:schemeClr val="accent5">
              <a:lumMod val="60000"/>
              <a:lumOff val="4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pic>
        <p:nvPicPr>
          <p:cNvPr id="4" name="Picture 3" descr="D:\AAA\LAr1\doc3\LArASIC3.png"/>
          <p:cNvPicPr>
            <a:picLocks noChangeAspect="1" noChangeArrowheads="1"/>
          </p:cNvPicPr>
          <p:nvPr/>
        </p:nvPicPr>
        <p:blipFill>
          <a:blip r:embed="rId2"/>
          <a:srcRect l="25000" t="12000" r="23000" b="8800"/>
          <a:stretch>
            <a:fillRect/>
          </a:stretch>
        </p:blipFill>
        <p:spPr bwMode="auto">
          <a:xfrm>
            <a:off x="2712632" y="2439076"/>
            <a:ext cx="699223" cy="665101"/>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4897664" y="2439076"/>
            <a:ext cx="656762" cy="656762"/>
          </a:xfrm>
          <a:prstGeom prst="rect">
            <a:avLst/>
          </a:prstGeom>
          <a:noFill/>
          <a:ln w="9525">
            <a:noFill/>
            <a:miter lim="800000"/>
            <a:headEnd/>
            <a:tailEnd/>
          </a:ln>
        </p:spPr>
      </p:pic>
      <p:sp>
        <p:nvSpPr>
          <p:cNvPr id="2" name="TextBox 1"/>
          <p:cNvSpPr txBox="1"/>
          <p:nvPr/>
        </p:nvSpPr>
        <p:spPr>
          <a:xfrm>
            <a:off x="2742548" y="3112520"/>
            <a:ext cx="591829" cy="246221"/>
          </a:xfrm>
          <a:prstGeom prst="rect">
            <a:avLst/>
          </a:prstGeom>
          <a:noFill/>
        </p:spPr>
        <p:txBody>
          <a:bodyPr wrap="none" rtlCol="0">
            <a:spAutoFit/>
          </a:bodyPr>
          <a:lstStyle/>
          <a:p>
            <a:r>
              <a:rPr lang="en-US" sz="1000" dirty="0" err="1"/>
              <a:t>LArASIC</a:t>
            </a:r>
            <a:endParaRPr lang="en-US" sz="1000" dirty="0"/>
          </a:p>
        </p:txBody>
      </p:sp>
      <p:sp>
        <p:nvSpPr>
          <p:cNvPr id="8" name="TextBox 7"/>
          <p:cNvSpPr txBox="1"/>
          <p:nvPr/>
        </p:nvSpPr>
        <p:spPr>
          <a:xfrm>
            <a:off x="3818797" y="3123083"/>
            <a:ext cx="756938" cy="246221"/>
          </a:xfrm>
          <a:prstGeom prst="rect">
            <a:avLst/>
          </a:prstGeom>
          <a:noFill/>
        </p:spPr>
        <p:txBody>
          <a:bodyPr wrap="none" rtlCol="0">
            <a:spAutoFit/>
          </a:bodyPr>
          <a:lstStyle/>
          <a:p>
            <a:r>
              <a:rPr lang="en-US" sz="1000" dirty="0"/>
              <a:t>COLD_ADC</a:t>
            </a:r>
          </a:p>
        </p:txBody>
      </p:sp>
      <p:sp>
        <p:nvSpPr>
          <p:cNvPr id="9" name="TextBox 8"/>
          <p:cNvSpPr txBox="1"/>
          <p:nvPr/>
        </p:nvSpPr>
        <p:spPr>
          <a:xfrm>
            <a:off x="5013775" y="3098440"/>
            <a:ext cx="466794" cy="246221"/>
          </a:xfrm>
          <a:prstGeom prst="rect">
            <a:avLst/>
          </a:prstGeom>
          <a:noFill/>
        </p:spPr>
        <p:txBody>
          <a:bodyPr wrap="none" rtlCol="0">
            <a:spAutoFit/>
          </a:bodyPr>
          <a:lstStyle/>
          <a:p>
            <a:r>
              <a:rPr lang="en-US" sz="1000" dirty="0"/>
              <a:t>FPGA</a:t>
            </a:r>
          </a:p>
        </p:txBody>
      </p:sp>
      <p:cxnSp>
        <p:nvCxnSpPr>
          <p:cNvPr id="20" name="Straight Connector 19"/>
          <p:cNvCxnSpPr/>
          <p:nvPr/>
        </p:nvCxnSpPr>
        <p:spPr>
          <a:xfrm>
            <a:off x="1168387" y="3376612"/>
            <a:ext cx="4724400" cy="0"/>
          </a:xfrm>
          <a:prstGeom prst="line">
            <a:avLst/>
          </a:prstGeom>
          <a:ln w="19050"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1185320" y="4799199"/>
            <a:ext cx="4724401" cy="0"/>
          </a:xfrm>
          <a:prstGeom prst="line">
            <a:avLst/>
          </a:prstGeom>
          <a:ln w="19050"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2716153" y="3703207"/>
            <a:ext cx="2849437" cy="691047"/>
            <a:chOff x="1492251" y="2911475"/>
            <a:chExt cx="4280980" cy="1038226"/>
          </a:xfrm>
        </p:grpSpPr>
        <p:pic>
          <p:nvPicPr>
            <p:cNvPr id="11" name="Picture 10" descr="D:\AAA\LAr1\doc3\LArASIC3.png"/>
            <p:cNvPicPr>
              <a:picLocks noChangeAspect="1" noChangeArrowheads="1"/>
            </p:cNvPicPr>
            <p:nvPr/>
          </p:nvPicPr>
          <p:blipFill>
            <a:blip r:embed="rId2"/>
            <a:srcRect l="25000" t="12000" r="23000" b="8800"/>
            <a:stretch>
              <a:fillRect/>
            </a:stretch>
          </p:blipFill>
          <p:spPr bwMode="auto">
            <a:xfrm>
              <a:off x="1492251" y="2911475"/>
              <a:ext cx="1060449" cy="1008699"/>
            </a:xfrm>
            <a:prstGeom prst="rect">
              <a:avLst/>
            </a:prstGeom>
            <a:noFill/>
            <a:ln w="9525">
              <a:noFill/>
              <a:miter lim="800000"/>
              <a:headEnd/>
              <a:tailEnd/>
            </a:ln>
          </p:spPr>
        </p:pic>
        <p:pic>
          <p:nvPicPr>
            <p:cNvPr id="19" name="Picture 2" descr="C:\Users\degeronimo\Desktop\80-QFP.jpg"/>
            <p:cNvPicPr>
              <a:picLocks noChangeAspect="1" noChangeArrowheads="1"/>
            </p:cNvPicPr>
            <p:nvPr/>
          </p:nvPicPr>
          <p:blipFill>
            <a:blip r:embed="rId4"/>
            <a:srcRect l="9000" t="40500" r="9000" b="3375"/>
            <a:stretch>
              <a:fillRect/>
            </a:stretch>
          </p:blipFill>
          <p:spPr bwMode="auto">
            <a:xfrm>
              <a:off x="3054350" y="2987147"/>
              <a:ext cx="1227221" cy="839787"/>
            </a:xfrm>
            <a:prstGeom prst="rect">
              <a:avLst/>
            </a:prstGeom>
            <a:noFill/>
            <a:ln w="9525">
              <a:noFill/>
              <a:miter lim="800000"/>
              <a:headEnd/>
              <a:tailEnd/>
            </a:ln>
          </p:spPr>
        </p:pic>
        <p:pic>
          <p:nvPicPr>
            <p:cNvPr id="24" name="Picture 2"/>
            <p:cNvPicPr>
              <a:picLocks noChangeAspect="1" noChangeArrowheads="1"/>
            </p:cNvPicPr>
            <p:nvPr/>
          </p:nvPicPr>
          <p:blipFill>
            <a:blip r:embed="rId3"/>
            <a:srcRect/>
            <a:stretch>
              <a:fillRect/>
            </a:stretch>
          </p:blipFill>
          <p:spPr bwMode="auto">
            <a:xfrm>
              <a:off x="4773105" y="2949575"/>
              <a:ext cx="1000126" cy="1000126"/>
            </a:xfrm>
            <a:prstGeom prst="rect">
              <a:avLst/>
            </a:prstGeom>
            <a:noFill/>
            <a:ln w="9525">
              <a:noFill/>
              <a:miter lim="800000"/>
              <a:headEnd/>
              <a:tailEnd/>
            </a:ln>
          </p:spPr>
        </p:pic>
      </p:grpSp>
      <p:pic>
        <p:nvPicPr>
          <p:cNvPr id="25" name="Picture 24" descr="D:\AAA\LAr1\doc3\LArASIC3.png"/>
          <p:cNvPicPr>
            <a:picLocks noChangeAspect="1" noChangeArrowheads="1"/>
          </p:cNvPicPr>
          <p:nvPr/>
        </p:nvPicPr>
        <p:blipFill>
          <a:blip r:embed="rId2"/>
          <a:srcRect l="25000" t="12000" r="23000" b="8800"/>
          <a:stretch>
            <a:fillRect/>
          </a:stretch>
        </p:blipFill>
        <p:spPr bwMode="auto">
          <a:xfrm>
            <a:off x="2712634" y="4921563"/>
            <a:ext cx="715546" cy="680627"/>
          </a:xfrm>
          <a:prstGeom prst="rect">
            <a:avLst/>
          </a:prstGeom>
          <a:noFill/>
          <a:ln w="9525">
            <a:noFill/>
            <a:miter lim="800000"/>
            <a:headEnd/>
            <a:tailEnd/>
          </a:ln>
        </p:spPr>
      </p:pic>
      <p:sp>
        <p:nvSpPr>
          <p:cNvPr id="10" name="Rectangle 9"/>
          <p:cNvSpPr/>
          <p:nvPr/>
        </p:nvSpPr>
        <p:spPr>
          <a:xfrm>
            <a:off x="4929014" y="4987977"/>
            <a:ext cx="659846" cy="6598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sp>
        <p:nvSpPr>
          <p:cNvPr id="34" name="TextBox 33"/>
          <p:cNvSpPr txBox="1"/>
          <p:nvPr/>
        </p:nvSpPr>
        <p:spPr>
          <a:xfrm>
            <a:off x="2752274" y="4464681"/>
            <a:ext cx="591829" cy="246221"/>
          </a:xfrm>
          <a:prstGeom prst="rect">
            <a:avLst/>
          </a:prstGeom>
          <a:noFill/>
        </p:spPr>
        <p:txBody>
          <a:bodyPr wrap="none" rtlCol="0">
            <a:spAutoFit/>
          </a:bodyPr>
          <a:lstStyle/>
          <a:p>
            <a:r>
              <a:rPr lang="en-US" sz="1000" dirty="0" err="1"/>
              <a:t>LArASIC</a:t>
            </a:r>
            <a:endParaRPr lang="en-US" sz="1000" dirty="0"/>
          </a:p>
        </p:txBody>
      </p:sp>
      <p:sp>
        <p:nvSpPr>
          <p:cNvPr id="35" name="TextBox 34"/>
          <p:cNvSpPr txBox="1"/>
          <p:nvPr/>
        </p:nvSpPr>
        <p:spPr>
          <a:xfrm>
            <a:off x="3855279" y="4475246"/>
            <a:ext cx="710451" cy="246221"/>
          </a:xfrm>
          <a:prstGeom prst="rect">
            <a:avLst/>
          </a:prstGeom>
          <a:noFill/>
        </p:spPr>
        <p:txBody>
          <a:bodyPr wrap="none" rtlCol="0">
            <a:spAutoFit/>
          </a:bodyPr>
          <a:lstStyle/>
          <a:p>
            <a:r>
              <a:rPr lang="en-US" sz="1000" dirty="0"/>
              <a:t>COTS ADC</a:t>
            </a:r>
          </a:p>
        </p:txBody>
      </p:sp>
      <p:sp>
        <p:nvSpPr>
          <p:cNvPr id="36" name="TextBox 35"/>
          <p:cNvSpPr txBox="1"/>
          <p:nvPr/>
        </p:nvSpPr>
        <p:spPr>
          <a:xfrm>
            <a:off x="5013775" y="4450602"/>
            <a:ext cx="466794" cy="246221"/>
          </a:xfrm>
          <a:prstGeom prst="rect">
            <a:avLst/>
          </a:prstGeom>
          <a:noFill/>
        </p:spPr>
        <p:txBody>
          <a:bodyPr wrap="none" rtlCol="0">
            <a:spAutoFit/>
          </a:bodyPr>
          <a:lstStyle/>
          <a:p>
            <a:r>
              <a:rPr lang="en-US" sz="1000" dirty="0"/>
              <a:t>FPGA</a:t>
            </a:r>
          </a:p>
        </p:txBody>
      </p:sp>
      <p:sp>
        <p:nvSpPr>
          <p:cNvPr id="37" name="TextBox 36"/>
          <p:cNvSpPr txBox="1"/>
          <p:nvPr/>
        </p:nvSpPr>
        <p:spPr>
          <a:xfrm>
            <a:off x="2746900" y="5605569"/>
            <a:ext cx="591829" cy="246221"/>
          </a:xfrm>
          <a:prstGeom prst="rect">
            <a:avLst/>
          </a:prstGeom>
          <a:noFill/>
        </p:spPr>
        <p:txBody>
          <a:bodyPr wrap="none" rtlCol="0">
            <a:spAutoFit/>
          </a:bodyPr>
          <a:lstStyle/>
          <a:p>
            <a:r>
              <a:rPr lang="en-US" sz="1000" dirty="0" err="1"/>
              <a:t>LArASIC</a:t>
            </a:r>
            <a:endParaRPr lang="en-US" sz="1000" dirty="0"/>
          </a:p>
        </p:txBody>
      </p:sp>
      <p:sp>
        <p:nvSpPr>
          <p:cNvPr id="38" name="TextBox 37"/>
          <p:cNvSpPr txBox="1"/>
          <p:nvPr/>
        </p:nvSpPr>
        <p:spPr>
          <a:xfrm>
            <a:off x="3793373" y="5630217"/>
            <a:ext cx="756938" cy="246221"/>
          </a:xfrm>
          <a:prstGeom prst="rect">
            <a:avLst/>
          </a:prstGeom>
          <a:noFill/>
        </p:spPr>
        <p:txBody>
          <a:bodyPr wrap="none" rtlCol="0">
            <a:spAutoFit/>
          </a:bodyPr>
          <a:lstStyle/>
          <a:p>
            <a:pPr algn="ctr"/>
            <a:r>
              <a:rPr lang="en-US" sz="1000" dirty="0"/>
              <a:t>COLD_ADC</a:t>
            </a:r>
          </a:p>
        </p:txBody>
      </p:sp>
      <p:sp>
        <p:nvSpPr>
          <p:cNvPr id="39" name="TextBox 38"/>
          <p:cNvSpPr txBox="1"/>
          <p:nvPr/>
        </p:nvSpPr>
        <p:spPr>
          <a:xfrm>
            <a:off x="4858963" y="5661893"/>
            <a:ext cx="789549" cy="400110"/>
          </a:xfrm>
          <a:prstGeom prst="rect">
            <a:avLst/>
          </a:prstGeom>
          <a:noFill/>
        </p:spPr>
        <p:txBody>
          <a:bodyPr wrap="none" rtlCol="0">
            <a:spAutoFit/>
          </a:bodyPr>
          <a:lstStyle/>
          <a:p>
            <a:pPr algn="ctr"/>
            <a:r>
              <a:rPr lang="en-US" sz="1000" dirty="0"/>
              <a:t>COLD DATA</a:t>
            </a:r>
          </a:p>
          <a:p>
            <a:pPr algn="ctr"/>
            <a:r>
              <a:rPr lang="en-US" sz="1000" dirty="0"/>
              <a:t>ASIC</a:t>
            </a:r>
          </a:p>
        </p:txBody>
      </p:sp>
      <p:cxnSp>
        <p:nvCxnSpPr>
          <p:cNvPr id="44" name="Straight Connector 43"/>
          <p:cNvCxnSpPr/>
          <p:nvPr/>
        </p:nvCxnSpPr>
        <p:spPr>
          <a:xfrm>
            <a:off x="1134520" y="2179383"/>
            <a:ext cx="4741335" cy="0"/>
          </a:xfrm>
          <a:prstGeom prst="line">
            <a:avLst/>
          </a:prstGeom>
          <a:ln w="19050" cmpd="sng">
            <a:solidFill>
              <a:schemeClr val="bg1">
                <a:lumMod val="65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771731" y="1858950"/>
            <a:ext cx="591829" cy="246221"/>
          </a:xfrm>
          <a:prstGeom prst="rect">
            <a:avLst/>
          </a:prstGeom>
          <a:noFill/>
        </p:spPr>
        <p:txBody>
          <a:bodyPr wrap="none" rtlCol="0">
            <a:spAutoFit/>
          </a:bodyPr>
          <a:lstStyle/>
          <a:p>
            <a:r>
              <a:rPr lang="en-US" sz="1000" dirty="0" err="1"/>
              <a:t>LArASIC</a:t>
            </a:r>
            <a:endParaRPr lang="en-US" sz="1000" dirty="0"/>
          </a:p>
        </p:txBody>
      </p:sp>
      <p:sp>
        <p:nvSpPr>
          <p:cNvPr id="46" name="TextBox 45"/>
          <p:cNvSpPr txBox="1"/>
          <p:nvPr/>
        </p:nvSpPr>
        <p:spPr>
          <a:xfrm>
            <a:off x="3832494" y="1869515"/>
            <a:ext cx="710451" cy="246221"/>
          </a:xfrm>
          <a:prstGeom prst="rect">
            <a:avLst/>
          </a:prstGeom>
          <a:noFill/>
        </p:spPr>
        <p:txBody>
          <a:bodyPr wrap="none" rtlCol="0">
            <a:spAutoFit/>
          </a:bodyPr>
          <a:lstStyle/>
          <a:p>
            <a:r>
              <a:rPr lang="en-US" sz="1000" dirty="0"/>
              <a:t>COTS ADC</a:t>
            </a:r>
          </a:p>
        </p:txBody>
      </p:sp>
      <p:sp>
        <p:nvSpPr>
          <p:cNvPr id="47" name="TextBox 46"/>
          <p:cNvSpPr txBox="1"/>
          <p:nvPr/>
        </p:nvSpPr>
        <p:spPr>
          <a:xfrm>
            <a:off x="5013778" y="1844873"/>
            <a:ext cx="466794" cy="246221"/>
          </a:xfrm>
          <a:prstGeom prst="rect">
            <a:avLst/>
          </a:prstGeom>
          <a:noFill/>
        </p:spPr>
        <p:txBody>
          <a:bodyPr wrap="none" rtlCol="0">
            <a:spAutoFit/>
          </a:bodyPr>
          <a:lstStyle/>
          <a:p>
            <a:r>
              <a:rPr lang="en-US" sz="1000" dirty="0"/>
              <a:t>FPGA</a:t>
            </a:r>
          </a:p>
        </p:txBody>
      </p:sp>
      <p:grpSp>
        <p:nvGrpSpPr>
          <p:cNvPr id="49" name="Group 48"/>
          <p:cNvGrpSpPr/>
          <p:nvPr/>
        </p:nvGrpSpPr>
        <p:grpSpPr>
          <a:xfrm>
            <a:off x="2730241" y="1083391"/>
            <a:ext cx="2849437" cy="691047"/>
            <a:chOff x="1492251" y="2911475"/>
            <a:chExt cx="4280980" cy="1038226"/>
          </a:xfrm>
        </p:grpSpPr>
        <p:pic>
          <p:nvPicPr>
            <p:cNvPr id="50" name="Picture 49" descr="D:\AAA\LAr1\doc3\LArASIC3.png"/>
            <p:cNvPicPr>
              <a:picLocks noChangeAspect="1" noChangeArrowheads="1"/>
            </p:cNvPicPr>
            <p:nvPr/>
          </p:nvPicPr>
          <p:blipFill>
            <a:blip r:embed="rId2"/>
            <a:srcRect l="25000" t="12000" r="23000" b="8800"/>
            <a:stretch>
              <a:fillRect/>
            </a:stretch>
          </p:blipFill>
          <p:spPr bwMode="auto">
            <a:xfrm>
              <a:off x="1492251" y="2911475"/>
              <a:ext cx="1060449" cy="1008699"/>
            </a:xfrm>
            <a:prstGeom prst="rect">
              <a:avLst/>
            </a:prstGeom>
            <a:noFill/>
            <a:ln w="9525">
              <a:noFill/>
              <a:miter lim="800000"/>
              <a:headEnd/>
              <a:tailEnd/>
            </a:ln>
          </p:spPr>
        </p:pic>
        <p:pic>
          <p:nvPicPr>
            <p:cNvPr id="51" name="Picture 2" descr="C:\Users\degeronimo\Desktop\80-QFP.jpg"/>
            <p:cNvPicPr>
              <a:picLocks noChangeAspect="1" noChangeArrowheads="1"/>
            </p:cNvPicPr>
            <p:nvPr/>
          </p:nvPicPr>
          <p:blipFill>
            <a:blip r:embed="rId4"/>
            <a:srcRect l="9000" t="40500" r="9000" b="3375"/>
            <a:stretch>
              <a:fillRect/>
            </a:stretch>
          </p:blipFill>
          <p:spPr bwMode="auto">
            <a:xfrm>
              <a:off x="3054350" y="2987147"/>
              <a:ext cx="1227221" cy="839787"/>
            </a:xfrm>
            <a:prstGeom prst="rect">
              <a:avLst/>
            </a:prstGeom>
            <a:noFill/>
            <a:ln w="9525">
              <a:noFill/>
              <a:miter lim="800000"/>
              <a:headEnd/>
              <a:tailEnd/>
            </a:ln>
          </p:spPr>
        </p:pic>
        <p:pic>
          <p:nvPicPr>
            <p:cNvPr id="52" name="Picture 2"/>
            <p:cNvPicPr>
              <a:picLocks noChangeAspect="1" noChangeArrowheads="1"/>
            </p:cNvPicPr>
            <p:nvPr/>
          </p:nvPicPr>
          <p:blipFill>
            <a:blip r:embed="rId3"/>
            <a:srcRect/>
            <a:stretch>
              <a:fillRect/>
            </a:stretch>
          </p:blipFill>
          <p:spPr bwMode="auto">
            <a:xfrm>
              <a:off x="4773105" y="2949575"/>
              <a:ext cx="1000126" cy="1000126"/>
            </a:xfrm>
            <a:prstGeom prst="rect">
              <a:avLst/>
            </a:prstGeom>
            <a:noFill/>
            <a:ln w="9525">
              <a:noFill/>
              <a:miter lim="800000"/>
              <a:headEnd/>
              <a:tailEnd/>
            </a:ln>
          </p:spPr>
        </p:pic>
      </p:grpSp>
      <p:sp>
        <p:nvSpPr>
          <p:cNvPr id="58" name="TextBox 57"/>
          <p:cNvSpPr txBox="1"/>
          <p:nvPr/>
        </p:nvSpPr>
        <p:spPr>
          <a:xfrm>
            <a:off x="1091124" y="2627257"/>
            <a:ext cx="1202473" cy="338554"/>
          </a:xfrm>
          <a:prstGeom prst="rect">
            <a:avLst/>
          </a:prstGeom>
          <a:noFill/>
        </p:spPr>
        <p:txBody>
          <a:bodyPr wrap="none" rtlCol="0">
            <a:spAutoFit/>
          </a:bodyPr>
          <a:lstStyle/>
          <a:p>
            <a:r>
              <a:rPr lang="en-US" sz="1600" dirty="0"/>
              <a:t>proto-DUNE</a:t>
            </a:r>
          </a:p>
        </p:txBody>
      </p:sp>
      <p:sp>
        <p:nvSpPr>
          <p:cNvPr id="59" name="TextBox 58"/>
          <p:cNvSpPr txBox="1"/>
          <p:nvPr/>
        </p:nvSpPr>
        <p:spPr>
          <a:xfrm>
            <a:off x="1143943" y="3916708"/>
            <a:ext cx="649236" cy="338554"/>
          </a:xfrm>
          <a:prstGeom prst="rect">
            <a:avLst/>
          </a:prstGeom>
          <a:noFill/>
        </p:spPr>
        <p:txBody>
          <a:bodyPr wrap="none" rtlCol="0">
            <a:spAutoFit/>
          </a:bodyPr>
          <a:lstStyle/>
          <a:p>
            <a:r>
              <a:rPr lang="en-US" sz="1600" dirty="0"/>
              <a:t>SBND</a:t>
            </a:r>
          </a:p>
        </p:txBody>
      </p:sp>
      <p:sp>
        <p:nvSpPr>
          <p:cNvPr id="60" name="TextBox 59"/>
          <p:cNvSpPr txBox="1"/>
          <p:nvPr/>
        </p:nvSpPr>
        <p:spPr>
          <a:xfrm>
            <a:off x="1168594" y="5181669"/>
            <a:ext cx="675185" cy="338554"/>
          </a:xfrm>
          <a:prstGeom prst="rect">
            <a:avLst/>
          </a:prstGeom>
          <a:noFill/>
        </p:spPr>
        <p:txBody>
          <a:bodyPr wrap="none" rtlCol="0">
            <a:spAutoFit/>
          </a:bodyPr>
          <a:lstStyle/>
          <a:p>
            <a:r>
              <a:rPr lang="en-US" sz="1600" dirty="0"/>
              <a:t>DUNE</a:t>
            </a:r>
          </a:p>
        </p:txBody>
      </p:sp>
      <p:sp>
        <p:nvSpPr>
          <p:cNvPr id="61" name="TextBox 60"/>
          <p:cNvSpPr txBox="1"/>
          <p:nvPr/>
        </p:nvSpPr>
        <p:spPr>
          <a:xfrm>
            <a:off x="977615" y="1293887"/>
            <a:ext cx="1234332" cy="338554"/>
          </a:xfrm>
          <a:prstGeom prst="rect">
            <a:avLst/>
          </a:prstGeom>
          <a:noFill/>
        </p:spPr>
        <p:txBody>
          <a:bodyPr wrap="none" rtlCol="0">
            <a:spAutoFit/>
          </a:bodyPr>
          <a:lstStyle/>
          <a:p>
            <a:r>
              <a:rPr lang="en-US" sz="1600" dirty="0" err="1"/>
              <a:t>MicroBooNE</a:t>
            </a:r>
            <a:endParaRPr lang="en-US" sz="1600" dirty="0"/>
          </a:p>
        </p:txBody>
      </p:sp>
      <p:sp>
        <p:nvSpPr>
          <p:cNvPr id="68" name="Rectangle 67"/>
          <p:cNvSpPr/>
          <p:nvPr/>
        </p:nvSpPr>
        <p:spPr>
          <a:xfrm>
            <a:off x="2515012" y="982832"/>
            <a:ext cx="1091775" cy="4927600"/>
          </a:xfrm>
          <a:prstGeom prst="rect">
            <a:avLst/>
          </a:prstGeom>
          <a:noFill/>
          <a:ln w="19050" cmpd="sng">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p>
        </p:txBody>
      </p:sp>
      <p:cxnSp>
        <p:nvCxnSpPr>
          <p:cNvPr id="81" name="Straight Arrow Connector 80"/>
          <p:cNvCxnSpPr/>
          <p:nvPr/>
        </p:nvCxnSpPr>
        <p:spPr>
          <a:xfrm flipV="1">
            <a:off x="5757326" y="5266977"/>
            <a:ext cx="863598"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5757327" y="5419377"/>
            <a:ext cx="863598"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5757329" y="4064737"/>
            <a:ext cx="863598"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5757330" y="4217137"/>
            <a:ext cx="863598"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5706529" y="2710070"/>
            <a:ext cx="863598"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706530" y="2862470"/>
            <a:ext cx="863598"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5723462" y="1423137"/>
            <a:ext cx="863598"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flipV="1">
            <a:off x="5723463" y="1575537"/>
            <a:ext cx="863598" cy="1"/>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6671724" y="1287642"/>
            <a:ext cx="615561" cy="369332"/>
          </a:xfrm>
          <a:prstGeom prst="rect">
            <a:avLst/>
          </a:prstGeom>
          <a:noFill/>
        </p:spPr>
        <p:txBody>
          <a:bodyPr wrap="none" rtlCol="0">
            <a:spAutoFit/>
          </a:bodyPr>
          <a:lstStyle/>
          <a:p>
            <a:r>
              <a:rPr lang="en-US" dirty="0"/>
              <a:t>DAQ</a:t>
            </a:r>
          </a:p>
        </p:txBody>
      </p:sp>
      <p:sp>
        <p:nvSpPr>
          <p:cNvPr id="92" name="TextBox 91"/>
          <p:cNvSpPr txBox="1"/>
          <p:nvPr/>
        </p:nvSpPr>
        <p:spPr>
          <a:xfrm>
            <a:off x="6671725" y="2591509"/>
            <a:ext cx="615561" cy="369332"/>
          </a:xfrm>
          <a:prstGeom prst="rect">
            <a:avLst/>
          </a:prstGeom>
          <a:noFill/>
        </p:spPr>
        <p:txBody>
          <a:bodyPr wrap="none" rtlCol="0">
            <a:spAutoFit/>
          </a:bodyPr>
          <a:lstStyle/>
          <a:p>
            <a:r>
              <a:rPr lang="en-US" dirty="0"/>
              <a:t>DAQ</a:t>
            </a:r>
          </a:p>
        </p:txBody>
      </p:sp>
      <p:sp>
        <p:nvSpPr>
          <p:cNvPr id="93" name="TextBox 92"/>
          <p:cNvSpPr txBox="1"/>
          <p:nvPr/>
        </p:nvSpPr>
        <p:spPr>
          <a:xfrm>
            <a:off x="6671725" y="3929243"/>
            <a:ext cx="615561" cy="369332"/>
          </a:xfrm>
          <a:prstGeom prst="rect">
            <a:avLst/>
          </a:prstGeom>
          <a:noFill/>
        </p:spPr>
        <p:txBody>
          <a:bodyPr wrap="none" rtlCol="0">
            <a:spAutoFit/>
          </a:bodyPr>
          <a:lstStyle/>
          <a:p>
            <a:r>
              <a:rPr lang="en-US" dirty="0"/>
              <a:t>DAQ</a:t>
            </a:r>
          </a:p>
        </p:txBody>
      </p:sp>
      <p:sp>
        <p:nvSpPr>
          <p:cNvPr id="94" name="TextBox 93"/>
          <p:cNvSpPr txBox="1"/>
          <p:nvPr/>
        </p:nvSpPr>
        <p:spPr>
          <a:xfrm>
            <a:off x="6671724" y="5182309"/>
            <a:ext cx="615561" cy="369332"/>
          </a:xfrm>
          <a:prstGeom prst="rect">
            <a:avLst/>
          </a:prstGeom>
          <a:noFill/>
        </p:spPr>
        <p:txBody>
          <a:bodyPr wrap="none" rtlCol="0">
            <a:spAutoFit/>
          </a:bodyPr>
          <a:lstStyle/>
          <a:p>
            <a:r>
              <a:rPr lang="en-US" dirty="0"/>
              <a:t>DAQ</a:t>
            </a:r>
          </a:p>
        </p:txBody>
      </p:sp>
      <p:sp>
        <p:nvSpPr>
          <p:cNvPr id="95" name="TextBox 94"/>
          <p:cNvSpPr txBox="1"/>
          <p:nvPr/>
        </p:nvSpPr>
        <p:spPr>
          <a:xfrm>
            <a:off x="6942658" y="5707243"/>
            <a:ext cx="655573" cy="369332"/>
          </a:xfrm>
          <a:prstGeom prst="rect">
            <a:avLst/>
          </a:prstGeom>
          <a:noFill/>
        </p:spPr>
        <p:txBody>
          <a:bodyPr wrap="none" rtlCol="0">
            <a:spAutoFit/>
          </a:bodyPr>
          <a:lstStyle/>
          <a:p>
            <a:r>
              <a:rPr lang="en-US" dirty="0">
                <a:solidFill>
                  <a:srgbClr val="FF0000"/>
                </a:solidFill>
              </a:rPr>
              <a:t>300K</a:t>
            </a:r>
          </a:p>
        </p:txBody>
      </p:sp>
      <p:sp>
        <p:nvSpPr>
          <p:cNvPr id="96" name="TextBox 95"/>
          <p:cNvSpPr txBox="1"/>
          <p:nvPr/>
        </p:nvSpPr>
        <p:spPr>
          <a:xfrm>
            <a:off x="5554123" y="5707243"/>
            <a:ext cx="538579" cy="369332"/>
          </a:xfrm>
          <a:prstGeom prst="rect">
            <a:avLst/>
          </a:prstGeom>
          <a:noFill/>
        </p:spPr>
        <p:txBody>
          <a:bodyPr wrap="none" rtlCol="0">
            <a:spAutoFit/>
          </a:bodyPr>
          <a:lstStyle/>
          <a:p>
            <a:r>
              <a:rPr lang="en-US" dirty="0">
                <a:solidFill>
                  <a:srgbClr val="0000FF"/>
                </a:solidFill>
              </a:rPr>
              <a:t>88K</a:t>
            </a:r>
          </a:p>
        </p:txBody>
      </p:sp>
      <p:sp>
        <p:nvSpPr>
          <p:cNvPr id="97" name="TextBox 96"/>
          <p:cNvSpPr txBox="1"/>
          <p:nvPr/>
        </p:nvSpPr>
        <p:spPr>
          <a:xfrm>
            <a:off x="5638792" y="1152173"/>
            <a:ext cx="1070951" cy="276999"/>
          </a:xfrm>
          <a:prstGeom prst="rect">
            <a:avLst/>
          </a:prstGeom>
          <a:noFill/>
        </p:spPr>
        <p:txBody>
          <a:bodyPr wrap="none" rtlCol="0">
            <a:spAutoFit/>
          </a:bodyPr>
          <a:lstStyle/>
          <a:p>
            <a:r>
              <a:rPr lang="en-US" sz="1200" dirty="0"/>
              <a:t>DIGITAL LINKS</a:t>
            </a:r>
          </a:p>
        </p:txBody>
      </p:sp>
      <p:sp>
        <p:nvSpPr>
          <p:cNvPr id="98" name="TextBox 97"/>
          <p:cNvSpPr txBox="1"/>
          <p:nvPr/>
        </p:nvSpPr>
        <p:spPr>
          <a:xfrm>
            <a:off x="5655726" y="2456040"/>
            <a:ext cx="1070951" cy="276999"/>
          </a:xfrm>
          <a:prstGeom prst="rect">
            <a:avLst/>
          </a:prstGeom>
          <a:noFill/>
        </p:spPr>
        <p:txBody>
          <a:bodyPr wrap="none" rtlCol="0">
            <a:spAutoFit/>
          </a:bodyPr>
          <a:lstStyle/>
          <a:p>
            <a:r>
              <a:rPr lang="en-US" sz="1200" dirty="0"/>
              <a:t>DIGITAL LINKS</a:t>
            </a:r>
          </a:p>
        </p:txBody>
      </p:sp>
      <p:sp>
        <p:nvSpPr>
          <p:cNvPr id="99" name="TextBox 98"/>
          <p:cNvSpPr txBox="1"/>
          <p:nvPr/>
        </p:nvSpPr>
        <p:spPr>
          <a:xfrm>
            <a:off x="5672660" y="3742973"/>
            <a:ext cx="1070951" cy="276999"/>
          </a:xfrm>
          <a:prstGeom prst="rect">
            <a:avLst/>
          </a:prstGeom>
          <a:noFill/>
        </p:spPr>
        <p:txBody>
          <a:bodyPr wrap="none" rtlCol="0">
            <a:spAutoFit/>
          </a:bodyPr>
          <a:lstStyle/>
          <a:p>
            <a:r>
              <a:rPr lang="en-US" sz="1200" dirty="0"/>
              <a:t>DIGITAL LINKS</a:t>
            </a:r>
          </a:p>
        </p:txBody>
      </p:sp>
      <p:sp>
        <p:nvSpPr>
          <p:cNvPr id="100" name="TextBox 99"/>
          <p:cNvSpPr txBox="1"/>
          <p:nvPr/>
        </p:nvSpPr>
        <p:spPr>
          <a:xfrm>
            <a:off x="5672662" y="4979106"/>
            <a:ext cx="1070951" cy="276999"/>
          </a:xfrm>
          <a:prstGeom prst="rect">
            <a:avLst/>
          </a:prstGeom>
          <a:noFill/>
        </p:spPr>
        <p:txBody>
          <a:bodyPr wrap="none" rtlCol="0">
            <a:spAutoFit/>
          </a:bodyPr>
          <a:lstStyle/>
          <a:p>
            <a:r>
              <a:rPr lang="en-US" sz="1200" dirty="0"/>
              <a:t>DIGITAL LINKS</a:t>
            </a:r>
          </a:p>
        </p:txBody>
      </p:sp>
      <p:pic>
        <p:nvPicPr>
          <p:cNvPr id="15" name="Picture 14">
            <a:extLst>
              <a:ext uri="{FF2B5EF4-FFF2-40B4-BE49-F238E27FC236}">
                <a16:creationId xmlns:a16="http://schemas.microsoft.com/office/drawing/2014/main" id="{45FCC273-35CC-4F2C-92F1-A2FDCBA5005B}"/>
              </a:ext>
            </a:extLst>
          </p:cNvPr>
          <p:cNvPicPr>
            <a:picLocks noChangeAspect="1"/>
          </p:cNvPicPr>
          <p:nvPr/>
        </p:nvPicPr>
        <p:blipFill>
          <a:blip r:embed="rId5"/>
          <a:stretch>
            <a:fillRect/>
          </a:stretch>
        </p:blipFill>
        <p:spPr>
          <a:xfrm>
            <a:off x="3816096" y="4963189"/>
            <a:ext cx="764841" cy="684633"/>
          </a:xfrm>
          <a:prstGeom prst="rect">
            <a:avLst/>
          </a:prstGeom>
        </p:spPr>
      </p:pic>
      <p:pic>
        <p:nvPicPr>
          <p:cNvPr id="67" name="Picture 66">
            <a:extLst>
              <a:ext uri="{FF2B5EF4-FFF2-40B4-BE49-F238E27FC236}">
                <a16:creationId xmlns:a16="http://schemas.microsoft.com/office/drawing/2014/main" id="{F51A1AF8-D6FE-4298-9428-6D0F57D29AC5}"/>
              </a:ext>
            </a:extLst>
          </p:cNvPr>
          <p:cNvPicPr>
            <a:picLocks noChangeAspect="1"/>
          </p:cNvPicPr>
          <p:nvPr/>
        </p:nvPicPr>
        <p:blipFill>
          <a:blip r:embed="rId5"/>
          <a:stretch>
            <a:fillRect/>
          </a:stretch>
        </p:blipFill>
        <p:spPr>
          <a:xfrm>
            <a:off x="3816093" y="2443693"/>
            <a:ext cx="764841" cy="684633"/>
          </a:xfrm>
          <a:prstGeom prst="rect">
            <a:avLst/>
          </a:prstGeom>
        </p:spPr>
      </p:pic>
      <p:sp>
        <p:nvSpPr>
          <p:cNvPr id="62" name="object 2">
            <a:extLst>
              <a:ext uri="{FF2B5EF4-FFF2-40B4-BE49-F238E27FC236}">
                <a16:creationId xmlns:a16="http://schemas.microsoft.com/office/drawing/2014/main" id="{69ED2F97-3B31-4B7C-B921-25718DE67F15}"/>
              </a:ext>
            </a:extLst>
          </p:cNvPr>
          <p:cNvSpPr txBox="1">
            <a:spLocks noGrp="1"/>
          </p:cNvSpPr>
          <p:nvPr>
            <p:ph type="title"/>
          </p:nvPr>
        </p:nvSpPr>
        <p:spPr>
          <a:xfrm>
            <a:off x="469259" y="341971"/>
            <a:ext cx="7686494" cy="453616"/>
          </a:xfrm>
          <a:prstGeom prst="rect">
            <a:avLst/>
          </a:prstGeom>
        </p:spPr>
        <p:txBody>
          <a:bodyPr vert="horz" wrap="square" lIns="0" tIns="10317" rIns="0" bIns="0" rtlCol="0" anchor="ctr">
            <a:spAutoFit/>
          </a:bodyPr>
          <a:lstStyle/>
          <a:p>
            <a:pPr marL="10860">
              <a:spcBef>
                <a:spcPts val="81"/>
              </a:spcBef>
            </a:pPr>
            <a:r>
              <a:rPr lang="en-US" sz="3200" spc="-9" dirty="0"/>
              <a:t>Evolution </a:t>
            </a:r>
            <a:r>
              <a:rPr lang="en-US" sz="3200" spc="-9" dirty="0" err="1"/>
              <a:t>lAr</a:t>
            </a:r>
            <a:r>
              <a:rPr lang="en-US" sz="3200" spc="-9" dirty="0"/>
              <a:t> (</a:t>
            </a:r>
            <a:r>
              <a:rPr lang="pl-PL" sz="3200" spc="-9" dirty="0"/>
              <a:t>~80K</a:t>
            </a:r>
            <a:r>
              <a:rPr lang="en-US" sz="3200" spc="-9" dirty="0"/>
              <a:t>)</a:t>
            </a:r>
            <a:r>
              <a:rPr lang="pl-PL" sz="3200" spc="-9" dirty="0"/>
              <a:t> </a:t>
            </a:r>
            <a:r>
              <a:rPr lang="pl-PL" sz="3200" spc="-9" dirty="0" err="1"/>
              <a:t>electronics</a:t>
            </a:r>
            <a:r>
              <a:rPr lang="en-US" sz="3200" spc="-9" dirty="0"/>
              <a:t> chain</a:t>
            </a:r>
            <a:endParaRPr sz="3200" spc="-9" dirty="0"/>
          </a:p>
        </p:txBody>
      </p:sp>
      <p:pic>
        <p:nvPicPr>
          <p:cNvPr id="5" name="Picture 4">
            <a:extLst>
              <a:ext uri="{FF2B5EF4-FFF2-40B4-BE49-F238E27FC236}">
                <a16:creationId xmlns:a16="http://schemas.microsoft.com/office/drawing/2014/main" id="{D4787DB5-7110-466F-9478-4B028A427D7B}"/>
              </a:ext>
            </a:extLst>
          </p:cNvPr>
          <p:cNvPicPr>
            <a:picLocks noChangeAspect="1"/>
          </p:cNvPicPr>
          <p:nvPr/>
        </p:nvPicPr>
        <p:blipFill rotWithShape="1">
          <a:blip r:embed="rId6"/>
          <a:srcRect l="-1" r="3694" b="2769"/>
          <a:stretch/>
        </p:blipFill>
        <p:spPr>
          <a:xfrm>
            <a:off x="4913990" y="4968538"/>
            <a:ext cx="713232" cy="704088"/>
          </a:xfrm>
          <a:prstGeom prst="rect">
            <a:avLst/>
          </a:prstGeom>
        </p:spPr>
      </p:pic>
    </p:spTree>
    <p:extLst>
      <p:ext uri="{BB962C8B-B14F-4D97-AF65-F5344CB8AC3E}">
        <p14:creationId xmlns:p14="http://schemas.microsoft.com/office/powerpoint/2010/main" val="429365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332;p150">
            <a:extLst>
              <a:ext uri="{FF2B5EF4-FFF2-40B4-BE49-F238E27FC236}">
                <a16:creationId xmlns:a16="http://schemas.microsoft.com/office/drawing/2014/main" id="{B4DBE576-6BD3-4D7E-B3CE-3F206F38E6E4}"/>
              </a:ext>
            </a:extLst>
          </p:cNvPr>
          <p:cNvSpPr txBox="1">
            <a:spLocks/>
          </p:cNvSpPr>
          <p:nvPr/>
        </p:nvSpPr>
        <p:spPr>
          <a:xfrm>
            <a:off x="361468" y="150939"/>
            <a:ext cx="8782532" cy="3883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523"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dirty="0">
                <a:ln>
                  <a:noFill/>
                </a:ln>
                <a:solidFill>
                  <a:srgbClr val="000000"/>
                </a:solidFill>
                <a:effectLst/>
                <a:uLnTx/>
                <a:uFillTx/>
                <a:latin typeface="Arial"/>
                <a:cs typeface="Arial"/>
                <a:sym typeface="Arial"/>
              </a:rPr>
              <a:t>Microelectronics Fabrication &amp; Assembly and High-Density Interconnects</a:t>
            </a:r>
          </a:p>
        </p:txBody>
      </p:sp>
      <p:sp>
        <p:nvSpPr>
          <p:cNvPr id="27" name="Google Shape;1333;p150">
            <a:extLst>
              <a:ext uri="{FF2B5EF4-FFF2-40B4-BE49-F238E27FC236}">
                <a16:creationId xmlns:a16="http://schemas.microsoft.com/office/drawing/2014/main" id="{607020A8-8483-4E8C-AD69-EE5431FBC87D}"/>
              </a:ext>
            </a:extLst>
          </p:cNvPr>
          <p:cNvSpPr txBox="1">
            <a:spLocks/>
          </p:cNvSpPr>
          <p:nvPr/>
        </p:nvSpPr>
        <p:spPr>
          <a:xfrm>
            <a:off x="280447" y="1140277"/>
            <a:ext cx="4862988" cy="192677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979" b="1" i="0" u="none" strike="noStrike" kern="0" cap="none" spc="0" normalizeH="0" baseline="0" noProof="0" dirty="0">
                <a:ln>
                  <a:noFill/>
                </a:ln>
                <a:solidFill>
                  <a:srgbClr val="000000"/>
                </a:solidFill>
                <a:effectLst/>
                <a:uLnTx/>
                <a:uFillTx/>
                <a:latin typeface="Arial"/>
                <a:cs typeface="Arial"/>
                <a:sym typeface="Arial"/>
              </a:rPr>
              <a:t>Printed Circuit assembly:</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Semi automatic pick and place assembly station </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Manual and automatic machine dispensers for solder pastes</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Ball Grid Array (BGA) placement and rework</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Automatic conveyor multi-stage reflow oven</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Thermal  flow BGA/SMD rework station</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X-ray and microscope inspection stations</a:t>
            </a:r>
          </a:p>
          <a:p>
            <a:pPr marL="887553"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320" b="0" i="0" u="none" strike="noStrike" kern="0" cap="none" spc="0" normalizeH="0" baseline="0" noProof="0" dirty="0">
              <a:ln>
                <a:noFill/>
              </a:ln>
              <a:solidFill>
                <a:srgbClr val="2300FA"/>
              </a:solidFill>
              <a:effectLst/>
              <a:uLnTx/>
              <a:uFillTx/>
              <a:latin typeface="Calibri"/>
              <a:cs typeface="Calibri"/>
              <a:sym typeface="Calibri"/>
            </a:endParaRPr>
          </a:p>
        </p:txBody>
      </p:sp>
      <p:sp>
        <p:nvSpPr>
          <p:cNvPr id="28" name="Google Shape;1334;p150">
            <a:extLst>
              <a:ext uri="{FF2B5EF4-FFF2-40B4-BE49-F238E27FC236}">
                <a16:creationId xmlns:a16="http://schemas.microsoft.com/office/drawing/2014/main" id="{494974C1-B2A1-40C2-8D50-A5E8B2CF819C}"/>
              </a:ext>
            </a:extLst>
          </p:cNvPr>
          <p:cNvSpPr txBox="1">
            <a:spLocks/>
          </p:cNvSpPr>
          <p:nvPr/>
        </p:nvSpPr>
        <p:spPr>
          <a:xfrm>
            <a:off x="4947516" y="1184727"/>
            <a:ext cx="4127372" cy="23374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979" b="1" i="0" u="none" strike="noStrike" kern="0" cap="none" spc="0" normalizeH="0" baseline="0" noProof="0" dirty="0">
                <a:ln>
                  <a:noFill/>
                </a:ln>
                <a:solidFill>
                  <a:srgbClr val="000000"/>
                </a:solidFill>
                <a:effectLst/>
                <a:uLnTx/>
                <a:uFillTx/>
                <a:latin typeface="Arial"/>
                <a:cs typeface="Arial"/>
                <a:sym typeface="Arial"/>
              </a:rPr>
              <a:t>High-Density Interconnect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Interconnecting Advanced Detectors to ASICs</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Gold bump and Al- wedge bonding of ASICs to high density detectors &amp; circuit boards</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Rework and testing of Interconnects – die shear, wire bond pull tests</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Flip-Chip Interconnection gold bumping</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Semi-automatic flip chip bonding, X-Ray aligner</a:t>
            </a:r>
          </a:p>
          <a:p>
            <a:pPr marL="314325" marR="0" lvl="0" indent="-314325" algn="l" defTabSz="914400" rtl="0" eaLnBrk="1" fontAlgn="auto" latinLnBrk="0" hangingPunct="1">
              <a:lnSpc>
                <a:spcPct val="100000"/>
              </a:lnSpc>
              <a:spcBef>
                <a:spcPts val="0"/>
              </a:spcBef>
              <a:spcAft>
                <a:spcPts val="0"/>
              </a:spcAft>
              <a:buClr>
                <a:srgbClr val="000000"/>
              </a:buClr>
              <a:buSzPts val="1540"/>
              <a:buFont typeface="Arial"/>
              <a:buChar char="•"/>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Epoxy dispensing for die attachment and placement, conformal coating and under fill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9" name="Google Shape;1337;p150">
            <a:extLst>
              <a:ext uri="{FF2B5EF4-FFF2-40B4-BE49-F238E27FC236}">
                <a16:creationId xmlns:a16="http://schemas.microsoft.com/office/drawing/2014/main" id="{EB213257-F674-481E-8757-938616EFF3EA}"/>
              </a:ext>
            </a:extLst>
          </p:cNvPr>
          <p:cNvPicPr preferRelativeResize="0"/>
          <p:nvPr/>
        </p:nvPicPr>
        <p:blipFill rotWithShape="1">
          <a:blip r:embed="rId2">
            <a:alphaModFix/>
          </a:blip>
          <a:srcRect/>
          <a:stretch/>
        </p:blipFill>
        <p:spPr>
          <a:xfrm>
            <a:off x="107544" y="4720608"/>
            <a:ext cx="3251787" cy="1829130"/>
          </a:xfrm>
          <a:prstGeom prst="rect">
            <a:avLst/>
          </a:prstGeom>
          <a:solidFill>
            <a:srgbClr val="FFFFFF"/>
          </a:solidFill>
          <a:ln>
            <a:noFill/>
          </a:ln>
        </p:spPr>
      </p:pic>
      <p:sp>
        <p:nvSpPr>
          <p:cNvPr id="30" name="Google Shape;1338;p150">
            <a:extLst>
              <a:ext uri="{FF2B5EF4-FFF2-40B4-BE49-F238E27FC236}">
                <a16:creationId xmlns:a16="http://schemas.microsoft.com/office/drawing/2014/main" id="{921E0BA0-1715-4B00-A6D9-867FEC70322F}"/>
              </a:ext>
            </a:extLst>
          </p:cNvPr>
          <p:cNvSpPr txBox="1"/>
          <p:nvPr/>
        </p:nvSpPr>
        <p:spPr>
          <a:xfrm>
            <a:off x="69112" y="3047386"/>
            <a:ext cx="903571" cy="803297"/>
          </a:xfrm>
          <a:prstGeom prst="rect">
            <a:avLst/>
          </a:prstGeom>
          <a:solidFill>
            <a:srgbClr val="FFFFFF"/>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
                <a:srgbClr val="000000"/>
              </a:buClr>
              <a:buSzPts val="1540"/>
              <a:buFont typeface="Noto Sans Symbols"/>
              <a:buNone/>
              <a:tabLst/>
              <a:defRPr/>
            </a:pPr>
            <a:r>
              <a:rPr kumimoji="0" lang="en-US" sz="1540" b="0" i="0" u="none" strike="noStrike" kern="0" cap="none" spc="0" normalizeH="0" baseline="0" noProof="0" dirty="0">
                <a:ln>
                  <a:noFill/>
                </a:ln>
                <a:solidFill>
                  <a:srgbClr val="000000"/>
                </a:solidFill>
                <a:effectLst/>
                <a:uLnTx/>
                <a:uFillTx/>
                <a:ea typeface="Arial"/>
                <a:cs typeface="Arial"/>
                <a:sym typeface="Arial"/>
              </a:rPr>
              <a:t>Surface</a:t>
            </a:r>
            <a:br>
              <a:rPr kumimoji="0" lang="en-US" sz="1540" b="0" i="0" u="none" strike="noStrike" kern="0" cap="none" spc="0" normalizeH="0" baseline="0" noProof="0" dirty="0">
                <a:ln>
                  <a:noFill/>
                </a:ln>
                <a:solidFill>
                  <a:srgbClr val="000000"/>
                </a:solidFill>
                <a:effectLst/>
                <a:uLnTx/>
                <a:uFillTx/>
                <a:ea typeface="Arial"/>
                <a:cs typeface="Arial"/>
                <a:sym typeface="Arial"/>
              </a:rPr>
            </a:br>
            <a:r>
              <a:rPr kumimoji="0" lang="en-US" sz="1540" b="0" i="0" u="none" strike="noStrike" kern="0" cap="none" spc="0" normalizeH="0" baseline="0" noProof="0" dirty="0">
                <a:ln>
                  <a:noFill/>
                </a:ln>
                <a:solidFill>
                  <a:srgbClr val="000000"/>
                </a:solidFill>
                <a:effectLst/>
                <a:uLnTx/>
                <a:uFillTx/>
                <a:ea typeface="Arial"/>
                <a:cs typeface="Arial"/>
                <a:sym typeface="Arial"/>
              </a:rPr>
              <a:t>mount </a:t>
            </a:r>
            <a:br>
              <a:rPr kumimoji="0" lang="en-US" sz="1540" b="0" i="0" u="none" strike="noStrike" kern="0" cap="none" spc="0" normalizeH="0" baseline="0" noProof="0" dirty="0">
                <a:ln>
                  <a:noFill/>
                </a:ln>
                <a:solidFill>
                  <a:srgbClr val="000000"/>
                </a:solidFill>
                <a:effectLst/>
                <a:uLnTx/>
                <a:uFillTx/>
                <a:ea typeface="Arial"/>
                <a:cs typeface="Arial"/>
                <a:sym typeface="Arial"/>
              </a:rPr>
            </a:br>
            <a:r>
              <a:rPr kumimoji="0" lang="en-US" sz="1540" b="0" i="0" u="none" strike="noStrike" kern="0" cap="none" spc="0" normalizeH="0" baseline="0" noProof="0" dirty="0">
                <a:ln>
                  <a:noFill/>
                </a:ln>
                <a:solidFill>
                  <a:srgbClr val="000000"/>
                </a:solidFill>
                <a:effectLst/>
                <a:uLnTx/>
                <a:uFillTx/>
                <a:ea typeface="Arial"/>
                <a:cs typeface="Arial"/>
                <a:sym typeface="Arial"/>
              </a:rPr>
              <a:t>rework</a:t>
            </a:r>
            <a:endParaRPr kumimoji="0" sz="1400" b="0" i="0" u="none" strike="noStrike" kern="0" cap="none" spc="0" normalizeH="0" baseline="0" noProof="0" dirty="0">
              <a:ln>
                <a:noFill/>
              </a:ln>
              <a:solidFill>
                <a:srgbClr val="000000"/>
              </a:solidFill>
              <a:effectLst/>
              <a:uLnTx/>
              <a:uFillTx/>
              <a:cs typeface="Arial"/>
              <a:sym typeface="Arial"/>
            </a:endParaRPr>
          </a:p>
        </p:txBody>
      </p:sp>
      <p:pic>
        <p:nvPicPr>
          <p:cNvPr id="31" name="Google Shape;1339;p150" descr="G:\DCIM\104_FUJI\DSCF4984.JPG">
            <a:extLst>
              <a:ext uri="{FF2B5EF4-FFF2-40B4-BE49-F238E27FC236}">
                <a16:creationId xmlns:a16="http://schemas.microsoft.com/office/drawing/2014/main" id="{9A101648-EB8A-4A65-B6D1-3C223BF9E07B}"/>
              </a:ext>
            </a:extLst>
          </p:cNvPr>
          <p:cNvPicPr preferRelativeResize="0"/>
          <p:nvPr/>
        </p:nvPicPr>
        <p:blipFill rotWithShape="1">
          <a:blip r:embed="rId3">
            <a:alphaModFix/>
          </a:blip>
          <a:srcRect/>
          <a:stretch/>
        </p:blipFill>
        <p:spPr>
          <a:xfrm>
            <a:off x="2998885" y="3156494"/>
            <a:ext cx="2031373" cy="1523531"/>
          </a:xfrm>
          <a:prstGeom prst="rect">
            <a:avLst/>
          </a:prstGeom>
          <a:solidFill>
            <a:srgbClr val="FFFFFF"/>
          </a:solidFill>
          <a:ln>
            <a:noFill/>
          </a:ln>
        </p:spPr>
      </p:pic>
      <p:sp>
        <p:nvSpPr>
          <p:cNvPr id="32" name="Google Shape;1340;p150">
            <a:extLst>
              <a:ext uri="{FF2B5EF4-FFF2-40B4-BE49-F238E27FC236}">
                <a16:creationId xmlns:a16="http://schemas.microsoft.com/office/drawing/2014/main" id="{037E764E-A732-40D8-AB1B-60F86ABD1AF3}"/>
              </a:ext>
            </a:extLst>
          </p:cNvPr>
          <p:cNvSpPr txBox="1"/>
          <p:nvPr/>
        </p:nvSpPr>
        <p:spPr>
          <a:xfrm>
            <a:off x="5043130" y="3594690"/>
            <a:ext cx="1576419" cy="566309"/>
          </a:xfrm>
          <a:prstGeom prst="rect">
            <a:avLst/>
          </a:prstGeom>
          <a:noFill/>
          <a:ln>
            <a:noFill/>
          </a:ln>
        </p:spPr>
        <p:txBody>
          <a:bodyPr spcFirstLastPara="1" wrap="square" lIns="91425" tIns="45700" rIns="91425" bIns="45700" anchor="t" anchorCtr="0">
            <a:noAutofit/>
          </a:bodyPr>
          <a:lstStyle/>
          <a:p>
            <a:pPr>
              <a:buClr>
                <a:srgbClr val="000000"/>
              </a:buClr>
              <a:buSzPts val="1540"/>
              <a:buFont typeface="Noto Sans Symbols"/>
              <a:buNone/>
            </a:pPr>
            <a:r>
              <a:rPr lang="en-US" sz="1540" kern="0" dirty="0">
                <a:solidFill>
                  <a:srgbClr val="000000"/>
                </a:solidFill>
                <a:ea typeface="Arial"/>
                <a:cs typeface="Arial"/>
                <a:sym typeface="Arial"/>
              </a:rPr>
              <a:t>Semi-automatic</a:t>
            </a:r>
            <a:br>
              <a:rPr lang="en-US" sz="1540" kern="0" dirty="0">
                <a:solidFill>
                  <a:srgbClr val="000000"/>
                </a:solidFill>
                <a:ea typeface="Arial"/>
                <a:cs typeface="Arial"/>
                <a:sym typeface="Arial"/>
              </a:rPr>
            </a:br>
            <a:r>
              <a:rPr lang="en-US" sz="1540" kern="0" dirty="0">
                <a:solidFill>
                  <a:srgbClr val="000000"/>
                </a:solidFill>
                <a:ea typeface="Arial"/>
                <a:cs typeface="Arial"/>
                <a:sym typeface="Arial"/>
              </a:rPr>
              <a:t>pick and place</a:t>
            </a:r>
            <a:endParaRPr sz="1400" kern="0" dirty="0">
              <a:solidFill>
                <a:srgbClr val="000000"/>
              </a:solidFill>
              <a:cs typeface="Arial"/>
              <a:sym typeface="Arial"/>
            </a:endParaRPr>
          </a:p>
        </p:txBody>
      </p:sp>
      <p:sp>
        <p:nvSpPr>
          <p:cNvPr id="34" name="Google Shape;1343;p150">
            <a:extLst>
              <a:ext uri="{FF2B5EF4-FFF2-40B4-BE49-F238E27FC236}">
                <a16:creationId xmlns:a16="http://schemas.microsoft.com/office/drawing/2014/main" id="{F6A9B973-01E8-4692-BE14-B0A192CB9536}"/>
              </a:ext>
            </a:extLst>
          </p:cNvPr>
          <p:cNvSpPr txBox="1"/>
          <p:nvPr/>
        </p:nvSpPr>
        <p:spPr>
          <a:xfrm>
            <a:off x="3623904" y="6542400"/>
            <a:ext cx="2919445" cy="329321"/>
          </a:xfrm>
          <a:prstGeom prst="rect">
            <a:avLst/>
          </a:prstGeom>
          <a:noFill/>
          <a:ln>
            <a:noFill/>
          </a:ln>
        </p:spPr>
        <p:txBody>
          <a:bodyPr spcFirstLastPara="1" wrap="square" lIns="91425" tIns="45700" rIns="91425" bIns="45700" anchor="t" anchorCtr="0">
            <a:noAutofit/>
          </a:bodyPr>
          <a:lstStyle/>
          <a:p>
            <a:pPr algn="ctr">
              <a:buClr>
                <a:srgbClr val="000000"/>
              </a:buClr>
              <a:buSzPts val="1540"/>
              <a:buFont typeface="Noto Sans Symbols"/>
              <a:buNone/>
            </a:pPr>
            <a:r>
              <a:rPr lang="en-US" sz="1540" kern="0" dirty="0">
                <a:solidFill>
                  <a:srgbClr val="000000"/>
                </a:solidFill>
                <a:ea typeface="Arial"/>
                <a:cs typeface="Arial"/>
                <a:sym typeface="Arial"/>
              </a:rPr>
              <a:t>Automatic 6 stage reflow oven</a:t>
            </a:r>
            <a:endParaRPr sz="1400" kern="0" dirty="0">
              <a:solidFill>
                <a:srgbClr val="000000"/>
              </a:solidFill>
              <a:cs typeface="Arial"/>
              <a:sym typeface="Arial"/>
            </a:endParaRPr>
          </a:p>
        </p:txBody>
      </p:sp>
      <p:pic>
        <p:nvPicPr>
          <p:cNvPr id="37" name="Google Shape;1344;p150">
            <a:extLst>
              <a:ext uri="{FF2B5EF4-FFF2-40B4-BE49-F238E27FC236}">
                <a16:creationId xmlns:a16="http://schemas.microsoft.com/office/drawing/2014/main" id="{FB86ED1B-43B3-45A6-8373-9E975E5656CB}"/>
              </a:ext>
            </a:extLst>
          </p:cNvPr>
          <p:cNvPicPr preferRelativeResize="0"/>
          <p:nvPr/>
        </p:nvPicPr>
        <p:blipFill rotWithShape="1">
          <a:blip r:embed="rId4">
            <a:alphaModFix/>
          </a:blip>
          <a:srcRect/>
          <a:stretch/>
        </p:blipFill>
        <p:spPr>
          <a:xfrm>
            <a:off x="3394179" y="4729873"/>
            <a:ext cx="3272817" cy="1841509"/>
          </a:xfrm>
          <a:prstGeom prst="rect">
            <a:avLst/>
          </a:prstGeom>
          <a:solidFill>
            <a:srgbClr val="FFFFFF"/>
          </a:solidFill>
          <a:ln>
            <a:noFill/>
          </a:ln>
        </p:spPr>
      </p:pic>
      <p:sp>
        <p:nvSpPr>
          <p:cNvPr id="39" name="Google Shape;1345;p150">
            <a:extLst>
              <a:ext uri="{FF2B5EF4-FFF2-40B4-BE49-F238E27FC236}">
                <a16:creationId xmlns:a16="http://schemas.microsoft.com/office/drawing/2014/main" id="{9AC8A2A4-C761-4CFD-BD42-2311DA929A13}"/>
              </a:ext>
            </a:extLst>
          </p:cNvPr>
          <p:cNvSpPr txBox="1"/>
          <p:nvPr/>
        </p:nvSpPr>
        <p:spPr>
          <a:xfrm>
            <a:off x="-22484" y="6528330"/>
            <a:ext cx="3550013" cy="329321"/>
          </a:xfrm>
          <a:prstGeom prst="rect">
            <a:avLst/>
          </a:prstGeom>
          <a:noFill/>
          <a:ln>
            <a:noFill/>
          </a:ln>
        </p:spPr>
        <p:txBody>
          <a:bodyPr spcFirstLastPara="1" wrap="square" lIns="91425" tIns="45700" rIns="91425" bIns="45700" anchor="t" anchorCtr="0">
            <a:noAutofit/>
          </a:bodyPr>
          <a:lstStyle/>
          <a:p>
            <a:pPr algn="ctr">
              <a:buClr>
                <a:srgbClr val="000000"/>
              </a:buClr>
              <a:buSzPts val="1540"/>
              <a:buFont typeface="Noto Sans Symbols"/>
              <a:buNone/>
            </a:pPr>
            <a:r>
              <a:rPr lang="en-US" sz="1540" kern="0" dirty="0">
                <a:solidFill>
                  <a:srgbClr val="000000"/>
                </a:solidFill>
                <a:ea typeface="Arial"/>
                <a:cs typeface="Arial"/>
                <a:sym typeface="Arial"/>
              </a:rPr>
              <a:t>HDI Interconnect Laboratory</a:t>
            </a:r>
            <a:endParaRPr sz="1400" kern="0" dirty="0">
              <a:solidFill>
                <a:srgbClr val="000000"/>
              </a:solidFill>
              <a:cs typeface="Arial"/>
              <a:sym typeface="Arial"/>
            </a:endParaRPr>
          </a:p>
        </p:txBody>
      </p:sp>
      <p:pic>
        <p:nvPicPr>
          <p:cNvPr id="40" name="Google Shape;1346;p150" descr="G:\DCIM\104_FUJI\DSCF4985.JPG">
            <a:extLst>
              <a:ext uri="{FF2B5EF4-FFF2-40B4-BE49-F238E27FC236}">
                <a16:creationId xmlns:a16="http://schemas.microsoft.com/office/drawing/2014/main" id="{B23B7504-128E-4A5F-9721-8EF826B1BEAD}"/>
              </a:ext>
            </a:extLst>
          </p:cNvPr>
          <p:cNvPicPr preferRelativeResize="0"/>
          <p:nvPr/>
        </p:nvPicPr>
        <p:blipFill rotWithShape="1">
          <a:blip r:embed="rId5">
            <a:alphaModFix/>
          </a:blip>
          <a:srcRect/>
          <a:stretch/>
        </p:blipFill>
        <p:spPr>
          <a:xfrm>
            <a:off x="870256" y="3047386"/>
            <a:ext cx="2039959" cy="1529969"/>
          </a:xfrm>
          <a:prstGeom prst="rect">
            <a:avLst/>
          </a:prstGeom>
          <a:solidFill>
            <a:srgbClr val="FFFFFF"/>
          </a:solidFill>
          <a:ln>
            <a:noFill/>
          </a:ln>
        </p:spPr>
      </p:pic>
      <p:pic>
        <p:nvPicPr>
          <p:cNvPr id="49" name="Google Shape;1357;p151">
            <a:extLst>
              <a:ext uri="{FF2B5EF4-FFF2-40B4-BE49-F238E27FC236}">
                <a16:creationId xmlns:a16="http://schemas.microsoft.com/office/drawing/2014/main" id="{00A5B2FE-836E-49CD-9404-4F2F06615733}"/>
              </a:ext>
            </a:extLst>
          </p:cNvPr>
          <p:cNvPicPr preferRelativeResize="0"/>
          <p:nvPr/>
        </p:nvPicPr>
        <p:blipFill rotWithShape="1">
          <a:blip r:embed="rId6">
            <a:alphaModFix/>
          </a:blip>
          <a:srcRect/>
          <a:stretch/>
        </p:blipFill>
        <p:spPr>
          <a:xfrm>
            <a:off x="6729106" y="3702584"/>
            <a:ext cx="2231208" cy="2224165"/>
          </a:xfrm>
          <a:prstGeom prst="rect">
            <a:avLst/>
          </a:prstGeom>
          <a:noFill/>
          <a:ln>
            <a:noFill/>
          </a:ln>
        </p:spPr>
      </p:pic>
      <p:sp>
        <p:nvSpPr>
          <p:cNvPr id="50" name="Google Shape;1343;p150">
            <a:extLst>
              <a:ext uri="{FF2B5EF4-FFF2-40B4-BE49-F238E27FC236}">
                <a16:creationId xmlns:a16="http://schemas.microsoft.com/office/drawing/2014/main" id="{6DEAFE14-E5A5-41EF-B90D-A17E9E943F6F}"/>
              </a:ext>
            </a:extLst>
          </p:cNvPr>
          <p:cNvSpPr txBox="1"/>
          <p:nvPr/>
        </p:nvSpPr>
        <p:spPr>
          <a:xfrm>
            <a:off x="6729106" y="5905223"/>
            <a:ext cx="2345782" cy="329321"/>
          </a:xfrm>
          <a:prstGeom prst="rect">
            <a:avLst/>
          </a:prstGeom>
          <a:noFill/>
          <a:ln>
            <a:noFill/>
          </a:ln>
        </p:spPr>
        <p:txBody>
          <a:bodyPr spcFirstLastPara="1" wrap="square" lIns="91425" tIns="45700" rIns="91425" bIns="45700" anchor="t" anchorCtr="0">
            <a:noAutofit/>
          </a:bodyPr>
          <a:lstStyle/>
          <a:p>
            <a:pPr algn="ctr">
              <a:buClr>
                <a:srgbClr val="000000"/>
              </a:buClr>
              <a:buSzPts val="1540"/>
              <a:buFont typeface="Noto Sans Symbols"/>
              <a:buNone/>
            </a:pPr>
            <a:r>
              <a:rPr lang="en-US" sz="1400" kern="0" dirty="0">
                <a:solidFill>
                  <a:srgbClr val="000000"/>
                </a:solidFill>
                <a:cs typeface="Arial"/>
                <a:sym typeface="Arial"/>
              </a:rPr>
              <a:t>PCB for TPC detector </a:t>
            </a:r>
            <a:endParaRPr sz="1400" kern="0" dirty="0">
              <a:solidFill>
                <a:srgbClr val="000000"/>
              </a:solidFill>
              <a:cs typeface="Arial"/>
              <a:sym typeface="Arial"/>
            </a:endParaRPr>
          </a:p>
        </p:txBody>
      </p:sp>
    </p:spTree>
    <p:extLst>
      <p:ext uri="{BB962C8B-B14F-4D97-AF65-F5344CB8AC3E}">
        <p14:creationId xmlns:p14="http://schemas.microsoft.com/office/powerpoint/2010/main" val="21415204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318;p149">
            <a:extLst>
              <a:ext uri="{FF2B5EF4-FFF2-40B4-BE49-F238E27FC236}">
                <a16:creationId xmlns:a16="http://schemas.microsoft.com/office/drawing/2014/main" id="{96A0934C-89B0-4FF8-9A59-AC2ABE5DF418}"/>
              </a:ext>
            </a:extLst>
          </p:cNvPr>
          <p:cNvSpPr txBox="1">
            <a:spLocks/>
          </p:cNvSpPr>
          <p:nvPr/>
        </p:nvSpPr>
        <p:spPr>
          <a:xfrm>
            <a:off x="106194" y="97086"/>
            <a:ext cx="9781728" cy="6366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523"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3200" b="1" i="0" u="none" strike="noStrike" kern="0" cap="none" spc="0" normalizeH="0" baseline="0" noProof="0" dirty="0">
                <a:ln>
                  <a:noFill/>
                </a:ln>
                <a:solidFill>
                  <a:srgbClr val="000000"/>
                </a:solidFill>
                <a:effectLst/>
                <a:uLnTx/>
                <a:uFillTx/>
                <a:latin typeface="Arial"/>
                <a:cs typeface="Arial"/>
                <a:sym typeface="Arial"/>
              </a:rPr>
              <a:t>Areas of Activities / Interests </a:t>
            </a:r>
            <a:r>
              <a:rPr lang="en-US" sz="3200" kern="0" dirty="0">
                <a:solidFill>
                  <a:srgbClr val="000000"/>
                </a:solidFill>
              </a:rPr>
              <a:t>in EIC</a:t>
            </a:r>
            <a:endParaRPr kumimoji="0" lang="en-US" sz="3200" b="1" i="0" u="none" strike="noStrike" kern="0" cap="none" spc="0" normalizeH="0" baseline="0" noProof="0" dirty="0">
              <a:ln>
                <a:noFill/>
              </a:ln>
              <a:solidFill>
                <a:srgbClr val="000000"/>
              </a:solidFill>
              <a:effectLst/>
              <a:uLnTx/>
              <a:uFillTx/>
              <a:latin typeface="Arial"/>
              <a:cs typeface="Arial"/>
              <a:sym typeface="Arial"/>
            </a:endParaRPr>
          </a:p>
        </p:txBody>
      </p:sp>
      <p:sp>
        <p:nvSpPr>
          <p:cNvPr id="27" name="Google Shape;1319;p149">
            <a:extLst>
              <a:ext uri="{FF2B5EF4-FFF2-40B4-BE49-F238E27FC236}">
                <a16:creationId xmlns:a16="http://schemas.microsoft.com/office/drawing/2014/main" id="{0B6C79CB-37C9-4C3D-98CD-19C6B6336E3F}"/>
              </a:ext>
            </a:extLst>
          </p:cNvPr>
          <p:cNvSpPr txBox="1">
            <a:spLocks/>
          </p:cNvSpPr>
          <p:nvPr/>
        </p:nvSpPr>
        <p:spPr>
          <a:xfrm>
            <a:off x="106193" y="645408"/>
            <a:ext cx="8169901" cy="63740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553"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r>
              <a:rPr lang="en-US" sz="2000" dirty="0"/>
              <a:t>Where would the involvement of the ASIC Group of IO at BNL be most effective, ensuring a productive and long-time role in the EIC?</a:t>
            </a:r>
          </a:p>
          <a:p>
            <a:r>
              <a:rPr lang="en-US" dirty="0"/>
              <a:t> </a:t>
            </a:r>
          </a:p>
          <a:p>
            <a:pPr marL="514350" lvl="0" indent="-285750">
              <a:buFont typeface="Arial" panose="020B0604020202020204" pitchFamily="34" charset="0"/>
              <a:buChar char="•"/>
            </a:pPr>
            <a:r>
              <a:rPr lang="en-US" sz="1800" dirty="0"/>
              <a:t>Involvement in Roman Pot could grow naturally from the LGAD’s dependence on technology development ongoing in-house. The studies of DC vs. AC coupled LGADs, where the AC pads involve RC parameters, signal interpolation and noise is where the IO staff could contribute to optimize the design. And then comes the timing resolution at moderate LGAD gain, which is a critical question, and the ASIC design with the best timing scheme for this detector. We intend strengthen partnership links with the Fermilab (ETROC) and Omega ALTIROC development groups. </a:t>
            </a:r>
          </a:p>
          <a:p>
            <a:pPr marL="514350" lvl="0" indent="-285750">
              <a:buFont typeface="Arial" panose="020B0604020202020204" pitchFamily="34" charset="0"/>
              <a:buChar char="•"/>
            </a:pPr>
            <a:endParaRPr lang="en-US" sz="1800" dirty="0"/>
          </a:p>
          <a:p>
            <a:pPr marL="514350" lvl="0" indent="-285750">
              <a:buFont typeface="Arial" panose="020B0604020202020204" pitchFamily="34" charset="0"/>
              <a:buChar char="•"/>
            </a:pPr>
            <a:r>
              <a:rPr lang="en-US" sz="1800" dirty="0"/>
              <a:t>Involvement in vertex tracking is also very attractive. IO would be a new player in addition to several major players. What role could we have in the “truly cylindrical vertex detector”? It is a very attractive and transforming idea. IO could join the proposed effort (ITS3/EIC) to benefit from the contacts with technology developments (LBL, </a:t>
            </a:r>
            <a:r>
              <a:rPr lang="en-US" sz="1800" dirty="0" err="1"/>
              <a:t>U.of</a:t>
            </a:r>
            <a:r>
              <a:rPr lang="en-US" sz="1800" dirty="0"/>
              <a:t> Birmingham) also at CERN with technology provider TJ and others, and reevaluate that effort later.</a:t>
            </a:r>
          </a:p>
          <a:p>
            <a:pPr marL="228600" lvl="1" indent="0">
              <a:lnSpc>
                <a:spcPct val="90000"/>
              </a:lnSpc>
              <a:buSzPts val="1665"/>
              <a:defRPr/>
            </a:pPr>
            <a:endParaRPr kumimoji="0" lang="en-US"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Calibri"/>
            </a:endParaRPr>
          </a:p>
          <a:p>
            <a:pPr marL="0" marR="0" lvl="0"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2035" b="0" i="0" u="none" strike="noStrike" kern="0" cap="none" spc="0" normalizeH="0" baseline="0" noProof="0" dirty="0">
              <a:ln>
                <a:noFill/>
              </a:ln>
              <a:solidFill>
                <a:srgbClr val="2300FA"/>
              </a:solidFill>
              <a:effectLst/>
              <a:uLnTx/>
              <a:uFillTx/>
              <a:latin typeface="Arial"/>
              <a:cs typeface="Arial"/>
              <a:sym typeface="Arial"/>
            </a:endParaRPr>
          </a:p>
          <a:p>
            <a:pPr marL="887553" marR="0" lvl="2"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a:p>
            <a:pPr marL="443776" marR="0" lvl="1"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1628" b="0" i="0" u="none" strike="noStrike" kern="0" cap="none" spc="0" normalizeH="0" baseline="0" noProof="0" dirty="0">
              <a:ln>
                <a:noFill/>
              </a:ln>
              <a:solidFill>
                <a:srgbClr val="2300FA"/>
              </a:solidFill>
              <a:effectLst/>
              <a:uLnTx/>
              <a:uFillTx/>
              <a:latin typeface="Calibri"/>
              <a:cs typeface="Calibri"/>
              <a:sym typeface="Calibri"/>
            </a:endParaRPr>
          </a:p>
          <a:p>
            <a:pPr marL="443776" marR="0" lvl="1"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a:p>
            <a:pPr marL="443776" marR="0" lvl="1" indent="0" algn="l" defTabSz="914400" rtl="0" eaLnBrk="1" fontAlgn="auto" latinLnBrk="0" hangingPunct="1">
              <a:lnSpc>
                <a:spcPct val="14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a:p>
            <a:pPr marL="887553" marR="0" lvl="2" indent="0" algn="l" defTabSz="914400" rtl="0" eaLnBrk="1" fontAlgn="auto" latinLnBrk="0" hangingPunct="1">
              <a:lnSpc>
                <a:spcPct val="90000"/>
              </a:lnSpc>
              <a:spcBef>
                <a:spcPts val="0"/>
              </a:spcBef>
              <a:spcAft>
                <a:spcPts val="0"/>
              </a:spcAft>
              <a:buClr>
                <a:srgbClr val="000000"/>
              </a:buClr>
              <a:buSzPts val="1400"/>
              <a:buFont typeface="Arial"/>
              <a:buNone/>
              <a:tabLst/>
              <a:defRPr/>
            </a:pPr>
            <a:endParaRPr kumimoji="0" lang="en-US" sz="1424" b="0" i="0" u="none" strike="noStrike" kern="0" cap="none" spc="0" normalizeH="0" baseline="0" noProof="0" dirty="0">
              <a:ln>
                <a:noFill/>
              </a:ln>
              <a:solidFill>
                <a:srgbClr val="2300FA"/>
              </a:solidFill>
              <a:effectLst/>
              <a:uLnTx/>
              <a:uFillTx/>
              <a:latin typeface="Calibri"/>
              <a:cs typeface="Calibri"/>
              <a:sym typeface="Calibri"/>
            </a:endParaRPr>
          </a:p>
        </p:txBody>
      </p:sp>
    </p:spTree>
    <p:extLst>
      <p:ext uri="{BB962C8B-B14F-4D97-AF65-F5344CB8AC3E}">
        <p14:creationId xmlns:p14="http://schemas.microsoft.com/office/powerpoint/2010/main" val="2799205079"/>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93aeebf-19c9-49aa-8a82-26a88acc4d61">
      <UserInfo>
        <DisplayName>Asner, David</DisplayName>
        <AccountId>14</AccountId>
        <AccountType/>
      </UserInfo>
      <UserInfo>
        <DisplayName>Deptuch, Grzegorz</DisplayName>
        <AccountId>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694A9334AB1E4C881C26CF7E797F70" ma:contentTypeVersion="4" ma:contentTypeDescription="Create a new document." ma:contentTypeScope="" ma:versionID="2c2b3e8aeb99b1a2fbeb26f1380bd5b5">
  <xsd:schema xmlns:xsd="http://www.w3.org/2001/XMLSchema" xmlns:xs="http://www.w3.org/2001/XMLSchema" xmlns:p="http://schemas.microsoft.com/office/2006/metadata/properties" xmlns:ns2="c920973d-5a5d-45e6-8ca0-67d91880ef74" xmlns:ns3="393aeebf-19c9-49aa-8a82-26a88acc4d61" targetNamespace="http://schemas.microsoft.com/office/2006/metadata/properties" ma:root="true" ma:fieldsID="cc156692b7f389cf84b9bbe6a3ec6b70" ns2:_="" ns3:_="">
    <xsd:import namespace="c920973d-5a5d-45e6-8ca0-67d91880ef74"/>
    <xsd:import namespace="393aeebf-19c9-49aa-8a82-26a88acc4d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0973d-5a5d-45e6-8ca0-67d91880ef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3aeebf-19c9-49aa-8a82-26a88acc4d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77CD29-CDC9-4B34-B63C-86616D9D6284}">
  <ds:schemaRefs>
    <ds:schemaRef ds:uri="http://schemas.microsoft.com/sharepoint/v3/contenttype/forms"/>
  </ds:schemaRefs>
</ds:datastoreItem>
</file>

<file path=customXml/itemProps2.xml><?xml version="1.0" encoding="utf-8"?>
<ds:datastoreItem xmlns:ds="http://schemas.openxmlformats.org/officeDocument/2006/customXml" ds:itemID="{B4B69429-AC33-48CC-922C-2430939E8E4D}">
  <ds:schemaRefs>
    <ds:schemaRef ds:uri="http://schemas.microsoft.com/office/2006/metadata/properties"/>
    <ds:schemaRef ds:uri="http://schemas.microsoft.com/office/infopath/2007/PartnerControls"/>
    <ds:schemaRef ds:uri="393aeebf-19c9-49aa-8a82-26a88acc4d61"/>
  </ds:schemaRefs>
</ds:datastoreItem>
</file>

<file path=customXml/itemProps3.xml><?xml version="1.0" encoding="utf-8"?>
<ds:datastoreItem xmlns:ds="http://schemas.openxmlformats.org/officeDocument/2006/customXml" ds:itemID="{CDDC760C-6176-4550-8753-F13B3EC13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0973d-5a5d-45e6-8ca0-67d91880ef74"/>
    <ds:schemaRef ds:uri="393aeebf-19c9-49aa-8a82-26a88acc4d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24978</TotalTime>
  <Words>988</Words>
  <Application>Microsoft Office PowerPoint</Application>
  <PresentationFormat>On-screen Show (4:3)</PresentationFormat>
  <Paragraphs>127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Noto Sans Symbols</vt:lpstr>
      <vt:lpstr>Times New Roman</vt:lpstr>
      <vt:lpstr>Office Theme</vt:lpstr>
      <vt:lpstr>ASIC Group at BNL for EIC</vt:lpstr>
      <vt:lpstr>PowerPoint Presentation</vt:lpstr>
      <vt:lpstr>PowerPoint Presentation</vt:lpstr>
      <vt:lpstr>PowerPoint Presentation</vt:lpstr>
      <vt:lpstr>PowerPoint Presentation</vt:lpstr>
      <vt:lpstr>Evolution lAr (~80K) electronics chain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gwd72@outlook.com</cp:lastModifiedBy>
  <cp:revision>183</cp:revision>
  <dcterms:created xsi:type="dcterms:W3CDTF">2018-06-27T13:09:20Z</dcterms:created>
  <dcterms:modified xsi:type="dcterms:W3CDTF">2020-02-20T16:01:49Z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0x01010023694A9334AB1E4C881C26CF7E797F70</vt:lpwstr>
  </property>
  <property fmtid="{D5CDD505-2E9C-101B-9397-08002B2CF9AE}" pid="3" name="AuthorIds_UIVersion_2048">
    <vt:lpwstr>6</vt:lpwstr>
  </property>
</Properties>
</file>