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305" r:id="rId4"/>
    <p:sldId id="257" r:id="rId5"/>
    <p:sldId id="306" r:id="rId6"/>
    <p:sldId id="259" r:id="rId7"/>
    <p:sldId id="260" r:id="rId8"/>
    <p:sldId id="262" r:id="rId9"/>
    <p:sldId id="263" r:id="rId10"/>
    <p:sldId id="264" r:id="rId11"/>
    <p:sldId id="265" r:id="rId12"/>
    <p:sldId id="1421" r:id="rId13"/>
    <p:sldId id="258" r:id="rId14"/>
    <p:sldId id="282" r:id="rId15"/>
    <p:sldId id="307" r:id="rId16"/>
    <p:sldId id="261" r:id="rId17"/>
    <p:sldId id="1410" r:id="rId18"/>
    <p:sldId id="1420" r:id="rId19"/>
    <p:sldId id="1419" r:id="rId20"/>
    <p:sldId id="1422" r:id="rId21"/>
    <p:sldId id="14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7F3E-E5A9-461C-BDD0-01E609FC8854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04FDA-64F9-4F68-8FC7-6BE9068C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86f4df3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86f4df3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dd06bd5e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dd06bd5e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dd06bd5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dd06bd5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6C0A-7FD2-49DB-AC75-AAAC7FBEB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8D13E-7491-48B2-8CC1-4E8F9635C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5FC84-BE2C-4BED-AA39-10AF3C73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7FC-CAE5-40BB-A4B3-465CE366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0B8E0-9B0A-4D59-BE96-968B7622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AF69-DD64-4516-A68A-FD3247A3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96D45-67F7-4546-9EC7-50720CA1B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B9F77-30DC-4FBE-9403-274B8203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D320E-BB4C-4A7F-86C0-2C4EDE39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61C56-44B9-4A61-9359-1B47FF77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7F36A-6196-455D-8426-20395868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C1047-8E3B-4C6C-B165-B6FDCAADA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FE817-62EF-417C-8208-0E410318A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232AD-038E-4164-93FD-15908986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BCB2C-94FF-431B-98E7-B28AA9F9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648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C95D-0F04-4B9E-B058-0E033BB9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2492-3B8E-4969-B852-13C2ACD1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00C8C-94A7-4FDB-AACF-511D1452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BF33-D4DF-4915-BF18-269175CD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1AB0D-D3E9-4E9D-9342-0EE03087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0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F630-48C6-4492-8B66-3D08B497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20D1-0CBE-4426-AFC3-6CCD1F17E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0FABD-3436-49FF-A10B-B81FAF53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26133-50D3-4996-A08F-7EA35990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A3722-1E70-4171-9535-78237EE4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1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A923-42D5-42AA-B94A-18B022E2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C2BFD-3CD4-4FFB-954D-D9FC312E7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1E063-16B9-46DF-AEB1-9FF2C828C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C850C-2161-4DF4-ACCA-7C3A0ADC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D5386-19A3-404D-B116-F1285EF4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6A438-FDAE-478E-947C-5A678BB4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9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B79E-8605-41D0-B3B6-C23BCFD4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39172-8135-483B-850E-422B2542A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DD452-8042-41D5-85EF-D90EF101F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8A241-F2DC-45AB-BA64-C73D7042D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5A0AE-0CA3-48F1-A6D2-7D07293C6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63FEE-3F95-44B7-A1FC-A49DCAAB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3B73E-36A6-49B7-8B4F-902D573C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3143B-B1C1-4047-B622-757D1B8B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FB25-D056-4EDC-ADD2-5401CD55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21BCA-3E98-4CC9-833A-8D7A7509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65AE9-EE5E-47ED-B90A-6AE0032A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3CC26-54C1-4FBC-98F4-06EAA9C4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1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E4AE-C09F-4349-A7C6-FE01FE91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43568-D60D-4012-8FEB-5F9FBC7B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E2A55-5B71-4E37-B6BB-4FF5AE8A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6BD5-6FC4-4024-AC71-23F31B0D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B1776-AFCD-4039-96D5-B3C145F2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B3596-64A1-459E-B4E0-5B88A5970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847A3-6632-4015-8437-65CCA966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28EAB-F8DA-43B4-88DC-8512B308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C0819-40C1-4B7B-97A6-7BC8CF8E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2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1AB5-D181-41E5-96A1-3640FF51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92F7A-7256-44B5-AF53-333174DCC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BE697-7E44-4C62-B4EF-33E0ACA7C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7B6FC-D93C-4D68-8DFB-6A8E2CA0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D39E5-9E56-4D9F-AB04-039391CE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4F629-CD9A-4A03-A767-73F1C484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F86FA-1BFE-4332-8B0D-502DA365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9C4A0-34A3-4935-A1AE-66C311981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35950-D10F-43D4-BDB0-7A6DF4D04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31E51-07E2-4E8E-9975-8F2F3FFAE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Tracking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41ADE-777E-4ACE-9408-A22928EDA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F8D92-301E-40B8-BA61-04281FA6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5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hyperlink" Target="https://indico.in2p3.fr/event/18281/contributions/71617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sdcc.bnl.gov/eic/channels/fun4all-software-support" TargetMode="External"/><Relationship Id="rId2" Type="http://schemas.openxmlformats.org/officeDocument/2006/relationships/hyperlink" Target="https://github.com/sPHENIX-Collaboration/Singularity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9.emf"/><Relationship Id="rId7" Type="http://schemas.openxmlformats.org/officeDocument/2006/relationships/image" Target="../media/image35.e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10" Type="http://schemas.openxmlformats.org/officeDocument/2006/relationships/image" Target="../media/image15.png"/><Relationship Id="rId4" Type="http://schemas.openxmlformats.org/officeDocument/2006/relationships/image" Target="../media/image30.jpg"/><Relationship Id="rId9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05A9-2A38-4E0B-B154-9F52CE28E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Tracking with Fun4All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8E87C-D2F4-4067-9B45-B71C7DD5F6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Based on the questions in https://docs.google.com/document/d/1EgEMZV3PpHcaGKL1IrzoSAv4o8btBGDUefVDxvlt8JI/edit#heading=h.cdtqoutchphb</a:t>
            </a:r>
          </a:p>
        </p:txBody>
      </p:sp>
    </p:spTree>
    <p:extLst>
      <p:ext uri="{BB962C8B-B14F-4D97-AF65-F5344CB8AC3E}">
        <p14:creationId xmlns:p14="http://schemas.microsoft.com/office/powerpoint/2010/main" val="178211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Initial High-Occupancy Tests: nHits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15600" y="4642333"/>
            <a:ext cx="11436400" cy="144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MinBias sample: combinatorics not dominant (46-cluster seeds dominate)</a:t>
            </a:r>
            <a:endParaRPr/>
          </a:p>
          <a:p>
            <a:r>
              <a:rPr lang="en"/>
              <a:t>MinBias+PU sample: distribution dominated by short seeds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534" y="1471867"/>
            <a:ext cx="4509367" cy="305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2967" y="1471867"/>
            <a:ext cx="4489288" cy="3055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4DF6B-5E22-489A-8005-F49D0B62D4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7CFD-9314-44AC-B810-5AE101BB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16"/>
            <a:ext cx="10515600" cy="1394876"/>
          </a:xfrm>
        </p:spPr>
        <p:txBody>
          <a:bodyPr/>
          <a:lstStyle/>
          <a:p>
            <a:r>
              <a:rPr lang="en-US" dirty="0"/>
              <a:t>ACTS in Fun4All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B71E5D1-5D71-4A1E-8AD1-EF578853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453AEB-74B4-4FFD-A322-7736C404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69EB94-067F-467D-94A9-D144E6C2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6C80BE-DC78-4962-AC24-ECBF9AEB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6" y="3038583"/>
            <a:ext cx="11841227" cy="22482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BBCD41-EB94-481C-B6E2-9CD67F17B9BC}"/>
              </a:ext>
            </a:extLst>
          </p:cNvPr>
          <p:cNvSpPr txBox="1"/>
          <p:nvPr/>
        </p:nvSpPr>
        <p:spPr>
          <a:xfrm>
            <a:off x="295774" y="1643172"/>
            <a:ext cx="1131316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sPHENIX</a:t>
            </a:r>
            <a:r>
              <a:rPr lang="en-US" sz="2400" dirty="0"/>
              <a:t> has its own development branch in acts-framework, it is part of our nightly build</a:t>
            </a:r>
          </a:p>
          <a:p>
            <a:r>
              <a:rPr lang="en-US" sz="2400" dirty="0" err="1"/>
              <a:t>sPHENIX</a:t>
            </a:r>
            <a:r>
              <a:rPr lang="en-US" sz="2400" dirty="0"/>
              <a:t> geometry was implemented by Andy (Many Thanks)</a:t>
            </a:r>
          </a:p>
          <a:p>
            <a:pPr lvl="1"/>
            <a:r>
              <a:rPr lang="en-US" sz="2000" dirty="0"/>
              <a:t>https://github.com/sPHENIX-Collaboration/calibrations/blob/master/ACTS/sPhenix.root</a:t>
            </a:r>
          </a:p>
        </p:txBody>
      </p:sp>
    </p:spTree>
    <p:extLst>
      <p:ext uri="{BB962C8B-B14F-4D97-AF65-F5344CB8AC3E}">
        <p14:creationId xmlns:p14="http://schemas.microsoft.com/office/powerpoint/2010/main" val="179966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B76CA-8914-4C07-86CE-D774F425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8868"/>
            <a:ext cx="6111274" cy="4509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7CFD-9314-44AC-B810-5AE101BB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16"/>
            <a:ext cx="10515600" cy="923331"/>
          </a:xfrm>
        </p:spPr>
        <p:txBody>
          <a:bodyPr/>
          <a:lstStyle/>
          <a:p>
            <a:r>
              <a:rPr lang="en-US" dirty="0"/>
              <a:t>Status of ACTS in Fun4All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1EC2A-EB19-45A8-ADBE-3090351A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55948"/>
            <a:ext cx="6299657" cy="4680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874B3-AE76-4C52-9BF2-B1EB2BE02C94}"/>
              </a:ext>
            </a:extLst>
          </p:cNvPr>
          <p:cNvSpPr txBox="1"/>
          <p:nvPr/>
        </p:nvSpPr>
        <p:spPr>
          <a:xfrm>
            <a:off x="1863655" y="5320100"/>
            <a:ext cx="799661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Complete Code base and all 3</a:t>
            </a:r>
            <a:r>
              <a:rPr lang="en-US" b="1" baseline="30000" dirty="0"/>
              <a:t>rd</a:t>
            </a:r>
            <a:r>
              <a:rPr lang="en-US" b="1" dirty="0"/>
              <a:t> party packages ported to </a:t>
            </a:r>
            <a:r>
              <a:rPr lang="en-US" b="1" dirty="0" err="1"/>
              <a:t>gcc</a:t>
            </a:r>
            <a:r>
              <a:rPr lang="en-US" b="1" dirty="0"/>
              <a:t> 8.3</a:t>
            </a:r>
          </a:p>
          <a:p>
            <a:r>
              <a:rPr lang="en-US" b="1" dirty="0" err="1"/>
              <a:t>gcc</a:t>
            </a:r>
            <a:r>
              <a:rPr lang="en-US" b="1" dirty="0"/>
              <a:t> 8.3 environment fully functional, setup via</a:t>
            </a:r>
          </a:p>
          <a:p>
            <a:r>
              <a:rPr lang="en-US" b="1" i="1" dirty="0"/>
              <a:t>source /cvmfs/eic.opensciencegrid.org/gcc8.3/opt/sphenix/core/bin/eic_setup.sh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B71E5D1-5D71-4A1E-8AD1-EF578853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453AEB-74B4-4FFD-A322-7736C404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69EB94-067F-467D-94A9-D144E6C2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93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881D-7743-4AA2-B628-B1975817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6" y="314325"/>
            <a:ext cx="11912600" cy="1887008"/>
          </a:xfrm>
        </p:spPr>
        <p:txBody>
          <a:bodyPr>
            <a:noAutofit/>
          </a:bodyPr>
          <a:lstStyle/>
          <a:p>
            <a:r>
              <a:rPr lang="en-US" sz="2400" dirty="0"/>
              <a:t>Flexibility of the </a:t>
            </a:r>
            <a:r>
              <a:rPr lang="en-US" sz="2400" dirty="0" err="1"/>
              <a:t>digitization+clusterization</a:t>
            </a:r>
            <a:r>
              <a:rPr lang="en-US" sz="2400" dirty="0"/>
              <a:t> of the code : how easy is to implement different read-out options ( e.g.: pixel pitch, pads, etc.) and clustering algorithms. Are there common base classes? How easy is for the detector developers to implement more read out options (e.g.: different inherited classes)? -&gt; This doubts overlap with the "Simulation Needs" of the gaseous detector.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4B875-1B7C-4773-BAFC-82B19351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F9FD3-1630-4A24-AD24-C8E52671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78007-741A-4B3C-A733-1B97A851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E4DB0-F9FC-44B5-929F-8D4A19491950}"/>
              </a:ext>
            </a:extLst>
          </p:cNvPr>
          <p:cNvSpPr txBox="1"/>
          <p:nvPr/>
        </p:nvSpPr>
        <p:spPr>
          <a:xfrm>
            <a:off x="451322" y="2292663"/>
            <a:ext cx="109375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had bad experiences with strip/pixel implementations in GEANT4 (bugs in the parametrized volume implementation)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granularity and digitization is done in reconstruction modules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 do have some generic granularity modules for cylinders and blocks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reconstruction modules inherit from the same base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 do have a </a:t>
            </a:r>
            <a:r>
              <a:rPr lang="en-US" sz="2400" dirty="0" err="1"/>
              <a:t>padplane</a:t>
            </a:r>
            <a:r>
              <a:rPr lang="en-US" sz="2400" dirty="0"/>
              <a:t> base class to play with different geometries for the TPC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Otherwise it is up to the user how to organize their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do define the interfaces and base classes for our data objects so reconstruction modules can be exchanged (or run simultaneously for comparisons)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And yes – we have the full chain from particle generator to jet reconstruction implemented</a:t>
            </a:r>
          </a:p>
        </p:txBody>
      </p:sp>
    </p:spTree>
    <p:extLst>
      <p:ext uri="{BB962C8B-B14F-4D97-AF65-F5344CB8AC3E}">
        <p14:creationId xmlns:p14="http://schemas.microsoft.com/office/powerpoint/2010/main" val="41074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391FA67-AE38-4B6F-B233-E236A0DC7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dirty="0"/>
              <a:t>Your Reconstruction Module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093DED7-3913-4090-9DF2-7EEBEE77D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538413"/>
            <a:ext cx="7772400" cy="3657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Init(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once when you register the module with the Fun4AllServer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InitRun</a:t>
            </a:r>
            <a:r>
              <a:rPr lang="en-US" altLang="en-US" sz="2000" dirty="0"/>
              <a:t>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whenever data from a new run is encountered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Process_event</a:t>
            </a:r>
            <a:r>
              <a:rPr lang="en-US" altLang="en-US" sz="2000" dirty="0"/>
              <a:t> 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for every event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ResetEvent</a:t>
            </a:r>
            <a:r>
              <a:rPr lang="en-US" altLang="en-US" sz="2000" dirty="0"/>
              <a:t>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called after each event is processed so you can clean up leftovers of this event in your code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EndRun</a:t>
            </a:r>
            <a:r>
              <a:rPr lang="en-US" altLang="en-US" sz="2000" dirty="0"/>
              <a:t>(const int </a:t>
            </a:r>
            <a:r>
              <a:rPr lang="en-US" altLang="en-US" sz="2000" dirty="0" err="1"/>
              <a:t>runnumber</a:t>
            </a:r>
            <a:r>
              <a:rPr lang="en-US" altLang="en-US" sz="2000" dirty="0"/>
              <a:t>): called before the </a:t>
            </a:r>
            <a:r>
              <a:rPr lang="en-US" altLang="en-US" sz="2000" dirty="0" err="1"/>
              <a:t>InitRun</a:t>
            </a:r>
            <a:r>
              <a:rPr lang="en-US" altLang="en-US" sz="2000" dirty="0"/>
              <a:t> is called (caveat the Node tree already contains the data from the first event of the new run)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End(</a:t>
            </a:r>
            <a:r>
              <a:rPr lang="en-US" altLang="en-US" sz="2000" dirty="0" err="1">
                <a:latin typeface="Arial Unicode MS"/>
              </a:rPr>
              <a:t>PHCompositeNode</a:t>
            </a:r>
            <a:r>
              <a:rPr lang="en-US" altLang="en-US" sz="2000" dirty="0">
                <a:latin typeface="Arial Unicode MS"/>
              </a:rPr>
              <a:t> *</a:t>
            </a:r>
            <a:r>
              <a:rPr lang="en-US" altLang="en-US" sz="2000" dirty="0" err="1">
                <a:latin typeface="Arial Unicode MS"/>
              </a:rPr>
              <a:t>topNode</a:t>
            </a:r>
            <a:r>
              <a:rPr lang="en-US" altLang="en-US" sz="2000" dirty="0"/>
              <a:t>): Last call before we quit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784AA8A5-BC47-4E14-AD10-F42C3206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173" y="1143001"/>
            <a:ext cx="7275068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You need to inherit from the SubsysReco Baseclass </a:t>
            </a:r>
          </a:p>
          <a:p>
            <a:pPr algn="ctr"/>
            <a:r>
              <a:rPr lang="en-US" altLang="en-US" sz="2000"/>
              <a:t>(offline/framework/fun4all/SubsysReco.h) which gives the methods </a:t>
            </a:r>
          </a:p>
          <a:p>
            <a:pPr algn="ctr"/>
            <a:r>
              <a:rPr lang="en-US" altLang="en-US" sz="2000"/>
              <a:t>which are called by Fun4All. If you don’t implement all of them it’s </a:t>
            </a:r>
          </a:p>
          <a:p>
            <a:pPr algn="ctr"/>
            <a:r>
              <a:rPr lang="en-US" altLang="en-US" sz="2000"/>
              <a:t>perfectly fine (the beauty of base classes)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C75FD372-8CB2-4705-99D3-DECF14BA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915" y="6034088"/>
            <a:ext cx="760817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If you create another node tree you can tell Fun4All to call your module</a:t>
            </a:r>
          </a:p>
          <a:p>
            <a:pPr algn="ctr"/>
            <a:r>
              <a:rPr lang="en-US" altLang="en-US" sz="2000"/>
              <a:t>with the respective topNode when you register your modue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9D216-6C15-4E8C-B891-DF2724D4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816EF-5F9A-4893-ACBE-1635AFF4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2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BC0E-98E1-4293-AE3A-3438D3F4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136525"/>
            <a:ext cx="10515600" cy="2606675"/>
          </a:xfrm>
        </p:spPr>
        <p:txBody>
          <a:bodyPr>
            <a:noAutofit/>
          </a:bodyPr>
          <a:lstStyle/>
          <a:p>
            <a:br>
              <a:rPr lang="en-US" sz="1600" dirty="0"/>
            </a:br>
            <a:r>
              <a:rPr lang="en-US" sz="1600" dirty="0"/>
              <a:t>1</a:t>
            </a:r>
            <a:r>
              <a:rPr lang="en-US" sz="2000" dirty="0"/>
              <a:t>. Various types of digitization schemes supported by the track fitting code</a:t>
            </a:r>
            <a:br>
              <a:rPr lang="en-US" sz="2000" dirty="0"/>
            </a:br>
            <a:r>
              <a:rPr lang="en-US" sz="2000" dirty="0"/>
              <a:t>§ TPC</a:t>
            </a:r>
            <a:br>
              <a:rPr lang="en-US" sz="2000" dirty="0"/>
            </a:br>
            <a:r>
              <a:rPr lang="en-US" sz="2000" dirty="0"/>
              <a:t>§ X-Y (planar trackers, i.e. GEMs)</a:t>
            </a:r>
            <a:br>
              <a:rPr lang="en-US" sz="2000" dirty="0"/>
            </a:br>
            <a:r>
              <a:rPr lang="en-US" sz="2000" dirty="0"/>
              <a:t>§ Z-𝜙 (cylindrical trackers, e.g. cylindrical 𝑀𝑃𝐺𝐷 )</a:t>
            </a:r>
            <a:br>
              <a:rPr lang="en-US" sz="2000" dirty="0"/>
            </a:br>
            <a:r>
              <a:rPr lang="en-US" sz="2000" dirty="0"/>
              <a:t>2. Track fitting code should available and usable</a:t>
            </a:r>
            <a:br>
              <a:rPr lang="en-US" sz="2000" dirty="0"/>
            </a:br>
            <a:r>
              <a:rPr lang="en-US" sz="2000" dirty="0"/>
              <a:t>§ No hard coded detector lists or sensitive volumes</a:t>
            </a:r>
            <a:br>
              <a:rPr lang="en-US" sz="2000" dirty="0"/>
            </a:br>
            <a:r>
              <a:rPr lang="en-US" sz="2000" dirty="0"/>
              <a:t>§ Automatic geometry match along the simulation -&gt; digitization -&gt; reconstruction chain</a:t>
            </a:r>
            <a:br>
              <a:rPr lang="en-US" sz="2000" dirty="0"/>
            </a:br>
            <a:r>
              <a:rPr lang="en-US" sz="2000" dirty="0"/>
              <a:t>3. Symmetric access to simulated (truth) and reconstructed quantities</a:t>
            </a:r>
            <a:br>
              <a:rPr lang="en-US" sz="2000" dirty="0"/>
            </a:br>
            <a:r>
              <a:rPr lang="en-US" sz="2000" dirty="0"/>
              <a:t>§ e.g. track parameterizations at various locations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4A309-26FF-42ED-B773-92C71031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7D81C-2467-4716-A689-19D842DA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2CBFA-BFAC-4FE7-85BF-D10606EB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5F2A9-B30F-4CA6-8B0F-4A4BBD0FC044}"/>
              </a:ext>
            </a:extLst>
          </p:cNvPr>
          <p:cNvSpPr txBox="1"/>
          <p:nvPr/>
        </p:nvSpPr>
        <p:spPr>
          <a:xfrm>
            <a:off x="0" y="307505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1: simulated hits in the detectors are translated into measurements with associated errors</a:t>
            </a:r>
          </a:p>
          <a:p>
            <a:pPr lvl="1"/>
            <a:r>
              <a:rPr lang="en-US" sz="2000" dirty="0"/>
              <a:t>TPC generates electrons from deposited energy and drifts electrons onto pad plane</a:t>
            </a:r>
          </a:p>
          <a:p>
            <a:pPr lvl="1"/>
            <a:r>
              <a:rPr lang="en-US" sz="2000" dirty="0"/>
              <a:t>planar/cylindrical trackers provide 3d space points with error based on granularity/resolution</a:t>
            </a:r>
          </a:p>
          <a:p>
            <a:r>
              <a:rPr lang="en-US" sz="2000" dirty="0"/>
              <a:t>2: Tracking code based on </a:t>
            </a:r>
            <a:r>
              <a:rPr lang="en-US" sz="2000" dirty="0" err="1"/>
              <a:t>Genfit</a:t>
            </a:r>
            <a:r>
              <a:rPr lang="en-US" sz="2000" dirty="0"/>
              <a:t> and Rave is available for central region, forward tracking in form of truth tracking</a:t>
            </a:r>
          </a:p>
          <a:p>
            <a:pPr lvl="1"/>
            <a:r>
              <a:rPr lang="en-US" sz="2000" dirty="0"/>
              <a:t>Detectors are configured on the macro level as is the tracking</a:t>
            </a:r>
          </a:p>
          <a:p>
            <a:pPr lvl="1"/>
            <a:r>
              <a:rPr lang="en-US" sz="2000" dirty="0"/>
              <a:t>Geometry is propagated from the simulation to the reconstruction</a:t>
            </a:r>
          </a:p>
          <a:p>
            <a:pPr lvl="1"/>
            <a:r>
              <a:rPr lang="en-US" sz="2000" dirty="0"/>
              <a:t>Full Truth tracking implemented up to jets</a:t>
            </a:r>
          </a:p>
          <a:p>
            <a:pPr lvl="1"/>
            <a:r>
              <a:rPr lang="en-US" sz="2000" dirty="0"/>
              <a:t>Track projections using </a:t>
            </a:r>
            <a:r>
              <a:rPr lang="en-US" sz="2000" dirty="0" err="1"/>
              <a:t>genfit</a:t>
            </a:r>
            <a:r>
              <a:rPr lang="en-US" sz="2000" dirty="0"/>
              <a:t> are possible(?)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60EA8-4D6B-4E4D-86D8-4F76DD9D8B88}"/>
              </a:ext>
            </a:extLst>
          </p:cNvPr>
          <p:cNvSpPr txBox="1"/>
          <p:nvPr/>
        </p:nvSpPr>
        <p:spPr>
          <a:xfrm>
            <a:off x="689873" y="5792921"/>
            <a:ext cx="1081225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approach of </a:t>
            </a:r>
            <a:r>
              <a:rPr lang="en-US" sz="2000" dirty="0" err="1"/>
              <a:t>EICRoot</a:t>
            </a:r>
            <a:r>
              <a:rPr lang="en-US" sz="2000" dirty="0"/>
              <a:t> and Fun4All is very similar, switching should be a fast learning curve for users</a:t>
            </a:r>
          </a:p>
        </p:txBody>
      </p:sp>
    </p:spTree>
    <p:extLst>
      <p:ext uri="{BB962C8B-B14F-4D97-AF65-F5344CB8AC3E}">
        <p14:creationId xmlns:p14="http://schemas.microsoft.com/office/powerpoint/2010/main" val="220897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BC0E-98E1-4293-AE3A-3438D3F4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136525"/>
            <a:ext cx="10515600" cy="744008"/>
          </a:xfrm>
        </p:spPr>
        <p:txBody>
          <a:bodyPr>
            <a:noAutofit/>
          </a:bodyPr>
          <a:lstStyle/>
          <a:p>
            <a:r>
              <a:rPr lang="en-US" sz="2000" dirty="0"/>
              <a:t>4. Material scans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2DF65-2344-4E61-8140-E75ED12848AD}"/>
              </a:ext>
            </a:extLst>
          </p:cNvPr>
          <p:cNvSpPr txBox="1"/>
          <p:nvPr/>
        </p:nvSpPr>
        <p:spPr>
          <a:xfrm>
            <a:off x="296334" y="682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4: Implemented on a macro level:</a:t>
            </a:r>
          </a:p>
          <a:p>
            <a:pPr lvl="1"/>
            <a:r>
              <a:rPr lang="en-US" sz="2400" dirty="0"/>
              <a:t>https://github.com/sPHENIX-Collaboration/tutorials/tree/master/materialscan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D6EF0-5432-4B5A-A09E-2B569592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999" y="1443736"/>
            <a:ext cx="6581247" cy="44692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52B106-2693-42A8-9260-9B03523CD94B}"/>
              </a:ext>
            </a:extLst>
          </p:cNvPr>
          <p:cNvSpPr txBox="1"/>
          <p:nvPr/>
        </p:nvSpPr>
        <p:spPr>
          <a:xfrm>
            <a:off x="916682" y="4943743"/>
            <a:ext cx="314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Material budget of </a:t>
            </a:r>
            <a:r>
              <a:rPr lang="en-US" sz="2400" dirty="0" err="1"/>
              <a:t>sPHENIX</a:t>
            </a:r>
            <a:r>
              <a:rPr lang="en-US" sz="2400" dirty="0"/>
              <a:t> inner tracker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0FCDE1-6140-4ADD-9AD5-D60234BB2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3" y="2622429"/>
            <a:ext cx="3962400" cy="2111829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B11B93EE-6098-441A-8B51-1A8813BAF58A}"/>
              </a:ext>
            </a:extLst>
          </p:cNvPr>
          <p:cNvSpPr/>
          <p:nvPr/>
        </p:nvSpPr>
        <p:spPr>
          <a:xfrm>
            <a:off x="4724400" y="3326475"/>
            <a:ext cx="1350941" cy="703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B2A1C-102F-45C6-A372-F70BC8E760E5}"/>
              </a:ext>
            </a:extLst>
          </p:cNvPr>
          <p:cNvSpPr txBox="1"/>
          <p:nvPr/>
        </p:nvSpPr>
        <p:spPr>
          <a:xfrm>
            <a:off x="296334" y="5885765"/>
            <a:ext cx="118745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Example Detector from </a:t>
            </a:r>
            <a:r>
              <a:rPr lang="en-US" sz="1700" dirty="0" err="1"/>
              <a:t>gdml</a:t>
            </a:r>
            <a:r>
              <a:rPr lang="en-US" sz="1700" dirty="0"/>
              <a:t> (</a:t>
            </a:r>
            <a:r>
              <a:rPr lang="en-US" sz="1700" dirty="0" err="1"/>
              <a:t>TGeo</a:t>
            </a:r>
            <a:r>
              <a:rPr lang="en-US" sz="1700" dirty="0"/>
              <a:t>)  file:</a:t>
            </a:r>
          </a:p>
          <a:p>
            <a:r>
              <a:rPr lang="en-US" sz="1700" dirty="0"/>
              <a:t>https://github.com/sPHENIX-Collaboration/coresoftware/blob/master/simulation/g4simulation/g4detectors/PHG4GDMLDetector.cc</a:t>
            </a:r>
          </a:p>
        </p:txBody>
      </p:sp>
    </p:spTree>
    <p:extLst>
      <p:ext uri="{BB962C8B-B14F-4D97-AF65-F5344CB8AC3E}">
        <p14:creationId xmlns:p14="http://schemas.microsoft.com/office/powerpoint/2010/main" val="374226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11F20A-AAA4-46D8-B1FB-DA28EF9F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49016"/>
            <a:ext cx="12191999" cy="41088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300" dirty="0"/>
              <a:t>Full detector </a:t>
            </a:r>
            <a:r>
              <a:rPr lang="en-US" sz="2300" b="1" dirty="0"/>
              <a:t>simulation,</a:t>
            </a:r>
            <a:r>
              <a:rPr lang="en-US" sz="2300" dirty="0"/>
              <a:t> </a:t>
            </a:r>
            <a:r>
              <a:rPr lang="en-US" sz="2300" b="1" dirty="0"/>
              <a:t>tracking, vertex and secondary vertex </a:t>
            </a:r>
            <a:r>
              <a:rPr lang="en-US" sz="2300" dirty="0"/>
              <a:t>finding using Fun4All infrastructure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71C0C4-AA37-4497-B93D-2311C806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94" y="276605"/>
            <a:ext cx="10458445" cy="10229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Leptoquark Study for an EIC Detector Based on Babar Magnet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359562-D884-47E1-850F-EB335E8D6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40" y="1524156"/>
            <a:ext cx="2805751" cy="1112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E37FF4-8A55-4B92-9AFB-B8EF46D0E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67" y="2226348"/>
            <a:ext cx="3337200" cy="25853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B3DBC7-7B3C-45CA-89D9-64A50944DFA9}"/>
              </a:ext>
            </a:extLst>
          </p:cNvPr>
          <p:cNvSpPr/>
          <p:nvPr/>
        </p:nvSpPr>
        <p:spPr>
          <a:xfrm>
            <a:off x="3255011" y="16194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LQGENEP for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DJANGOH/PYTHIA for SM </a:t>
            </a:r>
            <a:r>
              <a:rPr lang="en-US" dirty="0" err="1"/>
              <a:t>bkgd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299976-1E26-49C6-80C1-61A3F56050EE}"/>
              </a:ext>
            </a:extLst>
          </p:cNvPr>
          <p:cNvSpPr/>
          <p:nvPr/>
        </p:nvSpPr>
        <p:spPr>
          <a:xfrm>
            <a:off x="8688019" y="4935582"/>
            <a:ext cx="22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Truth tau decay vertex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57E740-042E-48F4-B01D-6369855D03BE}"/>
              </a:ext>
            </a:extLst>
          </p:cNvPr>
          <p:cNvSpPr/>
          <p:nvPr/>
        </p:nvSpPr>
        <p:spPr>
          <a:xfrm rot="16200000">
            <a:off x="6311625" y="3362537"/>
            <a:ext cx="3128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Reconstructed tau decay vertex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0850F8-E6B7-4D97-A580-6EBE156A5FFB}"/>
              </a:ext>
            </a:extLst>
          </p:cNvPr>
          <p:cNvSpPr txBox="1"/>
          <p:nvPr/>
        </p:nvSpPr>
        <p:spPr>
          <a:xfrm>
            <a:off x="8310437" y="5332311"/>
            <a:ext cx="37706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Courtesy of </a:t>
            </a:r>
            <a:r>
              <a:rPr lang="en-US" dirty="0" err="1"/>
              <a:t>Jinlong</a:t>
            </a:r>
            <a:r>
              <a:rPr lang="en-US" dirty="0"/>
              <a:t> Zhang, Stonybrook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4D708B-EB76-448E-8357-11D2B4A886FB}"/>
              </a:ext>
            </a:extLst>
          </p:cNvPr>
          <p:cNvSpPr txBox="1"/>
          <p:nvPr/>
        </p:nvSpPr>
        <p:spPr>
          <a:xfrm>
            <a:off x="5861017" y="6001299"/>
            <a:ext cx="565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Parallel talk </a:t>
            </a:r>
            <a:r>
              <a:rPr lang="en-US" dirty="0">
                <a:hlinkClick r:id="rId4"/>
              </a:rPr>
              <a:t>https://indico.in2p3.fr/event/18281/contributions/71617/</a:t>
            </a:r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951590-71F3-4F54-9181-1EFA3B5C81C5}"/>
              </a:ext>
            </a:extLst>
          </p:cNvPr>
          <p:cNvGrpSpPr/>
          <p:nvPr/>
        </p:nvGrpSpPr>
        <p:grpSpPr>
          <a:xfrm>
            <a:off x="-174453" y="2497312"/>
            <a:ext cx="6775743" cy="4213976"/>
            <a:chOff x="-34736" y="2391509"/>
            <a:chExt cx="6775743" cy="421397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E479D8C-56F1-4D1C-A05D-954460D3A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4736" y="2727445"/>
              <a:ext cx="5297950" cy="350763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7ED4E1-1C4A-48CB-956E-F971FE621E8C}"/>
                </a:ext>
              </a:extLst>
            </p:cNvPr>
            <p:cNvSpPr txBox="1"/>
            <p:nvPr/>
          </p:nvSpPr>
          <p:spPr>
            <a:xfrm>
              <a:off x="1008415" y="2954679"/>
              <a:ext cx="1021098" cy="4308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Central DIRC for PID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A0F22C-1582-4BB0-A218-A84421499DDF}"/>
                </a:ext>
              </a:extLst>
            </p:cNvPr>
            <p:cNvSpPr txBox="1"/>
            <p:nvPr/>
          </p:nvSpPr>
          <p:spPr>
            <a:xfrm>
              <a:off x="2176512" y="3094373"/>
              <a:ext cx="824265" cy="2616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Inner HCAL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358FF6-D374-4359-91AE-864D8617C210}"/>
                </a:ext>
              </a:extLst>
            </p:cNvPr>
            <p:cNvSpPr txBox="1"/>
            <p:nvPr/>
          </p:nvSpPr>
          <p:spPr>
            <a:xfrm>
              <a:off x="3263625" y="2391509"/>
              <a:ext cx="854721" cy="2616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Outer HCAL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03A8A8-F964-4D9D-B66F-5211B251A61E}"/>
                </a:ext>
              </a:extLst>
            </p:cNvPr>
            <p:cNvSpPr txBox="1"/>
            <p:nvPr/>
          </p:nvSpPr>
          <p:spPr>
            <a:xfrm>
              <a:off x="2951883" y="2704145"/>
              <a:ext cx="606256" cy="3077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EMCA</a:t>
              </a:r>
              <a:r>
                <a:rPr lang="en-US" sz="1400" dirty="0"/>
                <a:t>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7562AB1-820C-4D46-A5EE-DFC5528BA3F7}"/>
                    </a:ext>
                  </a:extLst>
                </p:cNvPr>
                <p:cNvSpPr txBox="1"/>
                <p:nvPr/>
              </p:nvSpPr>
              <p:spPr>
                <a:xfrm>
                  <a:off x="815136" y="5810780"/>
                  <a:ext cx="1303562" cy="794705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rgbClr val="00B0F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Endcap crystal EMC</a:t>
                  </a:r>
                </a:p>
                <a:p>
                  <a:r>
                    <a:rPr lang="en-US" sz="1100" dirty="0"/>
                    <a:t>For scattered e-:</a:t>
                  </a:r>
                </a:p>
                <a:p>
                  <a:r>
                    <a:rPr lang="en-US" sz="1100" dirty="0" err="1"/>
                    <a:t>σ</a:t>
                  </a:r>
                  <a:r>
                    <a:rPr lang="en-US" sz="1100" baseline="-25000" dirty="0" err="1"/>
                    <a:t>E</a:t>
                  </a:r>
                  <a:r>
                    <a:rPr lang="en-US" sz="1100" dirty="0"/>
                    <a:t>/E~1.5%/</a:t>
                  </a:r>
                  <a14:m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√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1100" dirty="0"/>
                </a:p>
                <a:p>
                  <a:r>
                    <a:rPr lang="en-US" sz="1100" dirty="0" err="1"/>
                    <a:t>σ</a:t>
                  </a:r>
                  <a:r>
                    <a:rPr lang="en-US" sz="1100" baseline="-25000" dirty="0" err="1"/>
                    <a:t>x</a:t>
                  </a:r>
                  <a:r>
                    <a:rPr lang="en-US" sz="1100" dirty="0"/>
                    <a:t>&lt; 3mm/</a:t>
                  </a:r>
                  <a14:m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√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7562AB1-820C-4D46-A5EE-DFC5528BA3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36" y="5810780"/>
                  <a:ext cx="1303562" cy="794705"/>
                </a:xfrm>
                <a:prstGeom prst="rect">
                  <a:avLst/>
                </a:prstGeom>
                <a:blipFill>
                  <a:blip r:embed="rId6"/>
                  <a:stretch>
                    <a:fillRect b="-3788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B13AF-5BC0-492F-88E2-5A519C287255}"/>
                </a:ext>
              </a:extLst>
            </p:cNvPr>
            <p:cNvSpPr txBox="1"/>
            <p:nvPr/>
          </p:nvSpPr>
          <p:spPr>
            <a:xfrm>
              <a:off x="4346732" y="2541077"/>
              <a:ext cx="1693782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GEM/</a:t>
              </a:r>
              <a:r>
                <a:rPr lang="en-US" sz="1100" dirty="0" err="1"/>
                <a:t>sTGC</a:t>
              </a:r>
              <a:r>
                <a:rPr lang="en-US" sz="1100" dirty="0"/>
                <a:t> Tracking Stations(z=120,165,     50-100μm in </a:t>
              </a:r>
              <a:r>
                <a:rPr lang="el-GR" sz="1100" dirty="0"/>
                <a:t>φ</a:t>
              </a:r>
              <a:r>
                <a:rPr lang="en-US" sz="1100" dirty="0"/>
                <a:t>, 1cm </a:t>
              </a:r>
              <a:r>
                <a:rPr lang="en-US" sz="1400" dirty="0"/>
                <a:t>in r)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7200E4-7D23-4AB2-9553-9BB837B7A73D}"/>
                </a:ext>
              </a:extLst>
            </p:cNvPr>
            <p:cNvSpPr txBox="1"/>
            <p:nvPr/>
          </p:nvSpPr>
          <p:spPr>
            <a:xfrm>
              <a:off x="4929628" y="3319024"/>
              <a:ext cx="1535874" cy="7694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Pb/Sc sandwich hadronic calorimeter (NEW) 10x10x100cm</a:t>
              </a:r>
              <a:r>
                <a:rPr lang="en-US" sz="1100" baseline="30000" dirty="0"/>
                <a:t>3</a:t>
              </a:r>
              <a:r>
                <a:rPr lang="en-US" sz="1100" dirty="0"/>
                <a:t> towers (1.2&lt;</a:t>
              </a:r>
              <a:r>
                <a:rPr lang="el-GR" sz="1100" dirty="0"/>
                <a:t>η</a:t>
              </a:r>
              <a:r>
                <a:rPr lang="en-US" sz="1100" dirty="0"/>
                <a:t>&lt;4.0)</a:t>
              </a:r>
              <a:endParaRPr lang="en-US" sz="1100" baseline="30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794135-71EF-420E-B384-E8F7F0B26FEC}"/>
                </a:ext>
              </a:extLst>
            </p:cNvPr>
            <p:cNvSpPr txBox="1"/>
            <p:nvPr/>
          </p:nvSpPr>
          <p:spPr>
            <a:xfrm>
              <a:off x="4900439" y="4208208"/>
              <a:ext cx="1840568" cy="2616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Forward RICH for hadron PID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8A0D08-8CD0-434F-8DCB-D0F1CC495D61}"/>
                </a:ext>
              </a:extLst>
            </p:cNvPr>
            <p:cNvSpPr txBox="1"/>
            <p:nvPr/>
          </p:nvSpPr>
          <p:spPr>
            <a:xfrm>
              <a:off x="4944601" y="4657078"/>
              <a:ext cx="1752244" cy="1107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20x20 array of 2.2x2.2x18cm</a:t>
              </a:r>
              <a:r>
                <a:rPr lang="en-US" sz="1100" baseline="30000" dirty="0"/>
                <a:t>3</a:t>
              </a:r>
              <a:r>
                <a:rPr lang="en-US" sz="1100" dirty="0"/>
                <a:t> PbWO</a:t>
              </a:r>
              <a:r>
                <a:rPr lang="en-US" sz="1100" baseline="-25000" dirty="0"/>
                <a:t>4</a:t>
              </a:r>
              <a:r>
                <a:rPr lang="en-US" sz="1100" dirty="0"/>
                <a:t> crystals (PHENIX MPC) with 10x10cm square hole (300 crystals total) 3.0-3.3&lt;</a:t>
              </a:r>
              <a:r>
                <a:rPr lang="el-GR" sz="1100" dirty="0"/>
                <a:t>η</a:t>
              </a:r>
              <a:r>
                <a:rPr lang="en-US" sz="1100" dirty="0"/>
                <a:t>&lt;4.0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4E58AD0-5592-4A26-8F0C-DD4FC49E52E0}"/>
                    </a:ext>
                  </a:extLst>
                </p:cNvPr>
                <p:cNvSpPr txBox="1"/>
                <p:nvPr/>
              </p:nvSpPr>
              <p:spPr>
                <a:xfrm>
                  <a:off x="2352050" y="5859666"/>
                  <a:ext cx="2775993" cy="61279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PHENIX </a:t>
                  </a:r>
                  <a:r>
                    <a:rPr lang="en-US" sz="1100" dirty="0" err="1"/>
                    <a:t>PbSC</a:t>
                  </a:r>
                  <a:r>
                    <a:rPr lang="en-US" sz="1100" dirty="0"/>
                    <a:t> modules (5.5x5.5x33cm</a:t>
                  </a:r>
                  <a:r>
                    <a:rPr lang="en-US" sz="1100" baseline="30000" dirty="0"/>
                    <a:t>3</a:t>
                  </a:r>
                  <a:r>
                    <a:rPr lang="en-US" sz="1100" dirty="0"/>
                    <a:t>) organized in 788 groups of 4 (1.4&lt;</a:t>
                  </a:r>
                  <a:r>
                    <a:rPr lang="el-GR" sz="1100" dirty="0"/>
                    <a:t>η</a:t>
                  </a:r>
                  <a:r>
                    <a:rPr lang="en-US" sz="1100" dirty="0"/>
                    <a:t>&lt;3.0-3.3) </a:t>
                  </a:r>
                  <a:r>
                    <a:rPr lang="en-US" sz="1100" dirty="0" err="1"/>
                    <a:t>σ</a:t>
                  </a:r>
                  <a:r>
                    <a:rPr lang="en-US" sz="1100" baseline="-25000" dirty="0" err="1"/>
                    <a:t>E</a:t>
                  </a:r>
                  <a:r>
                    <a:rPr lang="en-US" sz="1100" dirty="0"/>
                    <a:t>/E=8%/</a:t>
                  </a:r>
                  <a14:m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√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4E58AD0-5592-4A26-8F0C-DD4FC49E52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050" y="5859666"/>
                  <a:ext cx="2775993" cy="612796"/>
                </a:xfrm>
                <a:prstGeom prst="rect">
                  <a:avLst/>
                </a:prstGeom>
                <a:blipFill>
                  <a:blip r:embed="rId7"/>
                  <a:stretch>
                    <a:fillRect b="-5882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66BD60C-BCB8-4ACB-AC4C-647A5E6BC3FF}"/>
                </a:ext>
              </a:extLst>
            </p:cNvPr>
            <p:cNvCxnSpPr>
              <a:stCxn id="21" idx="2"/>
            </p:cNvCxnSpPr>
            <p:nvPr/>
          </p:nvCxnSpPr>
          <p:spPr>
            <a:xfrm>
              <a:off x="1518964" y="3385566"/>
              <a:ext cx="271742" cy="86090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61AA962-0C84-42A5-BC8B-F04F6DDEFF2D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2581382" y="3355983"/>
              <a:ext cx="7263" cy="64610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20AD543-2618-4C53-9A8C-580A9E43577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3241642" y="3011922"/>
              <a:ext cx="13369" cy="105906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8FD315D-2143-4B43-BC27-B492CDE777E8}"/>
                </a:ext>
              </a:extLst>
            </p:cNvPr>
            <p:cNvCxnSpPr>
              <a:cxnSpLocks/>
            </p:cNvCxnSpPr>
            <p:nvPr/>
          </p:nvCxnSpPr>
          <p:spPr>
            <a:xfrm>
              <a:off x="3671586" y="2679312"/>
              <a:ext cx="19399" cy="80329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D77F8E4-1824-4F65-94E5-E264E55E57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6808" y="3187408"/>
              <a:ext cx="1420194" cy="103001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73E4C68-43EB-4B57-B771-5E1789A324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1285" y="3218311"/>
              <a:ext cx="1205717" cy="101652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4333CC0-77A0-49AC-B408-6B76F5976A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236" y="3679037"/>
              <a:ext cx="342996" cy="1195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E36FF2A-DC40-44EF-8F9D-DFF2E5A50FDA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3842340" y="4339013"/>
              <a:ext cx="1058099" cy="6133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52E96C9-442D-4C2B-A59C-721AE22DDE8C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 flipV="1">
              <a:off x="4346732" y="4448482"/>
              <a:ext cx="597869" cy="76259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9F6EC60-D449-4D4A-B8DC-687B1103E18F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V="1">
              <a:off x="3740047" y="4949871"/>
              <a:ext cx="329508" cy="90979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69791E5-41C3-4167-9260-3AAC18757B69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1466917" y="4640964"/>
              <a:ext cx="623445" cy="116981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19C7F701-05C9-4508-AA3E-0F751BC0B2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50932" y="2947842"/>
            <a:ext cx="2389362" cy="751136"/>
          </a:xfrm>
          <a:prstGeom prst="bentConnector3">
            <a:avLst>
              <a:gd name="adj1" fmla="val 89447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134D02A-BB3F-44B5-BE68-643EDE0815CD}"/>
              </a:ext>
            </a:extLst>
          </p:cNvPr>
          <p:cNvSpPr txBox="1"/>
          <p:nvPr/>
        </p:nvSpPr>
        <p:spPr>
          <a:xfrm>
            <a:off x="329953" y="33063"/>
            <a:ext cx="261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5. Easy to use vertexing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74D43-B199-469B-ADA3-EB52D66B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BEFF93-DDE2-4C12-AB0C-AFFF4630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1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BC0E-98E1-4293-AE3A-3438D3F4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136525"/>
            <a:ext cx="10515600" cy="947208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r>
              <a:rPr lang="en-US" sz="2000" dirty="0"/>
              <a:t>6. Suite should be modular so swapping detectors in and out does not require a lot of effort such as making changes in multiple places and needing to constantly recompile.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4A309-26FF-42ED-B773-92C71031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7D81C-2467-4716-A689-19D842DA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2CBFA-BFAC-4FE7-85BF-D10606EB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2DF65-2344-4E61-8140-E75ED12848AD}"/>
              </a:ext>
            </a:extLst>
          </p:cNvPr>
          <p:cNvSpPr txBox="1"/>
          <p:nvPr/>
        </p:nvSpPr>
        <p:spPr>
          <a:xfrm>
            <a:off x="-372533" y="1074049"/>
            <a:ext cx="1266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Detectors are configured in ROOT macros, no recompilation needed. Easy maintenance of multiple configurations</a:t>
            </a:r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F985D3F-637F-4E5C-B15B-12D4610AC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7463"/>
          <a:stretch/>
        </p:blipFill>
        <p:spPr>
          <a:xfrm>
            <a:off x="239181" y="1665661"/>
            <a:ext cx="5522041" cy="4231165"/>
          </a:xfrm>
          <a:prstGeom prst="rect">
            <a:avLst/>
          </a:prstGeom>
        </p:spPr>
      </p:pic>
      <p:pic>
        <p:nvPicPr>
          <p:cNvPr id="12" name="Picture 11" descr="A circuit board&#10;&#10;Description automatically generated">
            <a:extLst>
              <a:ext uri="{FF2B5EF4-FFF2-40B4-BE49-F238E27FC236}">
                <a16:creationId xmlns:a16="http://schemas.microsoft.com/office/drawing/2014/main" id="{40E7018B-6700-4BC7-BCE3-11A7BDF13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r="14034"/>
          <a:stretch/>
        </p:blipFill>
        <p:spPr>
          <a:xfrm>
            <a:off x="6304146" y="1665661"/>
            <a:ext cx="5461000" cy="4231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2EF6-CC91-4F4E-A30C-F0369E635E0E}"/>
              </a:ext>
            </a:extLst>
          </p:cNvPr>
          <p:cNvSpPr txBox="1"/>
          <p:nvPr/>
        </p:nvSpPr>
        <p:spPr>
          <a:xfrm>
            <a:off x="2511927" y="6063723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sPHENIX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97660-F194-4721-B186-538EA3FD4134}"/>
              </a:ext>
            </a:extLst>
          </p:cNvPr>
          <p:cNvSpPr txBox="1"/>
          <p:nvPr/>
        </p:nvSpPr>
        <p:spPr>
          <a:xfrm>
            <a:off x="7129990" y="5995804"/>
            <a:ext cx="380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sPHENIX</a:t>
            </a:r>
            <a:r>
              <a:rPr lang="en-US" dirty="0"/>
              <a:t> with forward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86232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BC0E-98E1-4293-AE3A-3438D3F4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136525"/>
            <a:ext cx="10515600" cy="947208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r>
              <a:rPr lang="en-US" sz="2000" dirty="0"/>
              <a:t>6. Suite should be modular so swapping detectors in and out does not require a lot of effort such as making changes in multiple places and needing to constantly recompile.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4A309-26FF-42ED-B773-92C71031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7D81C-2467-4716-A689-19D842DA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2CBFA-BFAC-4FE7-85BF-D10606EB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2DF65-2344-4E61-8140-E75ED12848AD}"/>
              </a:ext>
            </a:extLst>
          </p:cNvPr>
          <p:cNvSpPr txBox="1"/>
          <p:nvPr/>
        </p:nvSpPr>
        <p:spPr>
          <a:xfrm>
            <a:off x="-372533" y="1074049"/>
            <a:ext cx="1266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Detectors are configured in ROOT macros, no recompilation needed. Easy maintenance of multiple configurations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B7A1C1-B09A-48E4-84FD-28D69C358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7"/>
          <a:stretch/>
        </p:blipFill>
        <p:spPr>
          <a:xfrm>
            <a:off x="5960533" y="1721009"/>
            <a:ext cx="5828016" cy="39105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40C5DF-CB90-4F56-9C51-EFCA41189B54}"/>
              </a:ext>
            </a:extLst>
          </p:cNvPr>
          <p:cNvSpPr txBox="1"/>
          <p:nvPr/>
        </p:nvSpPr>
        <p:spPr>
          <a:xfrm>
            <a:off x="6910669" y="5725902"/>
            <a:ext cx="3927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Partial </a:t>
            </a:r>
            <a:r>
              <a:rPr lang="en-US" dirty="0" err="1"/>
              <a:t>JLeic</a:t>
            </a:r>
            <a:r>
              <a:rPr lang="en-US" dirty="0"/>
              <a:t> Detector</a:t>
            </a:r>
          </a:p>
          <a:p>
            <a:pPr algn="ctr"/>
            <a:r>
              <a:rPr lang="en-US" dirty="0"/>
              <a:t>(reverse engineered in 2 days)</a:t>
            </a:r>
          </a:p>
          <a:p>
            <a:pPr algn="ctr"/>
            <a:r>
              <a:rPr lang="en-US" dirty="0"/>
              <a:t>https://github.com/EIC-Detector/g4jleic</a:t>
            </a:r>
          </a:p>
        </p:txBody>
      </p:sp>
      <p:pic>
        <p:nvPicPr>
          <p:cNvPr id="17" name="Picture 16" descr="A circuit board&#10;&#10;Description automatically generated">
            <a:extLst>
              <a:ext uri="{FF2B5EF4-FFF2-40B4-BE49-F238E27FC236}">
                <a16:creationId xmlns:a16="http://schemas.microsoft.com/office/drawing/2014/main" id="{F3728DB4-6316-405D-A490-CF511E89B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r="12845"/>
          <a:stretch/>
        </p:blipFill>
        <p:spPr>
          <a:xfrm>
            <a:off x="296334" y="1721008"/>
            <a:ext cx="5257800" cy="39105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DCB8B3-493D-4247-8B56-5683D64613C3}"/>
              </a:ext>
            </a:extLst>
          </p:cNvPr>
          <p:cNvSpPr txBox="1"/>
          <p:nvPr/>
        </p:nvSpPr>
        <p:spPr>
          <a:xfrm>
            <a:off x="1292704" y="5783951"/>
            <a:ext cx="3265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EID detector based on </a:t>
            </a:r>
            <a:r>
              <a:rPr lang="en-US" dirty="0" err="1"/>
              <a:t>sPHENIX</a:t>
            </a:r>
            <a:endParaRPr lang="en-US" dirty="0"/>
          </a:p>
          <a:p>
            <a:pPr algn="ctr"/>
            <a:r>
              <a:rPr lang="en-US" dirty="0"/>
              <a:t>(different inner tracking + </a:t>
            </a:r>
            <a:r>
              <a:rPr lang="en-US" dirty="0" err="1"/>
              <a:t>emcal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76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EC42-5C7C-42A0-A3CF-469E72D5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0501B-232B-4DEC-B902-819325EE588B}"/>
              </a:ext>
            </a:extLst>
          </p:cNvPr>
          <p:cNvSpPr txBox="1"/>
          <p:nvPr/>
        </p:nvSpPr>
        <p:spPr>
          <a:xfrm>
            <a:off x="444873" y="1002354"/>
            <a:ext cx="1174712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SL7 OS runs in singularity (and docker container)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Very rarely updated (basically never)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Software and 3</a:t>
            </a:r>
            <a:r>
              <a:rPr lang="en-US" sz="2400" baseline="30000" dirty="0"/>
              <a:t>rd</a:t>
            </a:r>
            <a:r>
              <a:rPr lang="en-US" sz="2400" dirty="0"/>
              <a:t> party packages in </a:t>
            </a:r>
            <a:r>
              <a:rPr lang="en-US" sz="2400" dirty="0" err="1"/>
              <a:t>cvmfs</a:t>
            </a:r>
            <a:r>
              <a:rPr lang="en-US" sz="2400" dirty="0"/>
              <a:t> (/</a:t>
            </a:r>
            <a:r>
              <a:rPr lang="en-US" sz="2400" dirty="0" err="1"/>
              <a:t>cvmfs</a:t>
            </a:r>
            <a:r>
              <a:rPr lang="en-US" sz="2400" dirty="0"/>
              <a:t>/eic.opensciencegrid.org)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Works with </a:t>
            </a:r>
            <a:r>
              <a:rPr lang="en-US" sz="2400" dirty="0" err="1"/>
              <a:t>JLab</a:t>
            </a:r>
            <a:r>
              <a:rPr lang="en-US" sz="2400" dirty="0"/>
              <a:t>, RACF and CERN accounts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Should run on the OSG (truth in advertising: not tested yet)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Production campaigns have been run in RACF and LLNL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Non Linux Laptop/desktop installation via Ubuntu VM under </a:t>
            </a:r>
            <a:r>
              <a:rPr lang="en-US" sz="2400" dirty="0" err="1"/>
              <a:t>virtualbox</a:t>
            </a:r>
            <a:r>
              <a:rPr lang="en-US" sz="2400" dirty="0"/>
              <a:t> </a:t>
            </a:r>
          </a:p>
          <a:p>
            <a:pPr marL="1257300" lvl="2" indent="-342900">
              <a:buFont typeface="Wingdings" panose="05000000000000000000" pitchFamily="2" charset="2"/>
              <a:buChar char="à"/>
            </a:pPr>
            <a:r>
              <a:rPr lang="en-US" sz="2400" dirty="0">
                <a:hlinkClick r:id="rId2"/>
              </a:rPr>
              <a:t>https://github.com/sPHENIX-Collaboration/Singularity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Environment setup via sourcing a script</a:t>
            </a:r>
          </a:p>
          <a:p>
            <a:pPr lvl="2"/>
            <a:r>
              <a:rPr lang="en-US" sz="2400" i="1" dirty="0"/>
              <a:t>source /opt/eic.opensciencegrid.org/x8664_sl7/opt/sphenix/core/bin/eic_setup.sh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 keep your own code base in your own repo and just link against this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Help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Mattermost</a:t>
            </a:r>
            <a:r>
              <a:rPr lang="en-US" sz="2400" dirty="0"/>
              <a:t> chat: </a:t>
            </a:r>
            <a:r>
              <a:rPr lang="en-US" sz="2400" dirty="0">
                <a:hlinkClick r:id="rId3"/>
              </a:rPr>
              <a:t>https://chat.sdcc.bnl.gov/eic/channels/fun4all-software-support</a:t>
            </a:r>
            <a:endParaRPr lang="en-US" sz="2400" dirty="0"/>
          </a:p>
          <a:p>
            <a:pPr lvl="3"/>
            <a:r>
              <a:rPr lang="en-US" sz="2400" dirty="0"/>
              <a:t>Non </a:t>
            </a:r>
            <a:r>
              <a:rPr lang="en-US" sz="2400" dirty="0" err="1"/>
              <a:t>racf</a:t>
            </a:r>
            <a:r>
              <a:rPr lang="en-US" sz="2400" dirty="0"/>
              <a:t> accounts need invite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Email: </a:t>
            </a:r>
            <a:r>
              <a:rPr lang="en-US" sz="2400" dirty="0" err="1"/>
              <a:t>pinkenburg</a:t>
            </a:r>
            <a:r>
              <a:rPr lang="en-US" sz="2400" dirty="0"/>
              <a:t> at bnl.gov, </a:t>
            </a:r>
            <a:r>
              <a:rPr lang="en-US" sz="2400" dirty="0" err="1"/>
              <a:t>jinhuang</a:t>
            </a:r>
            <a:r>
              <a:rPr lang="en-US" sz="2400" dirty="0"/>
              <a:t> at bnl.gov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2D2EE-2FAC-44DF-B4B1-5E092E1A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04A8C-2313-4447-AA06-896A526A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9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BC0E-98E1-4293-AE3A-3438D3F4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136525"/>
            <a:ext cx="10515600" cy="947208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r>
              <a:rPr lang="en-US" sz="2000" dirty="0"/>
              <a:t>6. Suite should be modular so swapping detectors in and out does not require a lot of effort such as making changes in multiple places and needing to constantly recompile.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4A309-26FF-42ED-B773-92C71031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2CBFA-BFAC-4FE7-85BF-D10606EB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2DF65-2344-4E61-8140-E75ED12848AD}"/>
              </a:ext>
            </a:extLst>
          </p:cNvPr>
          <p:cNvSpPr txBox="1"/>
          <p:nvPr/>
        </p:nvSpPr>
        <p:spPr>
          <a:xfrm>
            <a:off x="-372533" y="1074049"/>
            <a:ext cx="1266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Detectors are configured in ROOT macros, no recompilation needed. Easy maintenance of multiple configurations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2D924-38B7-47C9-ABAB-E66C16B983E0}"/>
              </a:ext>
            </a:extLst>
          </p:cNvPr>
          <p:cNvGrpSpPr/>
          <p:nvPr/>
        </p:nvGrpSpPr>
        <p:grpSpPr>
          <a:xfrm>
            <a:off x="838200" y="1733363"/>
            <a:ext cx="3630468" cy="1733631"/>
            <a:chOff x="4159820" y="4127319"/>
            <a:chExt cx="3630468" cy="17336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911E2B-570A-44A9-82FD-E634835A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9820" y="4127319"/>
              <a:ext cx="1875354" cy="17336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6CCF8C-5905-4840-85DF-241ED6CDE605}"/>
                </a:ext>
              </a:extLst>
            </p:cNvPr>
            <p:cNvSpPr txBox="1"/>
            <p:nvPr/>
          </p:nvSpPr>
          <p:spPr>
            <a:xfrm>
              <a:off x="6156828" y="4532469"/>
              <a:ext cx="16334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 GeV Au on</a:t>
              </a:r>
            </a:p>
            <a:p>
              <a:r>
                <a:rPr lang="en-US" dirty="0"/>
                <a:t>water phantom</a:t>
              </a:r>
            </a:p>
            <a:p>
              <a:r>
                <a:rPr lang="en-US" dirty="0"/>
                <a:t>(NSRL)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1BD55C-2B32-48BB-BE6D-3AAFA517612D}"/>
              </a:ext>
            </a:extLst>
          </p:cNvPr>
          <p:cNvGrpSpPr/>
          <p:nvPr/>
        </p:nvGrpSpPr>
        <p:grpSpPr>
          <a:xfrm>
            <a:off x="6096000" y="1758696"/>
            <a:ext cx="4223467" cy="2168988"/>
            <a:chOff x="7968533" y="4096315"/>
            <a:chExt cx="4223467" cy="21689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361512-1CCA-4681-BD18-34404E136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8533" y="4096315"/>
              <a:ext cx="2405902" cy="216898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DAF853-B2E5-49B6-A5EB-632EA48585BF}"/>
                </a:ext>
              </a:extLst>
            </p:cNvPr>
            <p:cNvSpPr txBox="1"/>
            <p:nvPr/>
          </p:nvSpPr>
          <p:spPr>
            <a:xfrm>
              <a:off x="10374435" y="4580645"/>
              <a:ext cx="18175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Pythia8 in a 6 layer silicon detector mockup and 2T field</a:t>
              </a:r>
            </a:p>
          </p:txBody>
        </p:sp>
      </p:grpSp>
      <p:pic>
        <p:nvPicPr>
          <p:cNvPr id="21" name="Picture 20" descr="A picture containing building&#10;&#10;Description automatically generated">
            <a:extLst>
              <a:ext uri="{FF2B5EF4-FFF2-40B4-BE49-F238E27FC236}">
                <a16:creationId xmlns:a16="http://schemas.microsoft.com/office/drawing/2014/main" id="{7BE28093-E55D-42C3-A74A-6101CE996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4" y="3829491"/>
            <a:ext cx="2405902" cy="20389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DCA20AA-976D-4068-9254-78DE66A20D8C}"/>
              </a:ext>
            </a:extLst>
          </p:cNvPr>
          <p:cNvGrpSpPr/>
          <p:nvPr/>
        </p:nvGrpSpPr>
        <p:grpSpPr>
          <a:xfrm>
            <a:off x="5787029" y="3943213"/>
            <a:ext cx="5505696" cy="1811457"/>
            <a:chOff x="5787029" y="4366546"/>
            <a:chExt cx="5505696" cy="1811457"/>
          </a:xfrm>
        </p:grpSpPr>
        <p:pic>
          <p:nvPicPr>
            <p:cNvPr id="23" name="Picture 22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6B2E0577-D729-43C5-A659-B2267E82E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29" y="4366546"/>
              <a:ext cx="2738360" cy="1811457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172DD7F-0DB2-4E9A-9E4F-F9FF7D0CDC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9659" y="5519572"/>
              <a:ext cx="83556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CD1CF6-F037-4772-964F-CFCC1557ECA2}"/>
                </a:ext>
              </a:extLst>
            </p:cNvPr>
            <p:cNvSpPr txBox="1"/>
            <p:nvPr/>
          </p:nvSpPr>
          <p:spPr>
            <a:xfrm>
              <a:off x="8887830" y="5334906"/>
              <a:ext cx="2060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Exit hits (outer side)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67C94DD-5ED0-4FF4-A34E-C37482041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1979" y="5146074"/>
              <a:ext cx="131696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85FCED-FFA0-477C-8760-648BCE6E25A2}"/>
                </a:ext>
              </a:extLst>
            </p:cNvPr>
            <p:cNvSpPr txBox="1"/>
            <p:nvPr/>
          </p:nvSpPr>
          <p:spPr>
            <a:xfrm>
              <a:off x="8521554" y="4961408"/>
              <a:ext cx="2245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Entry hits (inner side)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1166B0-DB90-498A-910E-2BC2C3C50FD8}"/>
                </a:ext>
              </a:extLst>
            </p:cNvPr>
            <p:cNvSpPr txBox="1"/>
            <p:nvPr/>
          </p:nvSpPr>
          <p:spPr>
            <a:xfrm>
              <a:off x="8567492" y="5765264"/>
              <a:ext cx="2725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Absolute Coordinates (cm)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CC50FC1-29F2-44C0-BAF9-8020CAEB916F}"/>
                </a:ext>
              </a:extLst>
            </p:cNvPr>
            <p:cNvCxnSpPr/>
            <p:nvPr/>
          </p:nvCxnSpPr>
          <p:spPr>
            <a:xfrm flipH="1">
              <a:off x="8265602" y="5949930"/>
              <a:ext cx="3105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97B21C-9D21-470B-895E-CFC7AD080995}"/>
              </a:ext>
            </a:extLst>
          </p:cNvPr>
          <p:cNvSpPr txBox="1"/>
          <p:nvPr/>
        </p:nvSpPr>
        <p:spPr>
          <a:xfrm>
            <a:off x="3487302" y="4525776"/>
            <a:ext cx="211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Geantino</a:t>
            </a:r>
            <a:r>
              <a:rPr lang="en-US" dirty="0"/>
              <a:t> scan of an example detector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F0E56-90F2-470D-92D9-A399DB24A417}"/>
              </a:ext>
            </a:extLst>
          </p:cNvPr>
          <p:cNvSpPr txBox="1"/>
          <p:nvPr/>
        </p:nvSpPr>
        <p:spPr>
          <a:xfrm>
            <a:off x="2209800" y="5892547"/>
            <a:ext cx="706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https://github.com/EIC-Detector/g4exampledetector/tree/master/simple</a:t>
            </a:r>
          </a:p>
        </p:txBody>
      </p:sp>
    </p:spTree>
    <p:extLst>
      <p:ext uri="{BB962C8B-B14F-4D97-AF65-F5344CB8AC3E}">
        <p14:creationId xmlns:p14="http://schemas.microsoft.com/office/powerpoint/2010/main" val="400563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3F14A86C-3A3A-4EE0-8AE5-8E8E96664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0836"/>
            <a:ext cx="1847361" cy="155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662C6B-847C-412A-AF38-2D66B995C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1" y="1534817"/>
            <a:ext cx="1757039" cy="16360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CBB0B6-A6C7-4510-B2E0-4F2311E3F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3" y="4953804"/>
            <a:ext cx="1928052" cy="1806641"/>
          </a:xfrm>
          <a:prstGeom prst="rect">
            <a:avLst/>
          </a:prstGeom>
        </p:spPr>
      </p:pic>
      <p:pic>
        <p:nvPicPr>
          <p:cNvPr id="27" name="Picture 15">
            <a:extLst>
              <a:ext uri="{FF2B5EF4-FFF2-40B4-BE49-F238E27FC236}">
                <a16:creationId xmlns:a16="http://schemas.microsoft.com/office/drawing/2014/main" id="{43A6FF46-74C7-4E2F-B308-70A5CE603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85" y="457992"/>
            <a:ext cx="274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6754A2-7B7B-42C0-8CE1-484868066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05" y="393705"/>
            <a:ext cx="2997057" cy="16979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DE4226F-DB2A-4C17-9CE5-36D5C0AC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3023" y="4441687"/>
            <a:ext cx="2506504" cy="25163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2AAFDFE-C451-4B9E-A052-1A75741B41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1668" y="457992"/>
            <a:ext cx="2834030" cy="169795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28ED4CC-4065-4129-8EB8-EA7BD0DF6443}"/>
              </a:ext>
            </a:extLst>
          </p:cNvPr>
          <p:cNvGrpSpPr/>
          <p:nvPr/>
        </p:nvGrpSpPr>
        <p:grpSpPr>
          <a:xfrm>
            <a:off x="9943449" y="2367667"/>
            <a:ext cx="2275182" cy="1927025"/>
            <a:chOff x="3123028" y="607988"/>
            <a:chExt cx="2275182" cy="19270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1D05F8D-04AF-4C3E-8F6C-2BE4B7A88AA7}"/>
                </a:ext>
              </a:extLst>
            </p:cNvPr>
            <p:cNvGrpSpPr/>
            <p:nvPr/>
          </p:nvGrpSpPr>
          <p:grpSpPr>
            <a:xfrm>
              <a:off x="3155297" y="607988"/>
              <a:ext cx="2242913" cy="1927025"/>
              <a:chOff x="217402" y="2746378"/>
              <a:chExt cx="2892246" cy="2157413"/>
            </a:xfrm>
          </p:grpSpPr>
          <p:pic>
            <p:nvPicPr>
              <p:cNvPr id="18" name="Picture 16">
                <a:extLst>
                  <a:ext uri="{FF2B5EF4-FFF2-40B4-BE49-F238E27FC236}">
                    <a16:creationId xmlns:a16="http://schemas.microsoft.com/office/drawing/2014/main" id="{4A464DB9-B7E1-4551-9960-31143619FC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810" y="2746378"/>
                <a:ext cx="2890838" cy="2157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5A0390-3075-4FD9-BD16-9911922CB244}"/>
                  </a:ext>
                </a:extLst>
              </p:cNvPr>
              <p:cNvSpPr/>
              <p:nvPr/>
            </p:nvSpPr>
            <p:spPr>
              <a:xfrm>
                <a:off x="217402" y="4636294"/>
                <a:ext cx="125498" cy="2024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BAB6796-E068-4372-B2C1-8D6FC7DF96F8}"/>
                </a:ext>
              </a:extLst>
            </p:cNvPr>
            <p:cNvSpPr/>
            <p:nvPr/>
          </p:nvSpPr>
          <p:spPr>
            <a:xfrm>
              <a:off x="3123028" y="2160443"/>
              <a:ext cx="168812" cy="336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8E24049-278F-4EB9-BBEB-8B0EA19795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4813"/>
            <a:ext cx="2241822" cy="152238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FD69FEB-CF9D-4676-917E-826B8B247070}"/>
              </a:ext>
            </a:extLst>
          </p:cNvPr>
          <p:cNvSpPr txBox="1"/>
          <p:nvPr/>
        </p:nvSpPr>
        <p:spPr>
          <a:xfrm>
            <a:off x="2013426" y="251229"/>
            <a:ext cx="9735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Material budget of </a:t>
            </a:r>
            <a:r>
              <a:rPr lang="en-US" sz="1400" dirty="0" err="1"/>
              <a:t>sPHENIX</a:t>
            </a:r>
            <a:r>
              <a:rPr lang="en-US" sz="1400" dirty="0"/>
              <a:t> inner tracker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B45F9C-85CE-49D9-808B-63E3ADFFC386}"/>
              </a:ext>
            </a:extLst>
          </p:cNvPr>
          <p:cNvSpPr txBox="1"/>
          <p:nvPr/>
        </p:nvSpPr>
        <p:spPr>
          <a:xfrm>
            <a:off x="3808712" y="102758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Rich PID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8899E-C084-48E7-80EA-FCFFF08B05DD}"/>
              </a:ext>
            </a:extLst>
          </p:cNvPr>
          <p:cNvSpPr txBox="1"/>
          <p:nvPr/>
        </p:nvSpPr>
        <p:spPr>
          <a:xfrm>
            <a:off x="6503106" y="149179"/>
            <a:ext cx="158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Forward </a:t>
            </a:r>
            <a:r>
              <a:rPr lang="en-US" sz="1400" dirty="0" err="1"/>
              <a:t>Quarkonia</a:t>
            </a:r>
            <a:endParaRPr lang="en-US" sz="1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EDA140-CCF3-4181-A22E-F36F9BABE331}"/>
              </a:ext>
            </a:extLst>
          </p:cNvPr>
          <p:cNvSpPr txBox="1"/>
          <p:nvPr/>
        </p:nvSpPr>
        <p:spPr>
          <a:xfrm>
            <a:off x="9001058" y="180324"/>
            <a:ext cx="2519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Forward Momentum Resolution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4948149-9E12-4537-885D-FF60E3460466}"/>
              </a:ext>
            </a:extLst>
          </p:cNvPr>
          <p:cNvSpPr txBox="1"/>
          <p:nvPr/>
        </p:nvSpPr>
        <p:spPr>
          <a:xfrm>
            <a:off x="239849" y="2486653"/>
            <a:ext cx="1555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Tracking Efficiency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9AB2EE-C3D5-4FAC-B293-0A861F2F4575}"/>
              </a:ext>
            </a:extLst>
          </p:cNvPr>
          <p:cNvSpPr txBox="1"/>
          <p:nvPr/>
        </p:nvSpPr>
        <p:spPr>
          <a:xfrm>
            <a:off x="245503" y="4368069"/>
            <a:ext cx="140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Physcis</a:t>
            </a:r>
            <a:r>
              <a:rPr lang="en-US" sz="1400" dirty="0"/>
              <a:t> List Calorimeter Test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430030-BE55-471C-AC4A-84C22087F7C1}"/>
              </a:ext>
            </a:extLst>
          </p:cNvPr>
          <p:cNvSpPr txBox="1"/>
          <p:nvPr/>
        </p:nvSpPr>
        <p:spPr>
          <a:xfrm>
            <a:off x="252750" y="5889427"/>
            <a:ext cx="176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TPC with streaming readout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11926A-B438-45DE-B576-BC3E5A755FA3}"/>
              </a:ext>
            </a:extLst>
          </p:cNvPr>
          <p:cNvSpPr txBox="1"/>
          <p:nvPr/>
        </p:nvSpPr>
        <p:spPr>
          <a:xfrm>
            <a:off x="10362488" y="1968053"/>
            <a:ext cx="175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Central Barrel Jet Energy Resolution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16E745-0CD9-497F-B1D7-9E4FE9FD42D3}"/>
              </a:ext>
            </a:extLst>
          </p:cNvPr>
          <p:cNvSpPr txBox="1"/>
          <p:nvPr/>
        </p:nvSpPr>
        <p:spPr>
          <a:xfrm>
            <a:off x="9706977" y="4166298"/>
            <a:ext cx="2393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Forward Jet Energy Resolution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7EFB42-3290-460F-ACC7-DA45846A4B62}"/>
              </a:ext>
            </a:extLst>
          </p:cNvPr>
          <p:cNvSpPr txBox="1"/>
          <p:nvPr/>
        </p:nvSpPr>
        <p:spPr>
          <a:xfrm>
            <a:off x="1947683" y="2150361"/>
            <a:ext cx="8195192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Fun4All Framework is ready for use 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Major collider detector successfully brought through cd-process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Modularity allows easy re-use of existing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Chain from event generator/raw data to final user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Snapshots of chain can be saved, chain can pick up from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Runs in Singularity Container and uses </a:t>
            </a:r>
            <a:r>
              <a:rPr lang="en-US" sz="2400" dirty="0" err="1"/>
              <a:t>cvmfs</a:t>
            </a:r>
            <a:r>
              <a:rPr lang="en-US" sz="2400" dirty="0"/>
              <a:t> for libraries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 on a farm or on a laptop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Running on the OSG and HPC should be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30+ detectors implemented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geometry model enforced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low bar to add existing GEANT4 based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 and active user base already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 via </a:t>
            </a:r>
            <a:r>
              <a:rPr lang="en-US" sz="2000" dirty="0" err="1"/>
              <a:t>Mattermost</a:t>
            </a:r>
            <a:r>
              <a:rPr lang="en-US" sz="2000" dirty="0"/>
              <a:t> channel</a:t>
            </a:r>
          </a:p>
        </p:txBody>
      </p:sp>
    </p:spTree>
    <p:extLst>
      <p:ext uri="{BB962C8B-B14F-4D97-AF65-F5344CB8AC3E}">
        <p14:creationId xmlns:p14="http://schemas.microsoft.com/office/powerpoint/2010/main" val="186837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B0499BB-4D46-49F6-867A-8F498419A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905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G4 program flow within Fun4All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27E141EB-7C54-4749-AF40-EF9DB480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041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Fun4AllServer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6817D573-508A-40CF-AED9-ACEB5C91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0"/>
            <a:ext cx="1164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PHG4Reco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244D4E5-D8CC-413E-ACF8-41229AC7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211" y="2209800"/>
            <a:ext cx="461665" cy="4648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en-US" dirty="0"/>
              <a:t>Node tree</a:t>
            </a:r>
          </a:p>
        </p:txBody>
      </p:sp>
      <p:grpSp>
        <p:nvGrpSpPr>
          <p:cNvPr id="18438" name="Group 6">
            <a:extLst>
              <a:ext uri="{FF2B5EF4-FFF2-40B4-BE49-F238E27FC236}">
                <a16:creationId xmlns:a16="http://schemas.microsoft.com/office/drawing/2014/main" id="{D28D2735-288B-4190-B95C-F48497C20B5B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19401"/>
            <a:ext cx="5486400" cy="823913"/>
            <a:chOff x="1536" y="1776"/>
            <a:chExt cx="3456" cy="519"/>
          </a:xfrm>
        </p:grpSpPr>
        <p:sp>
          <p:nvSpPr>
            <p:cNvPr id="18439" name="Text Box 7">
              <a:extLst>
                <a:ext uri="{FF2B5EF4-FFF2-40B4-BE49-F238E27FC236}">
                  <a16:creationId xmlns:a16="http://schemas.microsoft.com/office/drawing/2014/main" id="{CE17BC4A-04C4-420A-9DCC-47B381379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776"/>
              <a:ext cx="1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Interface Detector 1</a:t>
              </a:r>
            </a:p>
          </p:txBody>
        </p:sp>
        <p:grpSp>
          <p:nvGrpSpPr>
            <p:cNvPr id="18440" name="Group 8">
              <a:extLst>
                <a:ext uri="{FF2B5EF4-FFF2-40B4-BE49-F238E27FC236}">
                  <a16:creationId xmlns:a16="http://schemas.microsoft.com/office/drawing/2014/main" id="{799E264B-83A3-491D-827D-EE62201EB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8" y="1776"/>
              <a:ext cx="1984" cy="519"/>
              <a:chOff x="3008" y="1776"/>
              <a:chExt cx="1984" cy="519"/>
            </a:xfrm>
          </p:grpSpPr>
          <p:sp>
            <p:nvSpPr>
              <p:cNvPr id="18441" name="Text Box 9">
                <a:extLst>
                  <a:ext uri="{FF2B5EF4-FFF2-40B4-BE49-F238E27FC236}">
                    <a16:creationId xmlns:a16="http://schemas.microsoft.com/office/drawing/2014/main" id="{15B8CA91-B376-4C0E-A4E7-0F16E5221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8" y="1776"/>
                <a:ext cx="158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Construct() </a:t>
                </a:r>
                <a:r>
                  <a:rPr lang="en-US" altLang="en-US">
                    <a:sym typeface="Wingdings" panose="05000000000000000000" pitchFamily="2" charset="2"/>
                  </a:rPr>
                  <a:t> Geometry</a:t>
                </a:r>
                <a:endParaRPr lang="en-US" altLang="en-US"/>
              </a:p>
            </p:txBody>
          </p:sp>
          <p:sp>
            <p:nvSpPr>
              <p:cNvPr id="18442" name="Text Box 10">
                <a:extLst>
                  <a:ext uri="{FF2B5EF4-FFF2-40B4-BE49-F238E27FC236}">
                    <a16:creationId xmlns:a16="http://schemas.microsoft.com/office/drawing/2014/main" id="{C2211347-9E98-4C43-BD5F-A2C0684BD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8" y="2064"/>
                <a:ext cx="19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Stepping Action (Hit extraction)</a:t>
                </a:r>
              </a:p>
            </p:txBody>
          </p:sp>
        </p:grpSp>
        <p:sp>
          <p:nvSpPr>
            <p:cNvPr id="18443" name="Line 11">
              <a:extLst>
                <a:ext uri="{FF2B5EF4-FFF2-40B4-BE49-F238E27FC236}">
                  <a16:creationId xmlns:a16="http://schemas.microsoft.com/office/drawing/2014/main" id="{506C2040-D5F7-46AF-8EE7-BA6E969B6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872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2">
              <a:extLst>
                <a:ext uri="{FF2B5EF4-FFF2-40B4-BE49-F238E27FC236}">
                  <a16:creationId xmlns:a16="http://schemas.microsoft.com/office/drawing/2014/main" id="{780F6E97-5FBB-47B5-82DB-DF3905571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920"/>
              <a:ext cx="192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5" name="Text Box 13">
            <a:extLst>
              <a:ext uri="{FF2B5EF4-FFF2-40B4-BE49-F238E27FC236}">
                <a16:creationId xmlns:a16="http://schemas.microsoft.com/office/drawing/2014/main" id="{03F55945-8D68-4080-AAD5-A232EC12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86200"/>
            <a:ext cx="2065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Interface Detector 2</a:t>
            </a:r>
          </a:p>
        </p:txBody>
      </p:sp>
      <p:grpSp>
        <p:nvGrpSpPr>
          <p:cNvPr id="18446" name="Group 14">
            <a:extLst>
              <a:ext uri="{FF2B5EF4-FFF2-40B4-BE49-F238E27FC236}">
                <a16:creationId xmlns:a16="http://schemas.microsoft.com/office/drawing/2014/main" id="{F49A1CC9-DDCD-4635-B8C9-DDEB8BB47DD6}"/>
              </a:ext>
            </a:extLst>
          </p:cNvPr>
          <p:cNvGrpSpPr>
            <a:grpSpLocks/>
          </p:cNvGrpSpPr>
          <p:nvPr/>
        </p:nvGrpSpPr>
        <p:grpSpPr bwMode="auto">
          <a:xfrm>
            <a:off x="6299200" y="3886201"/>
            <a:ext cx="3149600" cy="823913"/>
            <a:chOff x="3008" y="1776"/>
            <a:chExt cx="1984" cy="519"/>
          </a:xfrm>
        </p:grpSpPr>
        <p:sp>
          <p:nvSpPr>
            <p:cNvPr id="18447" name="Text Box 15">
              <a:extLst>
                <a:ext uri="{FF2B5EF4-FFF2-40B4-BE49-F238E27FC236}">
                  <a16:creationId xmlns:a16="http://schemas.microsoft.com/office/drawing/2014/main" id="{68244218-2C32-46FD-807F-96CB745F6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" y="1776"/>
              <a:ext cx="15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Construct() </a:t>
              </a:r>
              <a:r>
                <a:rPr lang="en-US" altLang="en-US">
                  <a:sym typeface="Wingdings" panose="05000000000000000000" pitchFamily="2" charset="2"/>
                </a:rPr>
                <a:t> Geometry</a:t>
              </a:r>
              <a:endParaRPr lang="en-US" altLang="en-US"/>
            </a:p>
          </p:txBody>
        </p:sp>
        <p:sp>
          <p:nvSpPr>
            <p:cNvPr id="18448" name="Text Box 16">
              <a:extLst>
                <a:ext uri="{FF2B5EF4-FFF2-40B4-BE49-F238E27FC236}">
                  <a16:creationId xmlns:a16="http://schemas.microsoft.com/office/drawing/2014/main" id="{A0D3C6A0-A63B-4F98-8F81-535DEE7EB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" y="2064"/>
              <a:ext cx="19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Stepping Action (Hit extraction)</a:t>
              </a:r>
            </a:p>
          </p:txBody>
        </p:sp>
      </p:grpSp>
      <p:sp>
        <p:nvSpPr>
          <p:cNvPr id="18449" name="Line 17">
            <a:extLst>
              <a:ext uri="{FF2B5EF4-FFF2-40B4-BE49-F238E27FC236}">
                <a16:creationId xmlns:a16="http://schemas.microsoft.com/office/drawing/2014/main" id="{0AE7D494-E37C-4B52-AAEF-6C675E1B9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062413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67751CE4-37B1-4D4E-9B8A-B4432D9D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14800"/>
            <a:ext cx="3048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id="{2A44D3C8-BD39-4DCA-935F-9F71EFC35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362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0">
            <a:extLst>
              <a:ext uri="{FF2B5EF4-FFF2-40B4-BE49-F238E27FC236}">
                <a16:creationId xmlns:a16="http://schemas.microsoft.com/office/drawing/2014/main" id="{5361B42E-F28F-4267-8DA8-2FBA39BC2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2004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>
            <a:extLst>
              <a:ext uri="{FF2B5EF4-FFF2-40B4-BE49-F238E27FC236}">
                <a16:creationId xmlns:a16="http://schemas.microsoft.com/office/drawing/2014/main" id="{8340BD04-06FA-4B75-866A-60A66D5FF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752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CED78545-FEA8-4606-9D94-4BA5E4759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411" y="990600"/>
            <a:ext cx="461665" cy="426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en-US" dirty="0"/>
              <a:t>Geant4</a:t>
            </a:r>
          </a:p>
        </p:txBody>
      </p:sp>
      <p:sp>
        <p:nvSpPr>
          <p:cNvPr id="18455" name="Line 23">
            <a:extLst>
              <a:ext uri="{FF2B5EF4-FFF2-40B4-BE49-F238E27FC236}">
                <a16:creationId xmlns:a16="http://schemas.microsoft.com/office/drawing/2014/main" id="{3238ED7B-5E4B-46BB-82CC-0F99DFD8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86000"/>
            <a:ext cx="472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>
            <a:extLst>
              <a:ext uri="{FF2B5EF4-FFF2-40B4-BE49-F238E27FC236}">
                <a16:creationId xmlns:a16="http://schemas.microsoft.com/office/drawing/2014/main" id="{AFF7170C-37F9-4F73-82EF-B83BBFF81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30480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5">
            <a:extLst>
              <a:ext uri="{FF2B5EF4-FFF2-40B4-BE49-F238E27FC236}">
                <a16:creationId xmlns:a16="http://schemas.microsoft.com/office/drawing/2014/main" id="{E56B5BC9-42C3-4A3B-9354-F0C25DCF3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41148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6">
            <a:extLst>
              <a:ext uri="{FF2B5EF4-FFF2-40B4-BE49-F238E27FC236}">
                <a16:creationId xmlns:a16="http://schemas.microsoft.com/office/drawing/2014/main" id="{C354A997-47BC-470B-92AD-4F4307C56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219200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ACD6DD33-1596-4814-8D7D-A756ACFB9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0" y="3505200"/>
            <a:ext cx="381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8">
            <a:extLst>
              <a:ext uri="{FF2B5EF4-FFF2-40B4-BE49-F238E27FC236}">
                <a16:creationId xmlns:a16="http://schemas.microsoft.com/office/drawing/2014/main" id="{5C1CBFCF-6D1D-465D-BAE2-4E15768F0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0" y="4495800"/>
            <a:ext cx="381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>
            <a:extLst>
              <a:ext uri="{FF2B5EF4-FFF2-40B4-BE49-F238E27FC236}">
                <a16:creationId xmlns:a16="http://schemas.microsoft.com/office/drawing/2014/main" id="{67EA3A17-DC85-4381-83BB-5A35922F4E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505200"/>
            <a:ext cx="3505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0">
            <a:extLst>
              <a:ext uri="{FF2B5EF4-FFF2-40B4-BE49-F238E27FC236}">
                <a16:creationId xmlns:a16="http://schemas.microsoft.com/office/drawing/2014/main" id="{4D6EFA3A-6750-4CD9-AE32-4DBFDCDE85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572000"/>
            <a:ext cx="3505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70AFD012-04AD-4850-96AC-204D0E0A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4906963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Digitisation</a:t>
            </a:r>
          </a:p>
        </p:txBody>
      </p:sp>
      <p:sp>
        <p:nvSpPr>
          <p:cNvPr id="18464" name="Line 32">
            <a:extLst>
              <a:ext uri="{FF2B5EF4-FFF2-40B4-BE49-F238E27FC236}">
                <a16:creationId xmlns:a16="http://schemas.microsoft.com/office/drawing/2014/main" id="{3D19F2FC-E515-478C-ABC1-460A71540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514600"/>
            <a:ext cx="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Text Box 33">
            <a:extLst>
              <a:ext uri="{FF2B5EF4-FFF2-40B4-BE49-F238E27FC236}">
                <a16:creationId xmlns:a16="http://schemas.microsoft.com/office/drawing/2014/main" id="{EADE1DCC-6C50-4243-B8D1-3D3D4BD8F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638801"/>
            <a:ext cx="201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Tracking,Clustering</a:t>
            </a:r>
          </a:p>
        </p:txBody>
      </p:sp>
      <p:sp>
        <p:nvSpPr>
          <p:cNvPr id="18466" name="Text Box 34">
            <a:extLst>
              <a:ext uri="{FF2B5EF4-FFF2-40B4-BE49-F238E27FC236}">
                <a16:creationId xmlns:a16="http://schemas.microsoft.com/office/drawing/2014/main" id="{9FEFF65E-4F40-4455-B5AB-B7F079B0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658" y="5193575"/>
            <a:ext cx="1117678" cy="43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/>
              <a:t>RCdaq</a:t>
            </a:r>
            <a:endParaRPr lang="en-US" altLang="en-US" sz="2800" dirty="0"/>
          </a:p>
        </p:txBody>
      </p:sp>
      <p:sp>
        <p:nvSpPr>
          <p:cNvPr id="18467" name="Line 35">
            <a:extLst>
              <a:ext uri="{FF2B5EF4-FFF2-40B4-BE49-F238E27FC236}">
                <a16:creationId xmlns:a16="http://schemas.microsoft.com/office/drawing/2014/main" id="{390C0175-A4D8-42AD-BA5C-4CCD857E65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463569"/>
            <a:ext cx="3124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68" name="Group 36">
            <a:extLst>
              <a:ext uri="{FF2B5EF4-FFF2-40B4-BE49-F238E27FC236}">
                <a16:creationId xmlns:a16="http://schemas.microsoft.com/office/drawing/2014/main" id="{0B2464B0-CEFB-4A94-8EFB-A4BC1DCB4F3F}"/>
              </a:ext>
            </a:extLst>
          </p:cNvPr>
          <p:cNvGrpSpPr>
            <a:grpSpLocks/>
          </p:cNvGrpSpPr>
          <p:nvPr/>
        </p:nvGrpSpPr>
        <p:grpSpPr bwMode="auto">
          <a:xfrm>
            <a:off x="2814638" y="5046663"/>
            <a:ext cx="461962" cy="152400"/>
            <a:chOff x="813" y="3179"/>
            <a:chExt cx="291" cy="96"/>
          </a:xfrm>
        </p:grpSpPr>
        <p:sp>
          <p:nvSpPr>
            <p:cNvPr id="18469" name="Line 37">
              <a:extLst>
                <a:ext uri="{FF2B5EF4-FFF2-40B4-BE49-F238E27FC236}">
                  <a16:creationId xmlns:a16="http://schemas.microsoft.com/office/drawing/2014/main" id="{4A708EAB-8EBF-48C4-A480-D5E87DA90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8">
              <a:extLst>
                <a:ext uri="{FF2B5EF4-FFF2-40B4-BE49-F238E27FC236}">
                  <a16:creationId xmlns:a16="http://schemas.microsoft.com/office/drawing/2014/main" id="{4F510F44-0A34-4FCF-ADCB-CBA94DF8B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71" name="Group 39">
            <a:extLst>
              <a:ext uri="{FF2B5EF4-FFF2-40B4-BE49-F238E27FC236}">
                <a16:creationId xmlns:a16="http://schemas.microsoft.com/office/drawing/2014/main" id="{66D6DBB2-2EED-4E9E-A1F5-62E6BF0D620B}"/>
              </a:ext>
            </a:extLst>
          </p:cNvPr>
          <p:cNvGrpSpPr>
            <a:grpSpLocks/>
          </p:cNvGrpSpPr>
          <p:nvPr/>
        </p:nvGrpSpPr>
        <p:grpSpPr bwMode="auto">
          <a:xfrm>
            <a:off x="2819401" y="5715000"/>
            <a:ext cx="461963" cy="152400"/>
            <a:chOff x="813" y="3179"/>
            <a:chExt cx="291" cy="96"/>
          </a:xfrm>
        </p:grpSpPr>
        <p:sp>
          <p:nvSpPr>
            <p:cNvPr id="18472" name="Line 40">
              <a:extLst>
                <a:ext uri="{FF2B5EF4-FFF2-40B4-BE49-F238E27FC236}">
                  <a16:creationId xmlns:a16="http://schemas.microsoft.com/office/drawing/2014/main" id="{A045A25D-AFAC-4D92-A443-6F8E5C60A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41">
              <a:extLst>
                <a:ext uri="{FF2B5EF4-FFF2-40B4-BE49-F238E27FC236}">
                  <a16:creationId xmlns:a16="http://schemas.microsoft.com/office/drawing/2014/main" id="{3750DA43-53F1-4D1D-AE6E-DCD0C5EE3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4" name="Line 42">
            <a:extLst>
              <a:ext uri="{FF2B5EF4-FFF2-40B4-BE49-F238E27FC236}">
                <a16:creationId xmlns:a16="http://schemas.microsoft.com/office/drawing/2014/main" id="{ABCB4CF7-AC10-4AD0-86C0-690CE4116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5316538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Text Box 43">
            <a:extLst>
              <a:ext uri="{FF2B5EF4-FFF2-40B4-BE49-F238E27FC236}">
                <a16:creationId xmlns:a16="http://schemas.microsoft.com/office/drawing/2014/main" id="{2D6501D2-DE0D-49AD-96E9-38251534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6134101"/>
            <a:ext cx="327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Jet Finding, Upsilons, Photons,…</a:t>
            </a:r>
          </a:p>
        </p:txBody>
      </p:sp>
      <p:grpSp>
        <p:nvGrpSpPr>
          <p:cNvPr id="18476" name="Group 44">
            <a:extLst>
              <a:ext uri="{FF2B5EF4-FFF2-40B4-BE49-F238E27FC236}">
                <a16:creationId xmlns:a16="http://schemas.microsoft.com/office/drawing/2014/main" id="{30D1F356-93D8-4145-A735-FE8BB13A8783}"/>
              </a:ext>
            </a:extLst>
          </p:cNvPr>
          <p:cNvGrpSpPr>
            <a:grpSpLocks/>
          </p:cNvGrpSpPr>
          <p:nvPr/>
        </p:nvGrpSpPr>
        <p:grpSpPr bwMode="auto">
          <a:xfrm>
            <a:off x="2784476" y="6242050"/>
            <a:ext cx="461963" cy="152400"/>
            <a:chOff x="813" y="3179"/>
            <a:chExt cx="291" cy="96"/>
          </a:xfrm>
        </p:grpSpPr>
        <p:sp>
          <p:nvSpPr>
            <p:cNvPr id="18477" name="Line 45">
              <a:extLst>
                <a:ext uri="{FF2B5EF4-FFF2-40B4-BE49-F238E27FC236}">
                  <a16:creationId xmlns:a16="http://schemas.microsoft.com/office/drawing/2014/main" id="{673D3496-CC2D-44B9-B1B7-239FFE07B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179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Line 46">
              <a:extLst>
                <a:ext uri="{FF2B5EF4-FFF2-40B4-BE49-F238E27FC236}">
                  <a16:creationId xmlns:a16="http://schemas.microsoft.com/office/drawing/2014/main" id="{682BCBD1-FAC7-407D-B35F-435939D6F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" y="3275"/>
              <a:ext cx="28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9" name="Line 47">
            <a:extLst>
              <a:ext uri="{FF2B5EF4-FFF2-40B4-BE49-F238E27FC236}">
                <a16:creationId xmlns:a16="http://schemas.microsoft.com/office/drawing/2014/main" id="{5DF1D96D-047C-445F-B919-6D00B50C6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88" y="5943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48">
            <a:extLst>
              <a:ext uri="{FF2B5EF4-FFF2-40B4-BE49-F238E27FC236}">
                <a16:creationId xmlns:a16="http://schemas.microsoft.com/office/drawing/2014/main" id="{1875C168-5820-40EA-89B1-038FA492E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3250" y="60198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Text Box 49">
            <a:extLst>
              <a:ext uri="{FF2B5EF4-FFF2-40B4-BE49-F238E27FC236}">
                <a16:creationId xmlns:a16="http://schemas.microsoft.com/office/drawing/2014/main" id="{65A0EA6F-1F69-4F5A-9FFC-C9FB7665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83723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calls</a:t>
            </a:r>
          </a:p>
        </p:txBody>
      </p:sp>
      <p:sp>
        <p:nvSpPr>
          <p:cNvPr id="18482" name="Line 50">
            <a:extLst>
              <a:ext uri="{FF2B5EF4-FFF2-40B4-BE49-F238E27FC236}">
                <a16:creationId xmlns:a16="http://schemas.microsoft.com/office/drawing/2014/main" id="{AB166D21-B659-46EA-AB61-D27080848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2613" y="6430963"/>
            <a:ext cx="990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Text Box 51">
            <a:extLst>
              <a:ext uri="{FF2B5EF4-FFF2-40B4-BE49-F238E27FC236}">
                <a16:creationId xmlns:a16="http://schemas.microsoft.com/office/drawing/2014/main" id="{3FC1C4DC-BEEC-4B8B-BE69-3796E66E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6248400"/>
            <a:ext cx="1007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dataflow</a:t>
            </a:r>
          </a:p>
        </p:txBody>
      </p:sp>
      <p:sp>
        <p:nvSpPr>
          <p:cNvPr id="18484" name="Line 52">
            <a:extLst>
              <a:ext uri="{FF2B5EF4-FFF2-40B4-BE49-F238E27FC236}">
                <a16:creationId xmlns:a16="http://schemas.microsoft.com/office/drawing/2014/main" id="{D7C53959-5FB1-4908-9551-1221627BB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0714" y="5668963"/>
            <a:ext cx="981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Text Box 53">
            <a:extLst>
              <a:ext uri="{FF2B5EF4-FFF2-40B4-BE49-F238E27FC236}">
                <a16:creationId xmlns:a16="http://schemas.microsoft.com/office/drawing/2014/main" id="{C9E15E4B-8E83-463E-B963-169ACE7A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5486400"/>
            <a:ext cx="725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Setup</a:t>
            </a:r>
          </a:p>
        </p:txBody>
      </p:sp>
      <p:sp>
        <p:nvSpPr>
          <p:cNvPr id="18486" name="Text Box 54">
            <a:extLst>
              <a:ext uri="{FF2B5EF4-FFF2-40B4-BE49-F238E27FC236}">
                <a16:creationId xmlns:a16="http://schemas.microsoft.com/office/drawing/2014/main" id="{C57AAA47-6826-48D1-A984-F99CC2CC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382713"/>
            <a:ext cx="494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Event generator (input file, single particle, pythia8)</a:t>
            </a:r>
          </a:p>
        </p:txBody>
      </p:sp>
      <p:sp>
        <p:nvSpPr>
          <p:cNvPr id="18487" name="Line 55">
            <a:extLst>
              <a:ext uri="{FF2B5EF4-FFF2-40B4-BE49-F238E27FC236}">
                <a16:creationId xmlns:a16="http://schemas.microsoft.com/office/drawing/2014/main" id="{36016DF6-B9AC-44B9-80A8-4B0128F88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143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56">
            <a:extLst>
              <a:ext uri="{FF2B5EF4-FFF2-40B4-BE49-F238E27FC236}">
                <a16:creationId xmlns:a16="http://schemas.microsoft.com/office/drawing/2014/main" id="{C579C745-1197-4E92-A6F3-DF8A5AF9C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600200"/>
            <a:ext cx="1371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57">
            <a:extLst>
              <a:ext uri="{FF2B5EF4-FFF2-40B4-BE49-F238E27FC236}">
                <a16:creationId xmlns:a16="http://schemas.microsoft.com/office/drawing/2014/main" id="{D723C6FF-9E0A-4347-81F5-9C6B9965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6656388"/>
            <a:ext cx="990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Text Box 58">
            <a:extLst>
              <a:ext uri="{FF2B5EF4-FFF2-40B4-BE49-F238E27FC236}">
                <a16:creationId xmlns:a16="http://schemas.microsoft.com/office/drawing/2014/main" id="{E4AF3E89-680D-4A6E-B213-731A1CEE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6473826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Output Files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DF7533-2A0E-45A2-B4D5-9C54C74B8124}"/>
              </a:ext>
            </a:extLst>
          </p:cNvPr>
          <p:cNvSpPr/>
          <p:nvPr/>
        </p:nvSpPr>
        <p:spPr>
          <a:xfrm>
            <a:off x="3962400" y="2710894"/>
            <a:ext cx="5707360" cy="1000683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6ED14F84-2AEA-4DE9-9710-8D68D254F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73" y="1965137"/>
            <a:ext cx="440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Initializes Geant4 before detectors are added</a:t>
            </a:r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0063536E-23D6-4A03-8B7C-CA03F1D1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573" y="5102266"/>
            <a:ext cx="1072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Raw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EC75F8-3F69-4947-A2A5-106C0C13EB35}"/>
              </a:ext>
            </a:extLst>
          </p:cNvPr>
          <p:cNvGrpSpPr/>
          <p:nvPr/>
        </p:nvGrpSpPr>
        <p:grpSpPr>
          <a:xfrm>
            <a:off x="10507029" y="443427"/>
            <a:ext cx="1591415" cy="2471437"/>
            <a:chOff x="10507029" y="443427"/>
            <a:chExt cx="1591415" cy="24714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88FC9DA-F3E0-4A54-901B-DC83A7687AC6}"/>
                </a:ext>
              </a:extLst>
            </p:cNvPr>
            <p:cNvSpPr txBox="1"/>
            <p:nvPr/>
          </p:nvSpPr>
          <p:spPr>
            <a:xfrm>
              <a:off x="10515600" y="606540"/>
              <a:ext cx="158284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Modular: Each detector is its own entity providing the flexibility needed for complex setups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B27459B-786D-4E28-8B64-C9F4F06656C5}"/>
                </a:ext>
              </a:extLst>
            </p:cNvPr>
            <p:cNvSpPr/>
            <p:nvPr/>
          </p:nvSpPr>
          <p:spPr>
            <a:xfrm>
              <a:off x="10507029" y="443427"/>
              <a:ext cx="1526248" cy="2452173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5ED101F-9E52-4049-B9D1-36EBBD80CB36}"/>
              </a:ext>
            </a:extLst>
          </p:cNvPr>
          <p:cNvSpPr txBox="1"/>
          <p:nvPr/>
        </p:nvSpPr>
        <p:spPr>
          <a:xfrm>
            <a:off x="10414279" y="3505200"/>
            <a:ext cx="1896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Generic detectors like boxes, cylinders, cones exist and can be configured on a macro level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A3B4F-71B0-49F4-8FFD-70206C9D826A}"/>
              </a:ext>
            </a:extLst>
          </p:cNvPr>
          <p:cNvSpPr txBox="1"/>
          <p:nvPr/>
        </p:nvSpPr>
        <p:spPr>
          <a:xfrm>
            <a:off x="56272" y="2124791"/>
            <a:ext cx="1917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processing is done by chaining up modules. At every step the state of the Node Tree can be saved and the analysis can pick up where it left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6A2AE35-E269-458C-AD09-4D31D9150BEA}"/>
              </a:ext>
            </a:extLst>
          </p:cNvPr>
          <p:cNvSpPr/>
          <p:nvPr/>
        </p:nvSpPr>
        <p:spPr>
          <a:xfrm>
            <a:off x="1744397" y="5486400"/>
            <a:ext cx="484632" cy="1117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36904-E5CA-4FB5-A6E8-EAD052AD014F}"/>
              </a:ext>
            </a:extLst>
          </p:cNvPr>
          <p:cNvSpPr txBox="1"/>
          <p:nvPr/>
        </p:nvSpPr>
        <p:spPr>
          <a:xfrm>
            <a:off x="15261" y="5543849"/>
            <a:ext cx="175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</a:t>
            </a:r>
            <a:r>
              <a:rPr lang="en-US" dirty="0" err="1"/>
              <a:t>reco</a:t>
            </a:r>
            <a:r>
              <a:rPr lang="en-US" dirty="0"/>
              <a:t> for raw and simulated data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CE480D-9940-448D-AEC8-295532BF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5BDA7-E0B6-4D26-B487-753C9FDB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D91B-8560-4668-8A9A-52A170165C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8D3E-315A-491F-8F0F-839C136B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179433"/>
            <a:ext cx="11938000" cy="1479505"/>
          </a:xfrm>
        </p:spPr>
        <p:txBody>
          <a:bodyPr>
            <a:noAutofit/>
          </a:bodyPr>
          <a:lstStyle/>
          <a:p>
            <a:r>
              <a:rPr lang="en-US" sz="1800" dirty="0"/>
              <a:t>Modularity of the frameworks ( fun4all should be modular, but it is not clear at least to me what happens with g4e): how easy is to replace one tracking detector with another one with a different technology ( sensitive volumes + digitization ). Is the experimental setup (= included detectors) configurable via a .C macro where the user can add each single detector one by one? For instance can only one tracking detector, the beam pipe and the magnet be included?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51E64B64-DEA2-4750-B4C0-50E683D54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0" y="1540114"/>
            <a:ext cx="3702627" cy="213943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E9AD4C0-4F5B-4D90-873B-A029BEB94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0" y="3816077"/>
            <a:ext cx="3702627" cy="2139432"/>
          </a:xfrm>
          <a:prstGeom prst="rect">
            <a:avLst/>
          </a:prstGeom>
        </p:spPr>
      </p:pic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A5ECB7D-EC62-4C29-AD98-878FE9506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68" y="1489844"/>
            <a:ext cx="3702628" cy="213943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C52D1FB-7F7B-46A2-A528-9819444D7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67" y="3923097"/>
            <a:ext cx="3702629" cy="2139433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69B2E1-293F-4D68-AD9B-A887DC76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DB1D2E0-C9C2-4DFF-B686-A394A431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00ABE-5D4E-4832-A3C9-B066BC53D92D}"/>
              </a:ext>
            </a:extLst>
          </p:cNvPr>
          <p:cNvSpPr txBox="1"/>
          <p:nvPr/>
        </p:nvSpPr>
        <p:spPr>
          <a:xfrm>
            <a:off x="4154441" y="1658937"/>
            <a:ext cx="194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EIC detector based on the </a:t>
            </a:r>
            <a:r>
              <a:rPr lang="en-US" dirty="0" err="1"/>
              <a:t>sPHENIX</a:t>
            </a:r>
            <a:r>
              <a:rPr lang="en-US" dirty="0"/>
              <a:t> magnet:</a:t>
            </a:r>
          </a:p>
          <a:p>
            <a:r>
              <a:rPr lang="en-US" dirty="0"/>
              <a:t>Complete detector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2B1C1-B39A-44D4-87F2-C2076408BB5C}"/>
              </a:ext>
            </a:extLst>
          </p:cNvPr>
          <p:cNvSpPr txBox="1"/>
          <p:nvPr/>
        </p:nvSpPr>
        <p:spPr>
          <a:xfrm>
            <a:off x="4170218" y="4159531"/>
            <a:ext cx="194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EIC detector based on </a:t>
            </a:r>
            <a:r>
              <a:rPr lang="en-US" dirty="0" err="1"/>
              <a:t>sPHENIX</a:t>
            </a:r>
            <a:r>
              <a:rPr lang="en-US" dirty="0"/>
              <a:t> magnet:</a:t>
            </a:r>
          </a:p>
          <a:p>
            <a:r>
              <a:rPr lang="en-US" dirty="0"/>
              <a:t>tracking system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7F670-BEFE-497E-B628-44C0700CCD40}"/>
              </a:ext>
            </a:extLst>
          </p:cNvPr>
          <p:cNvSpPr txBox="1"/>
          <p:nvPr/>
        </p:nvSpPr>
        <p:spPr>
          <a:xfrm>
            <a:off x="10210994" y="1646413"/>
            <a:ext cx="194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EIC detector based on the </a:t>
            </a:r>
            <a:r>
              <a:rPr lang="en-US" dirty="0" err="1"/>
              <a:t>sPHENIX</a:t>
            </a:r>
            <a:r>
              <a:rPr lang="en-US" dirty="0"/>
              <a:t> magnet: Calorimeters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D5C090-EC34-44FE-A7A1-8B8F07667CD2}"/>
              </a:ext>
            </a:extLst>
          </p:cNvPr>
          <p:cNvSpPr txBox="1"/>
          <p:nvPr/>
        </p:nvSpPr>
        <p:spPr>
          <a:xfrm>
            <a:off x="10131907" y="4159531"/>
            <a:ext cx="194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EIC detector based on the </a:t>
            </a:r>
            <a:r>
              <a:rPr lang="en-US" dirty="0" err="1"/>
              <a:t>sPHENIX</a:t>
            </a:r>
            <a:r>
              <a:rPr lang="en-US" dirty="0"/>
              <a:t> magnet:</a:t>
            </a:r>
          </a:p>
          <a:p>
            <a:r>
              <a:rPr lang="en-US" dirty="0" err="1"/>
              <a:t>pid</a:t>
            </a:r>
            <a:r>
              <a:rPr lang="en-US" dirty="0"/>
              <a:t> detectors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543AD-B090-40D5-9C26-FF4802BA609C}"/>
              </a:ext>
            </a:extLst>
          </p:cNvPr>
          <p:cNvSpPr txBox="1"/>
          <p:nvPr/>
        </p:nvSpPr>
        <p:spPr>
          <a:xfrm>
            <a:off x="2613805" y="6180139"/>
            <a:ext cx="620003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No recompilation, just true/false settings in ROOT macro</a:t>
            </a:r>
          </a:p>
        </p:txBody>
      </p:sp>
    </p:spTree>
    <p:extLst>
      <p:ext uri="{BB962C8B-B14F-4D97-AF65-F5344CB8AC3E}">
        <p14:creationId xmlns:p14="http://schemas.microsoft.com/office/powerpoint/2010/main" val="378914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8D3E-315A-491F-8F0F-839C136B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179433"/>
            <a:ext cx="11938000" cy="1479505"/>
          </a:xfrm>
        </p:spPr>
        <p:txBody>
          <a:bodyPr>
            <a:noAutofit/>
          </a:bodyPr>
          <a:lstStyle/>
          <a:p>
            <a:r>
              <a:rPr lang="en-US" sz="1800" dirty="0"/>
              <a:t>Modularity of the frameworks ( fun4all should be modular, but it is not clear at least to me what happens with g4e): how easy is to replace one tracking detector with another one with a different technology ( sensitive volumes + digitization ). Is the experimental setup (= included detectors) configurable via a .C macro where the user can add each single detector one by one? For instance can only one tracking detector, the beam pipe and the magnet be included?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5B8C1820-3FE2-4ED1-BD36-E307751FB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3"/>
          <a:stretch/>
        </p:blipFill>
        <p:spPr>
          <a:xfrm>
            <a:off x="135466" y="1849083"/>
            <a:ext cx="6203737" cy="3975983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69B2E1-293F-4D68-AD9B-A887DC76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C87ECF4-D39D-44B3-BB56-1828E23C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DB1D2E0-C9C2-4DFF-B686-A394A431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5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DF8505-8952-417C-8880-CC5DBF03C966}"/>
              </a:ext>
            </a:extLst>
          </p:cNvPr>
          <p:cNvSpPr txBox="1"/>
          <p:nvPr/>
        </p:nvSpPr>
        <p:spPr>
          <a:xfrm>
            <a:off x="6584736" y="1528750"/>
            <a:ext cx="5014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Inner tracker replaced by old 6 layer silicon mockup </a:t>
            </a:r>
            <a:r>
              <a:rPr lang="en-US" sz="2400" dirty="0">
                <a:sym typeface="Wingdings" panose="05000000000000000000" pitchFamily="2" charset="2"/>
              </a:rPr>
              <a:t> replaced sub-macro which implements </a:t>
            </a:r>
            <a:r>
              <a:rPr lang="en-US" sz="2400" dirty="0" err="1">
                <a:sym typeface="Wingdings" panose="05000000000000000000" pitchFamily="2" charset="2"/>
              </a:rPr>
              <a:t>TPC+inner</a:t>
            </a:r>
            <a:r>
              <a:rPr lang="en-US" sz="2400" dirty="0">
                <a:sym typeface="Wingdings" panose="05000000000000000000" pitchFamily="2" charset="2"/>
              </a:rPr>
              <a:t> tracking by sub-macro implementing 6 layer silicon. No recompilation, no code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50014-6574-4D62-97DE-ED4531598523}"/>
              </a:ext>
            </a:extLst>
          </p:cNvPr>
          <p:cNvSpPr txBox="1"/>
          <p:nvPr/>
        </p:nvSpPr>
        <p:spPr>
          <a:xfrm>
            <a:off x="6567803" y="3837074"/>
            <a:ext cx="5488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Sensitive volumes are activated in macro, absorber/support structures can be sensitive allowing to “measure” energy dumped in absorber or doing </a:t>
            </a:r>
            <a:r>
              <a:rPr lang="en-US" sz="2400" dirty="0" err="1"/>
              <a:t>geantino</a:t>
            </a:r>
            <a:r>
              <a:rPr lang="en-US" sz="2400" dirty="0"/>
              <a:t> scans to verify geometry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A173B-CD49-4BA0-9106-FF3166F2F551}"/>
              </a:ext>
            </a:extLst>
          </p:cNvPr>
          <p:cNvSpPr txBox="1"/>
          <p:nvPr/>
        </p:nvSpPr>
        <p:spPr>
          <a:xfrm>
            <a:off x="6623899" y="5776066"/>
            <a:ext cx="506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Digitization done during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400057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32F7-F4BD-4C78-BD52-73875709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36525"/>
            <a:ext cx="11806870" cy="1554163"/>
          </a:xfrm>
        </p:spPr>
        <p:txBody>
          <a:bodyPr>
            <a:noAutofit/>
          </a:bodyPr>
          <a:lstStyle/>
          <a:p>
            <a:r>
              <a:rPr lang="en-US" sz="2400" dirty="0"/>
              <a:t>Access to the geometry / segmentation and the kinematics : can the user access to the geometry and kinematic quantities in parallel with the reconstructed quantities? Can one user load the event </a:t>
            </a:r>
            <a:r>
              <a:rPr lang="en-US" sz="2400" dirty="0" err="1"/>
              <a:t>i-th</a:t>
            </a:r>
            <a:r>
              <a:rPr lang="en-US" sz="2400" dirty="0"/>
              <a:t> in reconstruction and access the event </a:t>
            </a:r>
            <a:r>
              <a:rPr lang="en-US" sz="2400" dirty="0" err="1"/>
              <a:t>i-th</a:t>
            </a:r>
            <a:r>
              <a:rPr lang="en-US" sz="2400" dirty="0"/>
              <a:t> in the kinematics? -&gt; This doubts overlap with the "Simulation Needs" of the gaseous detector.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3C037-3F1D-46B4-B0C2-3B96E487BFCB}"/>
              </a:ext>
            </a:extLst>
          </p:cNvPr>
          <p:cNvSpPr txBox="1"/>
          <p:nvPr/>
        </p:nvSpPr>
        <p:spPr>
          <a:xfrm>
            <a:off x="157717" y="1893888"/>
            <a:ext cx="11999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objects are accessible to any module (and can be written out and read back)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have the capability to write multiple output files in parallel containing different objects and synchronize them during readback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Full Truth information is preserved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Evaluators for tracking, calorimeters and jets exist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to track everything back to the input particle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Geometry is kept in </a:t>
            </a:r>
            <a:r>
              <a:rPr lang="en-US" sz="2400" dirty="0" err="1"/>
              <a:t>TGeo</a:t>
            </a:r>
            <a:r>
              <a:rPr lang="en-US" sz="2400" dirty="0"/>
              <a:t>, relevant geometry and parameters (for tracking and clustering) are passed on and accessible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Dirty little secret – using the full GEANT4 geometry for tracking is a dumb idea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9FAB2-92B5-457F-AFC3-36A8C0DB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B3C37-42AE-41CF-B7D0-8C968412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5E8AB-E84A-4D1A-B401-2899F544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9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9CB8F-596D-427F-805E-490984A0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59" y="136525"/>
            <a:ext cx="11887882" cy="1699202"/>
          </a:xfrm>
        </p:spPr>
        <p:txBody>
          <a:bodyPr>
            <a:noAutofit/>
          </a:bodyPr>
          <a:lstStyle/>
          <a:p>
            <a:r>
              <a:rPr lang="en-US" sz="2000" dirty="0"/>
              <a:t>Tracking algorithms : is there already one working algorithm in both </a:t>
            </a:r>
            <a:r>
              <a:rPr lang="en-US" sz="2000" dirty="0" err="1"/>
              <a:t>softwares</a:t>
            </a:r>
            <a:r>
              <a:rPr lang="en-US" sz="2000" dirty="0"/>
              <a:t>? Can one switch from a general common tracking algorithm to a gaseous standalone one or to a Silicon standalone one? Can several track finding algorithms be considered? ( Kalman filter, Cellular automaton, etc.). Clearly this point can also be discussed at a later stage, nevertheless it may be interesting to start talking on what is currently implemented and start thinking together on how to proceed.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349C5-624D-4F8A-9A56-1B87FF790DB2}"/>
              </a:ext>
            </a:extLst>
          </p:cNvPr>
          <p:cNvSpPr txBox="1"/>
          <p:nvPr/>
        </p:nvSpPr>
        <p:spPr>
          <a:xfrm>
            <a:off x="262296" y="1835727"/>
            <a:ext cx="11667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Genfit</a:t>
            </a:r>
            <a:r>
              <a:rPr lang="en-US" sz="2400" dirty="0"/>
              <a:t> based tracking with Rave vertex fitting is available in the central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Fast momentum reconstruction (fitting just the truth hits) is available (central and forward)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Silicon layer only tracking should be available (worked at some point, need to confirm if still functional)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cellular automatons (based on Alice, another based on STARs) are under development as fast track seeders (for e-p/</a:t>
            </a:r>
            <a:r>
              <a:rPr lang="en-US" sz="2400" dirty="0" err="1"/>
              <a:t>eA</a:t>
            </a:r>
            <a:r>
              <a:rPr lang="en-US" sz="2400" dirty="0"/>
              <a:t> multiplicities probably good for tracking)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ACTS actively being worked on, silicon is partially implemented – TPC is expected to work by summer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DE28-A130-4E8B-BAD1-E54FDAAD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3F9D1-9674-4840-8C63-A093C87E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Tracking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5BA26-D126-4614-90C1-DC06AFB4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8D92-301E-40B8-BA61-04281FA638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CA from Alice </a:t>
            </a:r>
            <a:r>
              <a:rPr lang="en-US" dirty="0"/>
              <a:t>for Seeding</a:t>
            </a:r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415600" y="4642333"/>
            <a:ext cx="11360800" cy="144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MinBias+PU still processing</a:t>
            </a:r>
            <a:endParaRPr dirty="0"/>
          </a:p>
          <a:p>
            <a:r>
              <a:rPr lang="en" dirty="0"/>
              <a:t>MinBias efficiency almost indistinguishable from 100% (95% minimum except for pt=0 bin)</a:t>
            </a:r>
            <a:endParaRPr dirty="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67" y="1560167"/>
            <a:ext cx="4424031" cy="2878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7960F-B4FC-43DA-A971-837E9CC802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A3AE88-26D2-4186-B45B-7ED5881DE1A9}"/>
              </a:ext>
            </a:extLst>
          </p:cNvPr>
          <p:cNvGrpSpPr/>
          <p:nvPr/>
        </p:nvGrpSpPr>
        <p:grpSpPr>
          <a:xfrm>
            <a:off x="6993732" y="1371301"/>
            <a:ext cx="2793468" cy="3281033"/>
            <a:chOff x="5594560" y="1371300"/>
            <a:chExt cx="2028986" cy="2540548"/>
          </a:xfrm>
        </p:grpSpPr>
        <p:pic>
          <p:nvPicPr>
            <p:cNvPr id="7" name="Picture 6" descr="C:\Users\root\Documents\cipanp2012\decadal\sPHENIX_Hijing-8-10fm.png">
              <a:extLst>
                <a:ext uri="{FF2B5EF4-FFF2-40B4-BE49-F238E27FC236}">
                  <a16:creationId xmlns:a16="http://schemas.microsoft.com/office/drawing/2014/main" id="{30E4DD69-D203-47EE-8163-3A8689B01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560" y="1371300"/>
              <a:ext cx="2028986" cy="2028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6C98AA-827A-436D-A520-2842E8551A5C}"/>
                </a:ext>
              </a:extLst>
            </p:cNvPr>
            <p:cNvSpPr txBox="1"/>
            <p:nvPr/>
          </p:nvSpPr>
          <p:spPr>
            <a:xfrm>
              <a:off x="5643564" y="3411385"/>
              <a:ext cx="1930978" cy="50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Very peripheral heavy ion collision from </a:t>
              </a:r>
              <a:r>
                <a:rPr lang="en-US" dirty="0" err="1"/>
                <a:t>hijing</a:t>
              </a:r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1C8434-5EE5-47CC-A595-A8252A1BEE73}"/>
              </a:ext>
            </a:extLst>
          </p:cNvPr>
          <p:cNvSpPr txBox="1"/>
          <p:nvPr/>
        </p:nvSpPr>
        <p:spPr>
          <a:xfrm>
            <a:off x="9942056" y="2019765"/>
            <a:ext cx="2086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Just to show what kind of tracking problems we are dealing with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Initial High-Occupancy Tests: Efficiency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4740167"/>
            <a:ext cx="11208000" cy="135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MinBias sample: seeding efficiency basically indistinguishable from 100%</a:t>
            </a:r>
            <a:endParaRPr/>
          </a:p>
          <a:p>
            <a:r>
              <a:rPr lang="en"/>
              <a:t>MinBias+PU sample: seeding efficiency at roughly 90%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500" y="1560167"/>
            <a:ext cx="4566197" cy="29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998" y="1560167"/>
            <a:ext cx="4598092" cy="29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28023-22F0-4DDA-8CD0-A90DC88C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2237</Words>
  <Application>Microsoft Office PowerPoint</Application>
  <PresentationFormat>Widescreen</PresentationFormat>
  <Paragraphs>236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Cambria Math</vt:lpstr>
      <vt:lpstr>Wingdings</vt:lpstr>
      <vt:lpstr>Office Theme</vt:lpstr>
      <vt:lpstr>Tracking with Fun4All</vt:lpstr>
      <vt:lpstr>Distribution</vt:lpstr>
      <vt:lpstr>G4 program flow within Fun4All</vt:lpstr>
      <vt:lpstr>Modularity of the frameworks ( fun4all should be modular, but it is not clear at least to me what happens with g4e): how easy is to replace one tracking detector with another one with a different technology ( sensitive volumes + digitization ). Is the experimental setup (= included detectors) configurable via a .C macro where the user can add each single detector one by one? For instance can only one tracking detector, the beam pipe and the magnet be included? </vt:lpstr>
      <vt:lpstr>Modularity of the frameworks ( fun4all should be modular, but it is not clear at least to me what happens with g4e): how easy is to replace one tracking detector with another one with a different technology ( sensitive volumes + digitization ). Is the experimental setup (= included detectors) configurable via a .C macro where the user can add each single detector one by one? For instance can only one tracking detector, the beam pipe and the magnet be included? </vt:lpstr>
      <vt:lpstr>Access to the geometry / segmentation and the kinematics : can the user access to the geometry and kinematic quantities in parallel with the reconstructed quantities? Can one user load the event i-th in reconstruction and access the event i-th in the kinematics? -&gt; This doubts overlap with the "Simulation Needs" of the gaseous detector.</vt:lpstr>
      <vt:lpstr>Tracking algorithms : is there already one working algorithm in both softwares? Can one switch from a general common tracking algorithm to a gaseous standalone one or to a Silicon standalone one? Can several track finding algorithms be considered? ( Kalman filter, Cellular automaton, etc.). Clearly this point can also be discussed at a later stage, nevertheless it may be interesting to start talking on what is currently implemented and start thinking together on how to proceed.</vt:lpstr>
      <vt:lpstr>CA from Alice for Seeding</vt:lpstr>
      <vt:lpstr>Initial High-Occupancy Tests: Efficiency</vt:lpstr>
      <vt:lpstr>Initial High-Occupancy Tests: nHits</vt:lpstr>
      <vt:lpstr>ACTS in Fun4All</vt:lpstr>
      <vt:lpstr>Status of ACTS in Fun4All</vt:lpstr>
      <vt:lpstr>Flexibility of the digitization+clusterization of the code : how easy is to implement different read-out options ( e.g.: pixel pitch, pads, etc.) and clustering algorithms. Are there common base classes? How easy is for the detector developers to implement more read out options (e.g.: different inherited classes)? -&gt; This doubts overlap with the "Simulation Needs" of the gaseous detector.</vt:lpstr>
      <vt:lpstr>Your Reconstruction Module</vt:lpstr>
      <vt:lpstr> 1. Various types of digitization schemes supported by the track fitting code § TPC § X-Y (planar trackers, i.e. GEMs) § Z-𝜙 (cylindrical trackers, e.g. cylindrical 𝑀𝑃𝐺𝐷 ) 2. Track fitting code should available and usable § No hard coded detector lists or sensitive volumes § Automatic geometry match along the simulation -&gt; digitization -&gt; reconstruction chain 3. Symmetric access to simulated (truth) and reconstructed quantities § e.g. track parameterizations at various locations </vt:lpstr>
      <vt:lpstr>4. Material scans</vt:lpstr>
      <vt:lpstr>Leptoquark Study for an EIC Detector Based on Babar Magnet</vt:lpstr>
      <vt:lpstr> 6. Suite should be modular so swapping detectors in and out does not require a lot of effort such as making changes in multiple places and needing to constantly recompile. </vt:lpstr>
      <vt:lpstr> 6. Suite should be modular so swapping detectors in and out does not require a lot of effort such as making changes in multiple places and needing to constantly recompile. </vt:lpstr>
      <vt:lpstr> 6. Suite should be modular so swapping detectors in and out does not require a lot of effort such as making changes in multiple places and needing to constantly recompile.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with Fun4All</dc:title>
  <dc:creator>pinkenbu</dc:creator>
  <cp:lastModifiedBy>pinkenbu</cp:lastModifiedBy>
  <cp:revision>49</cp:revision>
  <dcterms:created xsi:type="dcterms:W3CDTF">2020-02-26T21:11:07Z</dcterms:created>
  <dcterms:modified xsi:type="dcterms:W3CDTF">2020-02-27T17:46:52Z</dcterms:modified>
</cp:coreProperties>
</file>