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58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4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9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E1B22-F48A-4E50-9071-CFA4966B640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3F1F5-9BCF-4684-9E07-F71B9DE7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F1F5-9BCF-4684-9E07-F71B9DE76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8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F1F5-9BCF-4684-9E07-F71B9DE76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AB88-DF57-47E5-ACD2-86D966770DB5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1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6F5C-36E2-4CAC-A2EC-8AA1EB734ED4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B50A-C962-401A-B86D-5E048ABA06AB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F09D-4A1C-4338-B458-E34F7A3ABEE5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7A91-B870-4B3C-954B-820E4427BF7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10A-B29A-40F2-BD6B-6FBA0C2EAF54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9B3-DA88-4DF2-87EC-803976B13D1C}" type="datetime1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F9E3-5C8D-4C4E-A21E-A655BF18A154}" type="datetime1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A90D-B818-464C-844D-1EA453F93D1C}" type="datetime1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5C35-A379-46F9-906E-3932BF76AE19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600C-4BB4-4122-B87F-95E56A564AEC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" y="0"/>
            <a:ext cx="91426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470" y="53341"/>
            <a:ext cx="654177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" y="678180"/>
            <a:ext cx="8614410" cy="573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8220" y="6621780"/>
            <a:ext cx="944880" cy="16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BBF7-4F3A-4CE6-93D5-8A1AED4457BA}" type="datetime1">
              <a:rPr lang="en-US" smtClean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4080" y="6621780"/>
            <a:ext cx="4069080" cy="16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621780"/>
            <a:ext cx="918210" cy="16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5F3A-B3CE-45AA-8321-6AC4444D48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89" y="20324"/>
            <a:ext cx="2184537" cy="5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9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hcnet.org/projects/olimps" TargetMode="External"/><Relationship Id="rId2" Type="http://schemas.openxmlformats.org/officeDocument/2006/relationships/hyperlink" Target="mailto:Michael.Bredel@cern.ch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" y="1122363"/>
            <a:ext cx="8717280" cy="2387600"/>
          </a:xfrm>
        </p:spPr>
        <p:txBody>
          <a:bodyPr/>
          <a:lstStyle/>
          <a:p>
            <a:r>
              <a:rPr lang="en-US" dirty="0" err="1" smtClean="0"/>
              <a:t>OLiMPS</a:t>
            </a:r>
            <a:r>
              <a:rPr lang="en-US" dirty="0" smtClean="0"/>
              <a:t> – </a:t>
            </a:r>
            <a:r>
              <a:rPr lang="en-US" dirty="0" err="1" smtClean="0"/>
              <a:t>OpenFlow</a:t>
            </a:r>
            <a:r>
              <a:rPr lang="en-US" dirty="0" smtClean="0"/>
              <a:t> Link-layer </a:t>
            </a:r>
            <a:r>
              <a:rPr lang="en-US" dirty="0" err="1" smtClean="0"/>
              <a:t>MultiPath</a:t>
            </a:r>
            <a:r>
              <a:rPr lang="en-US" dirty="0" smtClean="0"/>
              <a:t> Switching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Michael Bredel (Caltech)</a:t>
            </a:r>
          </a:p>
          <a:p>
            <a:r>
              <a:rPr lang="en-US" dirty="0" smtClean="0"/>
              <a:t>Prof. Harvey Newman (Caltech; PI)</a:t>
            </a:r>
          </a:p>
          <a:p>
            <a:r>
              <a:rPr lang="en-US" dirty="0"/>
              <a:t>Dr. </a:t>
            </a:r>
            <a:r>
              <a:rPr lang="en-US" dirty="0" err="1"/>
              <a:t>Artur</a:t>
            </a:r>
            <a:r>
              <a:rPr lang="en-US" dirty="0"/>
              <a:t> </a:t>
            </a:r>
            <a:r>
              <a:rPr lang="en-US" dirty="0" err="1"/>
              <a:t>Barczyk</a:t>
            </a:r>
            <a:r>
              <a:rPr lang="en-US" dirty="0"/>
              <a:t> (Caltech)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7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678180"/>
            <a:ext cx="8614410" cy="5737860"/>
          </a:xfrm>
        </p:spPr>
        <p:txBody>
          <a:bodyPr/>
          <a:lstStyle/>
          <a:p>
            <a:r>
              <a:rPr lang="en-US" dirty="0" smtClean="0"/>
              <a:t>Research context: Efficient interconnection between nodes </a:t>
            </a:r>
            <a:br>
              <a:rPr lang="en-US" dirty="0" smtClean="0"/>
            </a:br>
            <a:r>
              <a:rPr lang="en-US" dirty="0" smtClean="0"/>
              <a:t>in a network</a:t>
            </a:r>
          </a:p>
          <a:p>
            <a:r>
              <a:rPr lang="en-US" dirty="0" smtClean="0"/>
              <a:t>Practical context: LHC Open Network Environment (</a:t>
            </a:r>
            <a:r>
              <a:rPr lang="en-US" dirty="0" err="1" smtClean="0"/>
              <a:t>LHCone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OLiMPS</a:t>
            </a:r>
            <a:r>
              <a:rPr lang="en-US" dirty="0" smtClean="0"/>
              <a:t> – </a:t>
            </a:r>
            <a:r>
              <a:rPr lang="en-US" dirty="0" err="1" smtClean="0"/>
              <a:t>OpenFlow</a:t>
            </a:r>
            <a:r>
              <a:rPr lang="en-US" dirty="0" smtClean="0"/>
              <a:t> Link-layer </a:t>
            </a:r>
            <a:r>
              <a:rPr lang="en-US" dirty="0" err="1" smtClean="0"/>
              <a:t>MultiPath</a:t>
            </a:r>
            <a:r>
              <a:rPr lang="en-US" dirty="0" smtClean="0"/>
              <a:t> Switching</a:t>
            </a:r>
          </a:p>
          <a:p>
            <a:pPr lvl="1"/>
            <a:r>
              <a:rPr lang="en-US" dirty="0" smtClean="0"/>
              <a:t>Addresses the problem of topology limitations in large-scale layer-2 networks</a:t>
            </a:r>
          </a:p>
          <a:p>
            <a:pPr lvl="1"/>
            <a:r>
              <a:rPr lang="en-US" dirty="0" smtClean="0"/>
              <a:t>Removes the necessity of a tree structure in the topology achieved through the use of the Spanning Tree Protocol</a:t>
            </a:r>
          </a:p>
          <a:p>
            <a:pPr lvl="1"/>
            <a:r>
              <a:rPr lang="en-US" dirty="0" smtClean="0"/>
              <a:t>Allows for per-flow multipath switching and increases the robustness and efficiency of layer-2  network resources</a:t>
            </a:r>
          </a:p>
          <a:p>
            <a:pPr lvl="1"/>
            <a:r>
              <a:rPr lang="en-US" dirty="0" smtClean="0"/>
              <a:t>Integrates dynamic circuit provisioning systems, like OSCARS,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5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Solution: </a:t>
            </a:r>
            <a:r>
              <a:rPr lang="en-US" dirty="0" err="1" smtClean="0"/>
              <a:t>OLiMPS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SDN/</a:t>
            </a:r>
            <a:r>
              <a:rPr lang="en-US" dirty="0" err="1" smtClean="0"/>
              <a:t>OpenFlow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A centralized out-of-band control to construct a robust multipath system without modifications of to the layer-2 frame structure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OLiMPS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 controller (based on Floodlight)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dirty="0" smtClean="0"/>
          </a:p>
          <a:p>
            <a:r>
              <a:rPr lang="en-US" dirty="0" smtClean="0"/>
              <a:t>Download at http://www.uslhcnet.org/projects/olimps/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27" y="2730333"/>
            <a:ext cx="4361427" cy="30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6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Solution</a:t>
            </a:r>
            <a:r>
              <a:rPr lang="en-US" dirty="0" smtClean="0"/>
              <a:t>: OSCARS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OLiMPS</a:t>
            </a:r>
            <a:r>
              <a:rPr lang="en-US" dirty="0"/>
              <a:t>/OSCARS interface</a:t>
            </a:r>
          </a:p>
          <a:p>
            <a:r>
              <a:rPr lang="en-US" dirty="0"/>
              <a:t>User (or application) requests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</a:t>
            </a:r>
            <a:r>
              <a:rPr lang="en-US" dirty="0"/>
              <a:t>setup from </a:t>
            </a:r>
            <a:r>
              <a:rPr lang="en-US" dirty="0" err="1"/>
              <a:t>OLiMPS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controller</a:t>
            </a:r>
            <a:endParaRPr lang="en-US" dirty="0"/>
          </a:p>
          <a:p>
            <a:r>
              <a:rPr lang="en-US" dirty="0" err="1"/>
              <a:t>OLiMPS</a:t>
            </a:r>
            <a:r>
              <a:rPr lang="en-US" dirty="0"/>
              <a:t> requests setup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 </a:t>
            </a:r>
            <a:r>
              <a:rPr lang="en-US" dirty="0"/>
              <a:t>paths from OSCARS-IDC</a:t>
            </a:r>
          </a:p>
          <a:p>
            <a:r>
              <a:rPr lang="en-US" dirty="0"/>
              <a:t>OLIMPS connects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switches </a:t>
            </a:r>
            <a:r>
              <a:rPr lang="en-US" dirty="0"/>
              <a:t>to OSCARS termination </a:t>
            </a:r>
            <a:br>
              <a:rPr lang="en-US" dirty="0"/>
            </a:br>
            <a:r>
              <a:rPr lang="en-US" dirty="0"/>
              <a:t>points, i.e. VLANs</a:t>
            </a:r>
          </a:p>
          <a:p>
            <a:r>
              <a:rPr lang="en-US" dirty="0" err="1"/>
              <a:t>OLiMPS</a:t>
            </a:r>
            <a:r>
              <a:rPr lang="en-US" dirty="0"/>
              <a:t> transparently </a:t>
            </a:r>
            <a:br>
              <a:rPr lang="en-US" dirty="0"/>
            </a:br>
            <a:r>
              <a:rPr lang="en-US" dirty="0"/>
              <a:t>maps the site traffic to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VLANs</a:t>
            </a:r>
          </a:p>
          <a:p>
            <a:r>
              <a:rPr lang="en-US" dirty="0" smtClean="0"/>
              <a:t>Status: Under testing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nhaltsplatzhalter 6" descr="openflow_osc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52" y="1252164"/>
            <a:ext cx="4164012" cy="46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SC’12 demo of a first prototype in collaboration with </a:t>
            </a:r>
            <a:r>
              <a:rPr lang="en-US" dirty="0" err="1" smtClean="0"/>
              <a:t>SurfNet</a:t>
            </a:r>
            <a:r>
              <a:rPr lang="en-US" dirty="0" smtClean="0"/>
              <a:t>, </a:t>
            </a:r>
            <a:r>
              <a:rPr lang="en-US" dirty="0" err="1" smtClean="0"/>
              <a:t>iCAIR</a:t>
            </a:r>
            <a:r>
              <a:rPr lang="en-US" dirty="0" smtClean="0"/>
              <a:t>, and SARA.</a:t>
            </a:r>
          </a:p>
          <a:p>
            <a:pPr lvl="1"/>
            <a:r>
              <a:rPr lang="en-US" dirty="0" smtClean="0"/>
              <a:t>Basic setup with one controller and a limited number of links and flows</a:t>
            </a:r>
          </a:p>
          <a:p>
            <a:r>
              <a:rPr lang="en-US" dirty="0" smtClean="0"/>
              <a:t>Successful SC’13 demo in collaboration with University of Victoria, University of Michigan, Vanderbilt, and University of Sao Paulo</a:t>
            </a:r>
          </a:p>
          <a:p>
            <a:pPr lvl="1"/>
            <a:r>
              <a:rPr lang="en-US" dirty="0" smtClean="0"/>
              <a:t>Extended setup with multiple links and a large number of flows</a:t>
            </a:r>
          </a:p>
          <a:p>
            <a:r>
              <a:rPr lang="en-US" dirty="0" smtClean="0"/>
              <a:t>Invited presentation at Open Networking Summit 2013</a:t>
            </a:r>
          </a:p>
          <a:p>
            <a:pPr lvl="1"/>
            <a:r>
              <a:rPr lang="en-US" dirty="0" smtClean="0"/>
              <a:t>Floodlight success stories</a:t>
            </a:r>
          </a:p>
          <a:p>
            <a:r>
              <a:rPr lang="en-US" dirty="0" smtClean="0"/>
              <a:t>Accepted paper at </a:t>
            </a:r>
            <a:r>
              <a:rPr lang="en-US" dirty="0" err="1" smtClean="0"/>
              <a:t>HotSDN</a:t>
            </a:r>
            <a:r>
              <a:rPr lang="en-US" dirty="0" smtClean="0"/>
              <a:t> 2014</a:t>
            </a:r>
          </a:p>
          <a:p>
            <a:pPr lvl="1"/>
            <a:r>
              <a:rPr lang="en-US" dirty="0" smtClean="0"/>
              <a:t>Compares various load balancing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89" y="20324"/>
            <a:ext cx="2184537" cy="5799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2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OLiMPS</a:t>
            </a:r>
            <a:r>
              <a:rPr lang="en-US" dirty="0" smtClean="0"/>
              <a:t> Results: In-Network Load-Balancing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1470" y="678180"/>
            <a:ext cx="8706204" cy="573786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Testbed</a:t>
            </a:r>
            <a:r>
              <a:rPr lang="en-US" dirty="0" smtClean="0"/>
              <a:t> with 6 link disjoint paths</a:t>
            </a:r>
          </a:p>
          <a:p>
            <a:r>
              <a:rPr lang="en-US" dirty="0" smtClean="0"/>
              <a:t>Multiple data flows, approx. 500 </a:t>
            </a:r>
            <a:r>
              <a:rPr lang="en-US" dirty="0" err="1" smtClean="0"/>
              <a:t>GByte</a:t>
            </a:r>
            <a:r>
              <a:rPr lang="en-US" dirty="0" smtClean="0"/>
              <a:t> each</a:t>
            </a:r>
          </a:p>
          <a:p>
            <a:r>
              <a:rPr lang="en-US" dirty="0" smtClean="0"/>
              <a:t>Comparison of different in-network load balancing algorithms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 smtClean="0"/>
              <a:t>Accepted at </a:t>
            </a:r>
            <a:r>
              <a:rPr lang="en-US" dirty="0" err="1" smtClean="0"/>
              <a:t>HotSDN</a:t>
            </a:r>
            <a:r>
              <a:rPr lang="en-US" dirty="0" smtClean="0"/>
              <a:t> 2014, August 2014, Chicago, USA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27" y="2247018"/>
            <a:ext cx="4206356" cy="33669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367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69" y="53341"/>
            <a:ext cx="6778167" cy="411480"/>
          </a:xfrm>
        </p:spPr>
        <p:txBody>
          <a:bodyPr/>
          <a:lstStyle/>
          <a:p>
            <a:r>
              <a:rPr lang="en-US" dirty="0" err="1" smtClean="0"/>
              <a:t>OLiMPS</a:t>
            </a:r>
            <a:r>
              <a:rPr lang="en-US" dirty="0" smtClean="0"/>
              <a:t> Results: Wide Area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1470" y="678180"/>
            <a:ext cx="8741646" cy="5737860"/>
          </a:xfrm>
        </p:spPr>
        <p:txBody>
          <a:bodyPr/>
          <a:lstStyle/>
          <a:p>
            <a:r>
              <a:rPr lang="en-US" dirty="0" smtClean="0"/>
              <a:t>Intercontinental </a:t>
            </a:r>
            <a:r>
              <a:rPr lang="en-US" dirty="0" err="1" smtClean="0"/>
              <a:t>OpenFlow</a:t>
            </a:r>
            <a:r>
              <a:rPr lang="en-US" dirty="0" smtClean="0"/>
              <a:t> demo at SC13</a:t>
            </a:r>
          </a:p>
          <a:p>
            <a:r>
              <a:rPr lang="en-US" dirty="0" err="1" smtClean="0"/>
              <a:t>Testbed</a:t>
            </a:r>
            <a:r>
              <a:rPr lang="en-US" dirty="0" smtClean="0"/>
              <a:t> with equipment in AMS, GVA, NYC, CHI, DEN, and VIC</a:t>
            </a:r>
          </a:p>
          <a:p>
            <a:pPr lvl="1"/>
            <a:r>
              <a:rPr lang="en-US" dirty="0" smtClean="0"/>
              <a:t>Controlled by the </a:t>
            </a:r>
            <a:r>
              <a:rPr lang="en-US" dirty="0" err="1" smtClean="0"/>
              <a:t>OLiMPS</a:t>
            </a:r>
            <a:r>
              <a:rPr lang="en-US" dirty="0" smtClean="0"/>
              <a:t> controller</a:t>
            </a:r>
            <a:endParaRPr lang="en-US" dirty="0"/>
          </a:p>
        </p:txBody>
      </p:sp>
      <p:pic>
        <p:nvPicPr>
          <p:cNvPr id="7" name="graphics1"/>
          <p:cNvPicPr>
            <a:picLocks/>
          </p:cNvPicPr>
          <p:nvPr/>
        </p:nvPicPr>
        <p:blipFill>
          <a:blip r:embed="rId2" cstate="print">
            <a:lum bright="20000" contrast="8000"/>
          </a:blip>
          <a:srcRect/>
          <a:stretch>
            <a:fillRect/>
          </a:stretch>
        </p:blipFill>
        <p:spPr bwMode="auto">
          <a:xfrm>
            <a:off x="2077859" y="2268276"/>
            <a:ext cx="4627741" cy="14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63" y="3857257"/>
            <a:ext cx="4668904" cy="25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OLiMPS</a:t>
            </a:r>
            <a:r>
              <a:rPr lang="en-US" dirty="0" smtClean="0"/>
              <a:t> Results: Deployment in US </a:t>
            </a:r>
            <a:r>
              <a:rPr lang="en-US" dirty="0" err="1" smtClean="0"/>
              <a:t>LHCNet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testbed</a:t>
            </a:r>
            <a:r>
              <a:rPr lang="en-US" dirty="0" smtClean="0"/>
              <a:t> within US </a:t>
            </a:r>
            <a:r>
              <a:rPr lang="en-US" dirty="0" err="1" smtClean="0"/>
              <a:t>LHCNet</a:t>
            </a:r>
            <a:endParaRPr lang="en-US" dirty="0" smtClean="0"/>
          </a:p>
          <a:p>
            <a:pPr lvl="1"/>
            <a:r>
              <a:rPr lang="en-US" dirty="0" smtClean="0"/>
              <a:t>Equipment in GVA, AMS, CHI, and NYC</a:t>
            </a:r>
          </a:p>
          <a:p>
            <a:pPr lvl="1"/>
            <a:r>
              <a:rPr lang="en-US" dirty="0" smtClean="0"/>
              <a:t>Controlled by the </a:t>
            </a:r>
            <a:r>
              <a:rPr lang="en-US" dirty="0" err="1" smtClean="0"/>
              <a:t>OLiMPS</a:t>
            </a:r>
            <a:r>
              <a:rPr lang="en-US" dirty="0" smtClean="0"/>
              <a:t> controller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Used for tests and experiments, e.g. OSCARS integration</a:t>
            </a:r>
          </a:p>
          <a:p>
            <a:pPr lvl="1"/>
            <a:r>
              <a:rPr lang="en-US" dirty="0" smtClean="0"/>
              <a:t>Used for an upcoming SDX demonstration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440" y="1970594"/>
            <a:ext cx="4206240" cy="34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</a:t>
            </a:r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Michael.Bredel@cern.ch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web </a:t>
            </a:r>
            <a:r>
              <a:rPr lang="en-US" dirty="0" smtClean="0"/>
              <a:t>page: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www.uslhcnet.org/projects/olimps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A-B3CE-45AA-8321-6AC4444D48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6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315</Words>
  <Application>Microsoft Office PowerPoint</Application>
  <PresentationFormat>On-screen Show (4:3)</PresentationFormat>
  <Paragraphs>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OLiMPS – OpenFlow Link-layer MultiPath Switching</vt:lpstr>
      <vt:lpstr>Challenges and Objectives</vt:lpstr>
      <vt:lpstr>Technical Solution: OLiMPS Controller</vt:lpstr>
      <vt:lpstr>Technical Solution: OSCARS Integration</vt:lpstr>
      <vt:lpstr>Achievements</vt:lpstr>
      <vt:lpstr>OLiMPS Results: In-Network Load-Balancing</vt:lpstr>
      <vt:lpstr>OLiMPS Results: Wide Area Deployment</vt:lpstr>
      <vt:lpstr>OLiMPS Results: Deployment in US LHCNet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Bredel</dc:creator>
  <cp:lastModifiedBy>Michael Bredel</cp:lastModifiedBy>
  <cp:revision>34</cp:revision>
  <dcterms:created xsi:type="dcterms:W3CDTF">2014-05-07T12:36:01Z</dcterms:created>
  <dcterms:modified xsi:type="dcterms:W3CDTF">2014-05-12T14:47:48Z</dcterms:modified>
</cp:coreProperties>
</file>