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sldIdLst>
    <p:sldId id="270" r:id="rId2"/>
    <p:sldId id="275" r:id="rId3"/>
    <p:sldId id="271" r:id="rId4"/>
    <p:sldId id="276" r:id="rId5"/>
    <p:sldId id="272" r:id="rId6"/>
    <p:sldId id="273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3" d="100"/>
          <a:sy n="173" d="100"/>
        </p:scale>
        <p:origin x="-15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3BDDB-1EB1-B146-96BF-70A42936F537}" type="datetime1">
              <a:rPr lang="en-US"/>
              <a:pPr/>
              <a:t>5/10/14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66E5DF-3D75-CD45-BA6F-F40D4254C7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8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8641C63-BCA4-9B42-A4DB-637E54E3441E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15035-124C-2040-A430-F00725336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5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D06A8-ABBE-3343-B59D-9E5B605CE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6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E874F-96E3-3743-930D-D5A5D96397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5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F956F-0568-6D42-AC5F-F44603CA95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6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FAAAB-5438-4341-9358-DD25C38FA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B4EDE-9B66-684B-ACD6-3FD302A59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56CBD-F5BD-BE41-8DE2-81502DA2C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5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9C1D1-587C-CC40-A4C0-39A7EE8F2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DC441-3F6B-894F-9F0A-12CF605D0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6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F235E-FDDE-974D-9193-26A2D5FC3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9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042E0-D02F-ED48-8B0A-14B3A4D9E7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3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24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A17728-9E29-D046-89DA-31DE23C694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674413" y="2139184"/>
            <a:ext cx="7760138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SDN Enhancements for </a:t>
            </a:r>
            <a:r>
              <a:rPr lang="en-US" i="1" dirty="0" smtClean="0">
                <a:latin typeface="Helvetica" charset="0"/>
                <a:ea typeface="ＭＳ Ｐゴシック" charset="0"/>
                <a:cs typeface="ＭＳ Ｐゴシック" charset="0"/>
              </a:rPr>
              <a:t>TeraPaths</a:t>
            </a:r>
            <a:endParaRPr lang="en-US" i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Subtitle 4"/>
          <p:cNvSpPr>
            <a:spLocks noGrp="1"/>
          </p:cNvSpPr>
          <p:nvPr>
            <p:ph type="subTitle" idx="1"/>
          </p:nvPr>
        </p:nvSpPr>
        <p:spPr>
          <a:xfrm>
            <a:off x="5511509" y="4162466"/>
            <a:ext cx="3084759" cy="1752600"/>
          </a:xfrm>
        </p:spPr>
        <p:txBody>
          <a:bodyPr/>
          <a:lstStyle/>
          <a:p>
            <a:pPr algn="l"/>
            <a:r>
              <a:rPr lang="en-US" sz="2400" dirty="0" smtClean="0">
                <a:latin typeface="Helvetica" charset="0"/>
                <a:ea typeface="ＭＳ Ｐゴシック" charset="0"/>
                <a:cs typeface="ＭＳ Ｐゴシック" charset="0"/>
              </a:rPr>
              <a:t>Dantong Yu</a:t>
            </a:r>
          </a:p>
          <a:p>
            <a:pPr algn="l"/>
            <a:r>
              <a:rPr lang="en-US" sz="2400" dirty="0" smtClean="0">
                <a:latin typeface="Helvetica" charset="0"/>
                <a:ea typeface="ＭＳ Ｐゴシック" charset="0"/>
                <a:cs typeface="ＭＳ Ｐゴシック" charset="0"/>
              </a:rPr>
              <a:t>Dimitrios Katramatos</a:t>
            </a:r>
          </a:p>
          <a:p>
            <a:pPr algn="l"/>
            <a:r>
              <a:rPr lang="en-US" sz="2400" dirty="0" smtClean="0">
                <a:latin typeface="Helvetica" charset="0"/>
                <a:ea typeface="ＭＳ Ｐゴシック" charset="0"/>
                <a:cs typeface="ＭＳ Ｐゴシック" charset="0"/>
              </a:rPr>
              <a:t>BNL CSC</a:t>
            </a:r>
          </a:p>
          <a:p>
            <a:pPr algn="l"/>
            <a:r>
              <a:rPr lang="en-US" sz="2400" dirty="0" smtClean="0">
                <a:latin typeface="Helvetica" charset="0"/>
                <a:ea typeface="ＭＳ Ｐゴシック" charset="0"/>
                <a:cs typeface="ＭＳ Ｐゴシック" charset="0"/>
              </a:rPr>
              <a:t>May 2014</a:t>
            </a:r>
            <a:endParaRPr lang="en-US" sz="2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61" descr="C:\Documents and Settings\dkat\My Documents\BNL\docs\TeraPaths\TeraPathsLogoMedi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64" y="2915912"/>
            <a:ext cx="2662621" cy="654379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back in history…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19200"/>
            <a:ext cx="7881257" cy="4876800"/>
          </a:xfrm>
        </p:spPr>
        <p:txBody>
          <a:bodyPr/>
          <a:lstStyle/>
          <a:p>
            <a:r>
              <a:rPr lang="en-US" sz="2400" dirty="0" smtClean="0"/>
              <a:t>2004: Lab 04-03 High Performance Network Research: Ultra High-Speed transport protocols and Dynamic Provisioning technologies</a:t>
            </a:r>
          </a:p>
          <a:p>
            <a:r>
              <a:rPr lang="en-US" sz="2400" dirty="0" smtClean="0"/>
              <a:t>OSCARS/TeraPaths/Lambda Station</a:t>
            </a:r>
            <a:r>
              <a:rPr lang="en-US" sz="2400" dirty="0"/>
              <a:t> </a:t>
            </a:r>
            <a:r>
              <a:rPr lang="en-US" sz="2400" dirty="0" smtClean="0"/>
              <a:t>projects aim to provide dynamic networks for applications instead of requiring static configuration by network engineers</a:t>
            </a:r>
          </a:p>
          <a:p>
            <a:r>
              <a:rPr lang="en-US" sz="2400" dirty="0" smtClean="0"/>
              <a:t>All these systems use software to configure networks, effectively separating the control from the data plane, a.k.a. Software Defined/Managed/Controlled Networks (SDN, SMN, SCN). </a:t>
            </a:r>
          </a:p>
          <a:p>
            <a:r>
              <a:rPr lang="en-US" sz="2400" dirty="0" smtClean="0"/>
              <a:t>Could SDN origins be actually traced back to the 2004 DOE research program?!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073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TeraPaths </a:t>
            </a:r>
            <a:r>
              <a:rPr lang="en-US" dirty="0" smtClean="0"/>
              <a:t>and SDN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014" y="961895"/>
            <a:ext cx="8673986" cy="2213105"/>
          </a:xfrm>
        </p:spPr>
        <p:txBody>
          <a:bodyPr/>
          <a:lstStyle/>
          <a:p>
            <a:r>
              <a:rPr lang="en-US" sz="2400" i="1" dirty="0" smtClean="0"/>
              <a:t>TeraPaths</a:t>
            </a:r>
            <a:r>
              <a:rPr lang="en-US" sz="2400" dirty="0" smtClean="0"/>
              <a:t> functionality:</a:t>
            </a:r>
          </a:p>
          <a:p>
            <a:pPr lvl="1"/>
            <a:r>
              <a:rPr lang="en-US" sz="2000" dirty="0" smtClean="0"/>
              <a:t>Enables users and applications to reserve virtual end-to-end (i.e., host-to-host) paths with guaranteed QoS for specific data flows</a:t>
            </a:r>
          </a:p>
          <a:p>
            <a:pPr lvl="1"/>
            <a:r>
              <a:rPr lang="en-US" sz="2000" dirty="0" smtClean="0"/>
              <a:t>Interfaces with OSCARS to acquire dynamic virtual circuits over WAN domains and interconnect end-sites</a:t>
            </a:r>
          </a:p>
          <a:p>
            <a:r>
              <a:rPr lang="en-US" sz="2400" dirty="0" smtClean="0"/>
              <a:t>Clearly an SDN architecture: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05995" y="3271760"/>
            <a:ext cx="8308306" cy="2835277"/>
            <a:chOff x="405995" y="3102428"/>
            <a:chExt cx="8308306" cy="2835277"/>
          </a:xfrm>
        </p:grpSpPr>
        <p:pic>
          <p:nvPicPr>
            <p:cNvPr id="4" name="Picture 3" descr="Screen shot 2014-05-07 at 2.22.59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6394" y="3429000"/>
              <a:ext cx="3807907" cy="2508669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4443586" y="4531149"/>
              <a:ext cx="4468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j-lt"/>
                </a:rPr>
                <a:t>vs.</a:t>
              </a:r>
              <a:endParaRPr lang="en-US" sz="1600" dirty="0">
                <a:latin typeface="+mj-lt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5995" y="3507618"/>
              <a:ext cx="3936057" cy="243008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372809" y="3102428"/>
              <a:ext cx="2125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+mn-lt"/>
                </a:rPr>
                <a:t>TeraPaths</a:t>
              </a:r>
              <a:r>
                <a:rPr lang="en-US" sz="1400" dirty="0" smtClean="0">
                  <a:latin typeface="+mn-lt"/>
                </a:rPr>
                <a:t> architecture*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82305" y="3103637"/>
              <a:ext cx="16447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+mn-lt"/>
                </a:rPr>
                <a:t>SDN architecture</a:t>
              </a:r>
              <a:r>
                <a:rPr lang="en-US" sz="1400" baseline="30000" dirty="0" smtClean="0">
                  <a:latin typeface="+mn-lt"/>
                </a:rPr>
                <a:t>**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3737" y="6075940"/>
            <a:ext cx="36790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aseline="30000" dirty="0" smtClean="0">
                <a:latin typeface="+mn-lt"/>
              </a:rPr>
              <a:t>*</a:t>
            </a:r>
            <a:r>
              <a:rPr lang="en-US" sz="1100" dirty="0" smtClean="0">
                <a:latin typeface="+mn-lt"/>
              </a:rPr>
              <a:t> Early version of figure appeared in 2006 BROADNETS </a:t>
            </a:r>
            <a:br>
              <a:rPr lang="en-US" sz="11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  </a:t>
            </a:r>
            <a:r>
              <a:rPr lang="en-US" sz="1100" i="1" dirty="0" smtClean="0">
                <a:latin typeface="+mn-lt"/>
              </a:rPr>
              <a:t>TeraPaths</a:t>
            </a:r>
            <a:r>
              <a:rPr lang="en-US" sz="1100" dirty="0" smtClean="0">
                <a:latin typeface="+mn-lt"/>
              </a:rPr>
              <a:t> paper</a:t>
            </a:r>
            <a:endParaRPr lang="en-US" sz="1100" baseline="30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5256" y="6078931"/>
            <a:ext cx="24635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aseline="30000" dirty="0" smtClean="0">
                <a:latin typeface="+mn-lt"/>
              </a:rPr>
              <a:t>** </a:t>
            </a:r>
            <a:r>
              <a:rPr lang="en-US" sz="1100" dirty="0" smtClean="0">
                <a:latin typeface="+mn-lt"/>
              </a:rPr>
              <a:t>Figure from 2012 ONF white paper</a:t>
            </a:r>
            <a:endParaRPr lang="en-US" sz="1100" baseline="3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228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TeraPaths</a:t>
            </a:r>
            <a:r>
              <a:rPr lang="en-US" dirty="0" smtClean="0"/>
              <a:t> spinoffs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361" y="1256014"/>
            <a:ext cx="4034971" cy="4876800"/>
          </a:xfrm>
        </p:spPr>
        <p:txBody>
          <a:bodyPr/>
          <a:lstStyle/>
          <a:p>
            <a:r>
              <a:rPr lang="en-US" sz="2400" i="1" dirty="0" smtClean="0"/>
              <a:t>StorNet (2009)</a:t>
            </a:r>
            <a:r>
              <a:rPr lang="en-US" sz="2400" dirty="0" smtClean="0"/>
              <a:t>: co-scheduling of storage and network bandwidth through integration of TeraPaths with BeStMan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i="1" dirty="0" smtClean="0"/>
              <a:t>VNoD (2010)</a:t>
            </a:r>
            <a:r>
              <a:rPr lang="en-US" sz="2400" dirty="0" smtClean="0"/>
              <a:t>: scheduling of virtual network instances comprising multiple virtual paths to interconnect multiple end-sites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589" y="1051225"/>
            <a:ext cx="3303758" cy="2370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29" y="3824195"/>
            <a:ext cx="3380588" cy="23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1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359" y="-113862"/>
            <a:ext cx="7772400" cy="1143000"/>
          </a:xfrm>
        </p:spPr>
        <p:txBody>
          <a:bodyPr/>
          <a:lstStyle/>
          <a:p>
            <a:r>
              <a:rPr lang="en-US" dirty="0" smtClean="0"/>
              <a:t>So, what</a:t>
            </a:r>
            <a:r>
              <a:rPr lang="en-US" dirty="0"/>
              <a:t> </a:t>
            </a:r>
            <a:r>
              <a:rPr lang="en-US" dirty="0" smtClean="0"/>
              <a:t>can we enhance?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842579"/>
            <a:ext cx="8714619" cy="5422754"/>
          </a:xfrm>
        </p:spPr>
        <p:txBody>
          <a:bodyPr/>
          <a:lstStyle/>
          <a:p>
            <a:r>
              <a:rPr lang="en-US" dirty="0" smtClean="0"/>
              <a:t>Leverage </a:t>
            </a:r>
            <a:r>
              <a:rPr lang="en-US" dirty="0" err="1" smtClean="0"/>
              <a:t>OpenFlow</a:t>
            </a:r>
            <a:r>
              <a:rPr lang="en-US" dirty="0" smtClean="0"/>
              <a:t> for controlling network devices</a:t>
            </a:r>
          </a:p>
          <a:p>
            <a:pPr lvl="1"/>
            <a:r>
              <a:rPr lang="en-US" i="1" dirty="0" smtClean="0"/>
              <a:t>TeraPaths </a:t>
            </a:r>
            <a:r>
              <a:rPr lang="en-US" dirty="0" smtClean="0"/>
              <a:t>uses hardware-specific drivers</a:t>
            </a:r>
          </a:p>
          <a:p>
            <a:pPr lvl="2"/>
            <a:r>
              <a:rPr lang="en-US" dirty="0" smtClean="0"/>
              <a:t>Need a different driver for each vendor and/or hardware model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 smtClean="0"/>
              <a:t>OpenFlow</a:t>
            </a:r>
            <a:r>
              <a:rPr lang="en-US" dirty="0" smtClean="0"/>
              <a:t>-based driver functionality</a:t>
            </a:r>
          </a:p>
          <a:p>
            <a:pPr lvl="2"/>
            <a:r>
              <a:rPr lang="en-US" dirty="0" smtClean="0"/>
              <a:t>Interface with SDN controllers, e.g., Floodlight</a:t>
            </a:r>
          </a:p>
          <a:p>
            <a:pPr lvl="2"/>
            <a:r>
              <a:rPr lang="en-US" dirty="0" smtClean="0"/>
              <a:t>Could potentially control any kind of device supporting the </a:t>
            </a:r>
            <a:r>
              <a:rPr lang="en-US" dirty="0" err="1" smtClean="0"/>
              <a:t>OpenFlow</a:t>
            </a:r>
            <a:r>
              <a:rPr lang="en-US" dirty="0" smtClean="0"/>
              <a:t> protocol, making life a lot easier</a:t>
            </a:r>
          </a:p>
          <a:p>
            <a:pPr lvl="2"/>
            <a:r>
              <a:rPr lang="en-US" dirty="0" smtClean="0"/>
              <a:t>Combination of vendor-specific and </a:t>
            </a:r>
            <a:r>
              <a:rPr lang="en-US" dirty="0" err="1" smtClean="0"/>
              <a:t>OpenFlow</a:t>
            </a:r>
            <a:r>
              <a:rPr lang="en-US" dirty="0" smtClean="0"/>
              <a:t>-based drivers can control a wide range of devices both in-service and future-installed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6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TeraPaths</a:t>
            </a:r>
            <a:r>
              <a:rPr lang="en-US" dirty="0" smtClean="0"/>
              <a:t> and </a:t>
            </a:r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581" y="1027750"/>
            <a:ext cx="8405109" cy="4972808"/>
          </a:xfrm>
        </p:spPr>
        <p:txBody>
          <a:bodyPr/>
          <a:lstStyle/>
          <a:p>
            <a:r>
              <a:rPr lang="en-US" sz="2800" i="1" dirty="0" smtClean="0"/>
              <a:t>TeraPaths</a:t>
            </a:r>
            <a:r>
              <a:rPr lang="en-US" sz="2800" dirty="0" smtClean="0"/>
              <a:t> uses DiffServ for LAN QoS and PBR to forward traffic into circuits</a:t>
            </a:r>
          </a:p>
          <a:p>
            <a:pPr lvl="1"/>
            <a:r>
              <a:rPr lang="en-US" sz="2400" dirty="0" err="1" smtClean="0"/>
              <a:t>OpenFlow</a:t>
            </a:r>
            <a:r>
              <a:rPr lang="en-US" sz="2400" dirty="0"/>
              <a:t> </a:t>
            </a:r>
            <a:r>
              <a:rPr lang="en-US" sz="2400" dirty="0" smtClean="0"/>
              <a:t>can provide alternative provisioning methods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Quality of Service is at its infancy when it comes to </a:t>
            </a:r>
            <a:r>
              <a:rPr lang="en-US" sz="2400" dirty="0" err="1" smtClean="0"/>
              <a:t>OpenFlow</a:t>
            </a:r>
            <a:r>
              <a:rPr lang="en-US" sz="2400" dirty="0"/>
              <a:t>”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1100" dirty="0" smtClean="0"/>
              <a:t>        </a:t>
            </a:r>
            <a:r>
              <a:rPr lang="en-US" sz="1100" i="1" dirty="0" smtClean="0">
                <a:solidFill>
                  <a:srgbClr val="0000FF"/>
                </a:solidFill>
              </a:rPr>
              <a:t>http</a:t>
            </a:r>
            <a:r>
              <a:rPr lang="en-US" sz="1100" i="1" dirty="0">
                <a:solidFill>
                  <a:srgbClr val="0000FF"/>
                </a:solidFill>
              </a:rPr>
              <a:t>://</a:t>
            </a:r>
            <a:r>
              <a:rPr lang="en-US" sz="1100" i="1" dirty="0" err="1">
                <a:solidFill>
                  <a:srgbClr val="0000FF"/>
                </a:solidFill>
              </a:rPr>
              <a:t>www.openflowhub.org</a:t>
            </a:r>
            <a:r>
              <a:rPr lang="en-US" sz="1100" i="1" dirty="0">
                <a:solidFill>
                  <a:srgbClr val="0000FF"/>
                </a:solidFill>
              </a:rPr>
              <a:t>/display/</a:t>
            </a:r>
            <a:r>
              <a:rPr lang="en-US" sz="1100" i="1" dirty="0" err="1">
                <a:solidFill>
                  <a:srgbClr val="0000FF"/>
                </a:solidFill>
              </a:rPr>
              <a:t>floodlightcontroller</a:t>
            </a:r>
            <a:r>
              <a:rPr lang="en-US" sz="1100" i="1" dirty="0">
                <a:solidFill>
                  <a:srgbClr val="0000FF"/>
                </a:solidFill>
              </a:rPr>
              <a:t>/</a:t>
            </a:r>
            <a:r>
              <a:rPr lang="en-US" sz="1100" i="1" dirty="0" err="1">
                <a:solidFill>
                  <a:srgbClr val="0000FF"/>
                </a:solidFill>
              </a:rPr>
              <a:t>How+to+implement+Quality+Of+Service+using+Floodlight</a:t>
            </a:r>
            <a:endParaRPr lang="en-US" sz="1100" i="1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Version 1.3 added support for “per-flow meters” to measure and control packet rates</a:t>
            </a:r>
          </a:p>
          <a:p>
            <a:pPr lvl="2"/>
            <a:r>
              <a:rPr lang="en-US" sz="2000" dirty="0"/>
              <a:t>S</a:t>
            </a:r>
            <a:r>
              <a:rPr lang="en-US" sz="2000" dirty="0" smtClean="0"/>
              <a:t>imple DiffServ policers should now be possible</a:t>
            </a:r>
          </a:p>
          <a:p>
            <a:pPr lvl="1"/>
            <a:r>
              <a:rPr lang="en-US" sz="2400" dirty="0" smtClean="0"/>
              <a:t>More R&amp;D is needed – Floodlight enhancements?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395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into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Enhance </a:t>
            </a:r>
            <a:r>
              <a:rPr lang="en-US" sz="2800" i="1" dirty="0" smtClean="0"/>
              <a:t>TeraPaths</a:t>
            </a:r>
            <a:r>
              <a:rPr lang="en-US" sz="2800" dirty="0" smtClean="0"/>
              <a:t> and sister projects (OSCARS, Lambda Station) with </a:t>
            </a:r>
            <a:r>
              <a:rPr lang="en-US" sz="2800" dirty="0" err="1" smtClean="0"/>
              <a:t>OpenFlow</a:t>
            </a:r>
            <a:r>
              <a:rPr lang="en-US" sz="2800" dirty="0" smtClean="0"/>
              <a:t> functionality for inter</a:t>
            </a:r>
            <a:r>
              <a:rPr lang="en-US" sz="2800" dirty="0"/>
              <a:t>-</a:t>
            </a:r>
            <a:r>
              <a:rPr lang="en-US" sz="2800" dirty="0" smtClean="0"/>
              <a:t> and intra-domain network virtualization: Intelligent </a:t>
            </a:r>
            <a:r>
              <a:rPr lang="en-US" sz="2800" dirty="0"/>
              <a:t>N</a:t>
            </a:r>
            <a:r>
              <a:rPr lang="en-US" sz="2800" dirty="0" smtClean="0"/>
              <a:t>etwork Operating System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iNOS</a:t>
            </a:r>
            <a:r>
              <a:rPr lang="en-US" sz="2800" dirty="0" smtClean="0"/>
              <a:t>?) </a:t>
            </a:r>
          </a:p>
          <a:p>
            <a:r>
              <a:rPr lang="en-US" sz="2800" dirty="0" smtClean="0"/>
              <a:t>Enhance </a:t>
            </a:r>
            <a:r>
              <a:rPr lang="en-US" sz="2800" dirty="0" err="1" smtClean="0"/>
              <a:t>OpenFlow</a:t>
            </a:r>
            <a:r>
              <a:rPr lang="en-US" sz="2800" dirty="0" smtClean="0"/>
              <a:t>/</a:t>
            </a:r>
            <a:r>
              <a:rPr lang="en-US" sz="2800" dirty="0" err="1" smtClean="0"/>
              <a:t>OpenStack</a:t>
            </a:r>
            <a:r>
              <a:rPr lang="en-US" sz="2800" dirty="0" smtClean="0"/>
              <a:t> Cloud stack with StorNet/VNOD-style co-scheduling algorithms to provision/schedule network resources along with CPUs and storage</a:t>
            </a:r>
            <a:r>
              <a:rPr lang="en-US" sz="2800" dirty="0"/>
              <a:t>:</a:t>
            </a:r>
            <a:r>
              <a:rPr lang="en-US" sz="2800" dirty="0" smtClean="0"/>
              <a:t> Software Defined Data Center (SDDC)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23615"/>
      </p:ext>
    </p:extLst>
  </p:cSld>
  <p:clrMapOvr>
    <a:masterClrMapping/>
  </p:clrMapOvr>
</p:sld>
</file>

<file path=ppt/theme/theme1.xml><?xml version="1.0" encoding="utf-8"?>
<a:theme xmlns:a="http://schemas.openxmlformats.org/drawingml/2006/main" name="BNLCSC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BNLCSC.potx</Template>
  <TotalTime>0</TotalTime>
  <Words>490</Words>
  <Application>Microsoft Macintosh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BNLCSC</vt:lpstr>
      <vt:lpstr>SDN Enhancements for TeraPaths</vt:lpstr>
      <vt:lpstr>Looking back in history…</vt:lpstr>
      <vt:lpstr>TeraPaths and SDN</vt:lpstr>
      <vt:lpstr>TeraPaths spinoffs</vt:lpstr>
      <vt:lpstr>So, what can we enhance?</vt:lpstr>
      <vt:lpstr>TeraPaths and OpenFlow</vt:lpstr>
      <vt:lpstr>Looking into the Future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2010-06-21T20:59:43Z</dcterms:created>
  <dcterms:modified xsi:type="dcterms:W3CDTF">2014-05-10T13:29:18Z</dcterms:modified>
</cp:coreProperties>
</file>