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8" r:id="rId3"/>
    <p:sldId id="267" r:id="rId4"/>
    <p:sldId id="266" r:id="rId5"/>
    <p:sldId id="261" r:id="rId6"/>
    <p:sldId id="263" r:id="rId7"/>
    <p:sldId id="259" r:id="rId8"/>
    <p:sldId id="262"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97" d="100"/>
          <a:sy n="97" d="100"/>
        </p:scale>
        <p:origin x="48" y="1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1FD3F4F-DE79-4A5D-914C-A2924C3C00A4}" type="datetimeFigureOut">
              <a:rPr lang="en-US" smtClean="0"/>
              <a:t>2/28/2020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85B142E-ECC6-492C-9314-777D1FF8E44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71157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D3F4F-DE79-4A5D-914C-A2924C3C00A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102115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D3F4F-DE79-4A5D-914C-A2924C3C00A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36758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D3F4F-DE79-4A5D-914C-A2924C3C00A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328726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D3F4F-DE79-4A5D-914C-A2924C3C00A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142E-ECC6-492C-9314-777D1FF8E44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038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D3F4F-DE79-4A5D-914C-A2924C3C00A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411909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D3F4F-DE79-4A5D-914C-A2924C3C00A4}"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342171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FD3F4F-DE79-4A5D-914C-A2924C3C00A4}"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264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D3F4F-DE79-4A5D-914C-A2924C3C00A4}"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426277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D3F4F-DE79-4A5D-914C-A2924C3C00A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304954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D3F4F-DE79-4A5D-914C-A2924C3C00A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B142E-ECC6-492C-9314-777D1FF8E447}" type="slidenum">
              <a:rPr lang="en-US" smtClean="0"/>
              <a:t>‹#›</a:t>
            </a:fld>
            <a:endParaRPr lang="en-US"/>
          </a:p>
        </p:txBody>
      </p:sp>
    </p:spTree>
    <p:extLst>
      <p:ext uri="{BB962C8B-B14F-4D97-AF65-F5344CB8AC3E}">
        <p14:creationId xmlns:p14="http://schemas.microsoft.com/office/powerpoint/2010/main" val="357647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1FD3F4F-DE79-4A5D-914C-A2924C3C00A4}" type="datetimeFigureOut">
              <a:rPr lang="en-US" smtClean="0"/>
              <a:t>2/28/2020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85B142E-ECC6-492C-9314-777D1FF8E447}" type="slidenum">
              <a:rPr lang="en-US" smtClean="0"/>
              <a:t>‹#›</a:t>
            </a:fld>
            <a:endParaRPr lang="en-US"/>
          </a:p>
        </p:txBody>
      </p:sp>
    </p:spTree>
    <p:extLst>
      <p:ext uri="{BB962C8B-B14F-4D97-AF65-F5344CB8AC3E}">
        <p14:creationId xmlns:p14="http://schemas.microsoft.com/office/powerpoint/2010/main" val="332591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3942-707B-4F9E-8E20-5145D9AC886B}"/>
              </a:ext>
            </a:extLst>
          </p:cNvPr>
          <p:cNvSpPr>
            <a:spLocks noGrp="1"/>
          </p:cNvSpPr>
          <p:nvPr>
            <p:ph type="ctrTitle"/>
          </p:nvPr>
        </p:nvSpPr>
        <p:spPr>
          <a:xfrm>
            <a:off x="1524000" y="1108715"/>
            <a:ext cx="9144000" cy="2387600"/>
          </a:xfrm>
        </p:spPr>
        <p:txBody>
          <a:bodyPr>
            <a:normAutofit fontScale="90000"/>
          </a:bodyPr>
          <a:lstStyle/>
          <a:p>
            <a:r>
              <a:rPr lang="en-US" dirty="0"/>
              <a:t>FST Support Structure </a:t>
            </a:r>
            <a:br>
              <a:rPr lang="en-US" dirty="0"/>
            </a:br>
            <a:r>
              <a:rPr lang="en-US" dirty="0"/>
              <a:t>and </a:t>
            </a:r>
            <a:r>
              <a:rPr lang="en-US" dirty="0" err="1"/>
              <a:t>Novec</a:t>
            </a:r>
            <a:r>
              <a:rPr lang="en-US" dirty="0"/>
              <a:t> Cooling System</a:t>
            </a:r>
          </a:p>
        </p:txBody>
      </p:sp>
      <p:sp>
        <p:nvSpPr>
          <p:cNvPr id="3" name="Subtitle 2">
            <a:extLst>
              <a:ext uri="{FF2B5EF4-FFF2-40B4-BE49-F238E27FC236}">
                <a16:creationId xmlns:a16="http://schemas.microsoft.com/office/drawing/2014/main" id="{74AB8C4B-83AE-4E3E-8698-A1DDBB021F9D}"/>
              </a:ext>
            </a:extLst>
          </p:cNvPr>
          <p:cNvSpPr>
            <a:spLocks noGrp="1"/>
          </p:cNvSpPr>
          <p:nvPr>
            <p:ph type="subTitle" idx="1"/>
          </p:nvPr>
        </p:nvSpPr>
        <p:spPr>
          <a:xfrm>
            <a:off x="1524000" y="4192292"/>
            <a:ext cx="9144000" cy="1065508"/>
          </a:xfrm>
        </p:spPr>
        <p:txBody>
          <a:bodyPr/>
          <a:lstStyle/>
          <a:p>
            <a:r>
              <a:rPr lang="en-US" dirty="0"/>
              <a:t>Rahul Sharma</a:t>
            </a:r>
          </a:p>
        </p:txBody>
      </p:sp>
    </p:spTree>
    <p:extLst>
      <p:ext uri="{BB962C8B-B14F-4D97-AF65-F5344CB8AC3E}">
        <p14:creationId xmlns:p14="http://schemas.microsoft.com/office/powerpoint/2010/main" val="89860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1DEA-7001-413B-943F-B3964266B39F}"/>
              </a:ext>
            </a:extLst>
          </p:cNvPr>
          <p:cNvSpPr>
            <a:spLocks noGrp="1"/>
          </p:cNvSpPr>
          <p:nvPr>
            <p:ph type="title"/>
          </p:nvPr>
        </p:nvSpPr>
        <p:spPr/>
        <p:txBody>
          <a:bodyPr/>
          <a:lstStyle/>
          <a:p>
            <a:r>
              <a:rPr lang="en-US" dirty="0"/>
              <a:t>Status </a:t>
            </a:r>
          </a:p>
        </p:txBody>
      </p:sp>
      <p:sp>
        <p:nvSpPr>
          <p:cNvPr id="3" name="Content Placeholder 2">
            <a:extLst>
              <a:ext uri="{FF2B5EF4-FFF2-40B4-BE49-F238E27FC236}">
                <a16:creationId xmlns:a16="http://schemas.microsoft.com/office/drawing/2014/main" id="{08C8E3B6-50D0-482C-9334-24B6379805D8}"/>
              </a:ext>
            </a:extLst>
          </p:cNvPr>
          <p:cNvSpPr>
            <a:spLocks noGrp="1"/>
          </p:cNvSpPr>
          <p:nvPr>
            <p:ph idx="1"/>
          </p:nvPr>
        </p:nvSpPr>
        <p:spPr/>
        <p:txBody>
          <a:bodyPr>
            <a:normAutofit/>
          </a:bodyPr>
          <a:lstStyle/>
          <a:p>
            <a:r>
              <a:rPr lang="en-US" dirty="0"/>
              <a:t>Support Structure for Integration</a:t>
            </a:r>
          </a:p>
          <a:p>
            <a:pPr lvl="1"/>
            <a:r>
              <a:rPr lang="en-US" dirty="0"/>
              <a:t>Conceptual Design exists since September last year. Some modification and details have been added since then. </a:t>
            </a:r>
          </a:p>
          <a:p>
            <a:pPr lvl="1"/>
            <a:r>
              <a:rPr lang="en-US" dirty="0"/>
              <a:t>Hiring a new designer to start work on detail design and integration</a:t>
            </a:r>
          </a:p>
          <a:p>
            <a:pPr marL="457200" lvl="1" indent="0">
              <a:buNone/>
            </a:pPr>
            <a:endParaRPr lang="en-US" dirty="0"/>
          </a:p>
          <a:p>
            <a:r>
              <a:rPr lang="en-US" dirty="0" err="1"/>
              <a:t>Novec</a:t>
            </a:r>
            <a:r>
              <a:rPr lang="en-US" dirty="0"/>
              <a:t> Cooling System:</a:t>
            </a:r>
          </a:p>
          <a:p>
            <a:pPr lvl="1"/>
            <a:r>
              <a:rPr lang="en-US" dirty="0"/>
              <a:t>Problems identified: Leakage points, filtration problems </a:t>
            </a:r>
            <a:r>
              <a:rPr lang="en-US" dirty="0" err="1"/>
              <a:t>etc</a:t>
            </a:r>
            <a:endParaRPr lang="en-US" dirty="0"/>
          </a:p>
          <a:p>
            <a:pPr lvl="1"/>
            <a:r>
              <a:rPr lang="en-US" dirty="0"/>
              <a:t>Parts ordered for replacement (pumps, controllers, filters, leak lock special grade): Waiting for delivery</a:t>
            </a:r>
          </a:p>
          <a:p>
            <a:pPr lvl="1"/>
            <a:r>
              <a:rPr lang="en-US" dirty="0"/>
              <a:t>Working on Test Plan</a:t>
            </a:r>
          </a:p>
          <a:p>
            <a:pPr lvl="1"/>
            <a:r>
              <a:rPr lang="en-US" dirty="0"/>
              <a:t>Plan to assemble and test it sometime in May/June</a:t>
            </a:r>
          </a:p>
          <a:p>
            <a:pPr lvl="1"/>
            <a:r>
              <a:rPr lang="en-US" dirty="0" err="1"/>
              <a:t>Novec</a:t>
            </a:r>
            <a:r>
              <a:rPr lang="en-US" dirty="0"/>
              <a:t> in Stock</a:t>
            </a:r>
          </a:p>
        </p:txBody>
      </p:sp>
    </p:spTree>
    <p:extLst>
      <p:ext uri="{BB962C8B-B14F-4D97-AF65-F5344CB8AC3E}">
        <p14:creationId xmlns:p14="http://schemas.microsoft.com/office/powerpoint/2010/main" val="198517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A5C7-E7DB-4857-9380-951B185101AA}"/>
              </a:ext>
            </a:extLst>
          </p:cNvPr>
          <p:cNvSpPr>
            <a:spLocks noGrp="1"/>
          </p:cNvSpPr>
          <p:nvPr>
            <p:ph type="title"/>
          </p:nvPr>
        </p:nvSpPr>
        <p:spPr>
          <a:xfrm>
            <a:off x="333216" y="185980"/>
            <a:ext cx="6207070" cy="1449091"/>
          </a:xfrm>
        </p:spPr>
        <p:txBody>
          <a:bodyPr>
            <a:normAutofit/>
          </a:bodyPr>
          <a:lstStyle/>
          <a:p>
            <a:r>
              <a:rPr lang="en-US" sz="3200" dirty="0"/>
              <a:t>Structure inside Cone </a:t>
            </a:r>
            <a:br>
              <a:rPr lang="en-US" sz="3200" dirty="0"/>
            </a:br>
            <a:r>
              <a:rPr lang="en-US" sz="3200" dirty="0"/>
              <a:t>(Hollow Stationary Rails and Supports)</a:t>
            </a:r>
          </a:p>
        </p:txBody>
      </p:sp>
      <p:pic>
        <p:nvPicPr>
          <p:cNvPr id="6" name="Content Placeholder 5">
            <a:extLst>
              <a:ext uri="{FF2B5EF4-FFF2-40B4-BE49-F238E27FC236}">
                <a16:creationId xmlns:a16="http://schemas.microsoft.com/office/drawing/2014/main" id="{43F6F121-131B-4A51-89A8-0C601760E5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23039" y="3256533"/>
            <a:ext cx="3710065" cy="3380712"/>
          </a:xfrm>
        </p:spPr>
      </p:pic>
      <p:pic>
        <p:nvPicPr>
          <p:cNvPr id="8" name="Content Placeholder 7">
            <a:extLst>
              <a:ext uri="{FF2B5EF4-FFF2-40B4-BE49-F238E27FC236}">
                <a16:creationId xmlns:a16="http://schemas.microsoft.com/office/drawing/2014/main" id="{E77C3DCD-5146-47DD-BE0D-F0740DCC08D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9908" b="18245"/>
          <a:stretch/>
        </p:blipFill>
        <p:spPr>
          <a:xfrm>
            <a:off x="7123039" y="317715"/>
            <a:ext cx="3710065" cy="2812943"/>
          </a:xfrm>
        </p:spPr>
      </p:pic>
      <p:sp>
        <p:nvSpPr>
          <p:cNvPr id="5" name="Text Placeholder 3">
            <a:extLst>
              <a:ext uri="{FF2B5EF4-FFF2-40B4-BE49-F238E27FC236}">
                <a16:creationId xmlns:a16="http://schemas.microsoft.com/office/drawing/2014/main" id="{7D26D0D5-7304-4221-A0EF-A5115AD3FD75}"/>
              </a:ext>
            </a:extLst>
          </p:cNvPr>
          <p:cNvSpPr txBox="1">
            <a:spLocks/>
          </p:cNvSpPr>
          <p:nvPr/>
        </p:nvSpPr>
        <p:spPr>
          <a:xfrm>
            <a:off x="333216" y="1799055"/>
            <a:ext cx="5230678" cy="413804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sz="1700" dirty="0"/>
              <a:t>The inner support structure is designed in a way that it can counteract deflections due to weight of the detectors and other factors.</a:t>
            </a:r>
          </a:p>
          <a:p>
            <a:r>
              <a:rPr lang="en-US" sz="1700" dirty="0"/>
              <a:t>As Cone is not perfectly concentric around beampipe, design includes feature that allow the FST structure to be supported by cone and still be centered on the beampipe. This is done using adjustment screws and pads arrangement.</a:t>
            </a:r>
          </a:p>
          <a:p>
            <a:r>
              <a:rPr lang="en-US" sz="1700" dirty="0"/>
              <a:t>To protect the inner surface of cone from scratching/being damaged by the FST support structure, EPTFE will be used as a material at contact regions between support structure and carbon fiber cone.</a:t>
            </a:r>
          </a:p>
        </p:txBody>
      </p:sp>
    </p:spTree>
    <p:extLst>
      <p:ext uri="{BB962C8B-B14F-4D97-AF65-F5344CB8AC3E}">
        <p14:creationId xmlns:p14="http://schemas.microsoft.com/office/powerpoint/2010/main" val="387388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AE63-8CDB-4462-B22E-514F681420B4}"/>
              </a:ext>
            </a:extLst>
          </p:cNvPr>
          <p:cNvSpPr>
            <a:spLocks noGrp="1"/>
          </p:cNvSpPr>
          <p:nvPr>
            <p:ph type="title"/>
          </p:nvPr>
        </p:nvSpPr>
        <p:spPr>
          <a:xfrm>
            <a:off x="1261872" y="365760"/>
            <a:ext cx="6154067" cy="827609"/>
          </a:xfrm>
        </p:spPr>
        <p:txBody>
          <a:bodyPr/>
          <a:lstStyle/>
          <a:p>
            <a:r>
              <a:rPr lang="en-US" dirty="0"/>
              <a:t>Rings and Collars</a:t>
            </a:r>
          </a:p>
        </p:txBody>
      </p:sp>
      <p:pic>
        <p:nvPicPr>
          <p:cNvPr id="6" name="Content Placeholder 5">
            <a:extLst>
              <a:ext uri="{FF2B5EF4-FFF2-40B4-BE49-F238E27FC236}">
                <a16:creationId xmlns:a16="http://schemas.microsoft.com/office/drawing/2014/main" id="{B7784C5F-DD55-4CFD-8BB2-6B732625075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043" y="1690688"/>
            <a:ext cx="1958208" cy="4397762"/>
          </a:xfrm>
        </p:spPr>
      </p:pic>
      <p:pic>
        <p:nvPicPr>
          <p:cNvPr id="8" name="Content Placeholder 7">
            <a:extLst>
              <a:ext uri="{FF2B5EF4-FFF2-40B4-BE49-F238E27FC236}">
                <a16:creationId xmlns:a16="http://schemas.microsoft.com/office/drawing/2014/main" id="{62C6FB5A-882A-417A-A615-2110EFD2C4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99572" y="1690688"/>
            <a:ext cx="3724365" cy="2144333"/>
          </a:xfrm>
        </p:spPr>
      </p:pic>
      <p:pic>
        <p:nvPicPr>
          <p:cNvPr id="10" name="Picture 9">
            <a:extLst>
              <a:ext uri="{FF2B5EF4-FFF2-40B4-BE49-F238E27FC236}">
                <a16:creationId xmlns:a16="http://schemas.microsoft.com/office/drawing/2014/main" id="{9AA67055-9263-48F5-98D0-E5610FB49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572" y="4000083"/>
            <a:ext cx="2094719" cy="2144332"/>
          </a:xfrm>
          <a:prstGeom prst="rect">
            <a:avLst/>
          </a:prstGeom>
        </p:spPr>
      </p:pic>
      <p:pic>
        <p:nvPicPr>
          <p:cNvPr id="12" name="Picture 11">
            <a:extLst>
              <a:ext uri="{FF2B5EF4-FFF2-40B4-BE49-F238E27FC236}">
                <a16:creationId xmlns:a16="http://schemas.microsoft.com/office/drawing/2014/main" id="{03E53B2E-E2D7-43A9-AC7A-01C2F6746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325" y="4000083"/>
            <a:ext cx="1616394" cy="1288624"/>
          </a:xfrm>
          <a:prstGeom prst="rect">
            <a:avLst/>
          </a:prstGeom>
        </p:spPr>
      </p:pic>
      <p:sp>
        <p:nvSpPr>
          <p:cNvPr id="13" name="TextBox 12">
            <a:extLst>
              <a:ext uri="{FF2B5EF4-FFF2-40B4-BE49-F238E27FC236}">
                <a16:creationId xmlns:a16="http://schemas.microsoft.com/office/drawing/2014/main" id="{9E3EB534-3870-4576-B2EC-7A5347E590D0}"/>
              </a:ext>
            </a:extLst>
          </p:cNvPr>
          <p:cNvSpPr txBox="1"/>
          <p:nvPr/>
        </p:nvSpPr>
        <p:spPr>
          <a:xfrm>
            <a:off x="5237325" y="5288707"/>
            <a:ext cx="1617260" cy="923330"/>
          </a:xfrm>
          <a:prstGeom prst="rect">
            <a:avLst/>
          </a:prstGeom>
          <a:noFill/>
        </p:spPr>
        <p:txBody>
          <a:bodyPr wrap="square" rtlCol="0">
            <a:spAutoFit/>
          </a:bodyPr>
          <a:lstStyle/>
          <a:p>
            <a:r>
              <a:rPr lang="en-US" dirty="0"/>
              <a:t>McMaster-Carr</a:t>
            </a:r>
          </a:p>
          <a:p>
            <a:r>
              <a:rPr lang="en-US" dirty="0"/>
              <a:t>Part #: 98704A730</a:t>
            </a:r>
          </a:p>
        </p:txBody>
      </p:sp>
      <p:pic>
        <p:nvPicPr>
          <p:cNvPr id="15" name="Picture 14">
            <a:extLst>
              <a:ext uri="{FF2B5EF4-FFF2-40B4-BE49-F238E27FC236}">
                <a16:creationId xmlns:a16="http://schemas.microsoft.com/office/drawing/2014/main" id="{FE43D74A-EE51-4A85-B85E-4ACE3BCD33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5177" y="181613"/>
            <a:ext cx="3673742" cy="1692585"/>
          </a:xfrm>
          <a:prstGeom prst="rect">
            <a:avLst/>
          </a:prstGeom>
        </p:spPr>
      </p:pic>
      <p:pic>
        <p:nvPicPr>
          <p:cNvPr id="17" name="Picture 16">
            <a:extLst>
              <a:ext uri="{FF2B5EF4-FFF2-40B4-BE49-F238E27FC236}">
                <a16:creationId xmlns:a16="http://schemas.microsoft.com/office/drawing/2014/main" id="{365100A5-390C-4D7A-8D9C-DFA5790AE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2944" y="1947035"/>
            <a:ext cx="3578208" cy="4252088"/>
          </a:xfrm>
          <a:prstGeom prst="rect">
            <a:avLst/>
          </a:prstGeom>
        </p:spPr>
      </p:pic>
      <p:cxnSp>
        <p:nvCxnSpPr>
          <p:cNvPr id="19" name="Straight Arrow Connector 18">
            <a:extLst>
              <a:ext uri="{FF2B5EF4-FFF2-40B4-BE49-F238E27FC236}">
                <a16:creationId xmlns:a16="http://schemas.microsoft.com/office/drawing/2014/main" id="{32B66456-607D-4A73-BB57-3D03A981F7BA}"/>
              </a:ext>
            </a:extLst>
          </p:cNvPr>
          <p:cNvCxnSpPr/>
          <p:nvPr/>
        </p:nvCxnSpPr>
        <p:spPr>
          <a:xfrm>
            <a:off x="9437427" y="1724807"/>
            <a:ext cx="0" cy="51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3187B1F-2DB2-4745-A669-072832E5C578}"/>
              </a:ext>
            </a:extLst>
          </p:cNvPr>
          <p:cNvSpPr/>
          <p:nvPr/>
        </p:nvSpPr>
        <p:spPr>
          <a:xfrm>
            <a:off x="9096233" y="2245057"/>
            <a:ext cx="1549021" cy="7438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2CE00D4-A474-4F0E-A599-0219746C1B33}"/>
              </a:ext>
            </a:extLst>
          </p:cNvPr>
          <p:cNvSpPr txBox="1"/>
          <p:nvPr/>
        </p:nvSpPr>
        <p:spPr>
          <a:xfrm>
            <a:off x="3227696" y="4192532"/>
            <a:ext cx="530786" cy="369332"/>
          </a:xfrm>
          <a:prstGeom prst="rect">
            <a:avLst/>
          </a:prstGeom>
          <a:noFill/>
        </p:spPr>
        <p:txBody>
          <a:bodyPr wrap="none" rtlCol="0">
            <a:spAutoFit/>
          </a:bodyPr>
          <a:lstStyle/>
          <a:p>
            <a:r>
              <a:rPr lang="en-US" dirty="0"/>
              <a:t>Pad</a:t>
            </a:r>
          </a:p>
        </p:txBody>
      </p:sp>
    </p:spTree>
    <p:extLst>
      <p:ext uri="{BB962C8B-B14F-4D97-AF65-F5344CB8AC3E}">
        <p14:creationId xmlns:p14="http://schemas.microsoft.com/office/powerpoint/2010/main" val="328963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B7F0-797E-45B2-A8AA-FD9C806E1A13}"/>
              </a:ext>
            </a:extLst>
          </p:cNvPr>
          <p:cNvSpPr>
            <a:spLocks noGrp="1"/>
          </p:cNvSpPr>
          <p:nvPr>
            <p:ph type="title"/>
          </p:nvPr>
        </p:nvSpPr>
        <p:spPr>
          <a:xfrm>
            <a:off x="393968" y="189408"/>
            <a:ext cx="7198323" cy="947388"/>
          </a:xfrm>
        </p:spPr>
        <p:txBody>
          <a:bodyPr>
            <a:normAutofit fontScale="90000"/>
          </a:bodyPr>
          <a:lstStyle/>
          <a:p>
            <a:r>
              <a:rPr lang="en-US" sz="3600" u="sng" dirty="0"/>
              <a:t>Outer Support Structure (Ring and Brackets)</a:t>
            </a:r>
          </a:p>
        </p:txBody>
      </p:sp>
      <p:pic>
        <p:nvPicPr>
          <p:cNvPr id="8" name="Content Placeholder 7">
            <a:extLst>
              <a:ext uri="{FF2B5EF4-FFF2-40B4-BE49-F238E27FC236}">
                <a16:creationId xmlns:a16="http://schemas.microsoft.com/office/drawing/2014/main" id="{89AE5869-F09A-42AD-B750-DB6A68324C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5317" y="1287733"/>
            <a:ext cx="2540623" cy="1551222"/>
          </a:xfrm>
        </p:spPr>
      </p:pic>
      <p:sp>
        <p:nvSpPr>
          <p:cNvPr id="9" name="TextBox 8">
            <a:extLst>
              <a:ext uri="{FF2B5EF4-FFF2-40B4-BE49-F238E27FC236}">
                <a16:creationId xmlns:a16="http://schemas.microsoft.com/office/drawing/2014/main" id="{258AB753-5A6C-4566-A4D5-669A6BE3236A}"/>
              </a:ext>
            </a:extLst>
          </p:cNvPr>
          <p:cNvSpPr txBox="1"/>
          <p:nvPr/>
        </p:nvSpPr>
        <p:spPr>
          <a:xfrm>
            <a:off x="338187" y="1397674"/>
            <a:ext cx="561316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Brackets as shown in the figure can be directly attached using screws to existing ring on TPC wheel with threaded holes.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support brackets will be used to mount 4 Aluminum rails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rails will be used to build and guide the sliding installation and support mechanism.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note that these rails and Support brackets and other components will be removed after detector installation.</a:t>
            </a:r>
          </a:p>
        </p:txBody>
      </p:sp>
      <p:pic>
        <p:nvPicPr>
          <p:cNvPr id="4" name="Picture 3">
            <a:extLst>
              <a:ext uri="{FF2B5EF4-FFF2-40B4-BE49-F238E27FC236}">
                <a16:creationId xmlns:a16="http://schemas.microsoft.com/office/drawing/2014/main" id="{C265C4DC-D703-4E77-BB8C-ECA9D93F0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421" y="544906"/>
            <a:ext cx="3333799" cy="2294049"/>
          </a:xfrm>
          <a:prstGeom prst="rect">
            <a:avLst/>
          </a:prstGeom>
        </p:spPr>
      </p:pic>
      <p:pic>
        <p:nvPicPr>
          <p:cNvPr id="11" name="Content Placeholder 11">
            <a:extLst>
              <a:ext uri="{FF2B5EF4-FFF2-40B4-BE49-F238E27FC236}">
                <a16:creationId xmlns:a16="http://schemas.microsoft.com/office/drawing/2014/main" id="{5F7EE2F6-04FF-4A31-8450-1201C8196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316" y="2989892"/>
            <a:ext cx="5938059" cy="3678700"/>
          </a:xfrm>
          <a:prstGeom prst="rect">
            <a:avLst/>
          </a:prstGeom>
        </p:spPr>
      </p:pic>
    </p:spTree>
    <p:extLst>
      <p:ext uri="{BB962C8B-B14F-4D97-AF65-F5344CB8AC3E}">
        <p14:creationId xmlns:p14="http://schemas.microsoft.com/office/powerpoint/2010/main" val="148671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E466-7ED2-4108-B7B8-F0E46897EA9A}"/>
              </a:ext>
            </a:extLst>
          </p:cNvPr>
          <p:cNvSpPr>
            <a:spLocks noGrp="1"/>
          </p:cNvSpPr>
          <p:nvPr>
            <p:ph type="title"/>
          </p:nvPr>
        </p:nvSpPr>
        <p:spPr>
          <a:xfrm>
            <a:off x="125419" y="274897"/>
            <a:ext cx="9407471" cy="609521"/>
          </a:xfrm>
        </p:spPr>
        <p:txBody>
          <a:bodyPr>
            <a:noAutofit/>
          </a:bodyPr>
          <a:lstStyle/>
          <a:p>
            <a:r>
              <a:rPr lang="en-US" sz="3200" u="sng" dirty="0"/>
              <a:t>Outer Structure for Support during Installation</a:t>
            </a:r>
          </a:p>
        </p:txBody>
      </p:sp>
      <p:pic>
        <p:nvPicPr>
          <p:cNvPr id="12" name="Content Placeholder 11">
            <a:extLst>
              <a:ext uri="{FF2B5EF4-FFF2-40B4-BE49-F238E27FC236}">
                <a16:creationId xmlns:a16="http://schemas.microsoft.com/office/drawing/2014/main" id="{E0A2DE04-166A-4D5D-9BF5-4B7F33E6705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664" r="33117"/>
          <a:stretch/>
        </p:blipFill>
        <p:spPr>
          <a:xfrm>
            <a:off x="7079085" y="1459564"/>
            <a:ext cx="4263170" cy="5057722"/>
          </a:xfrm>
        </p:spPr>
      </p:pic>
      <p:pic>
        <p:nvPicPr>
          <p:cNvPr id="5" name="Picture Placeholder 6">
            <a:extLst>
              <a:ext uri="{FF2B5EF4-FFF2-40B4-BE49-F238E27FC236}">
                <a16:creationId xmlns:a16="http://schemas.microsoft.com/office/drawing/2014/main" id="{6923CC3F-2451-47B6-A181-E6C79CFF3E42}"/>
              </a:ext>
            </a:extLst>
          </p:cNvPr>
          <p:cNvPicPr>
            <a:picLocks noChangeAspect="1"/>
          </p:cNvPicPr>
          <p:nvPr/>
        </p:nvPicPr>
        <p:blipFill rotWithShape="1">
          <a:blip r:embed="rId3">
            <a:extLst>
              <a:ext uri="{28A0092B-C50C-407E-A947-70E740481C1C}">
                <a14:useLocalDpi xmlns:a14="http://schemas.microsoft.com/office/drawing/2010/main" val="0"/>
              </a:ext>
            </a:extLst>
          </a:blip>
          <a:srcRect l="19331" r="10011"/>
          <a:stretch/>
        </p:blipFill>
        <p:spPr>
          <a:xfrm>
            <a:off x="3645581" y="1462287"/>
            <a:ext cx="3326452" cy="5225025"/>
          </a:xfrm>
          <a:prstGeom prst="rect">
            <a:avLst/>
          </a:prstGeom>
        </p:spPr>
      </p:pic>
      <p:pic>
        <p:nvPicPr>
          <p:cNvPr id="6" name="Picture 5">
            <a:extLst>
              <a:ext uri="{FF2B5EF4-FFF2-40B4-BE49-F238E27FC236}">
                <a16:creationId xmlns:a16="http://schemas.microsoft.com/office/drawing/2014/main" id="{2A7BE38F-2C04-49A9-B3E0-8C1805C3D836}"/>
              </a:ext>
            </a:extLst>
          </p:cNvPr>
          <p:cNvPicPr>
            <a:picLocks noChangeAspect="1"/>
          </p:cNvPicPr>
          <p:nvPr/>
        </p:nvPicPr>
        <p:blipFill rotWithShape="1">
          <a:blip r:embed="rId4">
            <a:extLst>
              <a:ext uri="{28A0092B-C50C-407E-A947-70E740481C1C}">
                <a14:useLocalDpi xmlns:a14="http://schemas.microsoft.com/office/drawing/2010/main" val="0"/>
              </a:ext>
            </a:extLst>
          </a:blip>
          <a:srcRect l="7887" r="10795"/>
          <a:stretch/>
        </p:blipFill>
        <p:spPr>
          <a:xfrm>
            <a:off x="108597" y="1459564"/>
            <a:ext cx="3429932" cy="5225026"/>
          </a:xfrm>
          <a:prstGeom prst="rect">
            <a:avLst/>
          </a:prstGeom>
        </p:spPr>
      </p:pic>
      <p:sp>
        <p:nvSpPr>
          <p:cNvPr id="7" name="TextBox 6">
            <a:extLst>
              <a:ext uri="{FF2B5EF4-FFF2-40B4-BE49-F238E27FC236}">
                <a16:creationId xmlns:a16="http://schemas.microsoft.com/office/drawing/2014/main" id="{C084DA8A-5E9B-4690-A188-47BDDF89C2FF}"/>
              </a:ext>
            </a:extLst>
          </p:cNvPr>
          <p:cNvSpPr txBox="1"/>
          <p:nvPr/>
        </p:nvSpPr>
        <p:spPr>
          <a:xfrm>
            <a:off x="1185155" y="1034512"/>
            <a:ext cx="1860567" cy="338554"/>
          </a:xfrm>
          <a:prstGeom prst="rect">
            <a:avLst/>
          </a:prstGeom>
          <a:noFill/>
        </p:spPr>
        <p:txBody>
          <a:bodyPr wrap="square" rtlCol="0">
            <a:spAutoFit/>
          </a:bodyPr>
          <a:lstStyle/>
          <a:p>
            <a:r>
              <a:rPr lang="en-US" sz="1600" dirty="0"/>
              <a:t>Outer </a:t>
            </a:r>
            <a:r>
              <a:rPr lang="en-US" sz="1600" dirty="0" err="1"/>
              <a:t>Busings</a:t>
            </a:r>
            <a:endParaRPr lang="en-US" sz="1600" dirty="0"/>
          </a:p>
        </p:txBody>
      </p:sp>
      <p:sp>
        <p:nvSpPr>
          <p:cNvPr id="8" name="TextBox 7">
            <a:extLst>
              <a:ext uri="{FF2B5EF4-FFF2-40B4-BE49-F238E27FC236}">
                <a16:creationId xmlns:a16="http://schemas.microsoft.com/office/drawing/2014/main" id="{F4DD36B1-75D3-4856-80DC-A82603262FE3}"/>
              </a:ext>
            </a:extLst>
          </p:cNvPr>
          <p:cNvSpPr txBox="1"/>
          <p:nvPr/>
        </p:nvSpPr>
        <p:spPr>
          <a:xfrm>
            <a:off x="4378523" y="3812723"/>
            <a:ext cx="1860567" cy="338554"/>
          </a:xfrm>
          <a:prstGeom prst="rect">
            <a:avLst/>
          </a:prstGeom>
          <a:noFill/>
        </p:spPr>
        <p:txBody>
          <a:bodyPr wrap="square" rtlCol="0">
            <a:spAutoFit/>
          </a:bodyPr>
          <a:lstStyle/>
          <a:p>
            <a:r>
              <a:rPr lang="en-US" sz="1600" dirty="0"/>
              <a:t>Inner </a:t>
            </a:r>
            <a:r>
              <a:rPr lang="en-US" sz="1600" dirty="0" err="1"/>
              <a:t>Busings</a:t>
            </a:r>
            <a:endParaRPr lang="en-US" sz="1600" dirty="0"/>
          </a:p>
        </p:txBody>
      </p:sp>
      <p:cxnSp>
        <p:nvCxnSpPr>
          <p:cNvPr id="9" name="Straight Arrow Connector 8">
            <a:extLst>
              <a:ext uri="{FF2B5EF4-FFF2-40B4-BE49-F238E27FC236}">
                <a16:creationId xmlns:a16="http://schemas.microsoft.com/office/drawing/2014/main" id="{7648E2A8-DEF0-4627-A156-E2C2D31898AF}"/>
              </a:ext>
            </a:extLst>
          </p:cNvPr>
          <p:cNvCxnSpPr>
            <a:cxnSpLocks/>
            <a:stCxn id="7" idx="2"/>
          </p:cNvCxnSpPr>
          <p:nvPr/>
        </p:nvCxnSpPr>
        <p:spPr>
          <a:xfrm flipH="1">
            <a:off x="1247919" y="1373066"/>
            <a:ext cx="867520" cy="597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F725F89-5879-4CC8-A1F2-B8B2634BFC10}"/>
              </a:ext>
            </a:extLst>
          </p:cNvPr>
          <p:cNvCxnSpPr>
            <a:cxnSpLocks/>
            <a:stCxn id="7" idx="2"/>
          </p:cNvCxnSpPr>
          <p:nvPr/>
        </p:nvCxnSpPr>
        <p:spPr>
          <a:xfrm>
            <a:off x="2115439" y="1373066"/>
            <a:ext cx="604818" cy="597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F17D971-8C82-4905-9406-BA4FB8CA0FB7}"/>
              </a:ext>
            </a:extLst>
          </p:cNvPr>
          <p:cNvCxnSpPr>
            <a:cxnSpLocks/>
          </p:cNvCxnSpPr>
          <p:nvPr/>
        </p:nvCxnSpPr>
        <p:spPr>
          <a:xfrm flipH="1" flipV="1">
            <a:off x="4606476" y="3035364"/>
            <a:ext cx="639569" cy="777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A4CD46A-3E94-44F2-A4BA-F74CDD2C2A60}"/>
              </a:ext>
            </a:extLst>
          </p:cNvPr>
          <p:cNvCxnSpPr>
            <a:cxnSpLocks/>
          </p:cNvCxnSpPr>
          <p:nvPr/>
        </p:nvCxnSpPr>
        <p:spPr>
          <a:xfrm flipV="1">
            <a:off x="5308806" y="3035364"/>
            <a:ext cx="351554" cy="749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117C1F0-CD09-4289-81B4-EE3576E32018}"/>
              </a:ext>
            </a:extLst>
          </p:cNvPr>
          <p:cNvSpPr txBox="1"/>
          <p:nvPr/>
        </p:nvSpPr>
        <p:spPr>
          <a:xfrm>
            <a:off x="125419" y="6370978"/>
            <a:ext cx="8042188" cy="338554"/>
          </a:xfrm>
          <a:prstGeom prst="rect">
            <a:avLst/>
          </a:prstGeom>
          <a:noFill/>
        </p:spPr>
        <p:txBody>
          <a:bodyPr wrap="square" rtlCol="0">
            <a:spAutoFit/>
          </a:bodyPr>
          <a:lstStyle/>
          <a:p>
            <a:r>
              <a:rPr lang="en-US" sz="1600" b="1" dirty="0"/>
              <a:t>Sliding Support Ring Assembly with Outer and Inner Bushings</a:t>
            </a:r>
          </a:p>
        </p:txBody>
      </p:sp>
    </p:spTree>
    <p:extLst>
      <p:ext uri="{BB962C8B-B14F-4D97-AF65-F5344CB8AC3E}">
        <p14:creationId xmlns:p14="http://schemas.microsoft.com/office/powerpoint/2010/main" val="126689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838-9AAB-47DD-A0D3-98C3330807C6}"/>
              </a:ext>
            </a:extLst>
          </p:cNvPr>
          <p:cNvSpPr>
            <a:spLocks noGrp="1"/>
          </p:cNvSpPr>
          <p:nvPr>
            <p:ph type="title"/>
          </p:nvPr>
        </p:nvSpPr>
        <p:spPr>
          <a:xfrm>
            <a:off x="154983" y="147546"/>
            <a:ext cx="7209343" cy="734095"/>
          </a:xfrm>
        </p:spPr>
        <p:txBody>
          <a:bodyPr>
            <a:normAutofit/>
          </a:bodyPr>
          <a:lstStyle/>
          <a:p>
            <a:r>
              <a:rPr lang="en-US" sz="2800" b="1" dirty="0"/>
              <a:t>FST Disk Installation Rail and Bracket</a:t>
            </a:r>
          </a:p>
        </p:txBody>
      </p:sp>
      <p:pic>
        <p:nvPicPr>
          <p:cNvPr id="12" name="Picture Placeholder 11">
            <a:extLst>
              <a:ext uri="{FF2B5EF4-FFF2-40B4-BE49-F238E27FC236}">
                <a16:creationId xmlns:a16="http://schemas.microsoft.com/office/drawing/2014/main" id="{60F61A27-7A5C-492D-8896-E30CB312BC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30908" y="2859584"/>
            <a:ext cx="3947543" cy="3850869"/>
          </a:xfrm>
        </p:spPr>
      </p:pic>
      <p:sp>
        <p:nvSpPr>
          <p:cNvPr id="4" name="Text Placeholder 3">
            <a:extLst>
              <a:ext uri="{FF2B5EF4-FFF2-40B4-BE49-F238E27FC236}">
                <a16:creationId xmlns:a16="http://schemas.microsoft.com/office/drawing/2014/main" id="{3B63E80F-BE15-46CC-8C17-611B7897291E}"/>
              </a:ext>
            </a:extLst>
          </p:cNvPr>
          <p:cNvSpPr>
            <a:spLocks noGrp="1"/>
          </p:cNvSpPr>
          <p:nvPr>
            <p:ph type="body" sz="half" idx="4294967295"/>
          </p:nvPr>
        </p:nvSpPr>
        <p:spPr>
          <a:xfrm>
            <a:off x="1" y="1047806"/>
            <a:ext cx="5282482" cy="1734900"/>
          </a:xfrm>
        </p:spPr>
        <p:txBody>
          <a:bodyPr>
            <a:normAutofit lnSpcReduction="10000"/>
          </a:bodyPr>
          <a:lstStyle/>
          <a:p>
            <a:r>
              <a:rPr lang="en-US" dirty="0"/>
              <a:t>Holes have to be added to the detector strongback at 4 places as shown in the snapshot.</a:t>
            </a:r>
          </a:p>
          <a:p>
            <a:r>
              <a:rPr lang="en-US" dirty="0"/>
              <a:t>These holes will serve as a way for holding the detectors using a holding bracket (Aluminum) and a rail (Aluminum).</a:t>
            </a:r>
          </a:p>
        </p:txBody>
      </p:sp>
      <p:sp>
        <p:nvSpPr>
          <p:cNvPr id="7" name="TextBox 6">
            <a:extLst>
              <a:ext uri="{FF2B5EF4-FFF2-40B4-BE49-F238E27FC236}">
                <a16:creationId xmlns:a16="http://schemas.microsoft.com/office/drawing/2014/main" id="{A53844EF-6CB5-4FF3-B095-2039871A3300}"/>
              </a:ext>
            </a:extLst>
          </p:cNvPr>
          <p:cNvSpPr txBox="1"/>
          <p:nvPr/>
        </p:nvSpPr>
        <p:spPr>
          <a:xfrm>
            <a:off x="3626805" y="6037752"/>
            <a:ext cx="1398660" cy="646331"/>
          </a:xfrm>
          <a:prstGeom prst="rect">
            <a:avLst/>
          </a:prstGeom>
          <a:noFill/>
        </p:spPr>
        <p:txBody>
          <a:bodyPr wrap="square" rtlCol="0">
            <a:spAutoFit/>
          </a:bodyPr>
          <a:lstStyle/>
          <a:p>
            <a:r>
              <a:rPr lang="en-US" sz="1200" dirty="0"/>
              <a:t>Eight ¼” holes for structural support</a:t>
            </a:r>
          </a:p>
        </p:txBody>
      </p:sp>
      <p:cxnSp>
        <p:nvCxnSpPr>
          <p:cNvPr id="5" name="Straight Arrow Connector 4">
            <a:extLst>
              <a:ext uri="{FF2B5EF4-FFF2-40B4-BE49-F238E27FC236}">
                <a16:creationId xmlns:a16="http://schemas.microsoft.com/office/drawing/2014/main" id="{D0FF8E57-6ACF-4411-8522-1FCD0161EEEC}"/>
              </a:ext>
            </a:extLst>
          </p:cNvPr>
          <p:cNvCxnSpPr>
            <a:cxnSpLocks/>
          </p:cNvCxnSpPr>
          <p:nvPr/>
        </p:nvCxnSpPr>
        <p:spPr>
          <a:xfrm flipH="1" flipV="1">
            <a:off x="3231398" y="6214821"/>
            <a:ext cx="424874" cy="154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8D36F25A-A02E-4203-A41B-33C0571BEF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10857" y="1740480"/>
            <a:ext cx="1398660" cy="942686"/>
          </a:xfrm>
          <a:prstGeom prst="rect">
            <a:avLst/>
          </a:prstGeom>
        </p:spPr>
      </p:pic>
      <p:sp>
        <p:nvSpPr>
          <p:cNvPr id="14" name="Oval 13">
            <a:extLst>
              <a:ext uri="{FF2B5EF4-FFF2-40B4-BE49-F238E27FC236}">
                <a16:creationId xmlns:a16="http://schemas.microsoft.com/office/drawing/2014/main" id="{C4BCEA85-B4D9-44E3-8616-FD3B10F4E2CE}"/>
              </a:ext>
            </a:extLst>
          </p:cNvPr>
          <p:cNvSpPr/>
          <p:nvPr/>
        </p:nvSpPr>
        <p:spPr>
          <a:xfrm>
            <a:off x="923636" y="3072126"/>
            <a:ext cx="424874" cy="456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1172199-64CC-4C5F-B537-891BA6AA0B8F}"/>
              </a:ext>
            </a:extLst>
          </p:cNvPr>
          <p:cNvSpPr/>
          <p:nvPr/>
        </p:nvSpPr>
        <p:spPr>
          <a:xfrm>
            <a:off x="2932454" y="3072126"/>
            <a:ext cx="424875" cy="456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6104329-6619-4957-B12B-6644E21B00E8}"/>
              </a:ext>
            </a:extLst>
          </p:cNvPr>
          <p:cNvSpPr/>
          <p:nvPr/>
        </p:nvSpPr>
        <p:spPr>
          <a:xfrm>
            <a:off x="923636" y="6038468"/>
            <a:ext cx="424874" cy="456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EC90225-2F8F-4847-BFC2-2A9D0F08AF27}"/>
              </a:ext>
            </a:extLst>
          </p:cNvPr>
          <p:cNvSpPr/>
          <p:nvPr/>
        </p:nvSpPr>
        <p:spPr>
          <a:xfrm>
            <a:off x="2932455" y="6007933"/>
            <a:ext cx="424874" cy="4867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Placeholder 6">
            <a:extLst>
              <a:ext uri="{FF2B5EF4-FFF2-40B4-BE49-F238E27FC236}">
                <a16:creationId xmlns:a16="http://schemas.microsoft.com/office/drawing/2014/main" id="{D890D342-2D50-428C-846D-811F0B8154D2}"/>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7983420" y="2671918"/>
            <a:ext cx="4157233" cy="3922611"/>
          </a:xfrm>
          <a:prstGeom prst="rect">
            <a:avLst/>
          </a:prstGeom>
        </p:spPr>
      </p:pic>
      <p:pic>
        <p:nvPicPr>
          <p:cNvPr id="26" name="Picture 25">
            <a:extLst>
              <a:ext uri="{FF2B5EF4-FFF2-40B4-BE49-F238E27FC236}">
                <a16:creationId xmlns:a16="http://schemas.microsoft.com/office/drawing/2014/main" id="{39330965-43C1-43EF-A697-4089FC9DB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0985" y="59207"/>
            <a:ext cx="3587960" cy="2207976"/>
          </a:xfrm>
          <a:prstGeom prst="rect">
            <a:avLst/>
          </a:prstGeom>
        </p:spPr>
      </p:pic>
      <p:pic>
        <p:nvPicPr>
          <p:cNvPr id="27" name="Picture 26">
            <a:extLst>
              <a:ext uri="{FF2B5EF4-FFF2-40B4-BE49-F238E27FC236}">
                <a16:creationId xmlns:a16="http://schemas.microsoft.com/office/drawing/2014/main" id="{C4C14A54-6E59-43B3-B601-6A2576F34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5061" y="3139769"/>
            <a:ext cx="3102137" cy="2677913"/>
          </a:xfrm>
          <a:prstGeom prst="rect">
            <a:avLst/>
          </a:prstGeom>
        </p:spPr>
      </p:pic>
      <p:sp>
        <p:nvSpPr>
          <p:cNvPr id="28" name="TextBox 27">
            <a:extLst>
              <a:ext uri="{FF2B5EF4-FFF2-40B4-BE49-F238E27FC236}">
                <a16:creationId xmlns:a16="http://schemas.microsoft.com/office/drawing/2014/main" id="{DBF28FA6-96CD-4641-A193-E68034E7D0F1}"/>
              </a:ext>
            </a:extLst>
          </p:cNvPr>
          <p:cNvSpPr txBox="1"/>
          <p:nvPr/>
        </p:nvSpPr>
        <p:spPr>
          <a:xfrm>
            <a:off x="4088839" y="4155560"/>
            <a:ext cx="348151" cy="646331"/>
          </a:xfrm>
          <a:prstGeom prst="rect">
            <a:avLst/>
          </a:prstGeom>
          <a:noFill/>
        </p:spPr>
        <p:txBody>
          <a:bodyPr wrap="square" rtlCol="0">
            <a:spAutoFit/>
          </a:bodyPr>
          <a:lstStyle/>
          <a:p>
            <a:r>
              <a:rPr lang="en-US" sz="3600" dirty="0"/>
              <a:t>+</a:t>
            </a:r>
          </a:p>
        </p:txBody>
      </p:sp>
      <p:sp>
        <p:nvSpPr>
          <p:cNvPr id="29" name="TextBox 28">
            <a:extLst>
              <a:ext uri="{FF2B5EF4-FFF2-40B4-BE49-F238E27FC236}">
                <a16:creationId xmlns:a16="http://schemas.microsoft.com/office/drawing/2014/main" id="{9F49BE0D-6AFD-4828-8C99-BBB654FEA9F5}"/>
              </a:ext>
            </a:extLst>
          </p:cNvPr>
          <p:cNvSpPr txBox="1"/>
          <p:nvPr/>
        </p:nvSpPr>
        <p:spPr>
          <a:xfrm>
            <a:off x="5921924" y="2536418"/>
            <a:ext cx="348151" cy="646331"/>
          </a:xfrm>
          <a:prstGeom prst="rect">
            <a:avLst/>
          </a:prstGeom>
          <a:noFill/>
        </p:spPr>
        <p:txBody>
          <a:bodyPr wrap="square" rtlCol="0">
            <a:spAutoFit/>
          </a:bodyPr>
          <a:lstStyle/>
          <a:p>
            <a:r>
              <a:rPr lang="en-US" sz="3600" dirty="0"/>
              <a:t>+</a:t>
            </a:r>
          </a:p>
        </p:txBody>
      </p:sp>
      <p:sp>
        <p:nvSpPr>
          <p:cNvPr id="30" name="TextBox 29">
            <a:extLst>
              <a:ext uri="{FF2B5EF4-FFF2-40B4-BE49-F238E27FC236}">
                <a16:creationId xmlns:a16="http://schemas.microsoft.com/office/drawing/2014/main" id="{0D6D79BF-6270-4676-9B90-6822D19A0311}"/>
              </a:ext>
            </a:extLst>
          </p:cNvPr>
          <p:cNvSpPr txBox="1"/>
          <p:nvPr/>
        </p:nvSpPr>
        <p:spPr>
          <a:xfrm>
            <a:off x="7016175" y="1486421"/>
            <a:ext cx="348151" cy="646331"/>
          </a:xfrm>
          <a:prstGeom prst="rect">
            <a:avLst/>
          </a:prstGeom>
          <a:noFill/>
        </p:spPr>
        <p:txBody>
          <a:bodyPr wrap="square" rtlCol="0">
            <a:spAutoFit/>
          </a:bodyPr>
          <a:lstStyle/>
          <a:p>
            <a:r>
              <a:rPr lang="en-US" sz="3600" dirty="0"/>
              <a:t>+</a:t>
            </a:r>
          </a:p>
        </p:txBody>
      </p:sp>
      <p:sp>
        <p:nvSpPr>
          <p:cNvPr id="31" name="TextBox 30">
            <a:extLst>
              <a:ext uri="{FF2B5EF4-FFF2-40B4-BE49-F238E27FC236}">
                <a16:creationId xmlns:a16="http://schemas.microsoft.com/office/drawing/2014/main" id="{125B6FDC-9CFD-471F-9B37-F1C806F30B9E}"/>
              </a:ext>
            </a:extLst>
          </p:cNvPr>
          <p:cNvSpPr txBox="1"/>
          <p:nvPr/>
        </p:nvSpPr>
        <p:spPr>
          <a:xfrm>
            <a:off x="7545657" y="4202145"/>
            <a:ext cx="348151" cy="646331"/>
          </a:xfrm>
          <a:prstGeom prst="rect">
            <a:avLst/>
          </a:prstGeom>
          <a:noFill/>
        </p:spPr>
        <p:txBody>
          <a:bodyPr wrap="square" rtlCol="0">
            <a:spAutoFit/>
          </a:bodyPr>
          <a:lstStyle/>
          <a:p>
            <a:r>
              <a:rPr lang="en-US" sz="3600" dirty="0"/>
              <a:t>=</a:t>
            </a:r>
          </a:p>
        </p:txBody>
      </p:sp>
      <p:sp>
        <p:nvSpPr>
          <p:cNvPr id="32" name="TextBox 31">
            <a:extLst>
              <a:ext uri="{FF2B5EF4-FFF2-40B4-BE49-F238E27FC236}">
                <a16:creationId xmlns:a16="http://schemas.microsoft.com/office/drawing/2014/main" id="{26A9058C-5E6C-41BD-84D2-334742F39833}"/>
              </a:ext>
            </a:extLst>
          </p:cNvPr>
          <p:cNvSpPr txBox="1"/>
          <p:nvPr/>
        </p:nvSpPr>
        <p:spPr>
          <a:xfrm>
            <a:off x="5252354" y="5817682"/>
            <a:ext cx="2293303" cy="738664"/>
          </a:xfrm>
          <a:prstGeom prst="rect">
            <a:avLst/>
          </a:prstGeom>
          <a:noFill/>
        </p:spPr>
        <p:txBody>
          <a:bodyPr wrap="square" rtlCol="0">
            <a:spAutoFit/>
          </a:bodyPr>
          <a:lstStyle/>
          <a:p>
            <a:r>
              <a:rPr lang="en-US" sz="1400" dirty="0"/>
              <a:t>Bracket gets attached to both the Sliding Rail and the detector </a:t>
            </a:r>
            <a:r>
              <a:rPr lang="en-US" sz="1400" dirty="0" err="1"/>
              <a:t>Stongback</a:t>
            </a:r>
            <a:endParaRPr lang="en-US" sz="1400" dirty="0"/>
          </a:p>
        </p:txBody>
      </p:sp>
    </p:spTree>
    <p:extLst>
      <p:ext uri="{BB962C8B-B14F-4D97-AF65-F5344CB8AC3E}">
        <p14:creationId xmlns:p14="http://schemas.microsoft.com/office/powerpoint/2010/main" val="266082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8BF1-D800-454A-B1A5-DDC36466AED6}"/>
              </a:ext>
            </a:extLst>
          </p:cNvPr>
          <p:cNvSpPr>
            <a:spLocks noGrp="1"/>
          </p:cNvSpPr>
          <p:nvPr>
            <p:ph type="title"/>
          </p:nvPr>
        </p:nvSpPr>
        <p:spPr>
          <a:xfrm>
            <a:off x="589425" y="209139"/>
            <a:ext cx="10515600" cy="1325563"/>
          </a:xfrm>
        </p:spPr>
        <p:txBody>
          <a:bodyPr/>
          <a:lstStyle/>
          <a:p>
            <a:r>
              <a:rPr lang="en-US" dirty="0"/>
              <a:t>Full Assembly</a:t>
            </a:r>
          </a:p>
        </p:txBody>
      </p:sp>
      <p:pic>
        <p:nvPicPr>
          <p:cNvPr id="17" name="Content Placeholder 16">
            <a:extLst>
              <a:ext uri="{FF2B5EF4-FFF2-40B4-BE49-F238E27FC236}">
                <a16:creationId xmlns:a16="http://schemas.microsoft.com/office/drawing/2014/main" id="{76A09286-0AE1-40E4-AA07-6AC0281C9191}"/>
              </a:ext>
            </a:extLst>
          </p:cNvPr>
          <p:cNvPicPr>
            <a:picLocks noGrp="1" noChangeAspect="1"/>
          </p:cNvPicPr>
          <p:nvPr>
            <p:ph sz="half" idx="1"/>
          </p:nvPr>
        </p:nvPicPr>
        <p:blipFill>
          <a:blip r:embed="rId2"/>
          <a:stretch>
            <a:fillRect/>
          </a:stretch>
        </p:blipFill>
        <p:spPr>
          <a:xfrm>
            <a:off x="90940" y="1793049"/>
            <a:ext cx="5839911" cy="3674878"/>
          </a:xfrm>
          <a:prstGeom prst="rect">
            <a:avLst/>
          </a:prstGeom>
        </p:spPr>
      </p:pic>
      <p:pic>
        <p:nvPicPr>
          <p:cNvPr id="9" name="Content Placeholder 8">
            <a:extLst>
              <a:ext uri="{FF2B5EF4-FFF2-40B4-BE49-F238E27FC236}">
                <a16:creationId xmlns:a16="http://schemas.microsoft.com/office/drawing/2014/main" id="{CD152006-401C-44BB-A99C-6DEEEAA674E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30703" y="1793049"/>
            <a:ext cx="6070357" cy="3674878"/>
          </a:xfrm>
        </p:spPr>
      </p:pic>
    </p:spTree>
    <p:extLst>
      <p:ext uri="{BB962C8B-B14F-4D97-AF65-F5344CB8AC3E}">
        <p14:creationId xmlns:p14="http://schemas.microsoft.com/office/powerpoint/2010/main" val="235732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7" y="365760"/>
            <a:ext cx="10187595" cy="932098"/>
          </a:xfrm>
        </p:spPr>
        <p:txBody>
          <a:bodyPr/>
          <a:lstStyle/>
          <a:p>
            <a:r>
              <a:rPr lang="en-US" dirty="0" smtClean="0"/>
              <a:t>Schedule</a:t>
            </a:r>
            <a:endParaRPr lang="en-US" dirty="0"/>
          </a:p>
        </p:txBody>
      </p:sp>
      <p:sp>
        <p:nvSpPr>
          <p:cNvPr id="3" name="Content Placeholder 2"/>
          <p:cNvSpPr>
            <a:spLocks noGrp="1"/>
          </p:cNvSpPr>
          <p:nvPr>
            <p:ph sz="half" idx="1"/>
          </p:nvPr>
        </p:nvSpPr>
        <p:spPr>
          <a:xfrm>
            <a:off x="766917" y="1425678"/>
            <a:ext cx="9847006" cy="4754460"/>
          </a:xfrm>
        </p:spPr>
        <p:txBody>
          <a:bodyPr/>
          <a:lstStyle/>
          <a:p>
            <a:r>
              <a:rPr lang="en-US" dirty="0"/>
              <a:t>D</a:t>
            </a:r>
            <a:r>
              <a:rPr lang="en-US" dirty="0" smtClean="0"/>
              <a:t>etailed design: August 31</a:t>
            </a:r>
            <a:r>
              <a:rPr lang="en-US" baseline="30000" dirty="0" smtClean="0"/>
              <a:t>st</a:t>
            </a:r>
            <a:r>
              <a:rPr lang="en-US" dirty="0" smtClean="0"/>
              <a:t>.</a:t>
            </a:r>
          </a:p>
          <a:p>
            <a:r>
              <a:rPr lang="en-US" dirty="0" smtClean="0"/>
              <a:t>Procurement and Fabrication: </a:t>
            </a:r>
            <a:r>
              <a:rPr lang="en-US" dirty="0" smtClean="0"/>
              <a:t>December 31</a:t>
            </a:r>
            <a:r>
              <a:rPr lang="en-US" baseline="30000" dirty="0" smtClean="0"/>
              <a:t>st</a:t>
            </a:r>
            <a:endParaRPr lang="en-US" dirty="0" smtClean="0"/>
          </a:p>
          <a:p>
            <a:r>
              <a:rPr lang="en-US" dirty="0" smtClean="0"/>
              <a:t>Installation : by April 2021?</a:t>
            </a:r>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8242433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88</TotalTime>
  <Words>395</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Schoolbook</vt:lpstr>
      <vt:lpstr>Wingdings 2</vt:lpstr>
      <vt:lpstr>View</vt:lpstr>
      <vt:lpstr>FST Support Structure  and Novec Cooling System</vt:lpstr>
      <vt:lpstr>Status </vt:lpstr>
      <vt:lpstr>Structure inside Cone  (Hollow Stationary Rails and Supports)</vt:lpstr>
      <vt:lpstr>Rings and Collars</vt:lpstr>
      <vt:lpstr>Outer Support Structure (Ring and Brackets)</vt:lpstr>
      <vt:lpstr>Outer Structure for Support during Installation</vt:lpstr>
      <vt:lpstr>FST Disk Installation Rail and Bracket</vt:lpstr>
      <vt:lpstr>Full Assembly</vt:lpstr>
      <vt:lpstr>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FST Support Structure  and Novec Cooling System</dc:title>
  <dc:creator>Sharma, Rahul</dc:creator>
  <cp:lastModifiedBy>Rahul Sharma</cp:lastModifiedBy>
  <cp:revision>19</cp:revision>
  <dcterms:created xsi:type="dcterms:W3CDTF">2020-02-22T18:45:43Z</dcterms:created>
  <dcterms:modified xsi:type="dcterms:W3CDTF">2020-02-28T14:04:29Z</dcterms:modified>
</cp:coreProperties>
</file>