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331" r:id="rId5"/>
    <p:sldId id="33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3C808-DDF0-D04A-BC73-3B5952EED34A}" type="datetimeFigureOut">
              <a:rPr lang="en-US" smtClean="0"/>
              <a:t>2/26/20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C70B7-2D38-314E-9F10-625044A3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293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0354B-7771-4630-B454-53C09215E4B9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3224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0F95B-69D1-7245-B872-FE687D0988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ctr" anchorCtr="0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387238-F0B2-F34E-9ED7-E80F094A52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C8073-8552-0449-AC8B-57BA946C3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2020.02.26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96BC0-0A5A-864D-9FC7-6DEA2B085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Magnet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BAFB7-2FAA-D448-9C3F-B8BB30AE9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276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1A8DC-0661-2142-8E57-9B4870C71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28B525-6D57-254A-AA4D-9960F73705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B9C5AF-053E-C64F-A36C-3F0402F7F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2020.02.26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D95FC-F278-CF43-9F76-C938B1F64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Magnet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55F3C-1805-1C4A-826B-434C5DA2F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705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4E6465-266C-AA41-BE9E-E6D25C4320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9C9E3B-241C-3841-829B-715798BD56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91CE9-89D1-4C41-8916-78BDD4A38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2020.02.26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86DDE2-19BA-1C40-8BC2-AEBF64E94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Magnet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D2992-4D2D-0D48-92D2-D688F0BDD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702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F0C16-615A-6D4A-8E12-88D3DA7C1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0D5E2-99AE-6848-AA0C-A6BBE4473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B6065-34B5-4445-9172-526942345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2020.02.26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A523F9-EE52-E349-AA32-3F2E8C8F9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Magnet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3A22B-7725-8541-B6EE-CFCB874BB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113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21EAF-7B72-3146-A846-651BD0E61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C981DA-CDAB-7B46-BE76-450BB21A2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A07E5-C696-0243-A7E7-93CBEFB46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2020.02.26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BB840-BEAD-7A4E-97EE-61117C987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Magnet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96D33-DC8F-924B-918B-A8FD8CAB3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95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54F54-55B7-294C-B6E3-11A664F79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306" y="365126"/>
            <a:ext cx="9412942" cy="7375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DB3CA-6F68-E242-8436-19162CA0E1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0306" y="1282047"/>
            <a:ext cx="5589494" cy="4894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EA0396-8F4B-6B47-AF36-F28A022DC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282047"/>
            <a:ext cx="5589493" cy="4894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315D05-192F-4541-AC3C-B6CB20792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2020.02.26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E35D0-63FB-4C4C-BE82-3AC888CB6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Magnet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1842FC-1ADE-FB47-A4AD-835D53940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51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20C5A-85D1-8A4F-A607-D5077E82D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306" y="365125"/>
            <a:ext cx="1092508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218FF7-49CB-C847-ADBA-C5B9A9391F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0306" y="1681163"/>
            <a:ext cx="556726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C9DBC3-C8E7-3B43-9425-8BE5E8FD17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0306" y="2505075"/>
            <a:ext cx="5567269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9106D7-EBDA-324D-9BF1-3E9F842664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49984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ED8A88-747C-0D43-81B7-A5C44B4476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49984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B7C88C-2DBF-AE45-BA94-BA2174734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2020.02.26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3BDE75-DB80-1840-B208-2C740A887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Magnet Meeting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F878A0-8742-C949-AAD0-E9A44FE6F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27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EBFBF-2BED-2A49-8C0C-BD19A2B4C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2E446E-B409-684E-AC9E-B439AB8A1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2020.02.26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A3C54B-6AA3-FD44-A003-89DF99A4C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Magnet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11DF9A-79DE-3648-8492-ADB5CF701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954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FEAD1A-717E-094F-9F32-EBAD65A79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2020.02.26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6BF304-5D0A-4042-8718-6CF8C2D22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Magnet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95DAF2-304F-8544-85B5-F7DEC4500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636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7417C-F1A7-2E43-9337-03358803C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DF013-858D-E545-B731-1FDDE26D1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740023-EEBE-AE4E-AC64-B1609D4F8B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9AF210-AD7C-714F-9B36-77273E520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2020.02.26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0CD6B3-1757-0843-9BDF-2D376472D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Magnet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0E894B-39AF-A041-A614-290035CDC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803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FFDE0-DF0E-704F-98AD-3376ADC40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4ED696-D847-884D-97E4-C1ABBECC70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EF54F1-CFF6-0A4E-B7E8-74974EBF7E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82F54-E1B4-0A4A-B496-115F87465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2020.02.26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35E44A-1D29-5C46-8E06-EF5F7265B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Magnet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A4677A-34D8-E541-B840-C22AA1BF6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238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0F1A4D-20F9-7A43-9B53-47F06EF10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306" y="365126"/>
            <a:ext cx="9412942" cy="737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5CAAB1-648C-574C-BF78-D55536ABB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0305" y="1350847"/>
            <a:ext cx="11295529" cy="47810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A87AD-930E-D34B-9157-2D863E59E8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Helvetica Light" panose="020B0403020202020204" pitchFamily="34" charset="0"/>
              </a:defRPr>
            </a:lvl1pPr>
          </a:lstStyle>
          <a:p>
            <a:r>
              <a:rPr lang="en-US"/>
              <a:t>2020.02.26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A17274-B382-2640-BA6B-575730F39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Helvetica Light" panose="020B0403020202020204" pitchFamily="34" charset="0"/>
              </a:defRPr>
            </a:lvl1pPr>
          </a:lstStyle>
          <a:p>
            <a:r>
              <a:rPr lang="en-US"/>
              <a:t>sPHENIX Magnet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ED179-4D0D-8447-92B3-288E161B10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Helvetica Light" panose="020B0403020202020204" pitchFamily="34" charset="0"/>
              </a:defRPr>
            </a:lvl1pPr>
          </a:lstStyle>
          <a:p>
            <a:fld id="{6831589C-E703-044C-B732-0A5D3C1F72A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65BCF36-1F1A-CB41-BBBF-7B266938AAA1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982200" y="187793"/>
            <a:ext cx="2095500" cy="109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768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Helvetica Light" panose="020B04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Helvetica Light" panose="020B04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Helvetica Light" panose="020B04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Helvetica Light" panose="020B04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Helvetica Light" panose="020B04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ep-dep-dt.web.cern.ch/b-field-mapping-magnet-suppor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trolab.com/products/magvector-mv2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78F6F-32AD-374E-A913-C52BEAB8B3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Magnetic Field Measurements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DBE68C-B264-1141-BC31-FC2B9CC6B1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John Haggerty	</a:t>
            </a:r>
          </a:p>
        </p:txBody>
      </p:sp>
    </p:spTree>
    <p:extLst>
      <p:ext uri="{BB962C8B-B14F-4D97-AF65-F5344CB8AC3E}">
        <p14:creationId xmlns:p14="http://schemas.microsoft.com/office/powerpoint/2010/main" val="2182745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577AE-D25B-9241-B881-CE82A2B7E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F9EB1-3E44-8B41-B7FD-4F59F5336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Felix Bergsma’s group at CERN to make precise 3D map</a:t>
            </a:r>
          </a:p>
          <a:p>
            <a:pPr lvl="1"/>
            <a:r>
              <a:rPr lang="en-US" dirty="0">
                <a:hlinkClick r:id="rId2"/>
              </a:rPr>
              <a:t>http://ep-dep-dt.web.cern.ch/b-field-mapping-magnet-support</a:t>
            </a:r>
            <a:endParaRPr lang="en-US" dirty="0"/>
          </a:p>
          <a:p>
            <a:pPr lvl="1"/>
            <a:r>
              <a:rPr lang="en-US" dirty="0"/>
              <a:t>I intend to send him a memo describing what we need ”soon”</a:t>
            </a:r>
          </a:p>
          <a:p>
            <a:pPr lvl="1"/>
            <a:r>
              <a:rPr lang="en-US" dirty="0"/>
              <a:t>I’ll ask him for a telecon after that</a:t>
            </a:r>
          </a:p>
          <a:p>
            <a:pPr lvl="1"/>
            <a:r>
              <a:rPr lang="en-US" dirty="0"/>
              <a:t>A visit to his lab at CERN could be a good idea, not sure it’s necessary</a:t>
            </a:r>
          </a:p>
          <a:p>
            <a:r>
              <a:rPr lang="en-US" dirty="0"/>
              <a:t>“We” will engineer Hall probes for monitoring on or near the TPC</a:t>
            </a:r>
          </a:p>
          <a:p>
            <a:pPr lvl="1"/>
            <a:r>
              <a:rPr lang="en-US" dirty="0"/>
              <a:t>I just talked to the TPC engineering group today about leaving some space amidst the jungle of power, fiber, cooling, laser, and mechanical supports that they are just beginning to design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B5A919-64C2-DB4D-860D-8B70CA8E4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2020.02.26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613E9-E267-9140-B606-061878D76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Magnet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022D9-73DA-3D49-9E3F-4BD62DBA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95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EFA17-9B24-A847-B566-C57EAEB6E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44CA3-882F-3B41-AF75-C69F72F50F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have contacted them to “pencil in” our mapping on their schedule</a:t>
            </a:r>
          </a:p>
          <a:p>
            <a:r>
              <a:rPr lang="en-US" dirty="0"/>
              <a:t>Put in place contract (or other method of compensation) with CERN around October 2020, about a year before we could possibly need the mapper</a:t>
            </a:r>
          </a:p>
          <a:p>
            <a:pPr lvl="1"/>
            <a:r>
              <a:rPr lang="en-US" dirty="0"/>
              <a:t>We’ll have a better picture of the final assembly schedule</a:t>
            </a:r>
          </a:p>
          <a:p>
            <a:r>
              <a:rPr lang="en-US" dirty="0"/>
              <a:t>I would like to use the </a:t>
            </a:r>
            <a:r>
              <a:rPr lang="en-US" dirty="0" err="1"/>
              <a:t>Metrolabs</a:t>
            </a:r>
            <a:r>
              <a:rPr lang="en-US" dirty="0"/>
              <a:t> </a:t>
            </a:r>
            <a:r>
              <a:rPr lang="en-US" dirty="0" err="1"/>
              <a:t>Magvector</a:t>
            </a:r>
            <a:r>
              <a:rPr lang="en-US" dirty="0"/>
              <a:t> MV2 probe: </a:t>
            </a:r>
            <a:r>
              <a:rPr lang="en-US" dirty="0">
                <a:hlinkClick r:id="rId2"/>
              </a:rPr>
              <a:t>https://www.metrolab.com/products/magvector-mv2/</a:t>
            </a:r>
            <a:endParaRPr lang="en-US" dirty="0"/>
          </a:p>
          <a:p>
            <a:pPr lvl="1"/>
            <a:r>
              <a:rPr lang="en-US" dirty="0"/>
              <a:t>I need to touch base with them again, I think they were introducing some new packaging, maybe we could avoid building our own interface board</a:t>
            </a:r>
          </a:p>
          <a:p>
            <a:pPr lvl="1"/>
            <a:r>
              <a:rPr lang="en-US" dirty="0"/>
              <a:t>I will investigate the possibility of adding an SPI connection to the FEM so that we readout the field with the FEM; failing that, we need some SPI smarts within about 3m of the probe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F9D13A-0648-E04B-ACFB-FDEA48501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2020.02.26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AE50F9-AF65-F94F-A972-D4D4A3B48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Magnet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1BD01-7A09-9143-B02E-AEE459909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324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D2E75-1C32-864C-B40E-91CD3CD7E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9CE97-DE67-6043-AEE6-FA22209EA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were encouraged to install the mapping hardware before roll-in (see next slide), which may or may not be feasible</a:t>
            </a:r>
          </a:p>
          <a:p>
            <a:r>
              <a:rPr lang="en-US" dirty="0"/>
              <a:t>What is certain is that the mapper needs to be installed before summer, 2022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2C31B-4ECA-F649-B440-EEA737352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2020.02.26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23618A-2B45-9E44-9285-FB43E29DA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Magnet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4260F1-E7E1-C542-B11C-F98E80ABD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40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56F420A-BD02-4F7F-990B-6B399231C9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6490349"/>
              </p:ext>
            </p:extLst>
          </p:nvPr>
        </p:nvGraphicFramePr>
        <p:xfrm>
          <a:off x="249084" y="818832"/>
          <a:ext cx="11887191" cy="5806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0757">
                  <a:extLst>
                    <a:ext uri="{9D8B030D-6E8A-4147-A177-3AD203B41FA5}">
                      <a16:colId xmlns:a16="http://schemas.microsoft.com/office/drawing/2014/main" val="1264872253"/>
                    </a:ext>
                  </a:extLst>
                </a:gridCol>
                <a:gridCol w="1970757">
                  <a:extLst>
                    <a:ext uri="{9D8B030D-6E8A-4147-A177-3AD203B41FA5}">
                      <a16:colId xmlns:a16="http://schemas.microsoft.com/office/drawing/2014/main" val="1432423258"/>
                    </a:ext>
                  </a:extLst>
                </a:gridCol>
                <a:gridCol w="882853">
                  <a:extLst>
                    <a:ext uri="{9D8B030D-6E8A-4147-A177-3AD203B41FA5}">
                      <a16:colId xmlns:a16="http://schemas.microsoft.com/office/drawing/2014/main" val="2085674454"/>
                    </a:ext>
                  </a:extLst>
                </a:gridCol>
                <a:gridCol w="882853">
                  <a:extLst>
                    <a:ext uri="{9D8B030D-6E8A-4147-A177-3AD203B41FA5}">
                      <a16:colId xmlns:a16="http://schemas.microsoft.com/office/drawing/2014/main" val="3915074125"/>
                    </a:ext>
                  </a:extLst>
                </a:gridCol>
                <a:gridCol w="882853">
                  <a:extLst>
                    <a:ext uri="{9D8B030D-6E8A-4147-A177-3AD203B41FA5}">
                      <a16:colId xmlns:a16="http://schemas.microsoft.com/office/drawing/2014/main" val="3802065866"/>
                    </a:ext>
                  </a:extLst>
                </a:gridCol>
                <a:gridCol w="882853">
                  <a:extLst>
                    <a:ext uri="{9D8B030D-6E8A-4147-A177-3AD203B41FA5}">
                      <a16:colId xmlns:a16="http://schemas.microsoft.com/office/drawing/2014/main" val="1928593369"/>
                    </a:ext>
                  </a:extLst>
                </a:gridCol>
                <a:gridCol w="882853">
                  <a:extLst>
                    <a:ext uri="{9D8B030D-6E8A-4147-A177-3AD203B41FA5}">
                      <a16:colId xmlns:a16="http://schemas.microsoft.com/office/drawing/2014/main" val="3846371549"/>
                    </a:ext>
                  </a:extLst>
                </a:gridCol>
                <a:gridCol w="882853">
                  <a:extLst>
                    <a:ext uri="{9D8B030D-6E8A-4147-A177-3AD203B41FA5}">
                      <a16:colId xmlns:a16="http://schemas.microsoft.com/office/drawing/2014/main" val="22740749"/>
                    </a:ext>
                  </a:extLst>
                </a:gridCol>
                <a:gridCol w="882853">
                  <a:extLst>
                    <a:ext uri="{9D8B030D-6E8A-4147-A177-3AD203B41FA5}">
                      <a16:colId xmlns:a16="http://schemas.microsoft.com/office/drawing/2014/main" val="3014020238"/>
                    </a:ext>
                  </a:extLst>
                </a:gridCol>
                <a:gridCol w="882853">
                  <a:extLst>
                    <a:ext uri="{9D8B030D-6E8A-4147-A177-3AD203B41FA5}">
                      <a16:colId xmlns:a16="http://schemas.microsoft.com/office/drawing/2014/main" val="2445169543"/>
                    </a:ext>
                  </a:extLst>
                </a:gridCol>
                <a:gridCol w="882853">
                  <a:extLst>
                    <a:ext uri="{9D8B030D-6E8A-4147-A177-3AD203B41FA5}">
                      <a16:colId xmlns:a16="http://schemas.microsoft.com/office/drawing/2014/main" val="167117515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200" b="1" u="sng" dirty="0"/>
                        <a:t>Sequential</a:t>
                      </a:r>
                      <a:r>
                        <a:rPr lang="en-US" sz="1200" b="1" dirty="0"/>
                        <a:t> Build Steps</a:t>
                      </a:r>
                    </a:p>
                  </a:txBody>
                  <a:tcPr marL="121920" marR="121920" marT="60960" marB="6096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u="sng" dirty="0"/>
                        <a:t>Concurrent</a:t>
                      </a:r>
                      <a:r>
                        <a:rPr lang="en-US" sz="1200" b="1" dirty="0"/>
                        <a:t> Work Streams</a:t>
                      </a:r>
                    </a:p>
                  </a:txBody>
                  <a:tcPr marL="121920" marR="121920" marT="60960" marB="6096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CY 2021</a:t>
                      </a:r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CY2022</a:t>
                      </a:r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CY2023</a:t>
                      </a:r>
                      <a:endParaRPr lang="en-US" sz="1200" b="1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6725485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r>
                        <a:rPr lang="en-US" sz="1100" b="1" dirty="0"/>
                        <a:t>Cradle-Base</a:t>
                      </a:r>
                    </a:p>
                  </a:txBody>
                  <a:tcPr marL="121920" marR="121920" marT="60960" marB="6096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dirty="0"/>
                        <a:t>WBS 2.5.2 Work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dirty="0"/>
                        <a:t>Wiring, Piping, Cabinets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dirty="0"/>
                        <a:t>Other AH and IR work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dirty="0"/>
                        <a:t>QC and Safety Checks</a:t>
                      </a:r>
                    </a:p>
                  </a:txBody>
                  <a:tcPr marL="121920" marR="121920" marT="60960" marB="6096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1176493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r>
                        <a:rPr lang="en-US" sz="1100" b="1" dirty="0"/>
                        <a:t>oHCAL Sector 1-13</a:t>
                      </a:r>
                    </a:p>
                  </a:txBody>
                  <a:tcPr marL="121920" marR="121920" marT="60960" marB="6096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8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1703854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r>
                        <a:rPr lang="en-US" sz="1100" b="1" dirty="0"/>
                        <a:t>Magnet Install</a:t>
                      </a:r>
                    </a:p>
                  </a:txBody>
                  <a:tcPr marL="121920" marR="121920" marT="60960" marB="6096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8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8318030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r>
                        <a:rPr lang="en-US" sz="1100" b="1" dirty="0"/>
                        <a:t>Inner Support Rings</a:t>
                      </a:r>
                    </a:p>
                  </a:txBody>
                  <a:tcPr marL="121920" marR="121920" marT="60960" marB="6096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8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4944146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r>
                        <a:rPr lang="en-US" sz="1100" b="1" dirty="0"/>
                        <a:t>oHCAL Sector 14-32</a:t>
                      </a:r>
                    </a:p>
                  </a:txBody>
                  <a:tcPr marL="121920" marR="121920" marT="60960" marB="6096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8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1673658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r>
                        <a:rPr lang="en-US" sz="1100" b="1" dirty="0"/>
                        <a:t>iHCAL</a:t>
                      </a:r>
                    </a:p>
                  </a:txBody>
                  <a:tcPr marL="121920" marR="121920" marT="60960" marB="6096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8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1766392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r>
                        <a:rPr lang="en-US" sz="1100" b="1" dirty="0"/>
                        <a:t>EMCAL</a:t>
                      </a:r>
                    </a:p>
                  </a:txBody>
                  <a:tcPr marL="121920" marR="121920" marT="60960" marB="6096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8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973615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r>
                        <a:rPr lang="en-US" sz="1100" b="1" dirty="0"/>
                        <a:t>Open Shield Wall</a:t>
                      </a:r>
                    </a:p>
                  </a:txBody>
                  <a:tcPr marL="121920" marR="121920" marT="60960" marB="6096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8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824226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r>
                        <a:rPr lang="en-US" sz="1100" b="1" dirty="0"/>
                        <a:t>Carriage and pole tips</a:t>
                      </a:r>
                    </a:p>
                  </a:txBody>
                  <a:tcPr marL="121920" marR="121920" marT="60960" marB="6096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8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979212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r>
                        <a:rPr lang="en-US" sz="1100" b="1" dirty="0"/>
                        <a:t>Move sPHENIX to IR</a:t>
                      </a:r>
                    </a:p>
                  </a:txBody>
                  <a:tcPr marL="121920" marR="121920" marT="60960" marB="6096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267311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r>
                        <a:rPr lang="en-US" sz="1100" b="1" dirty="0"/>
                        <a:t>Magnet connect, map</a:t>
                      </a:r>
                    </a:p>
                  </a:txBody>
                  <a:tcPr marL="121920" marR="121920" marT="60960" marB="6096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1" dirty="0"/>
                        <a:t>WBS 2.5.2 Work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dirty="0"/>
                        <a:t>Infrastructure connections to Cradle/Carriage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dirty="0"/>
                        <a:t>Magnet work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dirty="0"/>
                        <a:t>Wiring, Piping, Cabinets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1" dirty="0"/>
                        <a:t>Other AH and IR work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1" dirty="0"/>
                        <a:t>QC and Safety Checks</a:t>
                      </a:r>
                    </a:p>
                  </a:txBody>
                  <a:tcPr marL="121920" marR="121920" marT="60960" marB="6096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980208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r>
                        <a:rPr lang="en-US" sz="1100" b="1" dirty="0"/>
                        <a:t>TPC</a:t>
                      </a:r>
                    </a:p>
                  </a:txBody>
                  <a:tcPr marL="121920" marR="121920" marT="60960" marB="6096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647991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r>
                        <a:rPr lang="en-US" sz="1100" b="1" dirty="0"/>
                        <a:t>INTT support structure</a:t>
                      </a:r>
                    </a:p>
                  </a:txBody>
                  <a:tcPr marL="121920" marR="121920" marT="60960" marB="6096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8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607570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r>
                        <a:rPr lang="en-US" sz="1100" b="1" dirty="0"/>
                        <a:t>Beam pipe insert &amp; bake</a:t>
                      </a:r>
                    </a:p>
                  </a:txBody>
                  <a:tcPr marL="121920" marR="121920" marT="60960" marB="6096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8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303217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r>
                        <a:rPr lang="en-US" sz="1100" b="1" dirty="0"/>
                        <a:t>INTT device</a:t>
                      </a:r>
                    </a:p>
                  </a:txBody>
                  <a:tcPr marL="121920" marR="121920" marT="60960" marB="6096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8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0786846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r>
                        <a:rPr lang="en-US" sz="1100" b="1" dirty="0"/>
                        <a:t>MVTX device</a:t>
                      </a:r>
                    </a:p>
                  </a:txBody>
                  <a:tcPr marL="121920" marR="121920" marT="60960" marB="6096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8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743947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r>
                        <a:rPr lang="en-US" sz="1100" b="1" dirty="0"/>
                        <a:t>Final beam pipe</a:t>
                      </a:r>
                    </a:p>
                  </a:txBody>
                  <a:tcPr marL="121920" marR="121920" marT="60960" marB="6096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8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353874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r>
                        <a:rPr lang="en-US" sz="1100" b="1" dirty="0"/>
                        <a:t>MBD device</a:t>
                      </a:r>
                    </a:p>
                  </a:txBody>
                  <a:tcPr marL="121920" marR="121920" marT="60960" marB="6096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8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240628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r>
                        <a:rPr lang="en-US" sz="1100" b="1" i="1" dirty="0">
                          <a:solidFill>
                            <a:schemeClr val="tx1"/>
                          </a:solidFill>
                        </a:rPr>
                        <a:t>ORR Prep and ORR</a:t>
                      </a:r>
                    </a:p>
                  </a:txBody>
                  <a:tcPr marL="121920" marR="121920" marT="60960" marB="6096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8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394804"/>
                  </a:ext>
                </a:extLst>
              </a:tr>
            </a:tbl>
          </a:graphicData>
        </a:graphic>
      </p:graphicFrame>
      <p:sp>
        <p:nvSpPr>
          <p:cNvPr id="80" name="Rectangle 79">
            <a:extLst>
              <a:ext uri="{FF2B5EF4-FFF2-40B4-BE49-F238E27FC236}">
                <a16:creationId xmlns:a16="http://schemas.microsoft.com/office/drawing/2014/main" id="{088229AB-F4D9-44D1-AE4E-26478E236E36}"/>
              </a:ext>
            </a:extLst>
          </p:cNvPr>
          <p:cNvSpPr/>
          <p:nvPr/>
        </p:nvSpPr>
        <p:spPr>
          <a:xfrm>
            <a:off x="6403450" y="1133011"/>
            <a:ext cx="1183900" cy="5420224"/>
          </a:xfrm>
          <a:prstGeom prst="rect">
            <a:avLst/>
          </a:prstGeom>
          <a:solidFill>
            <a:schemeClr val="accent4">
              <a:lumMod val="40000"/>
              <a:lumOff val="60000"/>
              <a:alpha val="63137"/>
            </a:schemeClr>
          </a:solidFill>
          <a:ln w="6350">
            <a:solidFill>
              <a:srgbClr val="99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`</a:t>
            </a:r>
          </a:p>
        </p:txBody>
      </p:sp>
      <p:sp>
        <p:nvSpPr>
          <p:cNvPr id="20481" name="Rectangle 6"/>
          <p:cNvSpPr>
            <a:spLocks noGrp="1"/>
          </p:cNvSpPr>
          <p:nvPr>
            <p:ph type="title"/>
          </p:nvPr>
        </p:nvSpPr>
        <p:spPr>
          <a:xfrm>
            <a:off x="353861" y="22725"/>
            <a:ext cx="10972800" cy="728663"/>
          </a:xfrm>
        </p:spPr>
        <p:txBody>
          <a:bodyPr vert="horz" lIns="50800" tIns="50800" rIns="50800" bIns="50800" rtlCol="0" anchor="ctr">
            <a:normAutofit/>
          </a:bodyPr>
          <a:lstStyle/>
          <a:p>
            <a:r>
              <a:rPr lang="en-US" sz="4267" dirty="0" err="1"/>
              <a:t>sPHENIX</a:t>
            </a:r>
            <a:r>
              <a:rPr lang="en-US" sz="4267" dirty="0"/>
              <a:t> Installation</a:t>
            </a:r>
            <a:r>
              <a:rPr lang="en-US" altLang="en-US" sz="4267" dirty="0"/>
              <a:t> 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51C70FE9-E8BC-447A-836F-D1C203620C2D}"/>
              </a:ext>
            </a:extLst>
          </p:cNvPr>
          <p:cNvGrpSpPr/>
          <p:nvPr/>
        </p:nvGrpSpPr>
        <p:grpSpPr>
          <a:xfrm>
            <a:off x="4316185" y="1108528"/>
            <a:ext cx="7398659" cy="5519059"/>
            <a:chOff x="3237139" y="831396"/>
            <a:chExt cx="5548994" cy="4139294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2BB5628E-2EF2-443C-8568-4CCD620666D8}"/>
                </a:ext>
              </a:extLst>
            </p:cNvPr>
            <p:cNvGrpSpPr/>
            <p:nvPr/>
          </p:nvGrpSpPr>
          <p:grpSpPr>
            <a:xfrm>
              <a:off x="3237139" y="835479"/>
              <a:ext cx="240847" cy="4095750"/>
              <a:chOff x="3237139" y="835479"/>
              <a:chExt cx="240847" cy="4095750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F1EA08EC-A73E-46A8-AD60-CBA7CC825FCD}"/>
                  </a:ext>
                </a:extLst>
              </p:cNvPr>
              <p:cNvCxnSpPr/>
              <p:nvPr/>
            </p:nvCxnSpPr>
            <p:spPr>
              <a:xfrm>
                <a:off x="3237139" y="835479"/>
                <a:ext cx="0" cy="409575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C059511D-999B-40DF-BC1B-F01D43A884CD}"/>
                  </a:ext>
                </a:extLst>
              </p:cNvPr>
              <p:cNvCxnSpPr/>
              <p:nvPr/>
            </p:nvCxnSpPr>
            <p:spPr>
              <a:xfrm>
                <a:off x="3477986" y="835479"/>
                <a:ext cx="0" cy="4077414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BEAF7D32-0818-423A-8F20-8530A0CD71EB}"/>
                </a:ext>
              </a:extLst>
            </p:cNvPr>
            <p:cNvGrpSpPr/>
            <p:nvPr/>
          </p:nvGrpSpPr>
          <p:grpSpPr>
            <a:xfrm>
              <a:off x="3887560" y="853168"/>
              <a:ext cx="240847" cy="4095750"/>
              <a:chOff x="3237139" y="835479"/>
              <a:chExt cx="240847" cy="4095750"/>
            </a:xfrm>
          </p:grpSpPr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6C14395A-4198-4C4A-AAC9-5E9A9167E716}"/>
                  </a:ext>
                </a:extLst>
              </p:cNvPr>
              <p:cNvCxnSpPr/>
              <p:nvPr/>
            </p:nvCxnSpPr>
            <p:spPr>
              <a:xfrm>
                <a:off x="3237139" y="835479"/>
                <a:ext cx="0" cy="409575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D4824478-DE40-44A8-A670-17168BBD3140}"/>
                  </a:ext>
                </a:extLst>
              </p:cNvPr>
              <p:cNvCxnSpPr/>
              <p:nvPr/>
            </p:nvCxnSpPr>
            <p:spPr>
              <a:xfrm>
                <a:off x="3477986" y="835479"/>
                <a:ext cx="0" cy="4077414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2EABD509-AFCE-4506-B461-4C656CB46059}"/>
                </a:ext>
              </a:extLst>
            </p:cNvPr>
            <p:cNvGrpSpPr/>
            <p:nvPr/>
          </p:nvGrpSpPr>
          <p:grpSpPr>
            <a:xfrm>
              <a:off x="4557032" y="831396"/>
              <a:ext cx="240847" cy="4095750"/>
              <a:chOff x="3237139" y="835479"/>
              <a:chExt cx="240847" cy="4095750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68F17F0-336F-4774-A211-B407B2D42B79}"/>
                  </a:ext>
                </a:extLst>
              </p:cNvPr>
              <p:cNvCxnSpPr/>
              <p:nvPr/>
            </p:nvCxnSpPr>
            <p:spPr>
              <a:xfrm>
                <a:off x="3237139" y="835479"/>
                <a:ext cx="0" cy="409575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541F3303-FB03-44CA-A6F0-8DAD7BBC2D71}"/>
                  </a:ext>
                </a:extLst>
              </p:cNvPr>
              <p:cNvCxnSpPr/>
              <p:nvPr/>
            </p:nvCxnSpPr>
            <p:spPr>
              <a:xfrm>
                <a:off x="3477986" y="835479"/>
                <a:ext cx="0" cy="4077414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2D525474-034B-41DF-9EF2-879B06EE6F3C}"/>
                </a:ext>
              </a:extLst>
            </p:cNvPr>
            <p:cNvGrpSpPr/>
            <p:nvPr/>
          </p:nvGrpSpPr>
          <p:grpSpPr>
            <a:xfrm>
              <a:off x="5222421" y="853168"/>
              <a:ext cx="240847" cy="4095750"/>
              <a:chOff x="3237139" y="835479"/>
              <a:chExt cx="240847" cy="4095750"/>
            </a:xfrm>
          </p:grpSpPr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15FB9D1D-A40A-41CF-930D-8248948B14DE}"/>
                  </a:ext>
                </a:extLst>
              </p:cNvPr>
              <p:cNvCxnSpPr/>
              <p:nvPr/>
            </p:nvCxnSpPr>
            <p:spPr>
              <a:xfrm>
                <a:off x="3237139" y="835479"/>
                <a:ext cx="0" cy="409575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8FD5BC0E-D460-4729-B211-1DEC287197D2}"/>
                  </a:ext>
                </a:extLst>
              </p:cNvPr>
              <p:cNvCxnSpPr/>
              <p:nvPr/>
            </p:nvCxnSpPr>
            <p:spPr>
              <a:xfrm>
                <a:off x="3477986" y="835479"/>
                <a:ext cx="0" cy="4077414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72218E62-A0D3-4FF2-82EC-59689AFD49A3}"/>
                </a:ext>
              </a:extLst>
            </p:cNvPr>
            <p:cNvGrpSpPr/>
            <p:nvPr/>
          </p:nvGrpSpPr>
          <p:grpSpPr>
            <a:xfrm>
              <a:off x="5895975" y="853168"/>
              <a:ext cx="2226129" cy="4117522"/>
              <a:chOff x="3237139" y="831396"/>
              <a:chExt cx="2226129" cy="4117522"/>
            </a:xfrm>
          </p:grpSpPr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9A4D99B8-2955-48E6-AD57-20255969DB0C}"/>
                  </a:ext>
                </a:extLst>
              </p:cNvPr>
              <p:cNvGrpSpPr/>
              <p:nvPr/>
            </p:nvGrpSpPr>
            <p:grpSpPr>
              <a:xfrm>
                <a:off x="3237139" y="835479"/>
                <a:ext cx="240847" cy="4095750"/>
                <a:chOff x="3237139" y="835479"/>
                <a:chExt cx="240847" cy="4095750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36D7B936-16C9-4415-8B26-61698161ED2C}"/>
                    </a:ext>
                  </a:extLst>
                </p:cNvPr>
                <p:cNvCxnSpPr/>
                <p:nvPr/>
              </p:nvCxnSpPr>
              <p:spPr>
                <a:xfrm>
                  <a:off x="3237139" y="835479"/>
                  <a:ext cx="0" cy="4095750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D005C9EE-9B71-46B6-AF42-637888D0A8C0}"/>
                    </a:ext>
                  </a:extLst>
                </p:cNvPr>
                <p:cNvCxnSpPr/>
                <p:nvPr/>
              </p:nvCxnSpPr>
              <p:spPr>
                <a:xfrm>
                  <a:off x="3477986" y="835479"/>
                  <a:ext cx="0" cy="4077414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A36C0881-EA49-4BD6-B37F-16A94BD23DFD}"/>
                  </a:ext>
                </a:extLst>
              </p:cNvPr>
              <p:cNvGrpSpPr/>
              <p:nvPr/>
            </p:nvGrpSpPr>
            <p:grpSpPr>
              <a:xfrm>
                <a:off x="3887560" y="853168"/>
                <a:ext cx="240847" cy="4095750"/>
                <a:chOff x="3237139" y="835479"/>
                <a:chExt cx="240847" cy="4095750"/>
              </a:xfrm>
            </p:grpSpPr>
            <p:cxnSp>
              <p:nvCxnSpPr>
                <p:cNvPr id="62" name="Straight Connector 61">
                  <a:extLst>
                    <a:ext uri="{FF2B5EF4-FFF2-40B4-BE49-F238E27FC236}">
                      <a16:creationId xmlns:a16="http://schemas.microsoft.com/office/drawing/2014/main" id="{0DEF86C9-417A-465A-980E-C38F3983BD6B}"/>
                    </a:ext>
                  </a:extLst>
                </p:cNvPr>
                <p:cNvCxnSpPr/>
                <p:nvPr/>
              </p:nvCxnSpPr>
              <p:spPr>
                <a:xfrm>
                  <a:off x="3237139" y="835479"/>
                  <a:ext cx="0" cy="4095750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>
                  <a:extLst>
                    <a:ext uri="{FF2B5EF4-FFF2-40B4-BE49-F238E27FC236}">
                      <a16:creationId xmlns:a16="http://schemas.microsoft.com/office/drawing/2014/main" id="{1D493D84-D4DC-4917-A19D-75E0719CAAC0}"/>
                    </a:ext>
                  </a:extLst>
                </p:cNvPr>
                <p:cNvCxnSpPr/>
                <p:nvPr/>
              </p:nvCxnSpPr>
              <p:spPr>
                <a:xfrm>
                  <a:off x="3477986" y="835479"/>
                  <a:ext cx="0" cy="4077414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74857D39-5A4A-40B5-BB56-385F306719A2}"/>
                  </a:ext>
                </a:extLst>
              </p:cNvPr>
              <p:cNvGrpSpPr/>
              <p:nvPr/>
            </p:nvGrpSpPr>
            <p:grpSpPr>
              <a:xfrm>
                <a:off x="4557032" y="831396"/>
                <a:ext cx="240847" cy="4095750"/>
                <a:chOff x="3237139" y="835479"/>
                <a:chExt cx="240847" cy="4095750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9DEBF591-BF5E-4232-A802-C8B36E9744B5}"/>
                    </a:ext>
                  </a:extLst>
                </p:cNvPr>
                <p:cNvCxnSpPr/>
                <p:nvPr/>
              </p:nvCxnSpPr>
              <p:spPr>
                <a:xfrm>
                  <a:off x="3237139" y="835479"/>
                  <a:ext cx="0" cy="4095750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1BC2F607-6704-4318-ABB8-EE7F60916C23}"/>
                    </a:ext>
                  </a:extLst>
                </p:cNvPr>
                <p:cNvCxnSpPr/>
                <p:nvPr/>
              </p:nvCxnSpPr>
              <p:spPr>
                <a:xfrm>
                  <a:off x="3477986" y="835479"/>
                  <a:ext cx="0" cy="4077414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263E318B-C7FB-482F-A3D0-341D5D2C5E31}"/>
                  </a:ext>
                </a:extLst>
              </p:cNvPr>
              <p:cNvGrpSpPr/>
              <p:nvPr/>
            </p:nvGrpSpPr>
            <p:grpSpPr>
              <a:xfrm>
                <a:off x="5222421" y="853168"/>
                <a:ext cx="240847" cy="4095750"/>
                <a:chOff x="3237139" y="835479"/>
                <a:chExt cx="240847" cy="4095750"/>
              </a:xfrm>
            </p:grpSpPr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76340748-D5E4-4F91-A608-300C171FAD94}"/>
                    </a:ext>
                  </a:extLst>
                </p:cNvPr>
                <p:cNvCxnSpPr/>
                <p:nvPr/>
              </p:nvCxnSpPr>
              <p:spPr>
                <a:xfrm>
                  <a:off x="3237139" y="835479"/>
                  <a:ext cx="0" cy="4095750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D79E793C-E61E-41D2-9233-E26FD0D30D0B}"/>
                    </a:ext>
                  </a:extLst>
                </p:cNvPr>
                <p:cNvCxnSpPr/>
                <p:nvPr/>
              </p:nvCxnSpPr>
              <p:spPr>
                <a:xfrm>
                  <a:off x="3477986" y="835479"/>
                  <a:ext cx="0" cy="4077414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1E7D4D6D-F093-47F0-9BA0-A1ADE12DAF36}"/>
                </a:ext>
              </a:extLst>
            </p:cNvPr>
            <p:cNvGrpSpPr/>
            <p:nvPr/>
          </p:nvGrpSpPr>
          <p:grpSpPr>
            <a:xfrm>
              <a:off x="8545286" y="857250"/>
              <a:ext cx="240847" cy="4095750"/>
              <a:chOff x="3237139" y="835479"/>
              <a:chExt cx="240847" cy="4095750"/>
            </a:xfrm>
          </p:grpSpPr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80886EAE-43AB-41F3-96D0-2B0BBD6EF235}"/>
                  </a:ext>
                </a:extLst>
              </p:cNvPr>
              <p:cNvCxnSpPr/>
              <p:nvPr/>
            </p:nvCxnSpPr>
            <p:spPr>
              <a:xfrm>
                <a:off x="3237139" y="835479"/>
                <a:ext cx="0" cy="409575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CDE60665-5797-438C-AB54-E8D783395129}"/>
                  </a:ext>
                </a:extLst>
              </p:cNvPr>
              <p:cNvCxnSpPr/>
              <p:nvPr/>
            </p:nvCxnSpPr>
            <p:spPr>
              <a:xfrm>
                <a:off x="3477986" y="835479"/>
                <a:ext cx="0" cy="4077414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3CCAAD37-0FAE-4CF4-B691-F61E2BD75FAE}"/>
              </a:ext>
            </a:extLst>
          </p:cNvPr>
          <p:cNvSpPr/>
          <p:nvPr/>
        </p:nvSpPr>
        <p:spPr>
          <a:xfrm>
            <a:off x="7080629" y="3442617"/>
            <a:ext cx="1281235" cy="2022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4F830CE9-5065-4E3C-B44E-E57BA1C8BAFC}"/>
              </a:ext>
            </a:extLst>
          </p:cNvPr>
          <p:cNvSpPr/>
          <p:nvPr/>
        </p:nvSpPr>
        <p:spPr>
          <a:xfrm>
            <a:off x="5513615" y="1447801"/>
            <a:ext cx="740229" cy="2068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22B55F4-F9A1-4D62-8284-5B451462A6F8}"/>
              </a:ext>
            </a:extLst>
          </p:cNvPr>
          <p:cNvSpPr/>
          <p:nvPr/>
        </p:nvSpPr>
        <p:spPr>
          <a:xfrm>
            <a:off x="6235701" y="1743529"/>
            <a:ext cx="254001" cy="194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611C32AE-7A35-407A-BB0E-5E29F2C294A1}"/>
              </a:ext>
            </a:extLst>
          </p:cNvPr>
          <p:cNvSpPr/>
          <p:nvPr/>
        </p:nvSpPr>
        <p:spPr>
          <a:xfrm>
            <a:off x="6536873" y="2028372"/>
            <a:ext cx="67129" cy="203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11CE21D4-A28F-4197-95F1-C6E6E64F13FE}"/>
              </a:ext>
            </a:extLst>
          </p:cNvPr>
          <p:cNvSpPr/>
          <p:nvPr/>
        </p:nvSpPr>
        <p:spPr>
          <a:xfrm>
            <a:off x="6604000" y="2314112"/>
            <a:ext cx="478973" cy="1841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6B2F3E6D-65C6-4E2F-9BD7-0E610FED6499}"/>
              </a:ext>
            </a:extLst>
          </p:cNvPr>
          <p:cNvSpPr/>
          <p:nvPr/>
        </p:nvSpPr>
        <p:spPr>
          <a:xfrm>
            <a:off x="7080273" y="2598425"/>
            <a:ext cx="246721" cy="174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6241C23D-E605-471C-A0A1-889115CCC6D6}"/>
              </a:ext>
            </a:extLst>
          </p:cNvPr>
          <p:cNvSpPr/>
          <p:nvPr/>
        </p:nvSpPr>
        <p:spPr>
          <a:xfrm>
            <a:off x="7602916" y="3162332"/>
            <a:ext cx="191981" cy="1968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3C6E3D7-D7C9-49B3-A9A4-F0D2FC6F2F4F}"/>
              </a:ext>
            </a:extLst>
          </p:cNvPr>
          <p:cNvSpPr/>
          <p:nvPr/>
        </p:nvSpPr>
        <p:spPr>
          <a:xfrm>
            <a:off x="7337902" y="2883267"/>
            <a:ext cx="246721" cy="174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C094DD7-FE5E-4067-8AB2-7B37E5F4B654}"/>
              </a:ext>
            </a:extLst>
          </p:cNvPr>
          <p:cNvSpPr/>
          <p:nvPr/>
        </p:nvSpPr>
        <p:spPr>
          <a:xfrm>
            <a:off x="9641226" y="4303963"/>
            <a:ext cx="138879" cy="1964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813A6850-4A28-4A76-856D-C5A176B8A39A}"/>
              </a:ext>
            </a:extLst>
          </p:cNvPr>
          <p:cNvSpPr/>
          <p:nvPr/>
        </p:nvSpPr>
        <p:spPr>
          <a:xfrm>
            <a:off x="8379581" y="3722483"/>
            <a:ext cx="231019" cy="2127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77667DA4-F3C6-4F6B-80D4-660624051A0C}"/>
              </a:ext>
            </a:extLst>
          </p:cNvPr>
          <p:cNvSpPr/>
          <p:nvPr/>
        </p:nvSpPr>
        <p:spPr>
          <a:xfrm>
            <a:off x="8617808" y="4014413"/>
            <a:ext cx="967065" cy="1874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52" name="Star: 5 Points 51">
            <a:extLst>
              <a:ext uri="{FF2B5EF4-FFF2-40B4-BE49-F238E27FC236}">
                <a16:creationId xmlns:a16="http://schemas.microsoft.com/office/drawing/2014/main" id="{1052A78B-C5FF-4E61-9D5D-2243AD498337}"/>
              </a:ext>
            </a:extLst>
          </p:cNvPr>
          <p:cNvSpPr/>
          <p:nvPr/>
        </p:nvSpPr>
        <p:spPr>
          <a:xfrm>
            <a:off x="10456611" y="6316529"/>
            <a:ext cx="101651" cy="101651"/>
          </a:xfrm>
          <a:prstGeom prst="star5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81" name="Star: 5 Points 80">
            <a:extLst>
              <a:ext uri="{FF2B5EF4-FFF2-40B4-BE49-F238E27FC236}">
                <a16:creationId xmlns:a16="http://schemas.microsoft.com/office/drawing/2014/main" id="{EC3A0E36-6E09-4120-ABC8-BCB0C64CD0D5}"/>
              </a:ext>
            </a:extLst>
          </p:cNvPr>
          <p:cNvSpPr/>
          <p:nvPr/>
        </p:nvSpPr>
        <p:spPr>
          <a:xfrm>
            <a:off x="11322428" y="6334577"/>
            <a:ext cx="101651" cy="101651"/>
          </a:xfrm>
          <a:prstGeom prst="star5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F5DDA554-1417-4B59-B8CA-A6B5432E76C6}"/>
              </a:ext>
            </a:extLst>
          </p:cNvPr>
          <p:cNvSpPr txBox="1"/>
          <p:nvPr/>
        </p:nvSpPr>
        <p:spPr>
          <a:xfrm>
            <a:off x="10566148" y="4969193"/>
            <a:ext cx="769762" cy="420756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067" b="1" i="1" dirty="0"/>
              <a:t>ORR</a:t>
            </a:r>
          </a:p>
          <a:p>
            <a:pPr algn="ctr"/>
            <a:r>
              <a:rPr lang="en-US" sz="1067" b="1" i="1" dirty="0"/>
              <a:t>01-Nov-22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9E80B43D-C8CC-4FF3-9BC9-498C12A55C8E}"/>
              </a:ext>
            </a:extLst>
          </p:cNvPr>
          <p:cNvSpPr txBox="1"/>
          <p:nvPr/>
        </p:nvSpPr>
        <p:spPr>
          <a:xfrm>
            <a:off x="11309538" y="5495385"/>
            <a:ext cx="766557" cy="420756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067" b="1" i="1" dirty="0"/>
              <a:t>Start RHIC</a:t>
            </a:r>
          </a:p>
          <a:p>
            <a:pPr algn="ctr"/>
            <a:r>
              <a:rPr lang="en-US" sz="1067" b="1" i="1" dirty="0"/>
              <a:t>30-Jan-23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0FDB24-8F65-4F1F-9516-A6ADF8A2EEB4}"/>
              </a:ext>
            </a:extLst>
          </p:cNvPr>
          <p:cNvSpPr/>
          <p:nvPr/>
        </p:nvSpPr>
        <p:spPr>
          <a:xfrm>
            <a:off x="4064001" y="1108528"/>
            <a:ext cx="1309916" cy="5420224"/>
          </a:xfrm>
          <a:prstGeom prst="rect">
            <a:avLst/>
          </a:prstGeom>
          <a:solidFill>
            <a:schemeClr val="accent4">
              <a:lumMod val="40000"/>
              <a:lumOff val="60000"/>
              <a:alpha val="63137"/>
            </a:schemeClr>
          </a:solidFill>
          <a:ln w="6350">
            <a:solidFill>
              <a:srgbClr val="99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54EB5B8B-9BB5-4817-BD2B-E0A729475E31}"/>
              </a:ext>
            </a:extLst>
          </p:cNvPr>
          <p:cNvSpPr/>
          <p:nvPr/>
        </p:nvSpPr>
        <p:spPr>
          <a:xfrm>
            <a:off x="9824863" y="4575093"/>
            <a:ext cx="114300" cy="208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13314531-3CF0-4AB3-B9C0-357AF4095AA9}"/>
              </a:ext>
            </a:extLst>
          </p:cNvPr>
          <p:cNvSpPr/>
          <p:nvPr/>
        </p:nvSpPr>
        <p:spPr>
          <a:xfrm>
            <a:off x="10091674" y="5138751"/>
            <a:ext cx="114300" cy="208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4D66D721-C8D2-4A88-A63E-AB1D0D2E07E7}"/>
              </a:ext>
            </a:extLst>
          </p:cNvPr>
          <p:cNvSpPr/>
          <p:nvPr/>
        </p:nvSpPr>
        <p:spPr>
          <a:xfrm>
            <a:off x="9971522" y="4864873"/>
            <a:ext cx="114300" cy="208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1A15F5EB-BB02-42C3-A86F-9680F4C5D338}"/>
              </a:ext>
            </a:extLst>
          </p:cNvPr>
          <p:cNvSpPr/>
          <p:nvPr/>
        </p:nvSpPr>
        <p:spPr>
          <a:xfrm>
            <a:off x="10210059" y="5432066"/>
            <a:ext cx="114300" cy="208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E40B2CCF-24AE-471E-9160-58E71E213DD8}"/>
              </a:ext>
            </a:extLst>
          </p:cNvPr>
          <p:cNvSpPr/>
          <p:nvPr/>
        </p:nvSpPr>
        <p:spPr>
          <a:xfrm>
            <a:off x="10344349" y="5709478"/>
            <a:ext cx="114300" cy="208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861DE131-17FF-4FC3-BE16-C20A2CFD0C8D}"/>
              </a:ext>
            </a:extLst>
          </p:cNvPr>
          <p:cNvSpPr/>
          <p:nvPr/>
        </p:nvSpPr>
        <p:spPr>
          <a:xfrm>
            <a:off x="10362018" y="5992191"/>
            <a:ext cx="114300" cy="208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82" name="Connector: Elbow 81">
            <a:extLst>
              <a:ext uri="{FF2B5EF4-FFF2-40B4-BE49-F238E27FC236}">
                <a16:creationId xmlns:a16="http://schemas.microsoft.com/office/drawing/2014/main" id="{C4A9668A-7F15-44D4-BE2F-56376D13AA88}"/>
              </a:ext>
            </a:extLst>
          </p:cNvPr>
          <p:cNvCxnSpPr>
            <a:stCxn id="69" idx="2"/>
            <a:endCxn id="52" idx="4"/>
          </p:cNvCxnSpPr>
          <p:nvPr/>
        </p:nvCxnSpPr>
        <p:spPr>
          <a:xfrm rot="5400000">
            <a:off x="10271943" y="5676269"/>
            <a:ext cx="965407" cy="392767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or: Elbow 95">
            <a:extLst>
              <a:ext uri="{FF2B5EF4-FFF2-40B4-BE49-F238E27FC236}">
                <a16:creationId xmlns:a16="http://schemas.microsoft.com/office/drawing/2014/main" id="{A5E451EB-33A1-4511-83D7-54C18F625C3A}"/>
              </a:ext>
            </a:extLst>
          </p:cNvPr>
          <p:cNvCxnSpPr>
            <a:stCxn id="83" idx="2"/>
            <a:endCxn id="81" idx="4"/>
          </p:cNvCxnSpPr>
          <p:nvPr/>
        </p:nvCxnSpPr>
        <p:spPr>
          <a:xfrm rot="5400000">
            <a:off x="11329817" y="6010403"/>
            <a:ext cx="457263" cy="268738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DD67A693-9EBE-44BF-ABE4-741ECD76A478}"/>
              </a:ext>
            </a:extLst>
          </p:cNvPr>
          <p:cNvSpPr/>
          <p:nvPr/>
        </p:nvSpPr>
        <p:spPr>
          <a:xfrm>
            <a:off x="4648200" y="1157515"/>
            <a:ext cx="838200" cy="2140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1C6EBE-FC14-4E70-BC81-3983A7319139}"/>
              </a:ext>
            </a:extLst>
          </p:cNvPr>
          <p:cNvSpPr txBox="1"/>
          <p:nvPr/>
        </p:nvSpPr>
        <p:spPr>
          <a:xfrm>
            <a:off x="4106093" y="6101982"/>
            <a:ext cx="960519" cy="338554"/>
          </a:xfrm>
          <a:prstGeom prst="rect">
            <a:avLst/>
          </a:prstGeom>
          <a:solidFill>
            <a:schemeClr val="bg1"/>
          </a:solidFill>
          <a:ln>
            <a:solidFill>
              <a:srgbClr val="9933FF"/>
            </a:solidFill>
          </a:ln>
        </p:spPr>
        <p:txBody>
          <a:bodyPr wrap="none" rtlCol="0">
            <a:spAutoFit/>
          </a:bodyPr>
          <a:lstStyle/>
          <a:p>
            <a:r>
              <a:rPr lang="en-US" sz="800" b="1" i="1" dirty="0"/>
              <a:t>FY21 RHIC Run</a:t>
            </a:r>
          </a:p>
          <a:p>
            <a:r>
              <a:rPr lang="en-US" sz="800" b="1" i="1" dirty="0"/>
              <a:t>1/4/21 to 5/13/21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CC5613AA-1F89-42E7-85D9-E804DB03EAAE}"/>
              </a:ext>
            </a:extLst>
          </p:cNvPr>
          <p:cNvSpPr txBox="1"/>
          <p:nvPr/>
        </p:nvSpPr>
        <p:spPr>
          <a:xfrm>
            <a:off x="6443993" y="6129546"/>
            <a:ext cx="1011815" cy="338554"/>
          </a:xfrm>
          <a:prstGeom prst="rect">
            <a:avLst/>
          </a:prstGeom>
          <a:solidFill>
            <a:schemeClr val="bg1"/>
          </a:solidFill>
          <a:ln>
            <a:solidFill>
              <a:srgbClr val="9933FF"/>
            </a:solidFill>
          </a:ln>
        </p:spPr>
        <p:txBody>
          <a:bodyPr wrap="none" rtlCol="0">
            <a:spAutoFit/>
          </a:bodyPr>
          <a:lstStyle/>
          <a:p>
            <a:r>
              <a:rPr lang="en-US" sz="800" b="1" i="1" dirty="0"/>
              <a:t>FY22 RHIC Run</a:t>
            </a:r>
          </a:p>
          <a:p>
            <a:r>
              <a:rPr lang="en-US" sz="800" b="1" i="1" dirty="0"/>
              <a:t>9/1/21 to 12/30/21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6166D2-086E-46A6-9489-31C8A8985B46}"/>
              </a:ext>
            </a:extLst>
          </p:cNvPr>
          <p:cNvSpPr txBox="1"/>
          <p:nvPr/>
        </p:nvSpPr>
        <p:spPr>
          <a:xfrm>
            <a:off x="4238955" y="2035630"/>
            <a:ext cx="1733873" cy="111793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333" b="1" i="1" u="sng" dirty="0"/>
              <a:t>Start: March 21’</a:t>
            </a:r>
          </a:p>
          <a:p>
            <a:endParaRPr lang="en-US" sz="1333" b="1" i="1" dirty="0"/>
          </a:p>
          <a:p>
            <a:r>
              <a:rPr lang="en-US" sz="1333" b="1" i="1" u="sng" dirty="0"/>
              <a:t>Key Predecessors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1333" b="1" i="1" dirty="0"/>
              <a:t>AH/IR Rail Mods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1333" b="1" i="1" dirty="0"/>
              <a:t>Cradle-Base Ready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0DB52D0-AEF3-4FB2-9CAE-3A25C6E3EB5F}"/>
              </a:ext>
            </a:extLst>
          </p:cNvPr>
          <p:cNvCxnSpPr>
            <a:endCxn id="2" idx="1"/>
          </p:cNvCxnSpPr>
          <p:nvPr/>
        </p:nvCxnSpPr>
        <p:spPr>
          <a:xfrm flipV="1">
            <a:off x="4447738" y="1264558"/>
            <a:ext cx="200463" cy="763815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F3F9A4-4585-384B-8449-0F60C5265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2020.02.26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DFDCD-C550-C54C-8D42-D77D39EBD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sPHENIX Magnet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47ED3-2340-6D4B-9A1E-A3800804A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66709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henix1.potx" id="{03512B04-1935-D841-B9DA-15A4EE731424}" vid="{DDD020C1-8F93-B443-9A07-1D5B04F929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454</Words>
  <Application>Microsoft Macintosh PowerPoint</Application>
  <PresentationFormat>Widescreen</PresentationFormat>
  <Paragraphs>82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Helvetica</vt:lpstr>
      <vt:lpstr>Helvetica Light</vt:lpstr>
      <vt:lpstr>Office Theme</vt:lpstr>
      <vt:lpstr>Magnetic Field Measurements</vt:lpstr>
      <vt:lpstr>Who?</vt:lpstr>
      <vt:lpstr>What?</vt:lpstr>
      <vt:lpstr>When?</vt:lpstr>
      <vt:lpstr>sPHENIX Installation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 mapping</dc:title>
  <dc:creator>John Haggerty</dc:creator>
  <cp:lastModifiedBy>John Haggerty</cp:lastModifiedBy>
  <cp:revision>8</cp:revision>
  <dcterms:created xsi:type="dcterms:W3CDTF">2020-02-26T16:42:10Z</dcterms:created>
  <dcterms:modified xsi:type="dcterms:W3CDTF">2020-02-26T18:00:44Z</dcterms:modified>
</cp:coreProperties>
</file>