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8" r:id="rId3"/>
    <p:sldId id="466" r:id="rId4"/>
    <p:sldId id="463" r:id="rId5"/>
    <p:sldId id="464" r:id="rId6"/>
    <p:sldId id="468" r:id="rId7"/>
    <p:sldId id="465" r:id="rId8"/>
    <p:sldId id="467" r:id="rId9"/>
    <p:sldId id="470" r:id="rId10"/>
    <p:sldId id="4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FFF0"/>
    <a:srgbClr val="FFFFEB"/>
    <a:srgbClr val="FFFFCC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FD54-80A8-414A-BA06-52ED47C7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AE670-8022-4600-AFAF-18F0B8B0B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39BD-FAF4-4D29-9C45-96BFE7AA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0C32-FFE4-45DD-BDED-1A8CA3E3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96980-3ED4-4694-926D-AD3439CE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39CD6-531D-4B4C-9032-A4624AD50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2" y="0"/>
            <a:ext cx="3445379" cy="1261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D9C8DF-A175-45C3-99FB-38F84E53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3873" r="17918" b="19612"/>
          <a:stretch/>
        </p:blipFill>
        <p:spPr>
          <a:xfrm>
            <a:off x="4101980" y="0"/>
            <a:ext cx="1290415" cy="1076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D3A70-6EE2-4F97-B68F-A0AE07FBC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51"/>
          <a:stretch/>
        </p:blipFill>
        <p:spPr>
          <a:xfrm>
            <a:off x="10298374" y="4229100"/>
            <a:ext cx="189362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2906-A44A-4E0E-92E0-FF74F0E0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CE2B1-0108-463A-B932-570A6406A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98120-109C-4594-BFC4-062CE8E2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B46E-434E-4732-B8FE-29635C7F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8ECD-315A-462E-AABB-0C98F8E9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14C9A-AD2C-409C-8E58-6C88DDE7E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95007-800E-4645-8E61-D38E5ABFE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3B918-9F96-4B4C-B157-BD3D7E22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84834-BF6B-40A7-8589-37AE2132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A96B5-1538-4EF5-A144-04D1612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42B7-2597-4476-905B-F2A94FA3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0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93B7-EB80-4A82-8590-5C6ED685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049"/>
            <a:ext cx="10515600" cy="4954915"/>
          </a:xfrm>
        </p:spPr>
        <p:txBody>
          <a:bodyPr/>
          <a:lstStyle>
            <a:lvl2pPr marL="685800" indent="-228600">
              <a:buFont typeface="Webdings" panose="05030102010509060703" pitchFamily="18" charset="2"/>
              <a:buChar char="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FE9E8-8DFE-4641-A158-BFB2251D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AE40-693F-4177-B342-60C93012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4BE5-8C58-49DC-A306-DA1CCA5A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8A35F-ECF2-493D-9E76-BD9A18431962}"/>
              </a:ext>
            </a:extLst>
          </p:cNvPr>
          <p:cNvCxnSpPr/>
          <p:nvPr userDrawn="1"/>
        </p:nvCxnSpPr>
        <p:spPr>
          <a:xfrm>
            <a:off x="838200" y="1087366"/>
            <a:ext cx="91854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7A81-D362-4FE1-B7D7-706535DD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37E48-3567-4909-BE56-4933DFB1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5469E-C6A4-4712-B854-E12D70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85C2-9603-4176-A52F-9F731FF0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E703-E1A2-4511-85F9-99925304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F18E-7815-40E0-8950-D6AB92F7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BF561-640D-4BC6-B07B-FD9DB32D4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9C966-8B15-44EC-A449-7E65252A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5130F-0727-4441-A3D1-0C3B5FA7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1F6B7-51E4-4A12-8859-9D6820AE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8CD7D-2416-4E7D-B143-889191CD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4B59-0AD8-4A89-B78A-2C561F83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D4599-D574-4148-BC85-C264F759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0AD17-86E4-4E95-A941-E898FCA4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F215-E0D8-4527-9722-FF6A218C8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7E488-D04A-447F-87D9-D320C96E0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EFB8B-201F-4B68-9F23-937BAE10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2E00E-BA88-4606-8EFE-464D8CDA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066EA-7A7A-46C5-A177-DC9F0A1B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A2A3-29B7-44F5-9CF7-37ECFAD5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57A8B-9C09-41A6-9D26-0065A94C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8CCA1-F5E2-4FB2-8281-940284B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73FE-8426-4564-A9D3-56A7A079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ED7D9-3D3B-4E9A-A8E7-EB0FE06B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41C3E-6AA9-4EF7-90EC-193F6961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DD56-29B1-4BC7-AC1F-D96CBA4A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6F99-F568-4893-BDB6-01B31DC3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BA4D-54E9-432F-90A5-FE6047ED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8D38C-B625-4E07-B542-8F69D5987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31ED0-0234-46FB-8C52-65DE8C9A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0AC22-F88C-43A9-BC78-319B0AE1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85959-BD38-4A86-8860-DA510E1D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74A-037C-4E14-BCB3-E76CEB8F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874DC-2137-4A7F-A81A-9AC8EE312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D9C33-E2A5-4785-ADF8-26BD758BC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6D342-CC77-4BDE-8B0A-47E97049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05C56-583F-48EB-A36C-4A1267A4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E48E-5B74-46AC-B0B6-9A49A393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7581A-2E0C-49C4-A55F-DF448F6E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A9642-7F25-4231-86CD-F8AB743E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1631-1812-40A8-9809-DAA3452D2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D663-D973-4584-87E4-72E8B837921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B63C-D6EF-435C-8F7F-CDEBB2E2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5A69-0B4C-4762-A6A9-B9002607F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bn-docdb.fnal.gov/cgi-bin/private/ShowDocument?docid=163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43EB-128D-451F-89B7-5212575EC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</a:t>
            </a:r>
            <a:r>
              <a:rPr lang="en-US" dirty="0" err="1"/>
              <a:t>WireCell</a:t>
            </a:r>
            <a:r>
              <a:rPr lang="en-US" dirty="0"/>
              <a:t> toolkit on ICARUS </a:t>
            </a:r>
            <a:r>
              <a:rPr lang="en-US" dirty="0" err="1"/>
              <a:t>minicrate</a:t>
            </a:r>
            <a:r>
              <a:rPr lang="en-US" dirty="0"/>
              <a:t> dataset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35FE-2538-4C25-B0B9-ED242A630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Wenqiang Gu</a:t>
            </a:r>
            <a:r>
              <a:rPr lang="en-US" dirty="0"/>
              <a:t>, Andrea Scarpelli</a:t>
            </a:r>
          </a:p>
          <a:p>
            <a:r>
              <a:rPr lang="en-US" dirty="0"/>
              <a:t>Brookhaven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38808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D2AA-BC7C-4657-9B41-87AC05C6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On-going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21AF-7C31-4BB1-AA10-6964E724A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of the noise from the </a:t>
            </a:r>
            <a:r>
              <a:rPr lang="en-US" dirty="0" err="1"/>
              <a:t>minicrate</a:t>
            </a:r>
            <a:r>
              <a:rPr lang="en-US" dirty="0"/>
              <a:t> data</a:t>
            </a:r>
          </a:p>
          <a:p>
            <a:r>
              <a:rPr lang="en-US" dirty="0"/>
              <a:t>Performance tuning of the 2D signal processing</a:t>
            </a:r>
          </a:p>
          <a:p>
            <a:pPr lvl="1"/>
            <a:r>
              <a:rPr lang="en-US" dirty="0"/>
              <a:t>Based on both simulation and data</a:t>
            </a:r>
          </a:p>
          <a:p>
            <a:r>
              <a:rPr lang="en-US" dirty="0"/>
              <a:t>Validation of the field response</a:t>
            </a:r>
          </a:p>
          <a:p>
            <a:pPr lvl="1"/>
            <a:r>
              <a:rPr lang="en-US" dirty="0"/>
              <a:t>As well as the transparency</a:t>
            </a:r>
          </a:p>
          <a:p>
            <a:r>
              <a:rPr lang="en-US" dirty="0"/>
              <a:t>The plan is to catch up with the commissioning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77B6-8F85-4591-B700-A8553E87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5A5D-B4AD-4298-A35D-CE10214E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Wire-Cell toolkit provides the “2D” deconvolution with a long-range induction effects considered in the field response</a:t>
            </a:r>
          </a:p>
          <a:p>
            <a:pPr lvl="1"/>
            <a:r>
              <a:rPr lang="en-US" dirty="0">
                <a:hlinkClick r:id="rId2"/>
              </a:rPr>
              <a:t>https://sbn-docdb.fnal.gov/cgi-bin/private/ShowDocument?docid=16386</a:t>
            </a:r>
            <a:endParaRPr lang="en-US" dirty="0"/>
          </a:p>
          <a:p>
            <a:r>
              <a:rPr lang="en-US" dirty="0"/>
              <a:t>The first step is to integrate the toolkit into the ICARUS environment</a:t>
            </a:r>
          </a:p>
          <a:p>
            <a:pPr lvl="1"/>
            <a:r>
              <a:rPr lang="en-US" dirty="0"/>
              <a:t>Connection with </a:t>
            </a:r>
            <a:r>
              <a:rPr lang="en-US" dirty="0" err="1"/>
              <a:t>larsoft</a:t>
            </a:r>
            <a:r>
              <a:rPr lang="en-US" dirty="0"/>
              <a:t> in both simulation and data</a:t>
            </a:r>
          </a:p>
        </p:txBody>
      </p:sp>
    </p:spTree>
    <p:extLst>
      <p:ext uri="{BB962C8B-B14F-4D97-AF65-F5344CB8AC3E}">
        <p14:creationId xmlns:p14="http://schemas.microsoft.com/office/powerpoint/2010/main" val="165342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EE2-3EFD-4F4A-90B5-E5D23EB5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</a:t>
            </a:r>
            <a:r>
              <a:rPr lang="en-US" dirty="0" err="1"/>
              <a:t>minicrate</a:t>
            </a:r>
            <a:r>
              <a:rPr lang="en-US" dirty="0"/>
              <a:t> dataset to </a:t>
            </a:r>
            <a:r>
              <a:rPr lang="en-US" dirty="0" err="1"/>
              <a:t>WireCell</a:t>
            </a:r>
            <a:r>
              <a:rPr lang="en-US" dirty="0"/>
              <a:t> toolkit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152A8CD-05EF-4732-AB87-CC54BC3F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8" y="1796813"/>
            <a:ext cx="5464175" cy="368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AAB28-95DE-431D-AC58-26EA0B82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89" y="1844249"/>
            <a:ext cx="5486875" cy="368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F594CE-A133-40F7-80A6-92377C9164AD}"/>
              </a:ext>
            </a:extLst>
          </p:cNvPr>
          <p:cNvSpPr/>
          <p:nvPr/>
        </p:nvSpPr>
        <p:spPr>
          <a:xfrm>
            <a:off x="1533383" y="3207366"/>
            <a:ext cx="2688609" cy="136478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94871C-3F6E-4915-9ED2-6759350971A4}"/>
              </a:ext>
            </a:extLst>
          </p:cNvPr>
          <p:cNvCxnSpPr/>
          <p:nvPr/>
        </p:nvCxnSpPr>
        <p:spPr>
          <a:xfrm flipV="1">
            <a:off x="4194528" y="1978731"/>
            <a:ext cx="2664178" cy="12192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819DCC-5644-4682-80BE-AC40929EA0D6}"/>
              </a:ext>
            </a:extLst>
          </p:cNvPr>
          <p:cNvCxnSpPr>
            <a:cxnSpLocks/>
          </p:cNvCxnSpPr>
          <p:nvPr/>
        </p:nvCxnSpPr>
        <p:spPr>
          <a:xfrm>
            <a:off x="4217106" y="3355975"/>
            <a:ext cx="2675466" cy="188524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DCA567-A4A5-4189-9500-DFA901C13304}"/>
              </a:ext>
            </a:extLst>
          </p:cNvPr>
          <p:cNvSpPr txBox="1"/>
          <p:nvPr/>
        </p:nvSpPr>
        <p:spPr>
          <a:xfrm>
            <a:off x="1583140" y="1577454"/>
            <a:ext cx="37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Raw Waveform (de-baseline)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96E7F-4A92-4BAE-9C81-BC14011F873D}"/>
              </a:ext>
            </a:extLst>
          </p:cNvPr>
          <p:cNvSpPr txBox="1"/>
          <p:nvPr/>
        </p:nvSpPr>
        <p:spPr>
          <a:xfrm>
            <a:off x="678265" y="5564590"/>
            <a:ext cx="458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Reading </a:t>
            </a:r>
            <a:r>
              <a:rPr lang="en-US" dirty="0" err="1"/>
              <a:t>larsoft</a:t>
            </a:r>
            <a:r>
              <a:rPr lang="en-US" dirty="0"/>
              <a:t> data format: successful!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1000 channels in one event</a:t>
            </a:r>
          </a:p>
          <a:p>
            <a:pPr marL="742950" lvl="1" indent="-285750">
              <a:buFont typeface="Webdings" panose="05030102010509060703" pitchFamily="18" charset="2"/>
              <a:buChar char="4"/>
            </a:pPr>
            <a:r>
              <a:rPr lang="en-US" dirty="0"/>
              <a:t>Baseline ~ 2000, should be induction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8E7A0-6F03-44FD-A262-26910997B3B7}"/>
              </a:ext>
            </a:extLst>
          </p:cNvPr>
          <p:cNvSpPr txBox="1"/>
          <p:nvPr/>
        </p:nvSpPr>
        <p:spPr>
          <a:xfrm>
            <a:off x="6917140" y="5583640"/>
            <a:ext cx="45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Coherent noise across each readout board (x64 channels)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979644-72C6-44EB-A696-9F70DC7449CE}"/>
              </a:ext>
            </a:extLst>
          </p:cNvPr>
          <p:cNvCxnSpPr/>
          <p:nvPr/>
        </p:nvCxnSpPr>
        <p:spPr>
          <a:xfrm>
            <a:off x="7753350" y="1981200"/>
            <a:ext cx="0" cy="3248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1850C-234B-4FE8-8DF9-6E81D5AC4617}"/>
              </a:ext>
            </a:extLst>
          </p:cNvPr>
          <p:cNvCxnSpPr/>
          <p:nvPr/>
        </p:nvCxnSpPr>
        <p:spPr>
          <a:xfrm>
            <a:off x="8258175" y="1971675"/>
            <a:ext cx="0" cy="3248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4C4703-DF05-4122-8BAC-BCC6163580A2}"/>
              </a:ext>
            </a:extLst>
          </p:cNvPr>
          <p:cNvCxnSpPr/>
          <p:nvPr/>
        </p:nvCxnSpPr>
        <p:spPr>
          <a:xfrm>
            <a:off x="7762875" y="1828800"/>
            <a:ext cx="5143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E17F4A-D0C2-4996-9552-CE2B90250C7B}"/>
              </a:ext>
            </a:extLst>
          </p:cNvPr>
          <p:cNvSpPr txBox="1"/>
          <p:nvPr/>
        </p:nvSpPr>
        <p:spPr>
          <a:xfrm>
            <a:off x="7419975" y="141922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 channels</a:t>
            </a:r>
          </a:p>
        </p:txBody>
      </p:sp>
    </p:spTree>
    <p:extLst>
      <p:ext uri="{BB962C8B-B14F-4D97-AF65-F5344CB8AC3E}">
        <p14:creationId xmlns:p14="http://schemas.microsoft.com/office/powerpoint/2010/main" val="246734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A6714F-3330-460F-BDD5-38ABC2AF9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55" y="1146364"/>
            <a:ext cx="5115688" cy="302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56FCC-33C9-4360-9D76-59FCA931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7" y="1120696"/>
            <a:ext cx="5281684" cy="3056069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603E4804-32C7-45F5-8569-ED24F5704552}"/>
              </a:ext>
            </a:extLst>
          </p:cNvPr>
          <p:cNvSpPr/>
          <p:nvPr/>
        </p:nvSpPr>
        <p:spPr>
          <a:xfrm>
            <a:off x="5125155" y="4809067"/>
            <a:ext cx="2032000" cy="11063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4DA79-2387-4119-87C3-68290A55FCE6}"/>
              </a:ext>
            </a:extLst>
          </p:cNvPr>
          <p:cNvSpPr txBox="1"/>
          <p:nvPr/>
        </p:nvSpPr>
        <p:spPr>
          <a:xfrm>
            <a:off x="5204178" y="4334933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Noise Removal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28AD9-F8B2-4209-AA1E-5E74C2DAB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" y="4317333"/>
            <a:ext cx="3246401" cy="2377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60042-DB8F-4575-85B8-B483D8EC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noise removal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72A0B-B101-4015-B4DE-CD4EA7824CAF}"/>
              </a:ext>
            </a:extLst>
          </p:cNvPr>
          <p:cNvSpPr txBox="1"/>
          <p:nvPr/>
        </p:nvSpPr>
        <p:spPr>
          <a:xfrm>
            <a:off x="2038350" y="457200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spectrum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F0A5A-F020-400E-B1D5-32A949ECD5CD}"/>
              </a:ext>
            </a:extLst>
          </p:cNvPr>
          <p:cNvSpPr txBox="1"/>
          <p:nvPr/>
        </p:nvSpPr>
        <p:spPr>
          <a:xfrm>
            <a:off x="4886325" y="5962650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correlated noise component is reduced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57B1C4-56E1-4710-BF21-7F98FC872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59" y="4300997"/>
            <a:ext cx="3160180" cy="23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C1D776-6AAD-406D-9BA8-8359CBEB9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84" y="1163965"/>
            <a:ext cx="4949544" cy="3593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B6148-CBC6-4C18-85CF-3EFBA6DBD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1" y="1191526"/>
            <a:ext cx="4960449" cy="3629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FC7C3-5BB5-4540-B070-F2437F150EEB}"/>
              </a:ext>
            </a:extLst>
          </p:cNvPr>
          <p:cNvSpPr txBox="1"/>
          <p:nvPr/>
        </p:nvSpPr>
        <p:spPr>
          <a:xfrm>
            <a:off x="4009960" y="1527187"/>
            <a:ext cx="123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1CFF"/>
                </a:solidFill>
              </a:rPr>
              <a:t>Raw</a:t>
            </a:r>
          </a:p>
          <a:p>
            <a:r>
              <a:rPr lang="en-US" dirty="0">
                <a:solidFill>
                  <a:srgbClr val="FF0000"/>
                </a:solidFill>
              </a:rPr>
              <a:t>Denoised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BF38B-5C73-4586-ABED-CADDF021168A}"/>
              </a:ext>
            </a:extLst>
          </p:cNvPr>
          <p:cNvSpPr txBox="1"/>
          <p:nvPr/>
        </p:nvSpPr>
        <p:spPr>
          <a:xfrm>
            <a:off x="8802387" y="1612879"/>
            <a:ext cx="322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1CFF"/>
                </a:solidFill>
              </a:rPr>
              <a:t>Raw</a:t>
            </a:r>
          </a:p>
          <a:p>
            <a:r>
              <a:rPr lang="en-US" dirty="0">
                <a:solidFill>
                  <a:srgbClr val="FF0000"/>
                </a:solidFill>
              </a:rPr>
              <a:t>Denoised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FF"/>
                </a:solidFill>
              </a:rPr>
              <a:t>Difference between above two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6A73F-00E1-46AD-AE8C-DA114D40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power spectrum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AFB1-6329-4A49-9BE4-8C2029E1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200"/>
            <a:ext cx="10515600" cy="1147764"/>
          </a:xfrm>
        </p:spPr>
        <p:txBody>
          <a:bodyPr>
            <a:normAutofit/>
          </a:bodyPr>
          <a:lstStyle/>
          <a:p>
            <a:r>
              <a:rPr lang="en-US" dirty="0"/>
              <a:t>Some spikes are also “coherent” and got filtered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5A42-15F3-4307-9694-2ABDCDA9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of ADC from each channel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98699-9404-4197-A68F-49CF7438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3" y="1233115"/>
            <a:ext cx="5209793" cy="36447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9F348-9983-4EC3-B6EA-A69A1AF95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06" y="1271760"/>
            <a:ext cx="5209793" cy="3644796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55F20D43-2242-4875-A6F4-B62E7C7D35AF}"/>
              </a:ext>
            </a:extLst>
          </p:cNvPr>
          <p:cNvSpPr/>
          <p:nvPr/>
        </p:nvSpPr>
        <p:spPr>
          <a:xfrm>
            <a:off x="5136444" y="5566895"/>
            <a:ext cx="2032000" cy="11063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82561-C3DC-4C60-AFBC-4D5CAC29E46A}"/>
              </a:ext>
            </a:extLst>
          </p:cNvPr>
          <p:cNvSpPr txBox="1"/>
          <p:nvPr/>
        </p:nvSpPr>
        <p:spPr>
          <a:xfrm>
            <a:off x="5215467" y="5092761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Noise Removal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7A5B0-6D2F-4D71-B93A-174BB17894B0}"/>
              </a:ext>
            </a:extLst>
          </p:cNvPr>
          <p:cNvSpPr txBox="1"/>
          <p:nvPr/>
        </p:nvSpPr>
        <p:spPr>
          <a:xfrm>
            <a:off x="1987826" y="5738191"/>
            <a:ext cx="2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RMS ~ 3.2 ADC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85DB7-A1D0-4C86-907F-852F464BC08F}"/>
              </a:ext>
            </a:extLst>
          </p:cNvPr>
          <p:cNvSpPr txBox="1"/>
          <p:nvPr/>
        </p:nvSpPr>
        <p:spPr>
          <a:xfrm>
            <a:off x="7825409" y="5850835"/>
            <a:ext cx="2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RMS ~ 2.5 ADC </a:t>
            </a:r>
          </a:p>
        </p:txBody>
      </p:sp>
    </p:spTree>
    <p:extLst>
      <p:ext uri="{BB962C8B-B14F-4D97-AF65-F5344CB8AC3E}">
        <p14:creationId xmlns:p14="http://schemas.microsoft.com/office/powerpoint/2010/main" val="171052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9B868-5DCA-4271-B494-3D58D7C6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1" y="4028961"/>
            <a:ext cx="3665538" cy="2629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448B63-E9F9-487E-9CDC-A43040189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6" y="125163"/>
            <a:ext cx="5486875" cy="3688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A02850-114B-4B00-9455-8082207271C3}"/>
              </a:ext>
            </a:extLst>
          </p:cNvPr>
          <p:cNvSpPr txBox="1"/>
          <p:nvPr/>
        </p:nvSpPr>
        <p:spPr>
          <a:xfrm>
            <a:off x="10585450" y="4379383"/>
            <a:ext cx="130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Ch: 320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FAB1B-9FFA-459B-9049-6C99ED8DD5C1}"/>
              </a:ext>
            </a:extLst>
          </p:cNvPr>
          <p:cNvSpPr txBox="1"/>
          <p:nvPr/>
        </p:nvSpPr>
        <p:spPr>
          <a:xfrm>
            <a:off x="10960101" y="4798130"/>
            <a:ext cx="53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C24AD-8C3E-456A-8A9B-AF30191A22BD}"/>
              </a:ext>
            </a:extLst>
          </p:cNvPr>
          <p:cNvSpPr txBox="1"/>
          <p:nvPr/>
        </p:nvSpPr>
        <p:spPr>
          <a:xfrm>
            <a:off x="10963982" y="5150907"/>
            <a:ext cx="53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EB38BC-8FD2-49D2-A0FE-39EB0E987521}"/>
              </a:ext>
            </a:extLst>
          </p:cNvPr>
          <p:cNvSpPr txBox="1"/>
          <p:nvPr/>
        </p:nvSpPr>
        <p:spPr>
          <a:xfrm>
            <a:off x="10963981" y="5522383"/>
            <a:ext cx="53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15020-F19E-4C76-BC31-369288278666}"/>
              </a:ext>
            </a:extLst>
          </p:cNvPr>
          <p:cNvSpPr txBox="1"/>
          <p:nvPr/>
        </p:nvSpPr>
        <p:spPr>
          <a:xfrm>
            <a:off x="10975270" y="5861049"/>
            <a:ext cx="53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CC64C4-423E-43C9-9BFF-1CE5A7996E3A}"/>
              </a:ext>
            </a:extLst>
          </p:cNvPr>
          <p:cNvCxnSpPr/>
          <p:nvPr/>
        </p:nvCxnSpPr>
        <p:spPr>
          <a:xfrm>
            <a:off x="10479969" y="3951111"/>
            <a:ext cx="0" cy="395111"/>
          </a:xfrm>
          <a:prstGeom prst="straightConnector1">
            <a:avLst/>
          </a:prstGeom>
          <a:ln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3A14C3-7752-476C-B6BF-CDC6512A8DEC}"/>
              </a:ext>
            </a:extLst>
          </p:cNvPr>
          <p:cNvCxnSpPr/>
          <p:nvPr/>
        </p:nvCxnSpPr>
        <p:spPr>
          <a:xfrm>
            <a:off x="10161411" y="4149019"/>
            <a:ext cx="0" cy="395111"/>
          </a:xfrm>
          <a:prstGeom prst="straightConnector1">
            <a:avLst/>
          </a:prstGeom>
          <a:ln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7518CF-515B-4566-8987-CF534014B8BC}"/>
              </a:ext>
            </a:extLst>
          </p:cNvPr>
          <p:cNvCxnSpPr/>
          <p:nvPr/>
        </p:nvCxnSpPr>
        <p:spPr>
          <a:xfrm>
            <a:off x="9578975" y="3963458"/>
            <a:ext cx="0" cy="395111"/>
          </a:xfrm>
          <a:prstGeom prst="straightConnector1">
            <a:avLst/>
          </a:prstGeom>
          <a:ln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DC9F332F-C9A7-41D2-B621-CDED4C55F3CA}"/>
              </a:ext>
            </a:extLst>
          </p:cNvPr>
          <p:cNvSpPr/>
          <p:nvPr/>
        </p:nvSpPr>
        <p:spPr>
          <a:xfrm>
            <a:off x="4993569" y="4118681"/>
            <a:ext cx="2032000" cy="11063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BE9D70-3E6C-4470-B43E-B2A9C9817711}"/>
              </a:ext>
            </a:extLst>
          </p:cNvPr>
          <p:cNvSpPr txBox="1"/>
          <p:nvPr/>
        </p:nvSpPr>
        <p:spPr>
          <a:xfrm>
            <a:off x="5072592" y="3644547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Noise Removal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5E9F661-D216-4E02-8EC5-DACF2C748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70" y="196099"/>
            <a:ext cx="5553561" cy="35743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8116BF-74DB-4BDA-A979-ED19FACC95D4}"/>
                  </a:ext>
                </a:extLst>
              </p:cNvPr>
              <p:cNvSpPr txBox="1"/>
              <p:nvPr/>
            </p:nvSpPr>
            <p:spPr>
              <a:xfrm>
                <a:off x="5324475" y="5962650"/>
                <a:ext cx="1819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Raw waveform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--- Denoised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8116BF-74DB-4BDA-A979-ED19FACC9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75" y="5962650"/>
                <a:ext cx="1819275" cy="646331"/>
              </a:xfrm>
              <a:prstGeom prst="rect">
                <a:avLst/>
              </a:prstGeom>
              <a:blipFill>
                <a:blip r:embed="rId5"/>
                <a:stretch>
                  <a:fillRect l="-2676" t="-4717" r="-10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4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264BD-9F53-487C-A0BE-8D7F964E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91" y="606574"/>
            <a:ext cx="5595266" cy="3895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84D9A-EC32-42B0-A131-DD947237A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"/>
          <a:stretch/>
        </p:blipFill>
        <p:spPr>
          <a:xfrm>
            <a:off x="249784" y="570375"/>
            <a:ext cx="5779954" cy="3988373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0F5E6E71-1A78-492D-A9FB-2ACF537B0C10}"/>
              </a:ext>
            </a:extLst>
          </p:cNvPr>
          <p:cNvSpPr/>
          <p:nvPr/>
        </p:nvSpPr>
        <p:spPr>
          <a:xfrm>
            <a:off x="5388236" y="5142826"/>
            <a:ext cx="2032000" cy="11063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43A9E-9F68-434B-BAE8-C85A84D1E670}"/>
              </a:ext>
            </a:extLst>
          </p:cNvPr>
          <p:cNvSpPr txBox="1"/>
          <p:nvPr/>
        </p:nvSpPr>
        <p:spPr>
          <a:xfrm>
            <a:off x="5467259" y="4668692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Noise Removal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18961-63AA-4379-B3BD-777556267CD3}"/>
              </a:ext>
            </a:extLst>
          </p:cNvPr>
          <p:cNvSpPr txBox="1"/>
          <p:nvPr/>
        </p:nvSpPr>
        <p:spPr>
          <a:xfrm>
            <a:off x="7238999" y="1257300"/>
            <a:ext cx="28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Removal according to 64 channels / group</a:t>
            </a:r>
          </a:p>
        </p:txBody>
      </p:sp>
    </p:spTree>
    <p:extLst>
      <p:ext uri="{BB962C8B-B14F-4D97-AF65-F5344CB8AC3E}">
        <p14:creationId xmlns:p14="http://schemas.microsoft.com/office/powerpoint/2010/main" val="177693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D4E74-5C10-407D-BB37-E9675A17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07" y="824661"/>
            <a:ext cx="5608493" cy="369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84D9A-EC32-42B0-A131-DD947237A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"/>
          <a:stretch/>
        </p:blipFill>
        <p:spPr>
          <a:xfrm>
            <a:off x="249784" y="570375"/>
            <a:ext cx="5779954" cy="3988373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0F5E6E71-1A78-492D-A9FB-2ACF537B0C10}"/>
              </a:ext>
            </a:extLst>
          </p:cNvPr>
          <p:cNvSpPr/>
          <p:nvPr/>
        </p:nvSpPr>
        <p:spPr>
          <a:xfrm>
            <a:off x="5388236" y="5142826"/>
            <a:ext cx="2032000" cy="11063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43A9E-9F68-434B-BAE8-C85A84D1E670}"/>
              </a:ext>
            </a:extLst>
          </p:cNvPr>
          <p:cNvSpPr txBox="1"/>
          <p:nvPr/>
        </p:nvSpPr>
        <p:spPr>
          <a:xfrm>
            <a:off x="5467259" y="4668692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Noise Removal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18961-63AA-4379-B3BD-777556267CD3}"/>
              </a:ext>
            </a:extLst>
          </p:cNvPr>
          <p:cNvSpPr txBox="1"/>
          <p:nvPr/>
        </p:nvSpPr>
        <p:spPr>
          <a:xfrm>
            <a:off x="7238999" y="1257300"/>
            <a:ext cx="28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Coherent Removal according to 32 channels / group</a:t>
            </a:r>
          </a:p>
        </p:txBody>
      </p:sp>
    </p:spTree>
    <p:extLst>
      <p:ext uri="{BB962C8B-B14F-4D97-AF65-F5344CB8AC3E}">
        <p14:creationId xmlns:p14="http://schemas.microsoft.com/office/powerpoint/2010/main" val="108621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248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Webdings</vt:lpstr>
      <vt:lpstr>Office Theme</vt:lpstr>
      <vt:lpstr>Application of WireCell toolkit on ICARUS minicrate dataset</vt:lpstr>
      <vt:lpstr>Motivation</vt:lpstr>
      <vt:lpstr>Porting minicrate dataset to WireCell toolkit</vt:lpstr>
      <vt:lpstr>Coherent noise removal</vt:lpstr>
      <vt:lpstr>Comparison of the power spectrum</vt:lpstr>
      <vt:lpstr>RMS of ADC from each channel</vt:lpstr>
      <vt:lpstr>PowerPoint Presentation</vt:lpstr>
      <vt:lpstr>PowerPoint Presentation</vt:lpstr>
      <vt:lpstr>PowerPoint Presentation</vt:lpstr>
      <vt:lpstr>On-going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Wenqiang</dc:creator>
  <cp:lastModifiedBy>Gu, Wenqiang</cp:lastModifiedBy>
  <cp:revision>55</cp:revision>
  <dcterms:created xsi:type="dcterms:W3CDTF">2019-09-14T03:11:54Z</dcterms:created>
  <dcterms:modified xsi:type="dcterms:W3CDTF">2020-02-24T03:14:37Z</dcterms:modified>
</cp:coreProperties>
</file>