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482" r:id="rId3"/>
    <p:sldId id="367" r:id="rId4"/>
    <p:sldId id="478" r:id="rId5"/>
    <p:sldId id="476" r:id="rId6"/>
    <p:sldId id="483" r:id="rId7"/>
    <p:sldId id="479" r:id="rId8"/>
    <p:sldId id="48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061"/>
    <a:srgbClr val="000000"/>
    <a:srgbClr val="000099"/>
    <a:srgbClr val="003399"/>
    <a:srgbClr val="0033CC"/>
    <a:srgbClr val="0000FF"/>
    <a:srgbClr val="CC6600"/>
    <a:srgbClr val="CC9900"/>
    <a:srgbClr val="002F8E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7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FA26F-0829-43F9-B76E-C5ABCA638063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97CD6-3EDC-43A1-BFE6-556DB01E9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65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7CD6-3EDC-43A1-BFE6-556DB01E9D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99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784225"/>
          </a:xfrm>
        </p:spPr>
        <p:txBody>
          <a:bodyPr>
            <a:normAutofit/>
          </a:bodyPr>
          <a:lstStyle>
            <a:lvl1pPr>
              <a:defRPr sz="3600" baseline="0">
                <a:solidFill>
                  <a:srgbClr val="FF0000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E3C4-5D23-4683-8BF7-3B25C44A0D46}" type="datetime1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C.Woody, EICUG YR WG Calorimetry,2/25/20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CFA-C3DC-4ADB-8A77-9C015038E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8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D42D-53D1-405C-8DB7-C9C04E3BC926}" type="datetime1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C.Woody, EICUG YR WG Calorimetry,2/25/20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CFA-C3DC-4ADB-8A77-9C015038E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54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9039-6A86-447C-A451-9C92995B6191}" type="datetime1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C.Woody, EICUG YR WG Calorimetry,2/25/20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CFA-C3DC-4ADB-8A77-9C015038E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3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711BA-5AFB-4208-B953-8EF1E9C059DB}" type="datetime1">
              <a:rPr lang="en-US" smtClean="0"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C.Woody, EICUG YR WG Calorimetry,2/25/20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CFA-C3DC-4ADB-8A77-9C015038E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00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B0F40-B91D-4D8A-AD48-4559BDDC692B}" type="datetime1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82478"/>
            <a:ext cx="30861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C.Woody, EICUG YR WG Calorimetry,2/25/20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7807" y="6380664"/>
            <a:ext cx="2057400" cy="365125"/>
          </a:xfrm>
        </p:spPr>
        <p:txBody>
          <a:bodyPr/>
          <a:lstStyle/>
          <a:p>
            <a:fld id="{EDF06921-D5F7-4744-97A4-6ACA31533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38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A647-0FD8-402B-A03C-9A6454C25DFE}" type="datetime1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37325"/>
            <a:ext cx="3429000" cy="244475"/>
          </a:xfrm>
        </p:spPr>
        <p:txBody>
          <a:bodyPr/>
          <a:lstStyle>
            <a:lvl1pPr>
              <a:defRPr sz="1100" baseline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/>
              <a:t>C.Woody, EICUG YR WG Calorimetry,2/25/20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553200"/>
            <a:ext cx="2133600" cy="228600"/>
          </a:xfrm>
        </p:spPr>
        <p:txBody>
          <a:bodyPr/>
          <a:lstStyle>
            <a:lvl1pPr>
              <a:defRPr sz="1100" baseline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defRPr>
            </a:lvl1pPr>
          </a:lstStyle>
          <a:p>
            <a:fld id="{59EA4CFA-C3DC-4ADB-8A77-9C015038EF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904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E5BF-8CF6-48AB-86D6-1E46C14755BD}" type="datetime1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C.Woody, EICUG YR WG Calorimetry,2/25/20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CFA-C3DC-4ADB-8A77-9C015038E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0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1F4D-4779-46CC-80CB-C7DF680D66A7}" type="datetime1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C.Woody, EICUG YR WG Calorimetry,2/25/20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CFA-C3DC-4ADB-8A77-9C015038E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95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3ED-8C46-4032-89B3-E88FD994FF08}" type="datetime1">
              <a:rPr lang="en-US" smtClean="0"/>
              <a:t>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C.Woody, EICUG YR WG Calorimetry,2/25/20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CFA-C3DC-4ADB-8A77-9C015038E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0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F88B7-136C-43FE-938F-A569CC37540B}" type="datetime1">
              <a:rPr lang="en-US" smtClean="0"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C.Woody, EICUG YR WG Calorimetry,2/25/20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CFA-C3DC-4ADB-8A77-9C015038E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9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20CE-266B-4A28-9290-C857C6EC1923}" type="datetime1">
              <a:rPr lang="en-US" smtClean="0"/>
              <a:t>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C.Woody, EICUG YR WG Calorimetry,2/25/20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CFA-C3DC-4ADB-8A77-9C015038E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3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6EE9-ED67-4109-81F1-447DD4493E33}" type="datetime1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C.Woody, EICUG YR WG Calorimetry,2/25/20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CFA-C3DC-4ADB-8A77-9C015038E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01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F56D-DB44-4A4A-8C75-C43C42A69984}" type="datetime1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C.Woody, EICUG YR WG Calorimetry,2/25/20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CFA-C3DC-4ADB-8A77-9C015038E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31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AFE86-72CE-445D-859A-1DBE5AABCF47}" type="datetime1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C.Woody</a:t>
            </a:r>
            <a:r>
              <a:rPr lang="en-US" dirty="0"/>
              <a:t>, EICUG YR WG Calorimetry,2/25/20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A4CFA-C3DC-4ADB-8A77-9C015038E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4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kern="1200" baseline="0">
          <a:solidFill>
            <a:srgbClr val="FF0000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00100" y="1676400"/>
            <a:ext cx="745645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DAAEAE"/>
                    </a:gs>
                    <a:gs pos="50000">
                      <a:srgbClr val="FFCCCC"/>
                    </a:gs>
                    <a:gs pos="100000">
                      <a:srgbClr val="DAAEAE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Tungsten Scintillator Calorimeter Technologies for EIC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905000" y="4645997"/>
            <a:ext cx="53340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EEEEBE"/>
                    </a:gs>
                    <a:gs pos="50000">
                      <a:srgbClr val="FFFFCC"/>
                    </a:gs>
                    <a:gs pos="100000">
                      <a:srgbClr val="EEEEBE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US" sz="2400" dirty="0">
                <a:solidFill>
                  <a:srgbClr val="CC6600"/>
                </a:solidFill>
              </a:rPr>
              <a:t>EIC Users Group Yellow Report</a:t>
            </a:r>
          </a:p>
          <a:p>
            <a:pPr algn="ctr"/>
            <a:r>
              <a:rPr lang="en-US" sz="2400" dirty="0">
                <a:solidFill>
                  <a:srgbClr val="CC6600"/>
                </a:solidFill>
              </a:rPr>
              <a:t>Working Group on Calorimetry</a:t>
            </a:r>
          </a:p>
          <a:p>
            <a:pPr algn="ctr"/>
            <a:endParaRPr lang="en-US" sz="600" dirty="0">
              <a:solidFill>
                <a:srgbClr val="CC6600"/>
              </a:solidFill>
            </a:endParaRPr>
          </a:p>
          <a:p>
            <a:pPr algn="ctr"/>
            <a:r>
              <a:rPr lang="en-US" sz="2400" dirty="0">
                <a:solidFill>
                  <a:srgbClr val="CC6600"/>
                </a:solidFill>
              </a:rPr>
              <a:t>February 25, 2020</a:t>
            </a: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771525" y="847725"/>
            <a:ext cx="7848600" cy="15240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11" name="Picture 18" descr="BNL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76200"/>
            <a:ext cx="1635068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EIC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781" y="76200"/>
            <a:ext cx="692119" cy="640080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281112" y="3200400"/>
            <a:ext cx="646747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hlink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0" indent="0" algn="ctr">
              <a:buClr>
                <a:srgbClr val="C00000"/>
              </a:buClr>
              <a:buSzPct val="75000"/>
            </a:pPr>
            <a:r>
              <a:rPr lang="en-US" sz="3200" dirty="0">
                <a:solidFill>
                  <a:srgbClr val="0033CC"/>
                </a:solidFill>
                <a:latin typeface="+mn-lt"/>
              </a:rPr>
              <a:t>Craig Woody</a:t>
            </a:r>
          </a:p>
          <a:p>
            <a:pPr marL="0" indent="0" algn="ctr">
              <a:buClr>
                <a:srgbClr val="C00000"/>
              </a:buClr>
              <a:buSzPct val="75000"/>
            </a:pPr>
            <a:endParaRPr lang="en-US" sz="600" dirty="0">
              <a:solidFill>
                <a:srgbClr val="0033CC"/>
              </a:solidFill>
              <a:latin typeface="+mn-lt"/>
            </a:endParaRPr>
          </a:p>
          <a:p>
            <a:pPr marL="0" indent="0" algn="ctr">
              <a:buClr>
                <a:srgbClr val="C00000"/>
              </a:buClr>
              <a:buSzPct val="75000"/>
            </a:pPr>
            <a:r>
              <a:rPr lang="en-US" sz="2400" dirty="0">
                <a:solidFill>
                  <a:srgbClr val="0033CC"/>
                </a:solidFill>
                <a:latin typeface="+mn-lt"/>
              </a:rPr>
              <a:t>Brookhaven National Lab</a:t>
            </a:r>
          </a:p>
          <a:p>
            <a:pPr marL="0" indent="0" algn="ctr">
              <a:buClr>
                <a:srgbClr val="C00000"/>
              </a:buClr>
              <a:buSzPct val="75000"/>
            </a:pPr>
            <a:endParaRPr lang="en-US" sz="600" dirty="0">
              <a:solidFill>
                <a:srgbClr val="0033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80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234" y="166728"/>
            <a:ext cx="8229600" cy="7318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eRD1 Collaborators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254061"/>
                </a:solidFill>
              </a:rPr>
              <a:t>C.Woody</a:t>
            </a:r>
            <a:r>
              <a:rPr lang="en-US" dirty="0" smtClean="0">
                <a:solidFill>
                  <a:srgbClr val="254061"/>
                </a:solidFill>
              </a:rPr>
              <a:t>, EICUG YR WG Calorimetry</a:t>
            </a:r>
            <a:r>
              <a:rPr lang="en-US" dirty="0" smtClean="0">
                <a:solidFill>
                  <a:srgbClr val="254061"/>
                </a:solidFill>
              </a:rPr>
              <a:t>, 2/25/20</a:t>
            </a:r>
            <a:endParaRPr lang="en-US" dirty="0">
              <a:solidFill>
                <a:srgbClr val="25406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CFA-C3DC-4ADB-8A77-9C015038EFD0}" type="slidenum">
              <a:rPr lang="en-US" smtClean="0">
                <a:solidFill>
                  <a:srgbClr val="254061"/>
                </a:solidFill>
              </a:rPr>
              <a:pPr/>
              <a:t>2</a:t>
            </a:fld>
            <a:endParaRPr lang="en-US" dirty="0">
              <a:solidFill>
                <a:srgbClr val="25406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010" y="838200"/>
            <a:ext cx="4366250" cy="5486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25090" y="2093003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sPHENIX</a:t>
            </a:r>
            <a:r>
              <a:rPr lang="en-US" dirty="0" smtClean="0">
                <a:solidFill>
                  <a:srgbClr val="C00000"/>
                </a:solidFill>
              </a:rPr>
              <a:t> W/</a:t>
            </a:r>
            <a:r>
              <a:rPr lang="en-US" dirty="0" err="1" smtClean="0">
                <a:solidFill>
                  <a:srgbClr val="C00000"/>
                </a:solidFill>
              </a:rPr>
              <a:t>SciFi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9011" y="511436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W/Shashlik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839844" y="1248652"/>
            <a:ext cx="682459" cy="100095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839844" y="2462335"/>
            <a:ext cx="682459" cy="78953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376027" y="5299032"/>
            <a:ext cx="609599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66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40BBB8-CEF6-48ED-8AA2-49F1134FF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3876" y="6335557"/>
            <a:ext cx="3588665" cy="365125"/>
          </a:xfrm>
        </p:spPr>
        <p:txBody>
          <a:bodyPr/>
          <a:lstStyle/>
          <a:p>
            <a:r>
              <a:rPr lang="en-US" dirty="0" err="1">
                <a:solidFill>
                  <a:srgbClr val="254061"/>
                </a:solidFill>
              </a:rPr>
              <a:t>C.Woody</a:t>
            </a:r>
            <a:r>
              <a:rPr lang="en-US" dirty="0">
                <a:solidFill>
                  <a:srgbClr val="254061"/>
                </a:solidFill>
              </a:rPr>
              <a:t>, EICUG YR WG Calorimetry</a:t>
            </a:r>
            <a:r>
              <a:rPr lang="en-US" dirty="0" smtClean="0">
                <a:solidFill>
                  <a:srgbClr val="254061"/>
                </a:solidFill>
              </a:rPr>
              <a:t>, 2/25/20</a:t>
            </a:r>
            <a:endParaRPr lang="en-US" dirty="0">
              <a:solidFill>
                <a:srgbClr val="25406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109EAE-4FB8-432F-9553-6AEED7D6B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6921-D5F7-4744-97A4-6ACA31533BE6}" type="slidenum">
              <a:rPr lang="en-US" smtClean="0"/>
              <a:t>3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6FD8A00-24AC-4EA7-968B-7D09069D5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296" y="280275"/>
            <a:ext cx="6033407" cy="969822"/>
          </a:xfrm>
        </p:spPr>
        <p:txBody>
          <a:bodyPr>
            <a:normAutofit/>
          </a:bodyPr>
          <a:lstStyle/>
          <a:p>
            <a:r>
              <a:rPr lang="en-US" sz="2800" dirty="0">
                <a:cs typeface="Arial" panose="020B0604020202020204" pitchFamily="34" charset="0"/>
              </a:rPr>
              <a:t>Calorimetry for an EIC Detector (Conceptual)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B28EAF-C965-49B1-A6EB-F5E242DD5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71" y="1573763"/>
            <a:ext cx="7914882" cy="37518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7133DD4-7135-4D4A-9FD3-77C5E60F08C7}"/>
              </a:ext>
            </a:extLst>
          </p:cNvPr>
          <p:cNvCxnSpPr/>
          <p:nvPr/>
        </p:nvCxnSpPr>
        <p:spPr>
          <a:xfrm flipH="1">
            <a:off x="4038600" y="2335774"/>
            <a:ext cx="693096" cy="0"/>
          </a:xfrm>
          <a:prstGeom prst="straightConnector1">
            <a:avLst/>
          </a:prstGeom>
          <a:ln w="762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889247C-E4B6-47F6-A537-3E78D5D5A11A}"/>
              </a:ext>
            </a:extLst>
          </p:cNvPr>
          <p:cNvSpPr txBox="1"/>
          <p:nvPr/>
        </p:nvSpPr>
        <p:spPr>
          <a:xfrm>
            <a:off x="4303671" y="199286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B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F0FD613-1FB0-448E-AA6E-6E75BC59973F}"/>
              </a:ext>
            </a:extLst>
          </p:cNvPr>
          <p:cNvGrpSpPr/>
          <p:nvPr/>
        </p:nvGrpSpPr>
        <p:grpSpPr>
          <a:xfrm>
            <a:off x="19320" y="3440668"/>
            <a:ext cx="3714480" cy="1659792"/>
            <a:chOff x="19320" y="3440668"/>
            <a:chExt cx="3714480" cy="1659792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38E10CF-8B71-4281-A2BE-EA5ED29AE6BE}"/>
                </a:ext>
              </a:extLst>
            </p:cNvPr>
            <p:cNvGrpSpPr/>
            <p:nvPr/>
          </p:nvGrpSpPr>
          <p:grpSpPr>
            <a:xfrm>
              <a:off x="19320" y="3770960"/>
              <a:ext cx="3200400" cy="1329500"/>
              <a:chOff x="19320" y="3770960"/>
              <a:chExt cx="3200400" cy="1329500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DE166E-36A4-475F-A144-5FDFD83F9BFD}"/>
                  </a:ext>
                </a:extLst>
              </p:cNvPr>
              <p:cNvSpPr txBox="1"/>
              <p:nvPr/>
            </p:nvSpPr>
            <p:spPr>
              <a:xfrm>
                <a:off x="19320" y="4331019"/>
                <a:ext cx="3200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003399"/>
                    </a:solidFill>
                  </a:rPr>
                  <a:t>Energy resolution ~ (1.0-2.0)%/√E </a:t>
                </a:r>
                <a:r>
                  <a:rPr lang="en-US" sz="1200" b="1" dirty="0">
                    <a:solidFill>
                      <a:srgbClr val="003399"/>
                    </a:solidFill>
                    <a:sym typeface="Symbol"/>
                  </a:rPr>
                  <a:t> 0.5%</a:t>
                </a:r>
              </a:p>
              <a:p>
                <a:endParaRPr lang="en-US" sz="800" b="1" dirty="0">
                  <a:solidFill>
                    <a:srgbClr val="003399"/>
                  </a:solidFill>
                  <a:sym typeface="Symbol"/>
                </a:endParaRPr>
              </a:p>
              <a:p>
                <a:pPr algn="ctr"/>
                <a:r>
                  <a:rPr lang="en-US" sz="1200" b="1" dirty="0">
                    <a:solidFill>
                      <a:srgbClr val="003399"/>
                    </a:solidFill>
                    <a:sym typeface="Symbol"/>
                  </a:rPr>
                  <a:t>Requires high resolution crystal calorimetry</a:t>
                </a: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70128D7E-DBD0-4AAE-86E7-193421D7CD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33600" y="3770960"/>
                <a:ext cx="595109" cy="503526"/>
              </a:xfrm>
              <a:prstGeom prst="straightConnector1">
                <a:avLst/>
              </a:prstGeom>
              <a:ln w="19050">
                <a:solidFill>
                  <a:srgbClr val="00339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060FF90-7B74-4BAB-9356-A62C46ABC54E}"/>
                </a:ext>
              </a:extLst>
            </p:cNvPr>
            <p:cNvSpPr/>
            <p:nvPr/>
          </p:nvSpPr>
          <p:spPr>
            <a:xfrm>
              <a:off x="2667000" y="3440668"/>
              <a:ext cx="1066800" cy="437348"/>
            </a:xfrm>
            <a:prstGeom prst="ellipse">
              <a:avLst/>
            </a:prstGeom>
            <a:noFill/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  <a:highlight>
                  <a:srgbClr val="800000"/>
                </a:highlight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FA39D2E-05A4-4639-9A29-D7E4EEC13460}"/>
              </a:ext>
            </a:extLst>
          </p:cNvPr>
          <p:cNvGrpSpPr/>
          <p:nvPr/>
        </p:nvGrpSpPr>
        <p:grpSpPr>
          <a:xfrm>
            <a:off x="76200" y="2270018"/>
            <a:ext cx="8390185" cy="3508548"/>
            <a:chOff x="76200" y="2270018"/>
            <a:chExt cx="8390185" cy="350854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75F39E6-F4A4-4D5A-8856-3325E63C1BA9}"/>
                </a:ext>
              </a:extLst>
            </p:cNvPr>
            <p:cNvSpPr txBox="1"/>
            <p:nvPr/>
          </p:nvSpPr>
          <p:spPr>
            <a:xfrm>
              <a:off x="1789782" y="5316901"/>
              <a:ext cx="5914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Candidates for W-Scintillator Calorimeters</a:t>
              </a: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D684C19F-4AF7-4E16-9FD4-09CCEEECCAB6}"/>
                </a:ext>
              </a:extLst>
            </p:cNvPr>
            <p:cNvGrpSpPr/>
            <p:nvPr/>
          </p:nvGrpSpPr>
          <p:grpSpPr>
            <a:xfrm>
              <a:off x="76200" y="2270018"/>
              <a:ext cx="3962400" cy="1147311"/>
              <a:chOff x="76200" y="2270018"/>
              <a:chExt cx="3962400" cy="1147311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5892DBF-2F8E-4AFE-AC06-D33EB05F457C}"/>
                  </a:ext>
                </a:extLst>
              </p:cNvPr>
              <p:cNvSpPr txBox="1"/>
              <p:nvPr/>
            </p:nvSpPr>
            <p:spPr>
              <a:xfrm>
                <a:off x="76200" y="2270018"/>
                <a:ext cx="28370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C00000"/>
                    </a:solidFill>
                  </a:rPr>
                  <a:t>EMCAL resolution ~ (5-7)%/√E </a:t>
                </a:r>
                <a:r>
                  <a:rPr lang="en-US" sz="1200" b="1" dirty="0">
                    <a:solidFill>
                      <a:srgbClr val="C00000"/>
                    </a:solidFill>
                    <a:sym typeface="Symbol"/>
                  </a:rPr>
                  <a:t> 1%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BC7114B8-C723-4A71-9FDC-A9680D4F4FA8}"/>
                  </a:ext>
                </a:extLst>
              </p:cNvPr>
              <p:cNvSpPr/>
              <p:nvPr/>
            </p:nvSpPr>
            <p:spPr>
              <a:xfrm>
                <a:off x="3048000" y="2717173"/>
                <a:ext cx="990600" cy="700156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827EE3E0-0536-4FF8-9B4F-0579C0D693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0687" y="2583500"/>
                <a:ext cx="1256740" cy="336149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2D52DF4-2182-4A76-8CD0-E598B440CD80}"/>
                </a:ext>
              </a:extLst>
            </p:cNvPr>
            <p:cNvGrpSpPr/>
            <p:nvPr/>
          </p:nvGrpSpPr>
          <p:grpSpPr>
            <a:xfrm>
              <a:off x="4019439" y="2295333"/>
              <a:ext cx="4446946" cy="1133667"/>
              <a:chOff x="4019439" y="2295333"/>
              <a:chExt cx="4446946" cy="1133667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EF988EF-7150-4F35-86C7-0F5BA77BE724}"/>
                  </a:ext>
                </a:extLst>
              </p:cNvPr>
              <p:cNvSpPr txBox="1"/>
              <p:nvPr/>
            </p:nvSpPr>
            <p:spPr>
              <a:xfrm>
                <a:off x="6000974" y="2295333"/>
                <a:ext cx="24654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C00000"/>
                    </a:solidFill>
                  </a:rPr>
                  <a:t>EMCAL resolution </a:t>
                </a:r>
              </a:p>
              <a:p>
                <a:pPr algn="ctr"/>
                <a:r>
                  <a:rPr lang="en-US" sz="1200" b="1" dirty="0">
                    <a:solidFill>
                      <a:srgbClr val="C00000"/>
                    </a:solidFill>
                  </a:rPr>
                  <a:t>~ (10-12)%/√E </a:t>
                </a:r>
                <a:r>
                  <a:rPr lang="en-US" sz="1200" b="1" dirty="0">
                    <a:solidFill>
                      <a:srgbClr val="C00000"/>
                    </a:solidFill>
                    <a:sym typeface="Symbol"/>
                  </a:rPr>
                  <a:t> (2-3)%</a:t>
                </a: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0D590D0-54FD-450B-A2A7-AEA817817B84}"/>
                  </a:ext>
                </a:extLst>
              </p:cNvPr>
              <p:cNvSpPr/>
              <p:nvPr/>
            </p:nvSpPr>
            <p:spPr>
              <a:xfrm>
                <a:off x="4800600" y="2761413"/>
                <a:ext cx="990600" cy="667587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520789EC-2B4B-409D-A8DC-86D5787BD4AE}"/>
                  </a:ext>
                </a:extLst>
              </p:cNvPr>
              <p:cNvSpPr/>
              <p:nvPr/>
            </p:nvSpPr>
            <p:spPr>
              <a:xfrm>
                <a:off x="4019439" y="2639199"/>
                <a:ext cx="914177" cy="369332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5C2C8740-6A3F-4459-B868-36E71FFA92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01117" y="2505187"/>
                <a:ext cx="1479804" cy="255539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50B38E26-FEE0-496D-A57C-F5037D0B88FC}"/>
                  </a:ext>
                </a:extLst>
              </p:cNvPr>
              <p:cNvCxnSpPr>
                <a:cxnSpLocks/>
                <a:endCxn id="33" idx="7"/>
              </p:cNvCxnSpPr>
              <p:nvPr/>
            </p:nvCxnSpPr>
            <p:spPr>
              <a:xfrm flipH="1">
                <a:off x="5646130" y="2505187"/>
                <a:ext cx="734791" cy="353992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8297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7331EE1-7AAA-4F1A-A6F0-9D6A4EC0B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5877426"/>
            <a:ext cx="7458072" cy="685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2DCA11-BC50-49AB-A15B-8130882A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014" y="155324"/>
            <a:ext cx="7934325" cy="685801"/>
          </a:xfrm>
        </p:spPr>
        <p:txBody>
          <a:bodyPr>
            <a:normAutofit/>
          </a:bodyPr>
          <a:lstStyle/>
          <a:p>
            <a:r>
              <a:rPr lang="en-US" sz="2800" dirty="0"/>
              <a:t>Kinematics of Scattered and Produced Particles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E78ECD-4286-4A2B-ADF0-7B71031E5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1775" y="6400799"/>
            <a:ext cx="3600450" cy="365125"/>
          </a:xfrm>
        </p:spPr>
        <p:txBody>
          <a:bodyPr/>
          <a:lstStyle/>
          <a:p>
            <a:r>
              <a:rPr lang="en-US" sz="1000" dirty="0" err="1"/>
              <a:t>C.Woody</a:t>
            </a:r>
            <a:r>
              <a:rPr lang="en-US" sz="1000" dirty="0"/>
              <a:t>, EICUG YR WG Calorimetry,2/25/20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9E0D1F-3156-4891-B468-1122F160C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6921-D5F7-4744-97A4-6ACA31533BE6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C06195-022A-4F62-97CD-BEEDDE4CA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286" y="838200"/>
            <a:ext cx="72967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7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731838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sPHENIX</a:t>
            </a:r>
            <a:r>
              <a:rPr lang="en-US" sz="3200" dirty="0" smtClean="0"/>
              <a:t> W/</a:t>
            </a:r>
            <a:r>
              <a:rPr lang="en-US" sz="3200" dirty="0" err="1" smtClean="0"/>
              <a:t>SciFi</a:t>
            </a:r>
            <a:r>
              <a:rPr lang="en-US" sz="3200" dirty="0" smtClean="0"/>
              <a:t> EMCAL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rgbClr val="254061"/>
                </a:solidFill>
              </a:rPr>
              <a:t>C.Woody</a:t>
            </a:r>
            <a:r>
              <a:rPr lang="en-US" dirty="0">
                <a:solidFill>
                  <a:srgbClr val="254061"/>
                </a:solidFill>
              </a:rPr>
              <a:t>, EICUG YR WG Calorimetry</a:t>
            </a:r>
            <a:r>
              <a:rPr lang="en-US" dirty="0" smtClean="0">
                <a:solidFill>
                  <a:srgbClr val="254061"/>
                </a:solidFill>
              </a:rPr>
              <a:t>, 2/25/20</a:t>
            </a:r>
            <a:endParaRPr lang="en-US" dirty="0">
              <a:solidFill>
                <a:srgbClr val="25406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CFA-C3DC-4ADB-8A77-9C015038EFD0}" type="slidenum">
              <a:rPr lang="en-US" smtClean="0">
                <a:solidFill>
                  <a:srgbClr val="254061"/>
                </a:solidFill>
              </a:rPr>
              <a:pPr/>
              <a:t>5</a:t>
            </a:fld>
            <a:endParaRPr lang="en-US" dirty="0">
              <a:solidFill>
                <a:srgbClr val="254061"/>
              </a:solidFill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452747" y="570298"/>
            <a:ext cx="8384664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srgbClr val="C00000"/>
                </a:solidFill>
              </a:defRPr>
            </a:pPr>
            <a:r>
              <a:rPr lang="en-US" sz="2400" kern="0" dirty="0" smtClean="0">
                <a:solidFill>
                  <a:srgbClr val="C00000"/>
                </a:solidFill>
                <a:latin typeface="Calibri"/>
                <a:sym typeface="Calibri"/>
              </a:rPr>
              <a:t>Barrel electromagnetic </a:t>
            </a:r>
            <a:r>
              <a:rPr lang="en-US" sz="2400" kern="0" dirty="0">
                <a:solidFill>
                  <a:srgbClr val="C00000"/>
                </a:solidFill>
                <a:latin typeface="Calibri"/>
                <a:sym typeface="Calibri"/>
              </a:rPr>
              <a:t>calorimeter covering ± 1.1 in  </a:t>
            </a:r>
            <a:r>
              <a:rPr lang="en-US" sz="2400" kern="0" dirty="0">
                <a:solidFill>
                  <a:srgbClr val="C00000"/>
                </a:solidFill>
                <a:latin typeface="Symbol" panose="05050102010706020507" pitchFamily="18" charset="2"/>
                <a:sym typeface="Calibri"/>
              </a:rPr>
              <a:t>h </a:t>
            </a:r>
            <a:r>
              <a:rPr lang="en-US" sz="2400" kern="0" dirty="0">
                <a:solidFill>
                  <a:srgbClr val="C00000"/>
                </a:solidFill>
                <a:latin typeface="Calibri"/>
                <a:sym typeface="Calibri"/>
              </a:rPr>
              <a:t>and 2</a:t>
            </a:r>
            <a:r>
              <a:rPr lang="en-US" sz="2400" kern="0" dirty="0">
                <a:solidFill>
                  <a:srgbClr val="C00000"/>
                </a:solidFill>
                <a:latin typeface="Symbol" panose="05050102010706020507" pitchFamily="18" charset="2"/>
                <a:sym typeface="Calibri"/>
              </a:rPr>
              <a:t>p</a:t>
            </a:r>
            <a:r>
              <a:rPr lang="en-US" sz="2400" kern="0" dirty="0">
                <a:solidFill>
                  <a:srgbClr val="C00000"/>
                </a:solidFill>
                <a:latin typeface="Calibri"/>
                <a:sym typeface="Calibri"/>
              </a:rPr>
              <a:t> in </a:t>
            </a:r>
            <a:r>
              <a:rPr lang="en-US" sz="2400" kern="0" dirty="0">
                <a:solidFill>
                  <a:srgbClr val="C00000"/>
                </a:solidFill>
                <a:latin typeface="Symbol" panose="05050102010706020507" pitchFamily="18" charset="2"/>
                <a:sym typeface="Calibri"/>
              </a:rPr>
              <a:t>f</a:t>
            </a:r>
            <a:endParaRPr sz="2400" kern="0" dirty="0">
              <a:solidFill>
                <a:srgbClr val="C00000"/>
              </a:solidFill>
              <a:latin typeface="Symbol" panose="05050102010706020507" pitchFamily="18" charset="2"/>
              <a:sym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456257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3"/>
          <p:cNvSpPr txBox="1"/>
          <p:nvPr/>
        </p:nvSpPr>
        <p:spPr>
          <a:xfrm>
            <a:off x="1398746" y="1007351"/>
            <a:ext cx="2280428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srgbClr val="C00000"/>
                </a:solidFill>
              </a:defRPr>
            </a:pPr>
            <a:r>
              <a:rPr sz="1600" kern="0" dirty="0">
                <a:solidFill>
                  <a:srgbClr val="000099"/>
                </a:solidFill>
                <a:latin typeface="Calibri"/>
                <a:sym typeface="Calibri"/>
              </a:rPr>
              <a:t>2(±</a:t>
            </a:r>
            <a:r>
              <a:rPr sz="1600" kern="0" dirty="0">
                <a:solidFill>
                  <a:srgbClr val="000099"/>
                </a:solidFill>
                <a:latin typeface="Symbol"/>
                <a:ea typeface="Symbol"/>
                <a:cs typeface="Symbol"/>
                <a:sym typeface="Symbol"/>
              </a:rPr>
              <a:t>h</a:t>
            </a:r>
            <a:r>
              <a:rPr sz="1600" kern="0" dirty="0">
                <a:solidFill>
                  <a:srgbClr val="000099"/>
                </a:solidFill>
                <a:latin typeface="Calibri"/>
                <a:sym typeface="Calibri"/>
              </a:rPr>
              <a:t>) x 32 (</a:t>
            </a:r>
            <a:r>
              <a:rPr sz="1600" kern="0" dirty="0">
                <a:solidFill>
                  <a:srgbClr val="000099"/>
                </a:solidFill>
                <a:latin typeface="Symbol"/>
                <a:ea typeface="Symbol"/>
                <a:cs typeface="Symbol"/>
                <a:sym typeface="Symbol"/>
              </a:rPr>
              <a:t>f</a:t>
            </a:r>
            <a:r>
              <a:rPr sz="1600" kern="0" dirty="0">
                <a:solidFill>
                  <a:srgbClr val="000099"/>
                </a:solidFill>
                <a:latin typeface="Calibri"/>
                <a:sym typeface="Calibri"/>
              </a:rPr>
              <a:t>) = 64 Sectors</a:t>
            </a:r>
          </a:p>
        </p:txBody>
      </p:sp>
      <p:sp>
        <p:nvSpPr>
          <p:cNvPr id="20" name="Text Box 3">
            <a:extLst>
              <a:ext uri="{FF2B5EF4-FFF2-40B4-BE49-F238E27FC236}">
                <a16:creationId xmlns:a16="http://schemas.microsoft.com/office/drawing/2014/main" id="{66CFFDD3-1720-43FD-A4E7-84C1B7CEF855}"/>
              </a:ext>
            </a:extLst>
          </p:cNvPr>
          <p:cNvSpPr txBox="1"/>
          <p:nvPr/>
        </p:nvSpPr>
        <p:spPr>
          <a:xfrm>
            <a:off x="5067558" y="1123399"/>
            <a:ext cx="3272896" cy="430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0" lvl="1" indent="457200" algn="ctr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800000"/>
                </a:solidFill>
              </a:defRPr>
            </a:pPr>
            <a:r>
              <a:rPr lang="en-US" kern="0" dirty="0" smtClean="0">
                <a:solidFill>
                  <a:srgbClr val="800000"/>
                </a:solidFill>
                <a:latin typeface="Calibri"/>
                <a:sym typeface="Calibri"/>
              </a:rPr>
              <a:t>6144 Blocks (24,576 towers)</a:t>
            </a:r>
          </a:p>
          <a:p>
            <a:pPr marL="0" lvl="1" indent="457200" fontAlgn="auto" hangingPunct="0">
              <a:spcBef>
                <a:spcPts val="0"/>
              </a:spcBef>
              <a:spcAft>
                <a:spcPts val="0"/>
              </a:spcAft>
              <a:defRPr sz="400">
                <a:solidFill>
                  <a:srgbClr val="003399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endParaRPr kern="0" dirty="0">
              <a:solidFill>
                <a:srgbClr val="003399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92239" y="4191001"/>
            <a:ext cx="6689561" cy="2090559"/>
            <a:chOff x="76200" y="4191001"/>
            <a:chExt cx="6689561" cy="2090559"/>
          </a:xfrm>
        </p:grpSpPr>
        <p:pic>
          <p:nvPicPr>
            <p:cNvPr id="12" name="Picture 2" descr="Picture 2"/>
            <p:cNvPicPr>
              <a:picLocks noChangeAspect="1"/>
            </p:cNvPicPr>
            <p:nvPr/>
          </p:nvPicPr>
          <p:blipFill rotWithShape="1">
            <a:blip r:embed="rId3"/>
            <a:srcRect l="12694" t="3032" r="8025" b="3032"/>
            <a:stretch/>
          </p:blipFill>
          <p:spPr>
            <a:xfrm>
              <a:off x="1905101" y="4544200"/>
              <a:ext cx="2026824" cy="173736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/>
            <a:srcRect r="9537"/>
            <a:stretch/>
          </p:blipFill>
          <p:spPr>
            <a:xfrm>
              <a:off x="3976816" y="4544200"/>
              <a:ext cx="2788945" cy="173736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/>
            <a:srcRect l="5277" r="18133"/>
            <a:stretch/>
          </p:blipFill>
          <p:spPr>
            <a:xfrm>
              <a:off x="76200" y="4544200"/>
              <a:ext cx="1773402" cy="173736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52400" y="4191001"/>
              <a:ext cx="14991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</a:rPr>
                <a:t>W Powder ~ 50 </a:t>
              </a:r>
              <a:r>
                <a:rPr lang="en-US" sz="1200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m</a:t>
              </a:r>
              <a:r>
                <a:rPr lang="en-US" sz="1200" dirty="0" smtClean="0">
                  <a:solidFill>
                    <a:srgbClr val="000000"/>
                  </a:solidFill>
                </a:rPr>
                <a:t>m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24100" y="4191001"/>
              <a:ext cx="12341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</a:rPr>
                <a:t>Fiber Assembly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83215" y="4216877"/>
              <a:ext cx="26047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</a:rPr>
                <a:t>Mold with W powder, fibers + epoxy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905349" y="2992609"/>
            <a:ext cx="1883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Readout with light guides and </a:t>
            </a:r>
            <a:r>
              <a:rPr lang="en-US" sz="1600" dirty="0" err="1" smtClean="0">
                <a:solidFill>
                  <a:srgbClr val="000000"/>
                </a:solidFill>
              </a:rPr>
              <a:t>SiPMs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2A1C7EF-6D6C-430D-822B-E59E417DC8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" b="778"/>
          <a:stretch/>
        </p:blipFill>
        <p:spPr>
          <a:xfrm rot="5400000">
            <a:off x="6581190" y="4082794"/>
            <a:ext cx="2747217" cy="219359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9" t="7895" r="6093" b="4678"/>
          <a:stretch/>
        </p:blipFill>
        <p:spPr>
          <a:xfrm>
            <a:off x="4951244" y="2845277"/>
            <a:ext cx="1661212" cy="128016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857141" y="1447800"/>
            <a:ext cx="419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399"/>
                </a:solidFill>
              </a:rPr>
              <a:t>Matrix of tungsten powder and epoxy with embedded scintillating fibers </a:t>
            </a:r>
          </a:p>
          <a:p>
            <a:r>
              <a:rPr lang="en-US" sz="1600" dirty="0">
                <a:solidFill>
                  <a:srgbClr val="003399"/>
                </a:solidFill>
              </a:rPr>
              <a:t> </a:t>
            </a:r>
            <a:r>
              <a:rPr lang="en-US" sz="1600" dirty="0" smtClean="0">
                <a:solidFill>
                  <a:srgbClr val="003399"/>
                </a:solidFill>
              </a:rPr>
              <a:t>    </a:t>
            </a:r>
            <a:r>
              <a:rPr lang="en-US" sz="1600" dirty="0">
                <a:solidFill>
                  <a:srgbClr val="003399"/>
                </a:solidFill>
              </a:rPr>
              <a:t>(0.47 mm, spacing 1 </a:t>
            </a:r>
            <a:r>
              <a:rPr lang="en-US" sz="1600" dirty="0" smtClean="0">
                <a:solidFill>
                  <a:srgbClr val="003399"/>
                </a:solidFill>
              </a:rPr>
              <a:t>mm, SF ~ 2%)</a:t>
            </a:r>
            <a:endParaRPr lang="en-US" sz="1600" dirty="0">
              <a:solidFill>
                <a:srgbClr val="0033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399"/>
                </a:solidFill>
              </a:rPr>
              <a:t>Density ~ </a:t>
            </a:r>
            <a:r>
              <a:rPr lang="en-US" sz="1600" dirty="0" smtClean="0">
                <a:solidFill>
                  <a:srgbClr val="003399"/>
                </a:solidFill>
              </a:rPr>
              <a:t>9 </a:t>
            </a:r>
            <a:r>
              <a:rPr lang="en-US" sz="1600" dirty="0">
                <a:solidFill>
                  <a:srgbClr val="003399"/>
                </a:solidFill>
              </a:rPr>
              <a:t>g/cm3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399"/>
                </a:solidFill>
              </a:rPr>
              <a:t>X</a:t>
            </a:r>
            <a:r>
              <a:rPr lang="en-US" sz="1600" baseline="-25000" dirty="0">
                <a:solidFill>
                  <a:srgbClr val="003399"/>
                </a:solidFill>
              </a:rPr>
              <a:t>0</a:t>
            </a:r>
            <a:r>
              <a:rPr lang="en-US" sz="1600" dirty="0">
                <a:solidFill>
                  <a:srgbClr val="003399"/>
                </a:solidFill>
              </a:rPr>
              <a:t> ~ 7 mm (18 X</a:t>
            </a:r>
            <a:r>
              <a:rPr lang="en-US" sz="1600" baseline="-25000" dirty="0">
                <a:solidFill>
                  <a:srgbClr val="003399"/>
                </a:solidFill>
              </a:rPr>
              <a:t>0</a:t>
            </a:r>
            <a:r>
              <a:rPr lang="en-US" sz="1600" dirty="0">
                <a:solidFill>
                  <a:srgbClr val="003399"/>
                </a:solidFill>
              </a:rPr>
              <a:t> total), R</a:t>
            </a:r>
            <a:r>
              <a:rPr lang="en-US" sz="1600" baseline="-25000" dirty="0">
                <a:solidFill>
                  <a:srgbClr val="003399"/>
                </a:solidFill>
              </a:rPr>
              <a:t>M</a:t>
            </a:r>
            <a:r>
              <a:rPr lang="en-US" sz="1600" dirty="0">
                <a:solidFill>
                  <a:srgbClr val="003399"/>
                </a:solidFill>
              </a:rPr>
              <a:t> ~ 2.3 cm</a:t>
            </a:r>
          </a:p>
        </p:txBody>
      </p:sp>
      <p:sp>
        <p:nvSpPr>
          <p:cNvPr id="4096" name="TextBox 4095"/>
          <p:cNvSpPr txBox="1"/>
          <p:nvPr/>
        </p:nvSpPr>
        <p:spPr>
          <a:xfrm>
            <a:off x="1828871" y="3010422"/>
            <a:ext cx="944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2D Projective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Blocks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84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DCA11-BC50-49AB-A15B-8130882A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931" y="106657"/>
            <a:ext cx="7934325" cy="685801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sPHENIX</a:t>
            </a:r>
            <a:r>
              <a:rPr lang="en-US" sz="2800" dirty="0" smtClean="0"/>
              <a:t> EMCAL under </a:t>
            </a:r>
            <a:r>
              <a:rPr lang="en-US" sz="2800" dirty="0"/>
              <a:t>c</a:t>
            </a:r>
            <a:r>
              <a:rPr lang="en-US" sz="2800" dirty="0" smtClean="0"/>
              <a:t>onstruction</a:t>
            </a:r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E78ECD-4286-4A2B-ADF0-7B71031E5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1775" y="6400799"/>
            <a:ext cx="3600450" cy="365125"/>
          </a:xfrm>
        </p:spPr>
        <p:txBody>
          <a:bodyPr/>
          <a:lstStyle/>
          <a:p>
            <a:r>
              <a:rPr lang="en-US" sz="1000" dirty="0" err="1"/>
              <a:t>C.Woody</a:t>
            </a:r>
            <a:r>
              <a:rPr lang="en-US" sz="1000" dirty="0"/>
              <a:t>, EICUG YR WG Calorimetry</a:t>
            </a:r>
            <a:r>
              <a:rPr lang="en-US" sz="1000" dirty="0" smtClean="0"/>
              <a:t>, 2/25/20</a:t>
            </a:r>
            <a:endParaRPr lang="en-US" sz="1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9E0D1F-3156-4891-B468-1122F160C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6921-D5F7-4744-97A4-6ACA31533BE6}" type="slidenum">
              <a:rPr lang="en-US" smtClean="0"/>
              <a:t>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69B29B-68CC-48D3-8656-E5E8F6646E3D}"/>
              </a:ext>
            </a:extLst>
          </p:cNvPr>
          <p:cNvSpPr txBox="1"/>
          <p:nvPr/>
        </p:nvSpPr>
        <p:spPr>
          <a:xfrm>
            <a:off x="1427309" y="5984249"/>
            <a:ext cx="3313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11 Tons of W powder now at UIUC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8D6547-69D4-40D6-9595-648D05961A75}"/>
              </a:ext>
            </a:extLst>
          </p:cNvPr>
          <p:cNvSpPr txBox="1"/>
          <p:nvPr/>
        </p:nvSpPr>
        <p:spPr>
          <a:xfrm>
            <a:off x="5934123" y="6244807"/>
            <a:ext cx="27526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Blocks for Sector 2 at UIUC </a:t>
            </a:r>
          </a:p>
        </p:txBody>
      </p:sp>
      <p:pic>
        <p:nvPicPr>
          <p:cNvPr id="11" name="Picture 10" descr="A picture containing indoor&#10;&#10;Description automatically generated">
            <a:extLst>
              <a:ext uri="{FF2B5EF4-FFF2-40B4-BE49-F238E27FC236}">
                <a16:creationId xmlns:a16="http://schemas.microsoft.com/office/drawing/2014/main" id="{656D96EC-8EA9-4047-A2B1-B3F326AE82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1"/>
          <a:stretch/>
        </p:blipFill>
        <p:spPr>
          <a:xfrm>
            <a:off x="1100477" y="1143000"/>
            <a:ext cx="3623923" cy="25146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Picture 11" descr="A picture containing indoor, table, floor, box&#10;&#10;Description automatically generated">
            <a:extLst>
              <a:ext uri="{FF2B5EF4-FFF2-40B4-BE49-F238E27FC236}">
                <a16:creationId xmlns:a16="http://schemas.microsoft.com/office/drawing/2014/main" id="{9E34A775-B17B-4189-B11C-45E94AE64D0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206" y="1246115"/>
            <a:ext cx="3163570" cy="23774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56A05D-24C1-4727-885D-1383D23E6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815021"/>
            <a:ext cx="3657600" cy="20523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793BB9-983E-4221-9BD2-9555611AA0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020" t="15774" r="13786" b="-1677"/>
          <a:stretch/>
        </p:blipFill>
        <p:spPr>
          <a:xfrm>
            <a:off x="5060656" y="3775863"/>
            <a:ext cx="3657600" cy="24423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A45B3C6-4E92-432B-9D47-F8681A3CEF04}"/>
              </a:ext>
            </a:extLst>
          </p:cNvPr>
          <p:cNvSpPr txBox="1"/>
          <p:nvPr/>
        </p:nvSpPr>
        <p:spPr>
          <a:xfrm>
            <a:off x="1144074" y="740030"/>
            <a:ext cx="3427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Sector 0 undergoing testing at BNL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EF2082-FE43-468C-B57B-6F1EB2D7A867}"/>
              </a:ext>
            </a:extLst>
          </p:cNvPr>
          <p:cNvSpPr txBox="1"/>
          <p:nvPr/>
        </p:nvSpPr>
        <p:spPr>
          <a:xfrm>
            <a:off x="5329287" y="665600"/>
            <a:ext cx="290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Sector storage and testing area in the Physics High Bay </a:t>
            </a:r>
          </a:p>
        </p:txBody>
      </p:sp>
    </p:spTree>
    <p:extLst>
      <p:ext uri="{BB962C8B-B14F-4D97-AF65-F5344CB8AC3E}">
        <p14:creationId xmlns:p14="http://schemas.microsoft.com/office/powerpoint/2010/main" val="271979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013" y="183849"/>
            <a:ext cx="8229600" cy="8080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W/</a:t>
            </a:r>
            <a:r>
              <a:rPr lang="en-US" sz="3200" dirty="0" err="1" smtClean="0"/>
              <a:t>SciFi</a:t>
            </a:r>
            <a:r>
              <a:rPr lang="en-US" sz="3200" dirty="0" smtClean="0"/>
              <a:t> Performance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254061"/>
                </a:solidFill>
              </a:rPr>
              <a:t>C.Woody</a:t>
            </a:r>
            <a:r>
              <a:rPr lang="en-US" dirty="0" smtClean="0">
                <a:solidFill>
                  <a:srgbClr val="254061"/>
                </a:solidFill>
              </a:rPr>
              <a:t>, EICUG YR WG Calorimetry</a:t>
            </a:r>
            <a:r>
              <a:rPr lang="en-US" dirty="0" smtClean="0">
                <a:solidFill>
                  <a:srgbClr val="254061"/>
                </a:solidFill>
              </a:rPr>
              <a:t>, 2/25/20</a:t>
            </a:r>
            <a:endParaRPr lang="en-US" dirty="0">
              <a:solidFill>
                <a:srgbClr val="25406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CFA-C3DC-4ADB-8A77-9C015038EFD0}" type="slidenum">
              <a:rPr lang="en-US" smtClean="0">
                <a:solidFill>
                  <a:srgbClr val="254061"/>
                </a:solidFill>
              </a:rPr>
              <a:pPr/>
              <a:t>7</a:t>
            </a:fld>
            <a:endParaRPr lang="en-US" dirty="0">
              <a:solidFill>
                <a:srgbClr val="25406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862" y="2290667"/>
            <a:ext cx="2639250" cy="21716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862" y="4785800"/>
            <a:ext cx="2639250" cy="15880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509" y="1973044"/>
            <a:ext cx="3978184" cy="3657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776D96-B893-436E-8E56-4797651213EB}"/>
              </a:ext>
            </a:extLst>
          </p:cNvPr>
          <p:cNvSpPr txBox="1"/>
          <p:nvPr/>
        </p:nvSpPr>
        <p:spPr>
          <a:xfrm>
            <a:off x="170213" y="937133"/>
            <a:ext cx="8652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99"/>
                </a:solidFill>
              </a:rPr>
              <a:t>Non-uniformities are inherent in the design and contribute to the energy resolution</a:t>
            </a:r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304800" y="1716285"/>
            <a:ext cx="3625017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srgbClr val="C00000"/>
                </a:solidFill>
              </a:defRPr>
            </a:pPr>
            <a:r>
              <a:rPr lang="en-US" sz="1600" kern="0" dirty="0" smtClean="0">
                <a:solidFill>
                  <a:srgbClr val="000099"/>
                </a:solidFill>
                <a:latin typeface="Calibri"/>
                <a:sym typeface="Calibri"/>
              </a:rPr>
              <a:t>Uniformity of response over 8x8 towers with 8 GeV electrons (test beam data)</a:t>
            </a:r>
            <a:endParaRPr sz="1600" kern="0" dirty="0">
              <a:solidFill>
                <a:srgbClr val="000099"/>
              </a:solidFill>
              <a:latin typeface="Calibri"/>
              <a:sym typeface="Calibri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294087" y="4462301"/>
            <a:ext cx="4395726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srgbClr val="C00000"/>
                </a:solidFill>
              </a:defRPr>
            </a:pPr>
            <a:r>
              <a:rPr lang="en-US" sz="1600" kern="0" dirty="0" smtClean="0">
                <a:solidFill>
                  <a:srgbClr val="000099"/>
                </a:solidFill>
                <a:latin typeface="Calibri"/>
                <a:sym typeface="Calibri"/>
              </a:rPr>
              <a:t>Uniformity after position dependent correction</a:t>
            </a:r>
            <a:endParaRPr sz="1600" kern="0" dirty="0">
              <a:solidFill>
                <a:srgbClr val="000099"/>
              </a:solidFill>
              <a:latin typeface="Calibri"/>
              <a:sym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892DBF-2F8E-4AFE-AC06-D33EB05F457C}"/>
              </a:ext>
            </a:extLst>
          </p:cNvPr>
          <p:cNvSpPr txBox="1"/>
          <p:nvPr/>
        </p:nvSpPr>
        <p:spPr>
          <a:xfrm>
            <a:off x="5067300" y="5788164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dirty="0" smtClean="0">
                <a:solidFill>
                  <a:srgbClr val="C00000"/>
                </a:solidFill>
              </a:rPr>
              <a:t>esolution </a:t>
            </a:r>
            <a:r>
              <a:rPr lang="en-US" dirty="0">
                <a:solidFill>
                  <a:srgbClr val="C00000"/>
                </a:solidFill>
              </a:rPr>
              <a:t>~ </a:t>
            </a:r>
            <a:r>
              <a:rPr lang="en-US" dirty="0" smtClean="0">
                <a:solidFill>
                  <a:srgbClr val="C00000"/>
                </a:solidFill>
              </a:rPr>
              <a:t>(13-14)%/</a:t>
            </a:r>
            <a:r>
              <a:rPr lang="en-US" dirty="0">
                <a:solidFill>
                  <a:srgbClr val="C00000"/>
                </a:solidFill>
              </a:rPr>
              <a:t>√E </a:t>
            </a:r>
            <a:r>
              <a:rPr lang="en-US" dirty="0">
                <a:solidFill>
                  <a:srgbClr val="C00000"/>
                </a:solidFill>
                <a:sym typeface="Symbol"/>
              </a:rPr>
              <a:t>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3%</a:t>
            </a:r>
            <a:endParaRPr lang="en-US" dirty="0">
              <a:solidFill>
                <a:srgbClr val="C00000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82633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78078" y="6360528"/>
            <a:ext cx="5200650" cy="365125"/>
          </a:xfrm>
        </p:spPr>
        <p:txBody>
          <a:bodyPr/>
          <a:lstStyle/>
          <a:p>
            <a:r>
              <a:rPr lang="en-US" dirty="0" err="1" smtClean="0"/>
              <a:t>C.Woody</a:t>
            </a:r>
            <a:r>
              <a:rPr lang="en-US" dirty="0" smtClean="0"/>
              <a:t>, EICUG YR WG Calorimetry</a:t>
            </a:r>
            <a:r>
              <a:rPr lang="en-US" dirty="0" smtClean="0"/>
              <a:t>, 2/25/20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06921-D5F7-4744-97A4-6ACA31533BE6}" type="slidenum">
              <a:rPr lang="en-US" smtClean="0">
                <a:solidFill>
                  <a:srgbClr val="254061"/>
                </a:solidFill>
              </a:rPr>
              <a:t>8</a:t>
            </a:fld>
            <a:endParaRPr lang="en-US" dirty="0">
              <a:solidFill>
                <a:srgbClr val="25406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998119-7A2D-4FB9-BE72-00369170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1" r="21523" b="7637"/>
          <a:stretch/>
        </p:blipFill>
        <p:spPr bwMode="auto">
          <a:xfrm>
            <a:off x="2903166" y="3107234"/>
            <a:ext cx="2202234" cy="1828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828E89-2BB6-4E83-AACD-96CE23350A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" t="7826" r="8493"/>
          <a:stretch/>
        </p:blipFill>
        <p:spPr bwMode="auto">
          <a:xfrm>
            <a:off x="393700" y="3124200"/>
            <a:ext cx="2318966" cy="1828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21771" y="990600"/>
            <a:ext cx="899320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>
              <a:buClr>
                <a:srgbClr val="C0000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0099"/>
                </a:solidFill>
                <a:latin typeface="Arial"/>
              </a:rPr>
              <a:t>A compact shashlik offers the </a:t>
            </a:r>
            <a:r>
              <a:rPr lang="en-US" sz="2000" b="1" i="1" dirty="0" smtClean="0">
                <a:solidFill>
                  <a:srgbClr val="000099"/>
                </a:solidFill>
                <a:latin typeface="Arial"/>
              </a:rPr>
              <a:t>possibility</a:t>
            </a:r>
            <a:r>
              <a:rPr lang="en-US" sz="2000" dirty="0" smtClean="0">
                <a:solidFill>
                  <a:srgbClr val="000099"/>
                </a:solidFill>
                <a:latin typeface="Arial"/>
              </a:rPr>
              <a:t> of improving the light collection uniformity due to the short light path to the WLS fibers.</a:t>
            </a:r>
          </a:p>
          <a:p>
            <a:pPr marL="971550" lvl="1" indent="-514350">
              <a:buClr>
                <a:srgbClr val="C00000"/>
              </a:buClr>
              <a:buSzPct val="75000"/>
              <a:buFont typeface="Wingdings" panose="05000000000000000000" pitchFamily="2" charset="2"/>
              <a:buChar char="q"/>
            </a:pPr>
            <a:endParaRPr lang="en-US" sz="600" dirty="0" smtClean="0">
              <a:solidFill>
                <a:srgbClr val="000099"/>
              </a:solidFill>
              <a:latin typeface="Arial"/>
            </a:endParaRPr>
          </a:p>
          <a:p>
            <a:pPr marL="971550" lvl="1" indent="-514350">
              <a:buClr>
                <a:srgbClr val="C00000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0099"/>
                </a:solidFill>
                <a:latin typeface="Arial"/>
              </a:rPr>
              <a:t>Availability of low cost </a:t>
            </a:r>
            <a:r>
              <a:rPr lang="en-US" sz="2000" dirty="0" err="1" smtClean="0">
                <a:solidFill>
                  <a:srgbClr val="000099"/>
                </a:solidFill>
                <a:latin typeface="Arial"/>
              </a:rPr>
              <a:t>SiPMs</a:t>
            </a:r>
            <a:r>
              <a:rPr lang="en-US" sz="2000" dirty="0" smtClean="0">
                <a:solidFill>
                  <a:srgbClr val="000099"/>
                </a:solidFill>
                <a:latin typeface="Arial"/>
              </a:rPr>
              <a:t> allows reading out each fiber individually. This allows determining the position of a shower even within a tower.</a:t>
            </a:r>
            <a:endParaRPr lang="en-US" sz="2000" dirty="0">
              <a:solidFill>
                <a:srgbClr val="000099"/>
              </a:solidFill>
              <a:latin typeface="Arial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63603" y="230063"/>
            <a:ext cx="82296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FF0000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W/Shashlik Calorimetry</a:t>
            </a:r>
            <a:endParaRPr lang="en-US" sz="3200" dirty="0"/>
          </a:p>
        </p:txBody>
      </p:sp>
      <p:sp>
        <p:nvSpPr>
          <p:cNvPr id="13" name="TextBox 13"/>
          <p:cNvSpPr txBox="1"/>
          <p:nvPr/>
        </p:nvSpPr>
        <p:spPr>
          <a:xfrm>
            <a:off x="706601" y="5050421"/>
            <a:ext cx="4589299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285750" indent="-28575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>
                <a:solidFill>
                  <a:srgbClr val="C00000"/>
                </a:solidFill>
              </a:defRPr>
            </a:pPr>
            <a:r>
              <a:rPr lang="en-US" sz="1600" kern="0" dirty="0" smtClean="0">
                <a:solidFill>
                  <a:srgbClr val="000099"/>
                </a:solidFill>
                <a:latin typeface="Calibri"/>
                <a:sym typeface="Calibri"/>
              </a:rPr>
              <a:t>80% W/20 % Cu absorber plates</a:t>
            </a:r>
          </a:p>
          <a:p>
            <a:pPr marL="285750" indent="-28575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>
                <a:solidFill>
                  <a:srgbClr val="C00000"/>
                </a:solidFill>
              </a:defRPr>
            </a:pPr>
            <a:r>
              <a:rPr lang="en-US" sz="1600" kern="0" dirty="0" smtClean="0">
                <a:solidFill>
                  <a:srgbClr val="000099"/>
                </a:solidFill>
                <a:latin typeface="Calibri"/>
                <a:sym typeface="Calibri"/>
              </a:rPr>
              <a:t>1.5 mm scintillating tiles read out with WLS fibers</a:t>
            </a:r>
          </a:p>
          <a:p>
            <a:pPr marL="285750" indent="-28575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>
                <a:solidFill>
                  <a:srgbClr val="C00000"/>
                </a:solidFill>
              </a:defRPr>
            </a:pPr>
            <a:r>
              <a:rPr lang="en-US" sz="1600" kern="0" dirty="0" smtClean="0">
                <a:solidFill>
                  <a:srgbClr val="000099"/>
                </a:solidFill>
                <a:latin typeface="Calibri"/>
                <a:sym typeface="Calibri"/>
              </a:rPr>
              <a:t>Each fiber read out by its own </a:t>
            </a:r>
            <a:r>
              <a:rPr lang="en-US" sz="1600" kern="0" dirty="0" err="1" smtClean="0">
                <a:solidFill>
                  <a:srgbClr val="000099"/>
                </a:solidFill>
                <a:latin typeface="Calibri"/>
                <a:sym typeface="Calibri"/>
              </a:rPr>
              <a:t>SiPM</a:t>
            </a:r>
            <a:endParaRPr sz="1600" kern="0" dirty="0">
              <a:solidFill>
                <a:srgbClr val="000099"/>
              </a:solidFill>
              <a:latin typeface="Calibri"/>
              <a:sym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901D73-62C7-4511-AA91-19C083EA8D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2" t="4483" r="16113" b="8536"/>
          <a:stretch/>
        </p:blipFill>
        <p:spPr bwMode="auto">
          <a:xfrm>
            <a:off x="5478483" y="2879649"/>
            <a:ext cx="2725936" cy="2743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AA077D0-D6B4-4298-B46F-73C5A2857D54}"/>
              </a:ext>
            </a:extLst>
          </p:cNvPr>
          <p:cNvSpPr txBox="1"/>
          <p:nvPr/>
        </p:nvSpPr>
        <p:spPr>
          <a:xfrm>
            <a:off x="5715000" y="5799235"/>
            <a:ext cx="271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3x3 array of W/Shashlik </a:t>
            </a:r>
            <a:r>
              <a:rPr lang="en-US" sz="1200" dirty="0" smtClean="0">
                <a:solidFill>
                  <a:srgbClr val="000000"/>
                </a:solidFill>
              </a:rPr>
              <a:t>modules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built at UTSFM (Chile) </a:t>
            </a:r>
          </a:p>
        </p:txBody>
      </p:sp>
    </p:spTree>
    <p:extLst>
      <p:ext uri="{BB962C8B-B14F-4D97-AF65-F5344CB8AC3E}">
        <p14:creationId xmlns:p14="http://schemas.microsoft.com/office/powerpoint/2010/main" val="279071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CC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0099"/>
      </a:accent2>
      <a:accent3>
        <a:srgbClr val="000099"/>
      </a:accent3>
      <a:accent4>
        <a:srgbClr val="8064A2"/>
      </a:accent4>
      <a:accent5>
        <a:srgbClr val="4BACC6"/>
      </a:accent5>
      <a:accent6>
        <a:srgbClr val="00009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5895</TotalTime>
  <Words>410</Words>
  <Application>Microsoft Office PowerPoint</Application>
  <PresentationFormat>On-screen Show (4:3)</PresentationFormat>
  <Paragraphs>68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Calibri</vt:lpstr>
      <vt:lpstr>Symbol</vt:lpstr>
      <vt:lpstr>Wingdings</vt:lpstr>
      <vt:lpstr>Office Theme</vt:lpstr>
      <vt:lpstr>PowerPoint Presentation</vt:lpstr>
      <vt:lpstr>eRD1 Collaborators</vt:lpstr>
      <vt:lpstr>Calorimetry for an EIC Detector (Conceptual)</vt:lpstr>
      <vt:lpstr>Kinematics of Scattered and Produced Particles</vt:lpstr>
      <vt:lpstr>sPHENIX W/SciFi EMCAL</vt:lpstr>
      <vt:lpstr>sPHENIX EMCAL under construction</vt:lpstr>
      <vt:lpstr> W/SciFi Performance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Woody</dc:creator>
  <cp:lastModifiedBy>Woody, Craig</cp:lastModifiedBy>
  <cp:revision>1064</cp:revision>
  <dcterms:created xsi:type="dcterms:W3CDTF">2012-02-22T21:24:35Z</dcterms:created>
  <dcterms:modified xsi:type="dcterms:W3CDTF">2020-02-25T17:41:58Z</dcterms:modified>
</cp:coreProperties>
</file>