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4" r:id="rId5"/>
    <p:sldId id="265" r:id="rId6"/>
    <p:sldId id="258" r:id="rId7"/>
    <p:sldId id="259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B268C-7A0D-406F-966F-FE3B4FA235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Yellow Report </a:t>
            </a:r>
            <a:r>
              <a:rPr lang="en-US" dirty="0"/>
              <a:t>PID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C86BB-CCC2-4B04-A0AC-F62C31ACA6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TK Hemmick &amp; P Rossi</a:t>
            </a:r>
          </a:p>
        </p:txBody>
      </p:sp>
    </p:spTree>
    <p:extLst>
      <p:ext uri="{BB962C8B-B14F-4D97-AF65-F5344CB8AC3E}">
        <p14:creationId xmlns:p14="http://schemas.microsoft.com/office/powerpoint/2010/main" val="411351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DC75-9D5B-409D-94B5-F36AA15E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09246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Implementation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FF4DF-422E-44CE-894E-C315BA5AB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135" y="1033836"/>
            <a:ext cx="8596668" cy="5059938"/>
          </a:xfrm>
        </p:spPr>
        <p:txBody>
          <a:bodyPr/>
          <a:lstStyle/>
          <a:p>
            <a:r>
              <a:rPr lang="en-US" dirty="0"/>
              <a:t>Request from software group:</a:t>
            </a:r>
          </a:p>
          <a:p>
            <a:pPr lvl="1"/>
            <a:r>
              <a:rPr lang="en-US" dirty="0"/>
              <a:t>Rapidly generate a common plan that can be distributed.</a:t>
            </a:r>
          </a:p>
          <a:p>
            <a:r>
              <a:rPr lang="en-US" dirty="0"/>
              <a:t>Request from physics groups:</a:t>
            </a:r>
          </a:p>
          <a:p>
            <a:pPr lvl="1"/>
            <a:r>
              <a:rPr lang="en-US" dirty="0"/>
              <a:t>Process by process p-vs-eta plots.</a:t>
            </a:r>
          </a:p>
          <a:p>
            <a:r>
              <a:rPr lang="en-US" dirty="0"/>
              <a:t>Request from Detector Folks:</a:t>
            </a:r>
          </a:p>
          <a:p>
            <a:pPr lvl="1"/>
            <a:r>
              <a:rPr lang="en-US" dirty="0"/>
              <a:t>Code to implement the PID inheritance.</a:t>
            </a:r>
          </a:p>
          <a:p>
            <a:r>
              <a:rPr lang="en-US" dirty="0"/>
              <a:t>Make a site (</a:t>
            </a:r>
            <a:r>
              <a:rPr lang="en-US" dirty="0" err="1"/>
              <a:t>Jupyter</a:t>
            </a:r>
            <a:r>
              <a:rPr lang="en-US" dirty="0"/>
              <a:t>?) that allows:</a:t>
            </a:r>
          </a:p>
          <a:p>
            <a:pPr lvl="1"/>
            <a:r>
              <a:rPr lang="en-US" dirty="0"/>
              <a:t>Users make a “check box” of physics to generate a “</a:t>
            </a:r>
            <a:r>
              <a:rPr lang="en-US" dirty="0">
                <a:solidFill>
                  <a:srgbClr val="FFC000"/>
                </a:solidFill>
              </a:rPr>
              <a:t>Most Demanding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Users make overlays of any/all </a:t>
            </a:r>
            <a:r>
              <a:rPr lang="en-US" dirty="0">
                <a:solidFill>
                  <a:srgbClr val="7030A0"/>
                </a:solidFill>
              </a:rPr>
              <a:t>detector performance </a:t>
            </a:r>
            <a:r>
              <a:rPr lang="en-US" dirty="0"/>
              <a:t>technologies.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CAAB5-E99E-453D-AFD6-B85E4470FE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850" y="1033836"/>
            <a:ext cx="585186" cy="585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B366D8-807E-4E92-BDF1-6F87D57242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390" y="2607525"/>
            <a:ext cx="863615" cy="915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52F124-8A80-4BF5-AF6C-041C19256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24" y="3523267"/>
            <a:ext cx="1418494" cy="7092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9D5C13-049B-4051-B178-D1445841F6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256"/>
          <a:stretch/>
        </p:blipFill>
        <p:spPr>
          <a:xfrm>
            <a:off x="281590" y="1697749"/>
            <a:ext cx="1173213" cy="818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8EDB72-7BDA-43F2-97ED-07F4E3B43D53}"/>
              </a:ext>
            </a:extLst>
          </p:cNvPr>
          <p:cNvSpPr txBox="1"/>
          <p:nvPr/>
        </p:nvSpPr>
        <p:spPr>
          <a:xfrm>
            <a:off x="6365632" y="1870158"/>
            <a:ext cx="2811864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Our community should push on this process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CDBCAA-1060-474A-B1FE-8B0C151F14F8}"/>
              </a:ext>
            </a:extLst>
          </p:cNvPr>
          <p:cNvCxnSpPr>
            <a:stCxn id="11" idx="1"/>
          </p:cNvCxnSpPr>
          <p:nvPr/>
        </p:nvCxnSpPr>
        <p:spPr>
          <a:xfrm flipH="1">
            <a:off x="5547946" y="2193324"/>
            <a:ext cx="817686" cy="475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0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37D0-0164-4E4E-B069-1E75226C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85800"/>
          </a:xfrm>
        </p:spPr>
        <p:txBody>
          <a:bodyPr/>
          <a:lstStyle/>
          <a:p>
            <a:r>
              <a:rPr lang="en-US" dirty="0"/>
              <a:t>Overview of PID Task for Yellow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10CF-06E9-4B0A-A70A-1625996BB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859328"/>
            <a:ext cx="12036343" cy="5998672"/>
          </a:xfrm>
        </p:spPr>
        <p:txBody>
          <a:bodyPr/>
          <a:lstStyle/>
          <a:p>
            <a:r>
              <a:rPr lang="en-US" dirty="0"/>
              <a:t>The fundamental process of the Yellow Report is to match </a:t>
            </a:r>
            <a:r>
              <a:rPr lang="en-US" u="sng" dirty="0"/>
              <a:t>needs</a:t>
            </a:r>
            <a:r>
              <a:rPr lang="en-US" dirty="0"/>
              <a:t> and </a:t>
            </a:r>
            <a:r>
              <a:rPr lang="en-US" u="sng" dirty="0"/>
              <a:t>performance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Needs = physics measurements that require PID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Minimum bias cannot be sufficient, a broad consideration is needed.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 breadth of the consideration present challenges.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How to address and present the variety of needs in a simple, yet effective manner.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How to approach detector complementarity.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How to allow simple inclusion and/or exclusion of processes to drive PID requirements.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It may be best to start-the-task then grow-the-task rather than in the other order.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Requires (at least one) standardized capture of the </a:t>
            </a:r>
            <a:r>
              <a:rPr lang="en-US" b="1" u="sng" dirty="0">
                <a:solidFill>
                  <a:srgbClr val="FFC000"/>
                </a:solidFill>
              </a:rPr>
              <a:t>physics-driven-requirements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Performance = technology choices for PID and their reach and/or range.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 physics of PID is varied and complex.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Nonetheless, we must at least begin with simple presentations of competing choices.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Requires (at least one) standardized capture of the </a:t>
            </a:r>
            <a:r>
              <a:rPr lang="en-US" b="1" u="sng" dirty="0">
                <a:solidFill>
                  <a:srgbClr val="7030A0"/>
                </a:solidFill>
              </a:rPr>
              <a:t>technology-driven-performance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Choosing explicitly a (any) first approximation for these facilitates: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Explicit &amp; immediate requests to the software group.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Then explicit requests to the physics group.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Then explicit requests to the detector proponents.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437D861A-A175-4227-82F9-825633915996}"/>
              </a:ext>
            </a:extLst>
          </p:cNvPr>
          <p:cNvSpPr/>
          <p:nvPr/>
        </p:nvSpPr>
        <p:spPr>
          <a:xfrm>
            <a:off x="8291146" y="1468315"/>
            <a:ext cx="465992" cy="2347547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66B5A-5A86-48BE-9A56-40F78F6B04AF}"/>
              </a:ext>
            </a:extLst>
          </p:cNvPr>
          <p:cNvSpPr txBox="1"/>
          <p:nvPr/>
        </p:nvSpPr>
        <p:spPr>
          <a:xfrm>
            <a:off x="9023493" y="1903424"/>
            <a:ext cx="2948374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Need to capture the physics processes in a </a:t>
            </a:r>
            <a:r>
              <a:rPr lang="en-US" i="1" dirty="0">
                <a:solidFill>
                  <a:srgbClr val="7030A0"/>
                </a:solidFill>
              </a:rPr>
              <a:t>standard manner </a:t>
            </a:r>
            <a:r>
              <a:rPr lang="en-US" dirty="0">
                <a:solidFill>
                  <a:srgbClr val="7030A0"/>
                </a:solidFill>
              </a:rPr>
              <a:t>that makes PID requirements blatantly clear.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B015504-C34F-4CCE-81EE-8878FD71B1F9}"/>
              </a:ext>
            </a:extLst>
          </p:cNvPr>
          <p:cNvSpPr/>
          <p:nvPr/>
        </p:nvSpPr>
        <p:spPr>
          <a:xfrm>
            <a:off x="8291146" y="3989390"/>
            <a:ext cx="465992" cy="1299786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DD4EC-1F6A-4EEE-9FB2-D3EA8515D381}"/>
              </a:ext>
            </a:extLst>
          </p:cNvPr>
          <p:cNvSpPr txBox="1"/>
          <p:nvPr/>
        </p:nvSpPr>
        <p:spPr>
          <a:xfrm>
            <a:off x="9023493" y="3762120"/>
            <a:ext cx="2948374" cy="147732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Need to capture the detector performance in a </a:t>
            </a:r>
            <a:r>
              <a:rPr lang="en-US" i="1" dirty="0">
                <a:solidFill>
                  <a:srgbClr val="FFC000"/>
                </a:solidFill>
              </a:rPr>
              <a:t>standard manner </a:t>
            </a:r>
            <a:r>
              <a:rPr lang="en-US" dirty="0">
                <a:solidFill>
                  <a:srgbClr val="FFC000"/>
                </a:solidFill>
              </a:rPr>
              <a:t>that makes PID performance blatantly clear.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E47595D-A291-4036-8480-482E6202BB5A}"/>
              </a:ext>
            </a:extLst>
          </p:cNvPr>
          <p:cNvSpPr/>
          <p:nvPr/>
        </p:nvSpPr>
        <p:spPr>
          <a:xfrm>
            <a:off x="6096000" y="5728447"/>
            <a:ext cx="465992" cy="1021976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A2464-A494-47A1-A768-39B4F226F7D7}"/>
              </a:ext>
            </a:extLst>
          </p:cNvPr>
          <p:cNvSpPr txBox="1"/>
          <p:nvPr/>
        </p:nvSpPr>
        <p:spPr>
          <a:xfrm>
            <a:off x="6816959" y="5916269"/>
            <a:ext cx="46489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Present Discussion:</a:t>
            </a:r>
          </a:p>
          <a:p>
            <a:r>
              <a:rPr lang="en-US" dirty="0">
                <a:solidFill>
                  <a:srgbClr val="FFFF00"/>
                </a:solidFill>
              </a:rPr>
              <a:t>A first standard set to get things moving…</a:t>
            </a:r>
          </a:p>
        </p:txBody>
      </p:sp>
    </p:spTree>
    <p:extLst>
      <p:ext uri="{BB962C8B-B14F-4D97-AF65-F5344CB8AC3E}">
        <p14:creationId xmlns:p14="http://schemas.microsoft.com/office/powerpoint/2010/main" val="429444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EE80DF-CAF1-4DEA-8525-E330E1991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1" y="695339"/>
            <a:ext cx="6398764" cy="328318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724B54-86F7-4A5C-967A-32BBA14E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2" y="63430"/>
            <a:ext cx="8596668" cy="753208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Performance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BD0-BA27-41E8-B580-D1FDCD963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63" y="4007802"/>
            <a:ext cx="8596668" cy="28501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reasonable start for quantifying PID performance has two questions: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numSigma</a:t>
            </a:r>
            <a:r>
              <a:rPr lang="en-US" dirty="0">
                <a:solidFill>
                  <a:srgbClr val="7030A0"/>
                </a:solidFill>
              </a:rPr>
              <a:t> vs. p     </a:t>
            </a:r>
            <a:r>
              <a:rPr lang="en-US" dirty="0"/>
              <a:t>and       </a:t>
            </a:r>
            <a:r>
              <a:rPr lang="en-US" dirty="0">
                <a:solidFill>
                  <a:srgbClr val="7030A0"/>
                </a:solidFill>
              </a:rPr>
              <a:t>p vs. </a:t>
            </a:r>
            <a:r>
              <a:rPr lang="en-US" dirty="0" err="1">
                <a:solidFill>
                  <a:srgbClr val="7030A0"/>
                </a:solidFill>
              </a:rPr>
              <a:t>numSigma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Sometimes easy to calculate … sometimes hard to calculate.</a:t>
            </a:r>
          </a:p>
          <a:p>
            <a:r>
              <a:rPr lang="en-US" dirty="0"/>
              <a:t>Propose this as </a:t>
            </a:r>
            <a:r>
              <a:rPr lang="en-US" i="1" dirty="0"/>
              <a:t>required homework </a:t>
            </a:r>
            <a:r>
              <a:rPr lang="en-US" dirty="0"/>
              <a:t>for any/all technologies in the YR</a:t>
            </a:r>
          </a:p>
          <a:p>
            <a:r>
              <a:rPr lang="en-US" dirty="0"/>
              <a:t>Code thoughts (up to software group…but these are a starting point):</a:t>
            </a:r>
          </a:p>
          <a:p>
            <a:pPr lvl="1"/>
            <a:r>
              <a:rPr lang="en-US" dirty="0"/>
              <a:t>Should have common interface. (</a:t>
            </a:r>
            <a:r>
              <a:rPr lang="en-US" i="1" dirty="0"/>
              <a:t>e.g.</a:t>
            </a:r>
            <a:r>
              <a:rPr lang="en-US" dirty="0"/>
              <a:t> imposed by base class)</a:t>
            </a:r>
          </a:p>
          <a:p>
            <a:pPr lvl="1"/>
            <a:r>
              <a:rPr lang="en-US" dirty="0"/>
              <a:t>Derived classes are the responsibility of technology proponents.</a:t>
            </a:r>
          </a:p>
          <a:p>
            <a:pPr lvl="1"/>
            <a:r>
              <a:rPr lang="en-US" dirty="0"/>
              <a:t>Comparative evaluations publicly available.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929DC-8D04-46D9-BC00-F1F97F326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254" y="695339"/>
            <a:ext cx="5449455" cy="326255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B3DAA7D4-6C68-4DB6-977C-3E4B0E79459B}"/>
              </a:ext>
            </a:extLst>
          </p:cNvPr>
          <p:cNvSpPr/>
          <p:nvPr/>
        </p:nvSpPr>
        <p:spPr>
          <a:xfrm>
            <a:off x="7777017" y="5430981"/>
            <a:ext cx="267855" cy="1283855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07691-0F4B-4B6D-B78F-88C621010932}"/>
              </a:ext>
            </a:extLst>
          </p:cNvPr>
          <p:cNvSpPr txBox="1"/>
          <p:nvPr/>
        </p:nvSpPr>
        <p:spPr>
          <a:xfrm>
            <a:off x="8229601" y="5749742"/>
            <a:ext cx="2429164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Guidance pending from software group.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2EAF7D-274A-4A7D-9FCF-B64E1E8FF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944" y="4007802"/>
            <a:ext cx="4023599" cy="9612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105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B84E-6101-43E2-9228-CA4CAF5C7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44415"/>
          </a:xfrm>
        </p:spPr>
        <p:txBody>
          <a:bodyPr/>
          <a:lstStyle/>
          <a:p>
            <a:r>
              <a:rPr lang="en-US" dirty="0"/>
              <a:t>Unsanctioned Code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476CD-3D53-40E1-8E70-0E1C1EDC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81" y="596923"/>
            <a:ext cx="8596668" cy="62610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put a tiny </a:t>
            </a:r>
            <a:r>
              <a:rPr lang="en-US" dirty="0" err="1"/>
              <a:t>tiny</a:t>
            </a:r>
            <a:r>
              <a:rPr lang="en-US" dirty="0"/>
              <a:t> </a:t>
            </a:r>
            <a:r>
              <a:rPr lang="en-US" dirty="0" err="1"/>
              <a:t>tiny</a:t>
            </a:r>
            <a:r>
              <a:rPr lang="en-US" dirty="0"/>
              <a:t> code on the Indico Page.</a:t>
            </a:r>
          </a:p>
          <a:p>
            <a:r>
              <a:rPr lang="en-US" dirty="0"/>
              <a:t>In the end of the day, we must accomplish all the following:</a:t>
            </a:r>
          </a:p>
          <a:p>
            <a:pPr lvl="1"/>
            <a:r>
              <a:rPr lang="en-US" dirty="0"/>
              <a:t>Choice of detector concept(s).</a:t>
            </a:r>
          </a:p>
          <a:p>
            <a:pPr lvl="1"/>
            <a:r>
              <a:rPr lang="en-US" dirty="0"/>
              <a:t>Realistic Implementation in </a:t>
            </a:r>
            <a:r>
              <a:rPr lang="en-US" dirty="0" err="1"/>
              <a:t>Geant</a:t>
            </a:r>
            <a:endParaRPr lang="en-US" dirty="0"/>
          </a:p>
          <a:p>
            <a:pPr lvl="1"/>
            <a:r>
              <a:rPr lang="en-US" dirty="0"/>
              <a:t>Realistic Simulation</a:t>
            </a:r>
          </a:p>
          <a:p>
            <a:pPr lvl="1"/>
            <a:r>
              <a:rPr lang="en-US" dirty="0"/>
              <a:t>Final Performance Plots.</a:t>
            </a:r>
          </a:p>
          <a:p>
            <a:r>
              <a:rPr lang="en-US" dirty="0"/>
              <a:t>The PID co-</a:t>
            </a:r>
            <a:r>
              <a:rPr lang="en-US" dirty="0" err="1"/>
              <a:t>convenors</a:t>
            </a:r>
            <a:r>
              <a:rPr lang="en-US" dirty="0"/>
              <a:t> will require</a:t>
            </a:r>
          </a:p>
          <a:p>
            <a:pPr lvl="1"/>
            <a:r>
              <a:rPr lang="en-US" dirty="0"/>
              <a:t>We are able to ACCESS performance </a:t>
            </a:r>
            <a:br>
              <a:rPr lang="en-US" dirty="0"/>
            </a:br>
            <a:r>
              <a:rPr lang="en-US" dirty="0"/>
              <a:t>results from any/all technology via code.</a:t>
            </a:r>
          </a:p>
          <a:p>
            <a:pPr lvl="1"/>
            <a:r>
              <a:rPr lang="en-US" dirty="0"/>
              <a:t>We currently do not care how these results</a:t>
            </a:r>
            <a:br>
              <a:rPr lang="en-US" dirty="0"/>
            </a:br>
            <a:r>
              <a:rPr lang="en-US" dirty="0"/>
              <a:t>were obtained…but we need them badly.</a:t>
            </a:r>
          </a:p>
          <a:p>
            <a:pPr lvl="1"/>
            <a:r>
              <a:rPr lang="en-US" dirty="0"/>
              <a:t>We ask you to immediately begin coding</a:t>
            </a:r>
            <a:br>
              <a:rPr lang="en-US" dirty="0"/>
            </a:br>
            <a:r>
              <a:rPr lang="en-US" dirty="0"/>
              <a:t>something with the expectation that it </a:t>
            </a:r>
            <a:br>
              <a:rPr lang="en-US" dirty="0"/>
            </a:br>
            <a:r>
              <a:rPr lang="en-US" dirty="0"/>
              <a:t>will change/improve.</a:t>
            </a:r>
          </a:p>
          <a:p>
            <a:pPr lvl="1"/>
            <a:r>
              <a:rPr lang="en-US" dirty="0"/>
              <a:t>No matter how the framework changes, </a:t>
            </a:r>
            <a:br>
              <a:rPr lang="en-US" dirty="0"/>
            </a:br>
            <a:r>
              <a:rPr lang="en-US" dirty="0"/>
              <a:t>the questions remain:</a:t>
            </a:r>
          </a:p>
          <a:p>
            <a:pPr lvl="2"/>
            <a:r>
              <a:rPr lang="en-US" dirty="0" err="1"/>
              <a:t>numSigma</a:t>
            </a:r>
            <a:r>
              <a:rPr lang="en-US" dirty="0"/>
              <a:t>(p, PID)</a:t>
            </a:r>
          </a:p>
          <a:p>
            <a:pPr lvl="2"/>
            <a:r>
              <a:rPr lang="en-US" dirty="0" err="1"/>
              <a:t>maxP</a:t>
            </a:r>
            <a:r>
              <a:rPr lang="en-US" dirty="0"/>
              <a:t>(</a:t>
            </a:r>
            <a:r>
              <a:rPr lang="en-US" dirty="0" err="1"/>
              <a:t>numSigma</a:t>
            </a:r>
            <a:r>
              <a:rPr lang="en-US" dirty="0"/>
              <a:t>, PID)</a:t>
            </a:r>
          </a:p>
          <a:p>
            <a:pPr lvl="2"/>
            <a:r>
              <a:rPr lang="en-US" dirty="0" err="1"/>
              <a:t>minP</a:t>
            </a:r>
            <a:r>
              <a:rPr lang="en-US" dirty="0"/>
              <a:t>(</a:t>
            </a:r>
            <a:r>
              <a:rPr lang="en-US" dirty="0" err="1"/>
              <a:t>numSigma</a:t>
            </a:r>
            <a:r>
              <a:rPr lang="en-US" dirty="0"/>
              <a:t>, PID)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5BF66-2170-4753-91A1-91B8BF538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582" y="19976"/>
            <a:ext cx="4162425" cy="27622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7C7874-6537-4A54-A2E9-997BB03061EB}"/>
              </a:ext>
            </a:extLst>
          </p:cNvPr>
          <p:cNvSpPr txBox="1"/>
          <p:nvPr/>
        </p:nvSpPr>
        <p:spPr>
          <a:xfrm>
            <a:off x="6552017" y="14920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 this: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A455A-0C6F-43E0-83F6-E72DF1D2DA5F}"/>
              </a:ext>
            </a:extLst>
          </p:cNvPr>
          <p:cNvSpPr txBox="1"/>
          <p:nvPr/>
        </p:nvSpPr>
        <p:spPr>
          <a:xfrm>
            <a:off x="6654917" y="185083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Get this: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39F134-C403-4A25-AF72-5A350188F368}"/>
              </a:ext>
            </a:extLst>
          </p:cNvPr>
          <p:cNvCxnSpPr>
            <a:stCxn id="6" idx="3"/>
          </p:cNvCxnSpPr>
          <p:nvPr/>
        </p:nvCxnSpPr>
        <p:spPr>
          <a:xfrm>
            <a:off x="7531772" y="333873"/>
            <a:ext cx="4094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13B6A7-C199-4A73-8A5F-9F9D6F59D26A}"/>
              </a:ext>
            </a:extLst>
          </p:cNvPr>
          <p:cNvCxnSpPr>
            <a:stCxn id="7" idx="2"/>
          </p:cNvCxnSpPr>
          <p:nvPr/>
        </p:nvCxnSpPr>
        <p:spPr>
          <a:xfrm>
            <a:off x="7199297" y="2220166"/>
            <a:ext cx="7045" cy="56206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99101E3-1894-40EF-9CD5-7A5F9C69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944" y="2817089"/>
            <a:ext cx="7038975" cy="40005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959BDA9-1CA2-4D16-9364-08709EC19FC6}"/>
              </a:ext>
            </a:extLst>
          </p:cNvPr>
          <p:cNvGrpSpPr/>
          <p:nvPr/>
        </p:nvGrpSpPr>
        <p:grpSpPr>
          <a:xfrm>
            <a:off x="150708" y="82062"/>
            <a:ext cx="427169" cy="473140"/>
            <a:chOff x="73993" y="45399"/>
            <a:chExt cx="601927" cy="57694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8D56F0-86E0-4937-8D29-4D5F5EACFAF9}"/>
                </a:ext>
              </a:extLst>
            </p:cNvPr>
            <p:cNvCxnSpPr/>
            <p:nvPr/>
          </p:nvCxnSpPr>
          <p:spPr>
            <a:xfrm>
              <a:off x="73993" y="45399"/>
              <a:ext cx="601927" cy="576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251ADC4-9918-48AC-B21E-FA2E43A07B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93" y="45399"/>
              <a:ext cx="601927" cy="576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E690F6-C6E3-4106-9C63-6B6A36ECA1F0}"/>
              </a:ext>
            </a:extLst>
          </p:cNvPr>
          <p:cNvCxnSpPr>
            <a:cxnSpLocks/>
          </p:cNvCxnSpPr>
          <p:nvPr/>
        </p:nvCxnSpPr>
        <p:spPr>
          <a:xfrm>
            <a:off x="577877" y="527331"/>
            <a:ext cx="22532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95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74BA-B2E6-4518-AB8B-8DA3669C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68215"/>
          </a:xfrm>
        </p:spPr>
        <p:txBody>
          <a:bodyPr/>
          <a:lstStyle/>
          <a:p>
            <a:r>
              <a:rPr lang="en-US" dirty="0"/>
              <a:t>Simple Macro to Generate the Plot(s)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A13FE-F4B5-4514-9BBA-636D1512B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9" y="3660796"/>
            <a:ext cx="8596668" cy="3091695"/>
          </a:xfrm>
        </p:spPr>
        <p:txBody>
          <a:bodyPr/>
          <a:lstStyle/>
          <a:p>
            <a:r>
              <a:rPr lang="en-US" dirty="0"/>
              <a:t>We would like all proponents of any detector technology to write their own class(es) in time for the Temple meeting.</a:t>
            </a:r>
          </a:p>
          <a:p>
            <a:pPr lvl="1"/>
            <a:r>
              <a:rPr lang="en-US" dirty="0"/>
              <a:t>This is easiest for groups with long experience in PID (perhaps that is only fair).</a:t>
            </a:r>
          </a:p>
          <a:p>
            <a:r>
              <a:rPr lang="en-US" dirty="0"/>
              <a:t>We intent to combine these contributions in a working session.</a:t>
            </a:r>
          </a:p>
          <a:p>
            <a:r>
              <a:rPr lang="en-US" dirty="0"/>
              <a:t>We will present to the community by the end of the meeting plots like this that contain the contributions from our colleagues.</a:t>
            </a:r>
          </a:p>
          <a:p>
            <a:r>
              <a:rPr lang="en-US" dirty="0"/>
              <a:t>New upgrades (base class, what to plot, how to evaluate, </a:t>
            </a:r>
            <a:r>
              <a:rPr lang="en-US" dirty="0" err="1"/>
              <a:t>etc</a:t>
            </a:r>
            <a:r>
              <a:rPr lang="en-US" dirty="0"/>
              <a:t>…) will be discussed as part of the working session.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C966D-4CF0-44B2-B15C-666F8B049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65" y="668215"/>
            <a:ext cx="7040823" cy="27977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A7CA618F-8F8D-4E64-A464-894619BD92B9}"/>
              </a:ext>
            </a:extLst>
          </p:cNvPr>
          <p:cNvSpPr/>
          <p:nvPr/>
        </p:nvSpPr>
        <p:spPr>
          <a:xfrm>
            <a:off x="5836801" y="2145322"/>
            <a:ext cx="259199" cy="507111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09AAC-6A9D-4A3B-82EA-267D22C68B53}"/>
              </a:ext>
            </a:extLst>
          </p:cNvPr>
          <p:cNvSpPr txBox="1"/>
          <p:nvPr/>
        </p:nvSpPr>
        <p:spPr>
          <a:xfrm>
            <a:off x="6513217" y="2067105"/>
            <a:ext cx="2760785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Add as many detectors here as you desire…</a:t>
            </a:r>
          </a:p>
        </p:txBody>
      </p:sp>
    </p:spTree>
    <p:extLst>
      <p:ext uri="{BB962C8B-B14F-4D97-AF65-F5344CB8AC3E}">
        <p14:creationId xmlns:p14="http://schemas.microsoft.com/office/powerpoint/2010/main" val="206547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61AE-107B-4CFF-AFC1-0A8C125A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03678" cy="7795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Capturing Physics Needs – Slide 1 of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F6D9-3D9F-41C6-A828-00E934A65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97" y="4453978"/>
            <a:ext cx="9080404" cy="19751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Good:</a:t>
            </a:r>
          </a:p>
          <a:p>
            <a:pPr lvl="1"/>
            <a:r>
              <a:rPr lang="en-US" dirty="0"/>
              <a:t>Detector technologies are arrayed in eta (or THETA).</a:t>
            </a:r>
          </a:p>
          <a:p>
            <a:pPr lvl="1"/>
            <a:r>
              <a:rPr lang="en-US" dirty="0"/>
              <a:t>PID performance is typically presented as a function of p.</a:t>
            </a:r>
          </a:p>
          <a:p>
            <a:r>
              <a:rPr lang="en-US" dirty="0"/>
              <a:t>Bad:</a:t>
            </a:r>
          </a:p>
          <a:p>
            <a:pPr lvl="1"/>
            <a:r>
              <a:rPr lang="en-US" dirty="0"/>
              <a:t>Yield is not the same as range (therefore colors do not directly represent needs).</a:t>
            </a:r>
          </a:p>
          <a:p>
            <a:pPr lvl="1"/>
            <a:r>
              <a:rPr lang="en-US" dirty="0"/>
              <a:t>Distribution differs from one physics process to the next.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39FD8-68A7-406B-A15D-EBD0EE928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2" y="779585"/>
            <a:ext cx="5185641" cy="3491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184C87-C6C2-43FA-9516-4D55A5B57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287" y="747012"/>
            <a:ext cx="5185641" cy="3524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38902E-C373-45F9-BD93-FD0F0DA333B8}"/>
              </a:ext>
            </a:extLst>
          </p:cNvPr>
          <p:cNvSpPr txBox="1"/>
          <p:nvPr/>
        </p:nvSpPr>
        <p:spPr>
          <a:xfrm>
            <a:off x="677333" y="1229630"/>
            <a:ext cx="235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 GeV  x 100 GeV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8787F-46C0-4671-A2C6-5FF61F44DF77}"/>
              </a:ext>
            </a:extLst>
          </p:cNvPr>
          <p:cNvSpPr txBox="1"/>
          <p:nvPr/>
        </p:nvSpPr>
        <p:spPr>
          <a:xfrm>
            <a:off x="6547620" y="1229630"/>
            <a:ext cx="211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 GeV x 250 GeV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FF842A-C41E-42A6-9963-B73479988368}"/>
              </a:ext>
            </a:extLst>
          </p:cNvPr>
          <p:cNvSpPr/>
          <p:nvPr/>
        </p:nvSpPr>
        <p:spPr>
          <a:xfrm>
            <a:off x="9873762" y="2822331"/>
            <a:ext cx="1002323" cy="14490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B36236-ACCA-4A9F-A1E3-8DE4D9FB89C1}"/>
              </a:ext>
            </a:extLst>
          </p:cNvPr>
          <p:cNvSpPr txBox="1"/>
          <p:nvPr/>
        </p:nvSpPr>
        <p:spPr>
          <a:xfrm>
            <a:off x="9593615" y="4308477"/>
            <a:ext cx="2392197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red here, but very high momentum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0F24DE-91FE-4757-84EA-B3C3BF8B94AA}"/>
              </a:ext>
            </a:extLst>
          </p:cNvPr>
          <p:cNvSpPr txBox="1"/>
          <p:nvPr/>
        </p:nvSpPr>
        <p:spPr>
          <a:xfrm>
            <a:off x="837454" y="1561818"/>
            <a:ext cx="209769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/>
              <a:t>Color Scale = Yield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285EF-3F83-48F9-9A77-AB2DF507BDC2}"/>
              </a:ext>
            </a:extLst>
          </p:cNvPr>
          <p:cNvSpPr txBox="1"/>
          <p:nvPr/>
        </p:nvSpPr>
        <p:spPr>
          <a:xfrm>
            <a:off x="6707741" y="1561818"/>
            <a:ext cx="209769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/>
              <a:t>Color Scale = Yield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2EC96C3-7769-44E9-8DB1-F6C1219EDCEA}"/>
              </a:ext>
            </a:extLst>
          </p:cNvPr>
          <p:cNvSpPr/>
          <p:nvPr/>
        </p:nvSpPr>
        <p:spPr>
          <a:xfrm>
            <a:off x="6096000" y="4616655"/>
            <a:ext cx="203200" cy="676305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F84529-6DB1-4164-AD27-030F2555BA35}"/>
              </a:ext>
            </a:extLst>
          </p:cNvPr>
          <p:cNvSpPr txBox="1"/>
          <p:nvPr/>
        </p:nvSpPr>
        <p:spPr>
          <a:xfrm>
            <a:off x="6399839" y="4770141"/>
            <a:ext cx="201446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Keep the </a:t>
            </a:r>
            <a:r>
              <a:rPr lang="en-US" dirty="0" err="1">
                <a:solidFill>
                  <a:schemeClr val="bg1"/>
                </a:solidFill>
              </a:rPr>
              <a:t>x,y</a:t>
            </a:r>
            <a:r>
              <a:rPr lang="en-US" dirty="0">
                <a:solidFill>
                  <a:schemeClr val="bg1"/>
                </a:solidFill>
              </a:rPr>
              <a:t> axes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3E29A2E5-694A-475A-869C-CFD3176FFCB1}"/>
              </a:ext>
            </a:extLst>
          </p:cNvPr>
          <p:cNvSpPr/>
          <p:nvPr/>
        </p:nvSpPr>
        <p:spPr>
          <a:xfrm>
            <a:off x="8031183" y="5605543"/>
            <a:ext cx="203200" cy="67630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B00407-E81F-4AE9-BF0C-F25760530631}"/>
              </a:ext>
            </a:extLst>
          </p:cNvPr>
          <p:cNvSpPr txBox="1"/>
          <p:nvPr/>
        </p:nvSpPr>
        <p:spPr>
          <a:xfrm>
            <a:off x="8414301" y="5605543"/>
            <a:ext cx="316625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Improve the z-scale.</a:t>
            </a:r>
          </a:p>
          <a:p>
            <a:r>
              <a:rPr lang="en-US" dirty="0">
                <a:solidFill>
                  <a:schemeClr val="bg1"/>
                </a:solidFill>
              </a:rPr>
              <a:t>Accommodate varied physics</a:t>
            </a:r>
          </a:p>
        </p:txBody>
      </p:sp>
    </p:spTree>
    <p:extLst>
      <p:ext uri="{BB962C8B-B14F-4D97-AF65-F5344CB8AC3E}">
        <p14:creationId xmlns:p14="http://schemas.microsoft.com/office/powerpoint/2010/main" val="199936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3B56-7D02-4984-A220-713CA7C6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833718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Capturing Physics Needs – Slide 2 of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6BCDA-7F81-4F34-9A8B-F97551A6C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07" y="4335595"/>
            <a:ext cx="10205275" cy="2453132"/>
          </a:xfrm>
        </p:spPr>
        <p:txBody>
          <a:bodyPr>
            <a:normAutofit/>
          </a:bodyPr>
          <a:lstStyle/>
          <a:p>
            <a:r>
              <a:rPr lang="en-US" dirty="0"/>
              <a:t>Each line represents the momentum at which xx% of the yield falls below the line.</a:t>
            </a:r>
          </a:p>
          <a:p>
            <a:r>
              <a:rPr lang="en-US" dirty="0"/>
              <a:t>Better presentation of the needs.</a:t>
            </a:r>
          </a:p>
          <a:p>
            <a:r>
              <a:rPr lang="en-US" dirty="0"/>
              <a:t>Required:</a:t>
            </a:r>
          </a:p>
          <a:p>
            <a:pPr lvl="1"/>
            <a:r>
              <a:rPr lang="en-US" dirty="0"/>
              <a:t>Yield plots in standard binning for all relevant physics processes.</a:t>
            </a:r>
          </a:p>
          <a:p>
            <a:pPr lvl="1"/>
            <a:r>
              <a:rPr lang="en-US" dirty="0"/>
              <a:t>Range plots are calculated from these “on the fly” and “after the fact”.</a:t>
            </a:r>
          </a:p>
          <a:p>
            <a:pPr lvl="1"/>
            <a:r>
              <a:rPr lang="en-US" dirty="0"/>
              <a:t>Systematic way to combine specific needs into overall needs.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9D3B7-07DE-45DD-BB63-1F4F909FE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07" y="816638"/>
            <a:ext cx="5005201" cy="3397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5687BC-DCBE-433B-9096-6D0A69392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288" y="833718"/>
            <a:ext cx="5030078" cy="3397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9FAE42-8431-4C8D-B8D9-6D230229107A}"/>
              </a:ext>
            </a:extLst>
          </p:cNvPr>
          <p:cNvSpPr txBox="1"/>
          <p:nvPr/>
        </p:nvSpPr>
        <p:spPr>
          <a:xfrm>
            <a:off x="825525" y="1676721"/>
            <a:ext cx="235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 GeV  x 100 GeV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B9840-04EF-4332-9301-21B03CCC39CD}"/>
              </a:ext>
            </a:extLst>
          </p:cNvPr>
          <p:cNvSpPr txBox="1"/>
          <p:nvPr/>
        </p:nvSpPr>
        <p:spPr>
          <a:xfrm>
            <a:off x="6390602" y="1664858"/>
            <a:ext cx="211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 GeV x 250 GeV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4FC79-F42B-41B8-BB41-76149F70C4AC}"/>
              </a:ext>
            </a:extLst>
          </p:cNvPr>
          <p:cNvSpPr txBox="1"/>
          <p:nvPr/>
        </p:nvSpPr>
        <p:spPr>
          <a:xfrm>
            <a:off x="985646" y="2008909"/>
            <a:ext cx="294824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/>
              <a:t>Line = Fractional Coverage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C3AE0-9CFC-4931-94EF-4BA034214005}"/>
              </a:ext>
            </a:extLst>
          </p:cNvPr>
          <p:cNvSpPr txBox="1"/>
          <p:nvPr/>
        </p:nvSpPr>
        <p:spPr>
          <a:xfrm>
            <a:off x="6550723" y="1997046"/>
            <a:ext cx="294824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/>
              <a:t>Line = Fractional Coverage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FB70DF-5FCA-45F8-B1C5-4A024EBF2EAD}"/>
              </a:ext>
            </a:extLst>
          </p:cNvPr>
          <p:cNvCxnSpPr>
            <a:cxnSpLocks/>
          </p:cNvCxnSpPr>
          <p:nvPr/>
        </p:nvCxnSpPr>
        <p:spPr>
          <a:xfrm>
            <a:off x="4202545" y="3001818"/>
            <a:ext cx="0" cy="692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2EF264C-6D09-4BF6-8DB4-005581B5FC87}"/>
              </a:ext>
            </a:extLst>
          </p:cNvPr>
          <p:cNvSpPr txBox="1"/>
          <p:nvPr/>
        </p:nvSpPr>
        <p:spPr>
          <a:xfrm>
            <a:off x="4298334" y="3117349"/>
            <a:ext cx="12059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90% of yield below 20 GeV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6EC8BA-9AC1-43C6-9355-D3F6EFF4A971}"/>
              </a:ext>
            </a:extLst>
          </p:cNvPr>
          <p:cNvCxnSpPr>
            <a:cxnSpLocks/>
          </p:cNvCxnSpPr>
          <p:nvPr/>
        </p:nvCxnSpPr>
        <p:spPr>
          <a:xfrm>
            <a:off x="4270625" y="2320197"/>
            <a:ext cx="69939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AD658A-AB60-4531-A378-C8CEC7BF663D}"/>
              </a:ext>
            </a:extLst>
          </p:cNvPr>
          <p:cNvCxnSpPr/>
          <p:nvPr/>
        </p:nvCxnSpPr>
        <p:spPr>
          <a:xfrm>
            <a:off x="4901323" y="2366378"/>
            <a:ext cx="0" cy="635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83EF94C-B79F-437D-96A4-E7B536948FE5}"/>
              </a:ext>
            </a:extLst>
          </p:cNvPr>
          <p:cNvSpPr txBox="1"/>
          <p:nvPr/>
        </p:nvSpPr>
        <p:spPr>
          <a:xfrm>
            <a:off x="4970021" y="2424566"/>
            <a:ext cx="120597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99% of yield below 34 GeV</a:t>
            </a:r>
          </a:p>
        </p:txBody>
      </p:sp>
    </p:spTree>
    <p:extLst>
      <p:ext uri="{BB962C8B-B14F-4D97-AF65-F5344CB8AC3E}">
        <p14:creationId xmlns:p14="http://schemas.microsoft.com/office/powerpoint/2010/main" val="131821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9C0D-63A3-4764-8926-DD875356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816638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Capturing Physics Needs – Slide 3 of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810D3-2858-4E78-B0E2-4AC793F61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84" y="4678135"/>
            <a:ext cx="8596668" cy="21101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collection of physics inputs exists (imagine check-boxes).</a:t>
            </a:r>
          </a:p>
          <a:p>
            <a:r>
              <a:rPr lang="en-US" u="sng" dirty="0"/>
              <a:t>Any subset </a:t>
            </a:r>
            <a:r>
              <a:rPr lang="en-US" dirty="0"/>
              <a:t>of these processes can be combined into a summary</a:t>
            </a:r>
            <a:br>
              <a:rPr lang="en-US" dirty="0"/>
            </a:br>
            <a:r>
              <a:rPr lang="en-US" dirty="0"/>
              <a:t>that defines the “</a:t>
            </a:r>
            <a:r>
              <a:rPr lang="en-US" dirty="0">
                <a:solidFill>
                  <a:srgbClr val="FFC000"/>
                </a:solidFill>
              </a:rPr>
              <a:t>Most Demanding Contour</a:t>
            </a:r>
            <a:r>
              <a:rPr lang="en-US" dirty="0"/>
              <a:t>”.</a:t>
            </a:r>
          </a:p>
          <a:p>
            <a:r>
              <a:rPr lang="en-US" u="sng" dirty="0"/>
              <a:t>Anyone</a:t>
            </a:r>
            <a:r>
              <a:rPr lang="en-US" dirty="0"/>
              <a:t> can live-generate a “</a:t>
            </a:r>
            <a:r>
              <a:rPr lang="en-US" dirty="0">
                <a:solidFill>
                  <a:srgbClr val="FFC000"/>
                </a:solidFill>
              </a:rPr>
              <a:t>Most Demanding Contour</a:t>
            </a:r>
            <a:r>
              <a:rPr lang="en-US" dirty="0"/>
              <a:t>” plot for their chosen subset of physics processes.</a:t>
            </a:r>
          </a:p>
          <a:p>
            <a:r>
              <a:rPr lang="en-US" dirty="0"/>
              <a:t>Allows for a straightforward and flexible “what if” analysis of needs.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637A3-1233-4CC3-AD87-2B6745B69A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448" y="816638"/>
            <a:ext cx="2639716" cy="17918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105A5E-BDC8-4D0F-B3BA-99CE017C4F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1074" y="1302163"/>
            <a:ext cx="2639716" cy="17918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1B7AD3-F962-4370-8C36-32598F66C3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2700" y="1787688"/>
            <a:ext cx="2639716" cy="17918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637544-B369-4908-9D75-44DF5391BF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326" y="2273213"/>
            <a:ext cx="2639716" cy="17918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CC7E75-2ED5-41FE-88BD-C824BD52A6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5952" y="2758738"/>
            <a:ext cx="2639716" cy="1791827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979AD55E-8B41-49B4-A809-0AEDEDF67F49}"/>
              </a:ext>
            </a:extLst>
          </p:cNvPr>
          <p:cNvSpPr/>
          <p:nvPr/>
        </p:nvSpPr>
        <p:spPr>
          <a:xfrm>
            <a:off x="4975668" y="2089696"/>
            <a:ext cx="1504263" cy="669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9E701005-B9CB-45E4-88DE-18A00AE60A60}"/>
              </a:ext>
            </a:extLst>
          </p:cNvPr>
          <p:cNvSpPr/>
          <p:nvPr/>
        </p:nvSpPr>
        <p:spPr>
          <a:xfrm>
            <a:off x="589084" y="816637"/>
            <a:ext cx="260363" cy="356193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F5B0B9-6C86-49F6-A730-B23257E676C4}"/>
              </a:ext>
            </a:extLst>
          </p:cNvPr>
          <p:cNvSpPr txBox="1"/>
          <p:nvPr/>
        </p:nvSpPr>
        <p:spPr>
          <a:xfrm rot="16200000">
            <a:off x="-838917" y="2440429"/>
            <a:ext cx="226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“Physics Collection”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013FE5-EC39-4070-B1FE-EE65518E206D}"/>
              </a:ext>
            </a:extLst>
          </p:cNvPr>
          <p:cNvGrpSpPr/>
          <p:nvPr/>
        </p:nvGrpSpPr>
        <p:grpSpPr>
          <a:xfrm>
            <a:off x="7148146" y="722212"/>
            <a:ext cx="4844562" cy="3243119"/>
            <a:chOff x="6683151" y="722212"/>
            <a:chExt cx="5309557" cy="356193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9B14801-8E0F-47DB-97AF-D3A26D00ED1C}"/>
                </a:ext>
              </a:extLst>
            </p:cNvPr>
            <p:cNvGrpSpPr/>
            <p:nvPr/>
          </p:nvGrpSpPr>
          <p:grpSpPr>
            <a:xfrm>
              <a:off x="6683151" y="722212"/>
              <a:ext cx="5309557" cy="3561931"/>
              <a:chOff x="6683151" y="722213"/>
              <a:chExt cx="5005201" cy="339750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D1D0A72-4EF2-4AF6-8C69-62CF2CFA3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83151" y="722213"/>
                <a:ext cx="5005201" cy="3397508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5916FF1-6519-48B2-97E5-A62F3130E423}"/>
                  </a:ext>
                </a:extLst>
              </p:cNvPr>
              <p:cNvSpPr/>
              <p:nvPr/>
            </p:nvSpPr>
            <p:spPr>
              <a:xfrm>
                <a:off x="9469315" y="1186962"/>
                <a:ext cx="694593" cy="720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B6F773-C430-49EB-B7ED-80BAD7223D99}"/>
                </a:ext>
              </a:extLst>
            </p:cNvPr>
            <p:cNvSpPr/>
            <p:nvPr/>
          </p:nvSpPr>
          <p:spPr>
            <a:xfrm>
              <a:off x="7315200" y="1143000"/>
              <a:ext cx="4114800" cy="27080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A7D97CC-801C-4C44-BA39-7B2FFCC5A30E}"/>
                </a:ext>
              </a:extLst>
            </p:cNvPr>
            <p:cNvGrpSpPr/>
            <p:nvPr/>
          </p:nvGrpSpPr>
          <p:grpSpPr>
            <a:xfrm>
              <a:off x="7353661" y="1118347"/>
              <a:ext cx="4037878" cy="2591282"/>
              <a:chOff x="7304199" y="1150614"/>
              <a:chExt cx="4037878" cy="2591282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828385E-7BE4-4597-9A00-8A6B0DA8120E}"/>
                  </a:ext>
                </a:extLst>
              </p:cNvPr>
              <p:cNvSpPr/>
              <p:nvPr/>
            </p:nvSpPr>
            <p:spPr>
              <a:xfrm>
                <a:off x="7304199" y="3482651"/>
                <a:ext cx="1292469" cy="96864"/>
              </a:xfrm>
              <a:custGeom>
                <a:avLst/>
                <a:gdLst>
                  <a:gd name="connsiteX0" fmla="*/ 0 w 1292469"/>
                  <a:gd name="connsiteY0" fmla="*/ 17733 h 96864"/>
                  <a:gd name="connsiteX1" fmla="*/ 457200 w 1292469"/>
                  <a:gd name="connsiteY1" fmla="*/ 149 h 96864"/>
                  <a:gd name="connsiteX2" fmla="*/ 949569 w 1292469"/>
                  <a:gd name="connsiteY2" fmla="*/ 26525 h 96864"/>
                  <a:gd name="connsiteX3" fmla="*/ 1292469 w 1292469"/>
                  <a:gd name="connsiteY3" fmla="*/ 96864 h 9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2469" h="96864">
                    <a:moveTo>
                      <a:pt x="0" y="17733"/>
                    </a:moveTo>
                    <a:cubicBezTo>
                      <a:pt x="149469" y="8208"/>
                      <a:pt x="298939" y="-1316"/>
                      <a:pt x="457200" y="149"/>
                    </a:cubicBezTo>
                    <a:cubicBezTo>
                      <a:pt x="615461" y="1614"/>
                      <a:pt x="810358" y="10406"/>
                      <a:pt x="949569" y="26525"/>
                    </a:cubicBezTo>
                    <a:cubicBezTo>
                      <a:pt x="1088780" y="42644"/>
                      <a:pt x="1226527" y="85141"/>
                      <a:pt x="1292469" y="96864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6238997-EF7E-4EA0-88A9-8125EEED15F3}"/>
                  </a:ext>
                </a:extLst>
              </p:cNvPr>
              <p:cNvSpPr/>
              <p:nvPr/>
            </p:nvSpPr>
            <p:spPr>
              <a:xfrm>
                <a:off x="8607669" y="3411415"/>
                <a:ext cx="1441939" cy="330481"/>
              </a:xfrm>
              <a:custGeom>
                <a:avLst/>
                <a:gdLst>
                  <a:gd name="connsiteX0" fmla="*/ 0 w 1441939"/>
                  <a:gd name="connsiteY0" fmla="*/ 175847 h 330481"/>
                  <a:gd name="connsiteX1" fmla="*/ 422031 w 1441939"/>
                  <a:gd name="connsiteY1" fmla="*/ 307731 h 330481"/>
                  <a:gd name="connsiteX2" fmla="*/ 949569 w 1441939"/>
                  <a:gd name="connsiteY2" fmla="*/ 298939 h 330481"/>
                  <a:gd name="connsiteX3" fmla="*/ 1441939 w 1441939"/>
                  <a:gd name="connsiteY3" fmla="*/ 0 h 33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1939" h="330481">
                    <a:moveTo>
                      <a:pt x="0" y="175847"/>
                    </a:moveTo>
                    <a:cubicBezTo>
                      <a:pt x="131885" y="231531"/>
                      <a:pt x="263770" y="287216"/>
                      <a:pt x="422031" y="307731"/>
                    </a:cubicBezTo>
                    <a:cubicBezTo>
                      <a:pt x="580292" y="328246"/>
                      <a:pt x="779584" y="350228"/>
                      <a:pt x="949569" y="298939"/>
                    </a:cubicBezTo>
                    <a:cubicBezTo>
                      <a:pt x="1119554" y="247651"/>
                      <a:pt x="1280746" y="123825"/>
                      <a:pt x="1441939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FEEA196-73ED-4C50-9481-71B52DA73B39}"/>
                  </a:ext>
                </a:extLst>
              </p:cNvPr>
              <p:cNvSpPr/>
              <p:nvPr/>
            </p:nvSpPr>
            <p:spPr>
              <a:xfrm>
                <a:off x="9961685" y="1150614"/>
                <a:ext cx="1380392" cy="2339932"/>
              </a:xfrm>
              <a:custGeom>
                <a:avLst/>
                <a:gdLst>
                  <a:gd name="connsiteX0" fmla="*/ 0 w 1380392"/>
                  <a:gd name="connsiteY0" fmla="*/ 2339932 h 2339932"/>
                  <a:gd name="connsiteX1" fmla="*/ 369277 w 1380392"/>
                  <a:gd name="connsiteY1" fmla="*/ 2023409 h 2339932"/>
                  <a:gd name="connsiteX2" fmla="*/ 553915 w 1380392"/>
                  <a:gd name="connsiteY2" fmla="*/ 1487078 h 2339932"/>
                  <a:gd name="connsiteX3" fmla="*/ 720969 w 1380392"/>
                  <a:gd name="connsiteY3" fmla="*/ 370455 h 2339932"/>
                  <a:gd name="connsiteX4" fmla="*/ 1002323 w 1380392"/>
                  <a:gd name="connsiteY4" fmla="*/ 97894 h 2339932"/>
                  <a:gd name="connsiteX5" fmla="*/ 1380392 w 1380392"/>
                  <a:gd name="connsiteY5" fmla="*/ 18763 h 2339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392" h="2339932">
                    <a:moveTo>
                      <a:pt x="0" y="2339932"/>
                    </a:moveTo>
                    <a:cubicBezTo>
                      <a:pt x="138479" y="2252741"/>
                      <a:pt x="276958" y="2165551"/>
                      <a:pt x="369277" y="2023409"/>
                    </a:cubicBezTo>
                    <a:cubicBezTo>
                      <a:pt x="461596" y="1881267"/>
                      <a:pt x="495300" y="1762570"/>
                      <a:pt x="553915" y="1487078"/>
                    </a:cubicBezTo>
                    <a:cubicBezTo>
                      <a:pt x="612530" y="1211586"/>
                      <a:pt x="646234" y="601986"/>
                      <a:pt x="720969" y="370455"/>
                    </a:cubicBezTo>
                    <a:cubicBezTo>
                      <a:pt x="795704" y="138924"/>
                      <a:pt x="892419" y="156509"/>
                      <a:pt x="1002323" y="97894"/>
                    </a:cubicBezTo>
                    <a:cubicBezTo>
                      <a:pt x="1112227" y="39279"/>
                      <a:pt x="1289538" y="-35456"/>
                      <a:pt x="1380392" y="18763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2EA73859-80B1-4356-BDD7-423B60399D69}"/>
                </a:ext>
              </a:extLst>
            </p:cNvPr>
            <p:cNvSpPr/>
            <p:nvPr/>
          </p:nvSpPr>
          <p:spPr>
            <a:xfrm rot="5400000">
              <a:off x="7916834" y="2541054"/>
              <a:ext cx="96865" cy="1262801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BC73CD-A861-4BFB-9288-A0D637B58D7F}"/>
                </a:ext>
              </a:extLst>
            </p:cNvPr>
            <p:cNvSpPr txBox="1"/>
            <p:nvPr/>
          </p:nvSpPr>
          <p:spPr>
            <a:xfrm>
              <a:off x="7253029" y="2698819"/>
              <a:ext cx="1343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Driven by XX</a:t>
              </a:r>
            </a:p>
          </p:txBody>
        </p:sp>
        <p:sp>
          <p:nvSpPr>
            <p:cNvPr id="35" name="Left Brace 34">
              <a:extLst>
                <a:ext uri="{FF2B5EF4-FFF2-40B4-BE49-F238E27FC236}">
                  <a16:creationId xmlns:a16="http://schemas.microsoft.com/office/drawing/2014/main" id="{07C6033C-F9A3-4B1D-8988-B43AC75CD9D8}"/>
                </a:ext>
              </a:extLst>
            </p:cNvPr>
            <p:cNvSpPr/>
            <p:nvPr/>
          </p:nvSpPr>
          <p:spPr>
            <a:xfrm rot="5400000">
              <a:off x="9227554" y="2821890"/>
              <a:ext cx="71236" cy="1185751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EAA2AF-0B13-4AEC-97BF-75F59C14A159}"/>
                </a:ext>
              </a:extLst>
            </p:cNvPr>
            <p:cNvSpPr txBox="1"/>
            <p:nvPr/>
          </p:nvSpPr>
          <p:spPr>
            <a:xfrm>
              <a:off x="8587266" y="3069193"/>
              <a:ext cx="13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Driven by YY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B392DCB-2AA1-487D-ADE3-AA4937C64685}"/>
                </a:ext>
              </a:extLst>
            </p:cNvPr>
            <p:cNvSpPr txBox="1"/>
            <p:nvPr/>
          </p:nvSpPr>
          <p:spPr>
            <a:xfrm rot="16970536">
              <a:off x="9633934" y="2043719"/>
              <a:ext cx="1340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Driven by ZZ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FDBBF18-D217-4447-BF74-4CEAACDA11CD}"/>
                </a:ext>
              </a:extLst>
            </p:cNvPr>
            <p:cNvSpPr txBox="1"/>
            <p:nvPr/>
          </p:nvSpPr>
          <p:spPr>
            <a:xfrm>
              <a:off x="7397864" y="1226855"/>
              <a:ext cx="3035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Summary: Most Demanding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CDB176E-C498-4DE5-A815-A37DFE6EDC39}"/>
              </a:ext>
            </a:extLst>
          </p:cNvPr>
          <p:cNvSpPr txBox="1"/>
          <p:nvPr/>
        </p:nvSpPr>
        <p:spPr>
          <a:xfrm>
            <a:off x="4435636" y="1238830"/>
            <a:ext cx="3190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Check-boxes for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Sliders for kinematics</a:t>
            </a:r>
          </a:p>
        </p:txBody>
      </p:sp>
    </p:spTree>
    <p:extLst>
      <p:ext uri="{BB962C8B-B14F-4D97-AF65-F5344CB8AC3E}">
        <p14:creationId xmlns:p14="http://schemas.microsoft.com/office/powerpoint/2010/main" val="305478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ACAA-E5C7-49DB-9A5E-6B6E0767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84974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Imagined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3E1A-EE9F-4BB2-903C-3B02C208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8" y="4807383"/>
            <a:ext cx="6439788" cy="1791827"/>
          </a:xfrm>
        </p:spPr>
        <p:txBody>
          <a:bodyPr/>
          <a:lstStyle/>
          <a:p>
            <a:r>
              <a:rPr lang="en-US" dirty="0"/>
              <a:t>User selects any subset of processes</a:t>
            </a:r>
          </a:p>
          <a:p>
            <a:pPr lvl="1"/>
            <a:r>
              <a:rPr lang="en-US" dirty="0"/>
              <a:t>Outputs “</a:t>
            </a:r>
            <a:r>
              <a:rPr lang="en-US" dirty="0">
                <a:solidFill>
                  <a:srgbClr val="FFC000"/>
                </a:solidFill>
              </a:rPr>
              <a:t>Most Demanding</a:t>
            </a:r>
            <a:r>
              <a:rPr lang="en-US" dirty="0"/>
              <a:t>” &amp; Limiting Process.</a:t>
            </a:r>
          </a:p>
          <a:p>
            <a:r>
              <a:rPr lang="en-US" dirty="0"/>
              <a:t>User Overlays each and any </a:t>
            </a:r>
            <a:r>
              <a:rPr lang="en-US" dirty="0">
                <a:solidFill>
                  <a:srgbClr val="7030A0"/>
                </a:solidFill>
              </a:rPr>
              <a:t>detector performance lines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provides COMMON means of reaching consensus.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B9ABD43-04F0-40F7-B9E0-3FF630E4C2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448" y="816638"/>
            <a:ext cx="2639716" cy="17918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93A875-1111-4BC6-9CAB-5C9057C38D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1074" y="1302163"/>
            <a:ext cx="2639716" cy="17918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11D94D-4717-4C1A-8B3B-C762A34EF7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2700" y="1787688"/>
            <a:ext cx="2639716" cy="17918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BF4ECBE-CCDA-4A13-A289-8160D1F311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326" y="2273213"/>
            <a:ext cx="2639716" cy="17918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0DCFC61-6836-4118-8400-D1502CF984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5952" y="2758738"/>
            <a:ext cx="2639716" cy="1791827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C43A5E73-6CE6-4C87-8C98-BDAC13ED0138}"/>
              </a:ext>
            </a:extLst>
          </p:cNvPr>
          <p:cNvSpPr/>
          <p:nvPr/>
        </p:nvSpPr>
        <p:spPr>
          <a:xfrm>
            <a:off x="4975668" y="2089696"/>
            <a:ext cx="1504263" cy="648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A8880526-D993-40DB-95ED-1C2D639CD536}"/>
              </a:ext>
            </a:extLst>
          </p:cNvPr>
          <p:cNvSpPr/>
          <p:nvPr/>
        </p:nvSpPr>
        <p:spPr>
          <a:xfrm>
            <a:off x="589084" y="816637"/>
            <a:ext cx="260363" cy="356193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9D4757-2E68-48E9-9861-590CDAD1FE7B}"/>
              </a:ext>
            </a:extLst>
          </p:cNvPr>
          <p:cNvSpPr txBox="1"/>
          <p:nvPr/>
        </p:nvSpPr>
        <p:spPr>
          <a:xfrm rot="16200000">
            <a:off x="-838917" y="2440429"/>
            <a:ext cx="226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“Physics Collection”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12C6E1D-3062-45A6-8C09-E698C7C81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697" y="600095"/>
            <a:ext cx="3361941" cy="225802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49" name="Arrow: Down 48">
            <a:extLst>
              <a:ext uri="{FF2B5EF4-FFF2-40B4-BE49-F238E27FC236}">
                <a16:creationId xmlns:a16="http://schemas.microsoft.com/office/drawing/2014/main" id="{56695059-8533-4B92-98BF-214E7A11AE99}"/>
              </a:ext>
            </a:extLst>
          </p:cNvPr>
          <p:cNvSpPr/>
          <p:nvPr/>
        </p:nvSpPr>
        <p:spPr>
          <a:xfrm>
            <a:off x="8484576" y="319342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F79DAE8-86A6-4945-BDB6-13605D424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921" y="4307223"/>
            <a:ext cx="3361941" cy="225802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7BE65FA-556B-4A4F-92CA-AC33EEDE42D6}"/>
              </a:ext>
            </a:extLst>
          </p:cNvPr>
          <p:cNvCxnSpPr/>
          <p:nvPr/>
        </p:nvCxnSpPr>
        <p:spPr>
          <a:xfrm>
            <a:off x="8243921" y="6115162"/>
            <a:ext cx="9377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686893D-07D9-4ED4-B4AE-7FE43BD1A3DB}"/>
              </a:ext>
            </a:extLst>
          </p:cNvPr>
          <p:cNvCxnSpPr>
            <a:cxnSpLocks/>
          </p:cNvCxnSpPr>
          <p:nvPr/>
        </p:nvCxnSpPr>
        <p:spPr>
          <a:xfrm>
            <a:off x="9181639" y="5713646"/>
            <a:ext cx="4019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E058127-24C6-4343-9D40-3C2755F766B2}"/>
              </a:ext>
            </a:extLst>
          </p:cNvPr>
          <p:cNvCxnSpPr>
            <a:cxnSpLocks/>
          </p:cNvCxnSpPr>
          <p:nvPr/>
        </p:nvCxnSpPr>
        <p:spPr>
          <a:xfrm>
            <a:off x="9679742" y="4661499"/>
            <a:ext cx="40197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4AB9741-7D7E-40F5-AFF8-A8D617FF1846}"/>
              </a:ext>
            </a:extLst>
          </p:cNvPr>
          <p:cNvCxnSpPr>
            <a:cxnSpLocks/>
          </p:cNvCxnSpPr>
          <p:nvPr/>
        </p:nvCxnSpPr>
        <p:spPr>
          <a:xfrm>
            <a:off x="7443437" y="5956898"/>
            <a:ext cx="8004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741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408</TotalTime>
  <Words>905</Words>
  <Application>Microsoft Office PowerPoint</Application>
  <PresentationFormat>Widescreen</PresentationFormat>
  <Paragraphs>115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Yellow Report PID</vt:lpstr>
      <vt:lpstr>Overview of PID Task for Yellow Report</vt:lpstr>
      <vt:lpstr>Performance Evaluation</vt:lpstr>
      <vt:lpstr>Unsanctioned Code Example</vt:lpstr>
      <vt:lpstr>Simple Macro to Generate the Plot(s)</vt:lpstr>
      <vt:lpstr>Capturing Physics Needs – Slide 1 of 3</vt:lpstr>
      <vt:lpstr>Capturing Physics Needs – Slide 2 of 3</vt:lpstr>
      <vt:lpstr>Capturing Physics Needs – Slide 3 of 3</vt:lpstr>
      <vt:lpstr>Imagined Workflow</vt:lpstr>
      <vt:lpstr>Implementation Scheme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Paper PID</dc:title>
  <dc:creator>Thomas Hemmick</dc:creator>
  <cp:lastModifiedBy>Thomas Hemmick</cp:lastModifiedBy>
  <cp:revision>30</cp:revision>
  <dcterms:created xsi:type="dcterms:W3CDTF">2020-01-17T17:56:09Z</dcterms:created>
  <dcterms:modified xsi:type="dcterms:W3CDTF">2020-02-25T16:25:35Z</dcterms:modified>
</cp:coreProperties>
</file>