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handoutMasterIdLst>
    <p:handoutMasterId r:id="rId26"/>
  </p:handoutMasterIdLst>
  <p:sldIdLst>
    <p:sldId id="775" r:id="rId2"/>
    <p:sldId id="805" r:id="rId3"/>
    <p:sldId id="822" r:id="rId4"/>
    <p:sldId id="823" r:id="rId5"/>
    <p:sldId id="806" r:id="rId6"/>
    <p:sldId id="807" r:id="rId7"/>
    <p:sldId id="808" r:id="rId8"/>
    <p:sldId id="809" r:id="rId9"/>
    <p:sldId id="810" r:id="rId10"/>
    <p:sldId id="811" r:id="rId11"/>
    <p:sldId id="812" r:id="rId12"/>
    <p:sldId id="813" r:id="rId13"/>
    <p:sldId id="814" r:id="rId14"/>
    <p:sldId id="815" r:id="rId15"/>
    <p:sldId id="816" r:id="rId16"/>
    <p:sldId id="817" r:id="rId17"/>
    <p:sldId id="818" r:id="rId18"/>
    <p:sldId id="819" r:id="rId19"/>
    <p:sldId id="820" r:id="rId20"/>
    <p:sldId id="821" r:id="rId21"/>
    <p:sldId id="824" r:id="rId22"/>
    <p:sldId id="825" r:id="rId23"/>
    <p:sldId id="826" r:id="rId24"/>
  </p:sldIdLst>
  <p:sldSz cx="12192000" cy="6858000"/>
  <p:notesSz cx="6858000" cy="9144000"/>
  <p:defaultTextStyle>
    <a:defPPr>
      <a:defRPr lang="en-US"/>
    </a:defPPr>
    <a:lvl1pPr marL="0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8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1" autoAdjust="0"/>
    <p:restoredTop sz="94660"/>
  </p:normalViewPr>
  <p:slideViewPr>
    <p:cSldViewPr snapToGrid="0">
      <p:cViewPr varScale="1">
        <p:scale>
          <a:sx n="136" d="100"/>
          <a:sy n="136" d="100"/>
        </p:scale>
        <p:origin x="-104" y="-4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handoutMaster" Target="handoutMasters/handoutMaster1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BE755F-4627-344B-B331-D4B08A1C30E3}" type="datetimeFigureOut">
              <a:rPr lang="en-US" smtClean="0"/>
              <a:t>2/25/20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4239DB-A4D1-6D46-BF02-EA165BA3BD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3818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634B5A-118C-466E-AB2E-EC4C95E003CA}" type="datetimeFigureOut">
              <a:rPr lang="en-US" smtClean="0"/>
              <a:t>2/25/20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7755B3-7C40-42F6-BB4B-D0436D6E4E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5056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6400" y="762009"/>
            <a:ext cx="11582400" cy="1470025"/>
          </a:xfrm>
          <a:solidFill>
            <a:srgbClr val="3399FF"/>
          </a:solidFill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 sz="4300" b="1">
                <a:solidFill>
                  <a:schemeClr val="tx1"/>
                </a:solidFill>
              </a:defRPr>
            </a:lvl1pPr>
            <a:lvl2pPr marL="6095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0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5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0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5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0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0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2/26/20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PMG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1615D7-3BC1-4233-BC99-0E8D4008AB52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40530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2/26/20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PMG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402D54-6124-4A07-84DF-DC258B2E3D64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478513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40800" y="884248"/>
            <a:ext cx="2641600" cy="56689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884237"/>
            <a:ext cx="7721600" cy="56689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2/26/20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PMG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8D13BC-AB3C-4A21-AA4D-4F8B67A1572E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880469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2/26/20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PMG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932B3A-BA38-40C7-ADEE-2A1902CEB265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085971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124203"/>
            <a:ext cx="10363200" cy="762000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6400" y="762001"/>
            <a:ext cx="11480800" cy="609600"/>
          </a:xfrm>
          <a:solidFill>
            <a:srgbClr val="3399FF"/>
          </a:solidFill>
        </p:spPr>
        <p:txBody>
          <a:bodyPr anchor="b"/>
          <a:lstStyle>
            <a:lvl1pPr marL="0" indent="0" algn="ctr">
              <a:buNone/>
              <a:defRPr sz="3200" b="1">
                <a:solidFill>
                  <a:schemeClr val="bg1"/>
                </a:solidFill>
              </a:defRPr>
            </a:lvl1pPr>
            <a:lvl2pPr marL="609507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01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52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803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54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705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5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06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2/26/20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PMG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3FCDEC-F6B6-422E-BA54-90C8645EF9E1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02747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2/26/20</a:t>
            </a:r>
            <a:endParaRPr lang="en-US" alt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PMG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CB7689-1836-4D61-9E3B-BD5F97E6A309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070225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07" indent="0">
              <a:buNone/>
              <a:defRPr sz="2700" b="1"/>
            </a:lvl2pPr>
            <a:lvl3pPr marL="1219018" indent="0">
              <a:buNone/>
              <a:defRPr sz="2400" b="1"/>
            </a:lvl3pPr>
            <a:lvl4pPr marL="1828528" indent="0">
              <a:buNone/>
              <a:defRPr sz="2100" b="1"/>
            </a:lvl4pPr>
            <a:lvl5pPr marL="2438038" indent="0">
              <a:buNone/>
              <a:defRPr sz="2100" b="1"/>
            </a:lvl5pPr>
            <a:lvl6pPr marL="3047544" indent="0">
              <a:buNone/>
              <a:defRPr sz="2100" b="1"/>
            </a:lvl6pPr>
            <a:lvl7pPr marL="3657051" indent="0">
              <a:buNone/>
              <a:defRPr sz="2100" b="1"/>
            </a:lvl7pPr>
            <a:lvl8pPr marL="4266560" indent="0">
              <a:buNone/>
              <a:defRPr sz="2100" b="1"/>
            </a:lvl8pPr>
            <a:lvl9pPr marL="4876069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80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07" indent="0">
              <a:buNone/>
              <a:defRPr sz="2700" b="1"/>
            </a:lvl2pPr>
            <a:lvl3pPr marL="1219018" indent="0">
              <a:buNone/>
              <a:defRPr sz="2400" b="1"/>
            </a:lvl3pPr>
            <a:lvl4pPr marL="1828528" indent="0">
              <a:buNone/>
              <a:defRPr sz="2100" b="1"/>
            </a:lvl4pPr>
            <a:lvl5pPr marL="2438038" indent="0">
              <a:buNone/>
              <a:defRPr sz="2100" b="1"/>
            </a:lvl5pPr>
            <a:lvl6pPr marL="3047544" indent="0">
              <a:buNone/>
              <a:defRPr sz="2100" b="1"/>
            </a:lvl6pPr>
            <a:lvl7pPr marL="3657051" indent="0">
              <a:buNone/>
              <a:defRPr sz="2100" b="1"/>
            </a:lvl7pPr>
            <a:lvl8pPr marL="4266560" indent="0">
              <a:buNone/>
              <a:defRPr sz="2100" b="1"/>
            </a:lvl8pPr>
            <a:lvl9pPr marL="4876069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80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2/26/20</a:t>
            </a:r>
            <a:endParaRPr lang="en-US" alt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PMG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E62ED1-0628-4F6E-8766-956371ABBD5B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72234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2/26/20</a:t>
            </a:r>
            <a:endParaRPr lang="en-US" alt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267200" y="6569076"/>
            <a:ext cx="38608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PMG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E0C637-5835-444B-B8C0-92C25AFA2084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370980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2/26/20</a:t>
            </a:r>
            <a:endParaRPr lang="en-US" alt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PMG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AE5DAE-5A25-4D93-A5BA-3F3E3A62C8C6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104123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15" y="273052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7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15" y="1435113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507" indent="0">
              <a:buNone/>
              <a:defRPr sz="1600"/>
            </a:lvl2pPr>
            <a:lvl3pPr marL="1219018" indent="0">
              <a:buNone/>
              <a:defRPr sz="1300"/>
            </a:lvl3pPr>
            <a:lvl4pPr marL="1828528" indent="0">
              <a:buNone/>
              <a:defRPr sz="1200"/>
            </a:lvl4pPr>
            <a:lvl5pPr marL="2438038" indent="0">
              <a:buNone/>
              <a:defRPr sz="1200"/>
            </a:lvl5pPr>
            <a:lvl6pPr marL="3047544" indent="0">
              <a:buNone/>
              <a:defRPr sz="1200"/>
            </a:lvl6pPr>
            <a:lvl7pPr marL="3657051" indent="0">
              <a:buNone/>
              <a:defRPr sz="1200"/>
            </a:lvl7pPr>
            <a:lvl8pPr marL="4266560" indent="0">
              <a:buNone/>
              <a:defRPr sz="1200"/>
            </a:lvl8pPr>
            <a:lvl9pPr marL="4876069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2/26/20</a:t>
            </a:r>
            <a:endParaRPr lang="en-US" alt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PMG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12F53E-39E3-4364-949C-11FEB55F8985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125153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5029201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438400" y="914400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4300"/>
            </a:lvl1pPr>
            <a:lvl2pPr marL="609507" indent="0">
              <a:buNone/>
              <a:defRPr sz="3700"/>
            </a:lvl2pPr>
            <a:lvl3pPr marL="1219018" indent="0">
              <a:buNone/>
              <a:defRPr sz="3200"/>
            </a:lvl3pPr>
            <a:lvl4pPr marL="1828528" indent="0">
              <a:buNone/>
              <a:defRPr sz="2700"/>
            </a:lvl4pPr>
            <a:lvl5pPr marL="2438038" indent="0">
              <a:buNone/>
              <a:defRPr sz="2700"/>
            </a:lvl5pPr>
            <a:lvl6pPr marL="3047544" indent="0">
              <a:buNone/>
              <a:defRPr sz="2700"/>
            </a:lvl6pPr>
            <a:lvl7pPr marL="3657051" indent="0">
              <a:buNone/>
              <a:defRPr sz="2700"/>
            </a:lvl7pPr>
            <a:lvl8pPr marL="4266560" indent="0">
              <a:buNone/>
              <a:defRPr sz="2700"/>
            </a:lvl8pPr>
            <a:lvl9pPr marL="4876069" indent="0">
              <a:buNone/>
              <a:defRPr sz="27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8400" y="5638811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507" indent="0">
              <a:buNone/>
              <a:defRPr sz="1600"/>
            </a:lvl2pPr>
            <a:lvl3pPr marL="1219018" indent="0">
              <a:buNone/>
              <a:defRPr sz="1300"/>
            </a:lvl3pPr>
            <a:lvl4pPr marL="1828528" indent="0">
              <a:buNone/>
              <a:defRPr sz="1200"/>
            </a:lvl4pPr>
            <a:lvl5pPr marL="2438038" indent="0">
              <a:buNone/>
              <a:defRPr sz="1200"/>
            </a:lvl5pPr>
            <a:lvl6pPr marL="3047544" indent="0">
              <a:buNone/>
              <a:defRPr sz="1200"/>
            </a:lvl6pPr>
            <a:lvl7pPr marL="3657051" indent="0">
              <a:buNone/>
              <a:defRPr sz="1200"/>
            </a:lvl7pPr>
            <a:lvl8pPr marL="4266560" indent="0">
              <a:buNone/>
              <a:defRPr sz="1200"/>
            </a:lvl8pPr>
            <a:lvl9pPr marL="4876069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2/26/20</a:t>
            </a:r>
            <a:endParaRPr lang="en-US" alt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PMG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7F5ED1-7F2B-4A78-A513-4A7819BDBA8F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762172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33349"/>
            <a:ext cx="10972800" cy="72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8" tIns="45715" rIns="91428" bIns="4571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8" tIns="45715" rIns="91428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629400"/>
            <a:ext cx="2844800" cy="228600"/>
          </a:xfrm>
          <a:prstGeom prst="rect">
            <a:avLst/>
          </a:prstGeom>
        </p:spPr>
        <p:txBody>
          <a:bodyPr vert="horz" wrap="square" lIns="91428" tIns="45715" rIns="91428" bIns="45715" numCol="1" anchor="ctr" anchorCtr="0" compatLnSpc="1">
            <a:prstTxWarp prst="textNoShape">
              <a:avLst/>
            </a:prstTxWarp>
          </a:bodyPr>
          <a:lstStyle>
            <a:lvl1pPr>
              <a:defRPr sz="16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r>
              <a:rPr lang="en-US" altLang="en-US" smtClean="0"/>
              <a:t>2/26/20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28041" y="6553209"/>
            <a:ext cx="3860800" cy="276225"/>
          </a:xfrm>
          <a:prstGeom prst="rect">
            <a:avLst/>
          </a:prstGeom>
        </p:spPr>
        <p:txBody>
          <a:bodyPr vert="horz" lIns="91428" tIns="45715" rIns="91428" bIns="45715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PMG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79741" y="6492876"/>
            <a:ext cx="712259" cy="365125"/>
          </a:xfrm>
          <a:prstGeom prst="rect">
            <a:avLst/>
          </a:prstGeom>
        </p:spPr>
        <p:txBody>
          <a:bodyPr vert="horz" wrap="square" lIns="91428" tIns="45715" rIns="91428" bIns="45715" numCol="1" anchor="ctr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chemeClr val="tx1"/>
                </a:solidFill>
              </a:defRPr>
            </a:lvl1pPr>
          </a:lstStyle>
          <a:p>
            <a:fld id="{C3C23168-0BC3-45A3-990F-8F7CC9491814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  <p:cxnSp>
        <p:nvCxnSpPr>
          <p:cNvPr id="7" name="Straight Connector 6"/>
          <p:cNvCxnSpPr>
            <a:cxnSpLocks noChangeShapeType="1"/>
          </p:cNvCxnSpPr>
          <p:nvPr/>
        </p:nvCxnSpPr>
        <p:spPr bwMode="auto">
          <a:xfrm>
            <a:off x="402180" y="762000"/>
            <a:ext cx="11512551" cy="0"/>
          </a:xfrm>
          <a:prstGeom prst="line">
            <a:avLst/>
          </a:prstGeom>
          <a:noFill/>
          <a:ln w="28575">
            <a:solidFill>
              <a:srgbClr val="0080FF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9" name="Picture 2" descr="https://www.sphenix.bnl.gov/web/system/files/u7/sphenix-logo-white-bg.png">
            <a:extLst>
              <a:ext uri="{FF2B5EF4-FFF2-40B4-BE49-F238E27FC236}">
                <a16:creationId xmlns:a16="http://schemas.microsoft.com/office/drawing/2014/main" xmlns="" id="{E21E0E1C-C51F-4944-BAEC-913171417A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00" y="1"/>
            <a:ext cx="1939445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8604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5900" kern="1200">
          <a:solidFill>
            <a:schemeClr val="tx1"/>
          </a:solidFill>
          <a:latin typeface="+mj-lt"/>
          <a:ea typeface="MS PGothic" pitchFamily="34" charset="-128"/>
          <a:cs typeface="MS PGothic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5pPr>
      <a:lvl6pPr marL="609507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charset="0"/>
          <a:ea typeface="ＭＳ Ｐゴシック" charset="0"/>
        </a:defRPr>
      </a:lvl6pPr>
      <a:lvl7pPr marL="1219018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charset="0"/>
          <a:ea typeface="ＭＳ Ｐゴシック" charset="0"/>
        </a:defRPr>
      </a:lvl7pPr>
      <a:lvl8pPr marL="1828528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charset="0"/>
          <a:ea typeface="ＭＳ Ｐゴシック" charset="0"/>
        </a:defRPr>
      </a:lvl8pPr>
      <a:lvl9pPr marL="2438038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charset="0"/>
          <a:ea typeface="ＭＳ Ｐゴシック" charset="0"/>
        </a:defRPr>
      </a:lvl9pPr>
    </p:titleStyle>
    <p:bodyStyle>
      <a:lvl1pPr marL="457131" indent="-457131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990454" indent="-380944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700" b="1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523773" indent="-304755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b="1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2133280" indent="-304755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100" b="1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742790" indent="-304755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900" b="1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3352296" indent="-304755" algn="l" defTabSz="1219018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806" indent="-304755" algn="l" defTabSz="1219018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316" indent="-304755" algn="l" defTabSz="1219018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824" indent="-304755" algn="l" defTabSz="1219018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07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018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528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038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544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051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560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069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7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2">
            <a:extLst>
              <a:ext uri="{FF2B5EF4-FFF2-40B4-BE49-F238E27FC236}">
                <a16:creationId xmlns:a16="http://schemas.microsoft.com/office/drawing/2014/main" xmlns="" id="{F341C2CC-422C-40DE-A02E-019672F6B4B1}"/>
              </a:ext>
            </a:extLst>
          </p:cNvPr>
          <p:cNvSpPr txBox="1">
            <a:spLocks/>
          </p:cNvSpPr>
          <p:nvPr/>
        </p:nvSpPr>
        <p:spPr bwMode="auto">
          <a:xfrm>
            <a:off x="383117" y="762002"/>
            <a:ext cx="11605683" cy="1282095"/>
          </a:xfrm>
          <a:prstGeom prst="rect">
            <a:avLst/>
          </a:prstGeom>
          <a:solidFill>
            <a:srgbClr val="33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8" tIns="45715" rIns="91428" bIns="45715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867" kern="1200">
                <a:solidFill>
                  <a:schemeClr val="tx1"/>
                </a:solidFill>
                <a:latin typeface="+mj-lt"/>
                <a:ea typeface="MS PGothic" pitchFamily="34" charset="-128"/>
                <a:cs typeface="MS PGothic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867">
                <a:solidFill>
                  <a:schemeClr val="tx1"/>
                </a:solidFill>
                <a:latin typeface="Calibri" charset="0"/>
                <a:ea typeface="MS PGothic" pitchFamily="34" charset="-128"/>
                <a:cs typeface="MS PGothic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867">
                <a:solidFill>
                  <a:schemeClr val="tx1"/>
                </a:solidFill>
                <a:latin typeface="Calibri" charset="0"/>
                <a:ea typeface="MS PGothic" pitchFamily="34" charset="-128"/>
                <a:cs typeface="MS PGothic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867">
                <a:solidFill>
                  <a:schemeClr val="tx1"/>
                </a:solidFill>
                <a:latin typeface="Calibri" charset="0"/>
                <a:ea typeface="MS PGothic" pitchFamily="34" charset="-128"/>
                <a:cs typeface="MS PGothic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867">
                <a:solidFill>
                  <a:schemeClr val="tx1"/>
                </a:solidFill>
                <a:latin typeface="Calibri" charset="0"/>
                <a:ea typeface="MS PGothic" pitchFamily="34" charset="-128"/>
                <a:cs typeface="MS PGothic" charset="0"/>
              </a:defRPr>
            </a:lvl5pPr>
            <a:lvl6pPr marL="609523" algn="ctr" rtl="0" fontAlgn="base">
              <a:spcBef>
                <a:spcPct val="0"/>
              </a:spcBef>
              <a:spcAft>
                <a:spcPct val="0"/>
              </a:spcAft>
              <a:defRPr sz="5867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1219048" algn="ctr" rtl="0" fontAlgn="base">
              <a:spcBef>
                <a:spcPct val="0"/>
              </a:spcBef>
              <a:spcAft>
                <a:spcPct val="0"/>
              </a:spcAft>
              <a:defRPr sz="5867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828573" algn="ctr" rtl="0" fontAlgn="base">
              <a:spcBef>
                <a:spcPct val="0"/>
              </a:spcBef>
              <a:spcAft>
                <a:spcPct val="0"/>
              </a:spcAft>
              <a:defRPr sz="5867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2438098" algn="ctr" rtl="0" fontAlgn="base">
              <a:spcBef>
                <a:spcPct val="0"/>
              </a:spcBef>
              <a:spcAft>
                <a:spcPct val="0"/>
              </a:spcAft>
              <a:defRPr sz="5867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US" sz="4000" dirty="0">
                <a:solidFill>
                  <a:schemeClr val="bg1"/>
                </a:solidFill>
              </a:rPr>
              <a:t>sPHENIX </a:t>
            </a:r>
            <a:r>
              <a:rPr lang="en-US" sz="4000" dirty="0">
                <a:solidFill>
                  <a:schemeClr val="bg1"/>
                </a:solidFill>
              </a:rPr>
              <a:t>PMG Meeting</a:t>
            </a:r>
            <a:endParaRPr lang="en-US" sz="4000" dirty="0">
              <a:solidFill>
                <a:schemeClr val="bg1"/>
              </a:solidFill>
            </a:endParaRPr>
          </a:p>
          <a:p>
            <a:pPr algn="ctr"/>
            <a:r>
              <a:rPr lang="en-US" sz="4000" dirty="0">
                <a:solidFill>
                  <a:schemeClr val="bg1"/>
                </a:solidFill>
              </a:rPr>
              <a:t> 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xmlns="" id="{93BE53E5-D711-47CF-A0B3-B7AD942192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55835" y="6581777"/>
            <a:ext cx="2005263" cy="276225"/>
          </a:xfrm>
        </p:spPr>
        <p:txBody>
          <a:bodyPr/>
          <a:lstStyle/>
          <a:p>
            <a:pPr>
              <a:defRPr/>
            </a:pPr>
            <a:r>
              <a:rPr lang="en-US" dirty="0"/>
              <a:t>PMG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230BA8A-118D-43ED-8CAD-5815ECAA5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79741" y="6499190"/>
            <a:ext cx="712259" cy="365125"/>
          </a:xfrm>
        </p:spPr>
        <p:txBody>
          <a:bodyPr/>
          <a:lstStyle/>
          <a:p>
            <a:fld id="{4B932B3A-BA38-40C7-ADEE-2A1902CEB265}" type="slidenum">
              <a:rPr lang="en-US" altLang="en-US" smtClean="0"/>
              <a:pPr/>
              <a:t>1</a:t>
            </a:fld>
            <a:endParaRPr lang="en-US" alt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8D97212B-F299-4E33-A618-9F8BA7B146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2/26/20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914115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xmlns="" id="{5AF36360-83C2-4913-8A95-B933CB430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3349"/>
            <a:ext cx="10972800" cy="728663"/>
          </a:xfrm>
        </p:spPr>
        <p:txBody>
          <a:bodyPr/>
          <a:lstStyle/>
          <a:p>
            <a:r>
              <a:rPr lang="en-US" sz="3200" dirty="0"/>
              <a:t>Milestones Status – 1008 Infra and Facility Upgrade</a:t>
            </a: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xmlns="" id="{7DA745C9-D0E5-464F-9DC4-A0C6BDC91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79741" y="6492876"/>
            <a:ext cx="712259" cy="365125"/>
          </a:xfrm>
        </p:spPr>
        <p:txBody>
          <a:bodyPr/>
          <a:lstStyle/>
          <a:p>
            <a:fld id="{4B932B3A-BA38-40C7-ADEE-2A1902CEB265}" type="slidenum">
              <a:rPr lang="en-US" altLang="en-US" smtClean="0"/>
              <a:pPr/>
              <a:t>10</a:t>
            </a:fld>
            <a:endParaRPr lang="en-US" altLang="en-US" dirty="0"/>
          </a:p>
        </p:txBody>
      </p:sp>
      <p:sp>
        <p:nvSpPr>
          <p:cNvPr id="9" name="Footer Placeholder 2">
            <a:extLst>
              <a:ext uri="{FF2B5EF4-FFF2-40B4-BE49-F238E27FC236}">
                <a16:creationId xmlns:a16="http://schemas.microsoft.com/office/drawing/2014/main" xmlns="" id="{0FF6AAB0-3B80-4721-8B14-BFA944AFE4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973691" y="6581777"/>
            <a:ext cx="2005263" cy="2762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PMG</a:t>
            </a:r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F670B067-67E8-41BA-BE06-21ADFCBF3854}"/>
              </a:ext>
            </a:extLst>
          </p:cNvPr>
          <p:cNvCxnSpPr/>
          <p:nvPr/>
        </p:nvCxnSpPr>
        <p:spPr>
          <a:xfrm>
            <a:off x="264696" y="689811"/>
            <a:ext cx="11215045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BDC47429-14A4-4B93-B820-365F04F3E9AC}"/>
              </a:ext>
            </a:extLst>
          </p:cNvPr>
          <p:cNvGraphicFramePr>
            <a:graphicFrameLocks noGrp="1"/>
          </p:cNvGraphicFramePr>
          <p:nvPr/>
        </p:nvGraphicFramePr>
        <p:xfrm>
          <a:off x="453779" y="762011"/>
          <a:ext cx="10972802" cy="5364151"/>
        </p:xfrm>
        <a:graphic>
          <a:graphicData uri="http://schemas.openxmlformats.org/drawingml/2006/table">
            <a:tbl>
              <a:tblPr/>
              <a:tblGrid>
                <a:gridCol w="331255">
                  <a:extLst>
                    <a:ext uri="{9D8B030D-6E8A-4147-A177-3AD203B41FA5}">
                      <a16:colId xmlns:a16="http://schemas.microsoft.com/office/drawing/2014/main" xmlns="" val="642255665"/>
                    </a:ext>
                  </a:extLst>
                </a:gridCol>
                <a:gridCol w="828136">
                  <a:extLst>
                    <a:ext uri="{9D8B030D-6E8A-4147-A177-3AD203B41FA5}">
                      <a16:colId xmlns:a16="http://schemas.microsoft.com/office/drawing/2014/main" xmlns="" val="1390694059"/>
                    </a:ext>
                  </a:extLst>
                </a:gridCol>
                <a:gridCol w="4654123">
                  <a:extLst>
                    <a:ext uri="{9D8B030D-6E8A-4147-A177-3AD203B41FA5}">
                      <a16:colId xmlns:a16="http://schemas.microsoft.com/office/drawing/2014/main" xmlns="" val="140244040"/>
                    </a:ext>
                  </a:extLst>
                </a:gridCol>
                <a:gridCol w="778448">
                  <a:extLst>
                    <a:ext uri="{9D8B030D-6E8A-4147-A177-3AD203B41FA5}">
                      <a16:colId xmlns:a16="http://schemas.microsoft.com/office/drawing/2014/main" xmlns="" val="1989400048"/>
                    </a:ext>
                  </a:extLst>
                </a:gridCol>
                <a:gridCol w="778448">
                  <a:extLst>
                    <a:ext uri="{9D8B030D-6E8A-4147-A177-3AD203B41FA5}">
                      <a16:colId xmlns:a16="http://schemas.microsoft.com/office/drawing/2014/main" xmlns="" val="1302809760"/>
                    </a:ext>
                  </a:extLst>
                </a:gridCol>
                <a:gridCol w="778448">
                  <a:extLst>
                    <a:ext uri="{9D8B030D-6E8A-4147-A177-3AD203B41FA5}">
                      <a16:colId xmlns:a16="http://schemas.microsoft.com/office/drawing/2014/main" xmlns="" val="1935286572"/>
                    </a:ext>
                  </a:extLst>
                </a:gridCol>
                <a:gridCol w="737041">
                  <a:extLst>
                    <a:ext uri="{9D8B030D-6E8A-4147-A177-3AD203B41FA5}">
                      <a16:colId xmlns:a16="http://schemas.microsoft.com/office/drawing/2014/main" xmlns="" val="3989943599"/>
                    </a:ext>
                  </a:extLst>
                </a:gridCol>
                <a:gridCol w="2086903">
                  <a:extLst>
                    <a:ext uri="{9D8B030D-6E8A-4147-A177-3AD203B41FA5}">
                      <a16:colId xmlns:a16="http://schemas.microsoft.com/office/drawing/2014/main" xmlns="" val="106335063"/>
                    </a:ext>
                  </a:extLst>
                </a:gridCol>
              </a:tblGrid>
              <a:tr h="53641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</a:t>
                      </a:r>
                    </a:p>
                  </a:txBody>
                  <a:tcPr marL="6035" marR="6035" marT="6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WBS</a:t>
                      </a:r>
                    </a:p>
                  </a:txBody>
                  <a:tcPr marL="6035" marR="6035" marT="6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Milestone Name</a:t>
                      </a:r>
                    </a:p>
                  </a:txBody>
                  <a:tcPr marL="6035" marR="6035" marT="6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Target Milestone Date</a:t>
                      </a:r>
                    </a:p>
                  </a:txBody>
                  <a:tcPr marL="6035" marR="6035" marT="6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Forecast</a:t>
                      </a:r>
                    </a:p>
                  </a:txBody>
                  <a:tcPr marL="6035" marR="6035" marT="6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Actual Finish</a:t>
                      </a:r>
                    </a:p>
                  </a:txBody>
                  <a:tcPr marL="6035" marR="6035" marT="6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Variance </a:t>
                      </a:r>
                      <a:b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(in work days)</a:t>
                      </a:r>
                    </a:p>
                  </a:txBody>
                  <a:tcPr marL="6035" marR="6035" marT="6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Comments</a:t>
                      </a:r>
                    </a:p>
                  </a:txBody>
                  <a:tcPr marL="6035" marR="6035" marT="6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60485988"/>
                  </a:ext>
                </a:extLst>
              </a:tr>
              <a:tr h="178805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035" marR="6035" marT="60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2.03.03</a:t>
                      </a:r>
                    </a:p>
                  </a:txBody>
                  <a:tcPr marL="6035" marR="6035" marT="60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Completion of Outer HCAL Sector Mechanical Structure Procurement</a:t>
                      </a:r>
                    </a:p>
                  </a:txBody>
                  <a:tcPr marL="6035" marR="6035" marT="60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30-Sep-19</a:t>
                      </a:r>
                    </a:p>
                  </a:txBody>
                  <a:tcPr marL="6035" marR="6035" marT="60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03-Sep-19 A</a:t>
                      </a:r>
                    </a:p>
                  </a:txBody>
                  <a:tcPr marL="6035" marR="6035" marT="60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3-Sep-19</a:t>
                      </a:r>
                    </a:p>
                  </a:txBody>
                  <a:tcPr marL="6035" marR="6035" marT="60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6035" marR="6035" marT="60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35" marR="6035" marT="60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124442451"/>
                  </a:ext>
                </a:extLst>
              </a:tr>
              <a:tr h="178805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035" marR="6035" marT="60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2.03.02</a:t>
                      </a:r>
                    </a:p>
                  </a:txBody>
                  <a:tcPr marL="6035" marR="6035" marT="60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Magnet Supports Released for Production (Milestone)</a:t>
                      </a:r>
                    </a:p>
                  </a:txBody>
                  <a:tcPr marL="6035" marR="6035" marT="60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31-Jul-20</a:t>
                      </a:r>
                    </a:p>
                  </a:txBody>
                  <a:tcPr marL="6035" marR="6035" marT="60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2-Jul-20</a:t>
                      </a:r>
                    </a:p>
                  </a:txBody>
                  <a:tcPr marL="6035" marR="6035" marT="60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35" marR="6035" marT="60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6035" marR="6035" marT="60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35" marR="6035" marT="60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508790786"/>
                  </a:ext>
                </a:extLst>
              </a:tr>
              <a:tr h="178805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035" marR="6035" marT="60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2.02.03.04.01</a:t>
                      </a:r>
                    </a:p>
                  </a:txBody>
                  <a:tcPr marL="6035" marR="6035" marT="60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Completed - (Controls Hardware) Power distribution drawings</a:t>
                      </a:r>
                    </a:p>
                  </a:txBody>
                  <a:tcPr marL="6035" marR="6035" marT="60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31-Oct-20</a:t>
                      </a:r>
                    </a:p>
                  </a:txBody>
                  <a:tcPr marL="6035" marR="6035" marT="60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20-Jul-20</a:t>
                      </a:r>
                    </a:p>
                  </a:txBody>
                  <a:tcPr marL="6035" marR="6035" marT="60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35" marR="6035" marT="60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</a:t>
                      </a:r>
                    </a:p>
                  </a:txBody>
                  <a:tcPr marL="6035" marR="6035" marT="60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35" marR="6035" marT="60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763018123"/>
                  </a:ext>
                </a:extLst>
              </a:tr>
              <a:tr h="178805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035" marR="6035" marT="60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2.03.01</a:t>
                      </a:r>
                    </a:p>
                  </a:txBody>
                  <a:tcPr marL="6035" marR="6035" marT="60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Completed - Steel Track Modifications</a:t>
                      </a:r>
                    </a:p>
                  </a:txBody>
                  <a:tcPr marL="6035" marR="6035" marT="60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30-Nov-20</a:t>
                      </a:r>
                    </a:p>
                  </a:txBody>
                  <a:tcPr marL="6035" marR="6035" marT="60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5-Nov-20</a:t>
                      </a:r>
                    </a:p>
                  </a:txBody>
                  <a:tcPr marL="6035" marR="6035" marT="60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35" marR="6035" marT="60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6035" marR="6035" marT="60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35" marR="6035" marT="60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011191470"/>
                  </a:ext>
                </a:extLst>
              </a:tr>
              <a:tr h="178805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6035" marR="6035" marT="60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2.04.02.01</a:t>
                      </a:r>
                    </a:p>
                  </a:txBody>
                  <a:tcPr marL="6035" marR="6035" marT="60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Magnet cryo, electrical and control structural support components Ready for Installation</a:t>
                      </a:r>
                    </a:p>
                  </a:txBody>
                  <a:tcPr marL="6035" marR="6035" marT="60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31-Mar-21</a:t>
                      </a:r>
                    </a:p>
                  </a:txBody>
                  <a:tcPr marL="6035" marR="6035" marT="60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30-Oct-20</a:t>
                      </a:r>
                    </a:p>
                  </a:txBody>
                  <a:tcPr marL="6035" marR="6035" marT="60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35" marR="6035" marT="60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6035" marR="6035" marT="60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35" marR="6035" marT="60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274179112"/>
                  </a:ext>
                </a:extLst>
              </a:tr>
              <a:tr h="178805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6035" marR="6035" marT="60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2.03.02</a:t>
                      </a:r>
                    </a:p>
                  </a:txBody>
                  <a:tcPr marL="6035" marR="6035" marT="60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IHCal Structural Support Components Ready for Installation</a:t>
                      </a:r>
                    </a:p>
                  </a:txBody>
                  <a:tcPr marL="6035" marR="6035" marT="60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31-Mar-21</a:t>
                      </a:r>
                    </a:p>
                  </a:txBody>
                  <a:tcPr marL="6035" marR="6035" marT="60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1-Mar-21</a:t>
                      </a:r>
                    </a:p>
                  </a:txBody>
                  <a:tcPr marL="6035" marR="6035" marT="60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35" marR="6035" marT="60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6035" marR="6035" marT="60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35" marR="6035" marT="60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290508061"/>
                  </a:ext>
                </a:extLst>
              </a:tr>
              <a:tr h="178805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6035" marR="6035" marT="60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2.05.04</a:t>
                      </a:r>
                    </a:p>
                  </a:txBody>
                  <a:tcPr marL="6035" marR="6035" marT="60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Outer </a:t>
                      </a: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HCal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Sectors Ready for Installation</a:t>
                      </a:r>
                    </a:p>
                  </a:txBody>
                  <a:tcPr marL="6035" marR="6035" marT="60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30-Apr-21</a:t>
                      </a:r>
                    </a:p>
                  </a:txBody>
                  <a:tcPr marL="6035" marR="6035" marT="60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19-Aug-20</a:t>
                      </a:r>
                    </a:p>
                  </a:txBody>
                  <a:tcPr marL="6035" marR="6035" marT="60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35" marR="6035" marT="60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172</a:t>
                      </a:r>
                    </a:p>
                  </a:txBody>
                  <a:tcPr marL="6035" marR="6035" marT="60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35" marR="6035" marT="60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811775435"/>
                  </a:ext>
                </a:extLst>
              </a:tr>
              <a:tr h="178805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6035" marR="6035" marT="60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2.03.01</a:t>
                      </a:r>
                    </a:p>
                  </a:txBody>
                  <a:tcPr marL="6035" marR="6035" marT="60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Carriage Cradle - Components Ready for Installation</a:t>
                      </a:r>
                    </a:p>
                  </a:txBody>
                  <a:tcPr marL="6035" marR="6035" marT="60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31-May-21</a:t>
                      </a:r>
                    </a:p>
                  </a:txBody>
                  <a:tcPr marL="6035" marR="6035" marT="60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24-Feb-21</a:t>
                      </a:r>
                    </a:p>
                  </a:txBody>
                  <a:tcPr marL="6035" marR="6035" marT="60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35" marR="6035" marT="60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</a:t>
                      </a:r>
                    </a:p>
                  </a:txBody>
                  <a:tcPr marL="6035" marR="6035" marT="60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35" marR="6035" marT="60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562430"/>
                  </a:ext>
                </a:extLst>
              </a:tr>
              <a:tr h="178805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6035" marR="6035" marT="60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2.03.05</a:t>
                      </a:r>
                    </a:p>
                  </a:txBody>
                  <a:tcPr marL="6035" marR="6035" marT="60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CC Bridge, Mid Platforms &amp; Access - Ready for Installation</a:t>
                      </a:r>
                    </a:p>
                  </a:txBody>
                  <a:tcPr marL="6035" marR="6035" marT="60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31-Oct-21</a:t>
                      </a:r>
                    </a:p>
                  </a:txBody>
                  <a:tcPr marL="6035" marR="6035" marT="60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20-Apr-21</a:t>
                      </a:r>
                    </a:p>
                  </a:txBody>
                  <a:tcPr marL="6035" marR="6035" marT="60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35" marR="6035" marT="60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134</a:t>
                      </a:r>
                    </a:p>
                  </a:txBody>
                  <a:tcPr marL="6035" marR="6035" marT="60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35" marR="6035" marT="60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753695167"/>
                  </a:ext>
                </a:extLst>
              </a:tr>
              <a:tr h="178805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6035" marR="6035" marT="60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2.02.03.02.04.02</a:t>
                      </a:r>
                    </a:p>
                  </a:txBody>
                  <a:tcPr marL="6035" marR="6035" marT="60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Completed - Procure LN2 supply transfer line system - Phase 5 - Shipping - Delivery Acceptance</a:t>
                      </a:r>
                    </a:p>
                  </a:txBody>
                  <a:tcPr marL="6035" marR="6035" marT="60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30-Nov-21</a:t>
                      </a:r>
                    </a:p>
                  </a:txBody>
                  <a:tcPr marL="6035" marR="6035" marT="60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2-Sep-21</a:t>
                      </a:r>
                    </a:p>
                  </a:txBody>
                  <a:tcPr marL="6035" marR="6035" marT="60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35" marR="6035" marT="60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</a:t>
                      </a:r>
                    </a:p>
                  </a:txBody>
                  <a:tcPr marL="6035" marR="6035" marT="60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35" marR="6035" marT="60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933068793"/>
                  </a:ext>
                </a:extLst>
              </a:tr>
              <a:tr h="178805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6035" marR="6035" marT="60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2.05.05</a:t>
                      </a:r>
                    </a:p>
                  </a:txBody>
                  <a:tcPr marL="6035" marR="6035" marT="60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Completed - Install SC Magnet on Cradle</a:t>
                      </a:r>
                    </a:p>
                  </a:txBody>
                  <a:tcPr marL="6035" marR="6035" marT="60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30-Nov-21</a:t>
                      </a:r>
                    </a:p>
                  </a:txBody>
                  <a:tcPr marL="6035" marR="6035" marT="60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17-Sep-21</a:t>
                      </a:r>
                    </a:p>
                  </a:txBody>
                  <a:tcPr marL="6035" marR="6035" marT="60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35" marR="6035" marT="60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</a:t>
                      </a:r>
                    </a:p>
                  </a:txBody>
                  <a:tcPr marL="6035" marR="6035" marT="60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35" marR="6035" marT="60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823530942"/>
                  </a:ext>
                </a:extLst>
              </a:tr>
              <a:tr h="178805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6035" marR="6035" marT="60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2.04.02.06</a:t>
                      </a:r>
                    </a:p>
                  </a:txBody>
                  <a:tcPr marL="6035" marR="6035" marT="60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Assembly Hall Components Ready for Installation</a:t>
                      </a:r>
                    </a:p>
                  </a:txBody>
                  <a:tcPr marL="6035" marR="6035" marT="60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30-Nov-21</a:t>
                      </a:r>
                    </a:p>
                  </a:txBody>
                  <a:tcPr marL="6035" marR="6035" marT="60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16-Sep-21</a:t>
                      </a:r>
                    </a:p>
                  </a:txBody>
                  <a:tcPr marL="6035" marR="6035" marT="60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35" marR="6035" marT="60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</a:t>
                      </a:r>
                    </a:p>
                  </a:txBody>
                  <a:tcPr marL="6035" marR="6035" marT="60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35" marR="6035" marT="60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983263667"/>
                  </a:ext>
                </a:extLst>
              </a:tr>
              <a:tr h="178805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6035" marR="6035" marT="60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2.04.01.03</a:t>
                      </a:r>
                    </a:p>
                  </a:txBody>
                  <a:tcPr marL="6035" marR="6035" marT="60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Detector Electronics Racks and Rack generic support systems Components Ready for Installation</a:t>
                      </a:r>
                    </a:p>
                  </a:txBody>
                  <a:tcPr marL="6035" marR="6035" marT="60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30-Nov-21</a:t>
                      </a:r>
                    </a:p>
                  </a:txBody>
                  <a:tcPr marL="6035" marR="6035" marT="60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7-Sep-21</a:t>
                      </a:r>
                    </a:p>
                  </a:txBody>
                  <a:tcPr marL="6035" marR="6035" marT="60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35" marR="6035" marT="60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</a:t>
                      </a:r>
                    </a:p>
                  </a:txBody>
                  <a:tcPr marL="6035" marR="6035" marT="60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35" marR="6035" marT="60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440349440"/>
                  </a:ext>
                </a:extLst>
              </a:tr>
              <a:tr h="178805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6035" marR="6035" marT="60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2.04.01.05</a:t>
                      </a:r>
                    </a:p>
                  </a:txBody>
                  <a:tcPr marL="6035" marR="6035" marT="60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Detector Safety Subsystems Components Ready for Installation</a:t>
                      </a:r>
                    </a:p>
                  </a:txBody>
                  <a:tcPr marL="6035" marR="6035" marT="60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31-Dec-21</a:t>
                      </a:r>
                    </a:p>
                  </a:txBody>
                  <a:tcPr marL="6035" marR="6035" marT="60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20-Oct-21</a:t>
                      </a:r>
                    </a:p>
                  </a:txBody>
                  <a:tcPr marL="6035" marR="6035" marT="60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35" marR="6035" marT="60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</a:t>
                      </a:r>
                    </a:p>
                  </a:txBody>
                  <a:tcPr marL="6035" marR="6035" marT="60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35" marR="6035" marT="60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657809641"/>
                  </a:ext>
                </a:extLst>
              </a:tr>
              <a:tr h="178805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6035" marR="6035" marT="60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2.02.02</a:t>
                      </a:r>
                    </a:p>
                  </a:txBody>
                  <a:tcPr marL="6035" marR="6035" marT="60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Completed - Magnet and Solenoid Valvebox - Reinstall</a:t>
                      </a:r>
                    </a:p>
                  </a:txBody>
                  <a:tcPr marL="6035" marR="6035" marT="60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31-Jan-22</a:t>
                      </a:r>
                    </a:p>
                  </a:txBody>
                  <a:tcPr marL="6035" marR="6035" marT="60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8-Nov-21</a:t>
                      </a:r>
                    </a:p>
                  </a:txBody>
                  <a:tcPr marL="6035" marR="6035" marT="60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35" marR="6035" marT="60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</a:t>
                      </a:r>
                    </a:p>
                  </a:txBody>
                  <a:tcPr marL="6035" marR="6035" marT="60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35" marR="6035" marT="60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221993542"/>
                  </a:ext>
                </a:extLst>
              </a:tr>
              <a:tr h="178805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6035" marR="6035" marT="60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2.05.04</a:t>
                      </a:r>
                    </a:p>
                  </a:txBody>
                  <a:tcPr marL="6035" marR="6035" marT="60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Completed - Install Remainder of Outer HCal Sectors</a:t>
                      </a:r>
                    </a:p>
                  </a:txBody>
                  <a:tcPr marL="6035" marR="6035" marT="60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31-Jan-22</a:t>
                      </a:r>
                    </a:p>
                  </a:txBody>
                  <a:tcPr marL="6035" marR="6035" marT="60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16-Nov-21</a:t>
                      </a:r>
                    </a:p>
                  </a:txBody>
                  <a:tcPr marL="6035" marR="6035" marT="60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35" marR="6035" marT="60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</a:t>
                      </a:r>
                    </a:p>
                  </a:txBody>
                  <a:tcPr marL="6035" marR="6035" marT="60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35" marR="6035" marT="60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147020661"/>
                  </a:ext>
                </a:extLst>
              </a:tr>
              <a:tr h="178805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6035" marR="6035" marT="60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2.05.03</a:t>
                      </a:r>
                    </a:p>
                  </a:txBody>
                  <a:tcPr marL="6035" marR="6035" marT="60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Completed - Install platforms &amp; access</a:t>
                      </a:r>
                    </a:p>
                  </a:txBody>
                  <a:tcPr marL="6035" marR="6035" marT="60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28-Feb-22</a:t>
                      </a:r>
                    </a:p>
                  </a:txBody>
                  <a:tcPr marL="6035" marR="6035" marT="60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16-Dec-21</a:t>
                      </a:r>
                    </a:p>
                  </a:txBody>
                  <a:tcPr marL="6035" marR="6035" marT="60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35" marR="6035" marT="60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</a:t>
                      </a:r>
                    </a:p>
                  </a:txBody>
                  <a:tcPr marL="6035" marR="6035" marT="60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35" marR="6035" marT="60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072360715"/>
                  </a:ext>
                </a:extLst>
              </a:tr>
              <a:tr h="178805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6035" marR="6035" marT="60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2.05.07</a:t>
                      </a:r>
                    </a:p>
                  </a:txBody>
                  <a:tcPr marL="6035" marR="6035" marT="60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Completed - Install EMCal Sectors</a:t>
                      </a:r>
                    </a:p>
                  </a:txBody>
                  <a:tcPr marL="6035" marR="6035" marT="60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31-Mar-22</a:t>
                      </a:r>
                    </a:p>
                  </a:txBody>
                  <a:tcPr marL="6035" marR="6035" marT="60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6-Jan-22</a:t>
                      </a:r>
                    </a:p>
                  </a:txBody>
                  <a:tcPr marL="6035" marR="6035" marT="60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35" marR="6035" marT="60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</a:t>
                      </a:r>
                    </a:p>
                  </a:txBody>
                  <a:tcPr marL="6035" marR="6035" marT="60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35" marR="6035" marT="60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569926325"/>
                  </a:ext>
                </a:extLst>
              </a:tr>
              <a:tr h="178805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6035" marR="6035" marT="60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2.05.03</a:t>
                      </a:r>
                    </a:p>
                  </a:txBody>
                  <a:tcPr marL="6035" marR="6035" marT="60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Completed - Install Pole Tips</a:t>
                      </a:r>
                    </a:p>
                  </a:txBody>
                  <a:tcPr marL="6035" marR="6035" marT="60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31-May-22</a:t>
                      </a:r>
                    </a:p>
                  </a:txBody>
                  <a:tcPr marL="6035" marR="6035" marT="60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30-Mar-22</a:t>
                      </a:r>
                    </a:p>
                  </a:txBody>
                  <a:tcPr marL="6035" marR="6035" marT="60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35" marR="6035" marT="60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</a:t>
                      </a:r>
                    </a:p>
                  </a:txBody>
                  <a:tcPr marL="6035" marR="6035" marT="60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35" marR="6035" marT="60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090836512"/>
                  </a:ext>
                </a:extLst>
              </a:tr>
              <a:tr h="178805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6035" marR="6035" marT="60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2.02.03.04.03</a:t>
                      </a:r>
                    </a:p>
                  </a:txBody>
                  <a:tcPr marL="6035" marR="6035" marT="60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(Cryo Controls Hardware) Hardware Installed</a:t>
                      </a:r>
                    </a:p>
                  </a:txBody>
                  <a:tcPr marL="6035" marR="6035" marT="60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30-Jun-22</a:t>
                      </a:r>
                    </a:p>
                  </a:txBody>
                  <a:tcPr marL="6035" marR="6035" marT="60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6-Apr-22</a:t>
                      </a:r>
                    </a:p>
                  </a:txBody>
                  <a:tcPr marL="6035" marR="6035" marT="60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35" marR="6035" marT="60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</a:t>
                      </a:r>
                    </a:p>
                  </a:txBody>
                  <a:tcPr marL="6035" marR="6035" marT="60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35" marR="6035" marT="60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299018457"/>
                  </a:ext>
                </a:extLst>
              </a:tr>
              <a:tr h="178805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6035" marR="6035" marT="60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2.02.03.01.06</a:t>
                      </a:r>
                    </a:p>
                  </a:txBody>
                  <a:tcPr marL="6035" marR="6035" marT="60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RHIC Helium Interface - Installation complete</a:t>
                      </a:r>
                    </a:p>
                  </a:txBody>
                  <a:tcPr marL="6035" marR="6035" marT="60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30-Jun-22</a:t>
                      </a:r>
                    </a:p>
                  </a:txBody>
                  <a:tcPr marL="6035" marR="6035" marT="60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4-May-22</a:t>
                      </a:r>
                    </a:p>
                  </a:txBody>
                  <a:tcPr marL="6035" marR="6035" marT="60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35" marR="6035" marT="60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</a:t>
                      </a:r>
                    </a:p>
                  </a:txBody>
                  <a:tcPr marL="6035" marR="6035" marT="60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35" marR="6035" marT="60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777240983"/>
                  </a:ext>
                </a:extLst>
              </a:tr>
              <a:tr h="178805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6035" marR="6035" marT="60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2.02.01.02</a:t>
                      </a:r>
                    </a:p>
                  </a:txBody>
                  <a:tcPr marL="6035" marR="6035" marT="60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Magnet is operational</a:t>
                      </a:r>
                    </a:p>
                  </a:txBody>
                  <a:tcPr marL="6035" marR="6035" marT="60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31-Jul-22</a:t>
                      </a:r>
                    </a:p>
                  </a:txBody>
                  <a:tcPr marL="6035" marR="6035" marT="60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15-Jun-22</a:t>
                      </a:r>
                    </a:p>
                  </a:txBody>
                  <a:tcPr marL="6035" marR="6035" marT="60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35" marR="6035" marT="60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6035" marR="6035" marT="60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35" marR="6035" marT="60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118580887"/>
                  </a:ext>
                </a:extLst>
              </a:tr>
              <a:tr h="178805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6035" marR="6035" marT="60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2.02.05.03</a:t>
                      </a:r>
                    </a:p>
                  </a:txBody>
                  <a:tcPr marL="6035" marR="6035" marT="60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Completed - Magnet Field Measurements: Map Magnetic Field of SC Magnet</a:t>
                      </a:r>
                    </a:p>
                  </a:txBody>
                  <a:tcPr marL="6035" marR="6035" marT="60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31-Aug-22</a:t>
                      </a:r>
                    </a:p>
                  </a:txBody>
                  <a:tcPr marL="6035" marR="6035" marT="60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7-Jul-22</a:t>
                      </a:r>
                    </a:p>
                  </a:txBody>
                  <a:tcPr marL="6035" marR="6035" marT="60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35" marR="6035" marT="60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</a:t>
                      </a:r>
                    </a:p>
                  </a:txBody>
                  <a:tcPr marL="6035" marR="6035" marT="60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35" marR="6035" marT="60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445271955"/>
                  </a:ext>
                </a:extLst>
              </a:tr>
              <a:tr h="178805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6035" marR="6035" marT="60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2.05.08</a:t>
                      </a:r>
                    </a:p>
                  </a:txBody>
                  <a:tcPr marL="6035" marR="6035" marT="60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Completed - Install TPC</a:t>
                      </a:r>
                    </a:p>
                  </a:txBody>
                  <a:tcPr marL="6035" marR="6035" marT="60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30-Sep-22</a:t>
                      </a:r>
                    </a:p>
                  </a:txBody>
                  <a:tcPr marL="6035" marR="6035" marT="60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26-Jul-22</a:t>
                      </a:r>
                    </a:p>
                  </a:txBody>
                  <a:tcPr marL="6035" marR="6035" marT="60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35" marR="6035" marT="60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</a:t>
                      </a:r>
                    </a:p>
                  </a:txBody>
                  <a:tcPr marL="6035" marR="6035" marT="60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35" marR="6035" marT="60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509093608"/>
                  </a:ext>
                </a:extLst>
              </a:tr>
              <a:tr h="178805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6035" marR="6035" marT="60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2.05.11</a:t>
                      </a:r>
                    </a:p>
                  </a:txBody>
                  <a:tcPr marL="6035" marR="6035" marT="60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Completed - Install Min Bias</a:t>
                      </a:r>
                    </a:p>
                  </a:txBody>
                  <a:tcPr marL="6035" marR="6035" marT="60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31-Oct-22</a:t>
                      </a:r>
                    </a:p>
                  </a:txBody>
                  <a:tcPr marL="6035" marR="6035" marT="60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26-Aug-22</a:t>
                      </a:r>
                    </a:p>
                  </a:txBody>
                  <a:tcPr marL="6035" marR="6035" marT="60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35" marR="6035" marT="60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</a:t>
                      </a:r>
                    </a:p>
                  </a:txBody>
                  <a:tcPr marL="6035" marR="6035" marT="60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35" marR="6035" marT="60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474146763"/>
                  </a:ext>
                </a:extLst>
              </a:tr>
              <a:tr h="178805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6035" marR="6035" marT="60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2.05.10</a:t>
                      </a:r>
                    </a:p>
                  </a:txBody>
                  <a:tcPr marL="6035" marR="6035" marT="60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Completed - Install MVTX</a:t>
                      </a:r>
                    </a:p>
                  </a:txBody>
                  <a:tcPr marL="6035" marR="6035" marT="60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30-Nov-22</a:t>
                      </a:r>
                    </a:p>
                  </a:txBody>
                  <a:tcPr marL="6035" marR="6035" marT="60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4-Oct-22</a:t>
                      </a:r>
                    </a:p>
                  </a:txBody>
                  <a:tcPr marL="6035" marR="6035" marT="60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35" marR="6035" marT="60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6035" marR="6035" marT="60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35" marR="6035" marT="60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01736859"/>
                  </a:ext>
                </a:extLst>
              </a:tr>
              <a:tr h="178805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6035" marR="6035" marT="60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2.05.12</a:t>
                      </a:r>
                    </a:p>
                  </a:txBody>
                  <a:tcPr marL="6035" marR="6035" marT="60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sPHENIX Ready for Operations</a:t>
                      </a:r>
                    </a:p>
                  </a:txBody>
                  <a:tcPr marL="6035" marR="6035" marT="60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30-Nov-22</a:t>
                      </a:r>
                    </a:p>
                  </a:txBody>
                  <a:tcPr marL="6035" marR="6035" marT="60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12-Oct-22</a:t>
                      </a:r>
                    </a:p>
                  </a:txBody>
                  <a:tcPr marL="6035" marR="6035" marT="60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35" marR="6035" marT="60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6035" marR="6035" marT="60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35" marR="6035" marT="60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463111263"/>
                  </a:ext>
                </a:extLst>
              </a:tr>
            </a:tbl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2/26/20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667687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xmlns="" id="{5AF36360-83C2-4913-8A95-B933CB430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3349"/>
            <a:ext cx="10972800" cy="728663"/>
          </a:xfrm>
        </p:spPr>
        <p:txBody>
          <a:bodyPr/>
          <a:lstStyle/>
          <a:p>
            <a:r>
              <a:rPr lang="en-US" sz="3200" dirty="0"/>
              <a:t>Summary Schedule – sPHENIX MIE</a:t>
            </a: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xmlns="" id="{7DA745C9-D0E5-464F-9DC4-A0C6BDC91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79741" y="6492876"/>
            <a:ext cx="712259" cy="365125"/>
          </a:xfrm>
        </p:spPr>
        <p:txBody>
          <a:bodyPr/>
          <a:lstStyle/>
          <a:p>
            <a:fld id="{4B932B3A-BA38-40C7-ADEE-2A1902CEB265}" type="slidenum">
              <a:rPr lang="en-US" altLang="en-US" smtClean="0"/>
              <a:pPr/>
              <a:t>11</a:t>
            </a:fld>
            <a:endParaRPr lang="en-US" alt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1408D900-0587-4B98-8083-12AAE7B14F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866" y="914400"/>
            <a:ext cx="11006271" cy="5029200"/>
          </a:xfrm>
          <a:prstGeom prst="rect">
            <a:avLst/>
          </a:prstGeom>
        </p:spPr>
      </p:pic>
      <p:sp>
        <p:nvSpPr>
          <p:cNvPr id="9" name="Footer Placeholder 2">
            <a:extLst>
              <a:ext uri="{FF2B5EF4-FFF2-40B4-BE49-F238E27FC236}">
                <a16:creationId xmlns:a16="http://schemas.microsoft.com/office/drawing/2014/main" xmlns="" id="{ED1EBDB9-0365-4267-A2A2-465E426023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973690" y="6581777"/>
            <a:ext cx="2005263" cy="2762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PMG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2/26/20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147157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DC7D6A8-B191-47A4-A810-9742C9306E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Summary Schedule – sPHENIX MIE and 1008 Infra and Facility Upgrade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xmlns="" id="{F36AEA68-9766-481A-A7DB-7E2DDE8EE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79741" y="6234756"/>
            <a:ext cx="712259" cy="365125"/>
          </a:xfrm>
        </p:spPr>
        <p:txBody>
          <a:bodyPr/>
          <a:lstStyle/>
          <a:p>
            <a:fld id="{4B932B3A-BA38-40C7-ADEE-2A1902CEB265}" type="slidenum">
              <a:rPr lang="en-US" altLang="en-US" smtClean="0"/>
              <a:pPr/>
              <a:t>12</a:t>
            </a:fld>
            <a:endParaRPr lang="en-US" alt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2EA95CDE-3397-44D4-BD4F-72BE3296D1EE}"/>
              </a:ext>
            </a:extLst>
          </p:cNvPr>
          <p:cNvCxnSpPr/>
          <p:nvPr/>
        </p:nvCxnSpPr>
        <p:spPr>
          <a:xfrm>
            <a:off x="264696" y="548640"/>
            <a:ext cx="11215045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ooter Placeholder 2">
            <a:extLst>
              <a:ext uri="{FF2B5EF4-FFF2-40B4-BE49-F238E27FC236}">
                <a16:creationId xmlns:a16="http://schemas.microsoft.com/office/drawing/2014/main" xmlns="" id="{4C21340A-0A39-4B63-B4C7-7481371BE7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186738" y="6581777"/>
            <a:ext cx="2005263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PMG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6F5B3D6-CA1F-4A2F-BA12-AF453225A9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798" y="548640"/>
            <a:ext cx="9029911" cy="630936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2/26/20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961062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DC7D6A8-B191-47A4-A810-9742C9306E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EAC and Contingency Profile – sPHENIX MIE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xmlns="" id="{D724BA2F-AD11-4658-967B-CA655EA648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79741" y="6492876"/>
            <a:ext cx="712259" cy="365125"/>
          </a:xfrm>
        </p:spPr>
        <p:txBody>
          <a:bodyPr/>
          <a:lstStyle/>
          <a:p>
            <a:fld id="{4B932B3A-BA38-40C7-ADEE-2A1902CEB265}" type="slidenum">
              <a:rPr lang="en-US" altLang="en-US" smtClean="0"/>
              <a:pPr/>
              <a:t>13</a:t>
            </a:fld>
            <a:endParaRPr lang="en-US" alt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5D6FBB2-594C-42F2-9142-99AAC2446E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7203" y="895190"/>
            <a:ext cx="8437595" cy="441388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1DD9FF26-BB98-43C5-8C3C-A6E1F234FD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6437" y="5613971"/>
            <a:ext cx="6319127" cy="576600"/>
          </a:xfrm>
          <a:prstGeom prst="rect">
            <a:avLst/>
          </a:prstGeom>
        </p:spPr>
      </p:pic>
      <p:sp>
        <p:nvSpPr>
          <p:cNvPr id="12" name="Footer Placeholder 2">
            <a:extLst>
              <a:ext uri="{FF2B5EF4-FFF2-40B4-BE49-F238E27FC236}">
                <a16:creationId xmlns:a16="http://schemas.microsoft.com/office/drawing/2014/main" xmlns="" id="{E915A2D2-49DF-47A6-96AD-36A510ADE4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04358" y="6581777"/>
            <a:ext cx="2005263" cy="2762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PMG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2/26/20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007290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DC7D6A8-B191-47A4-A810-9742C9306E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Baseline/Contingency Log - MIE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xmlns="" id="{2C5DB0BB-2D2F-4180-ADC9-2DCA15745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79741" y="6492876"/>
            <a:ext cx="712259" cy="365125"/>
          </a:xfrm>
        </p:spPr>
        <p:txBody>
          <a:bodyPr/>
          <a:lstStyle/>
          <a:p>
            <a:fld id="{4B932B3A-BA38-40C7-ADEE-2A1902CEB265}" type="slidenum">
              <a:rPr lang="en-US" altLang="en-US" smtClean="0"/>
              <a:pPr/>
              <a:t>14</a:t>
            </a:fld>
            <a:endParaRPr lang="en-US" alt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7511A36-8B57-4B34-8970-7DCDE9E1C8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127135"/>
            <a:ext cx="11086880" cy="1737360"/>
          </a:xfrm>
          <a:prstGeom prst="rect">
            <a:avLst/>
          </a:prstGeom>
        </p:spPr>
      </p:pic>
      <p:sp>
        <p:nvSpPr>
          <p:cNvPr id="8" name="Footer Placeholder 2">
            <a:extLst>
              <a:ext uri="{FF2B5EF4-FFF2-40B4-BE49-F238E27FC236}">
                <a16:creationId xmlns:a16="http://schemas.microsoft.com/office/drawing/2014/main" xmlns="" id="{F4C0415D-CBF9-413E-B597-80778E95F3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83405" y="6581777"/>
            <a:ext cx="2005263" cy="2762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PMG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2/26/20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244571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DC7D6A8-B191-47A4-A810-9742C9306E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EAC and Contingency Profile – 1008 Infra and Facility Upgrade 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xmlns="" id="{D724BA2F-AD11-4658-967B-CA655EA648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79741" y="6492876"/>
            <a:ext cx="712259" cy="365125"/>
          </a:xfrm>
        </p:spPr>
        <p:txBody>
          <a:bodyPr/>
          <a:lstStyle/>
          <a:p>
            <a:fld id="{4B932B3A-BA38-40C7-ADEE-2A1902CEB265}" type="slidenum">
              <a:rPr lang="en-US" altLang="en-US" smtClean="0"/>
              <a:pPr/>
              <a:t>15</a:t>
            </a:fld>
            <a:endParaRPr lang="en-US" alt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B470AD2A-EA14-43B0-A898-782F8E026DEA}"/>
              </a:ext>
            </a:extLst>
          </p:cNvPr>
          <p:cNvCxnSpPr/>
          <p:nvPr/>
        </p:nvCxnSpPr>
        <p:spPr>
          <a:xfrm>
            <a:off x="264696" y="689811"/>
            <a:ext cx="11215045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88B86A2-2268-4F94-B94C-9CBE62D6DB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5492" y="1084886"/>
            <a:ext cx="8401016" cy="468823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AD4F171-0E8E-42BC-81AF-A784D3E800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2217" y="5889145"/>
            <a:ext cx="6319127" cy="576600"/>
          </a:xfrm>
          <a:prstGeom prst="rect">
            <a:avLst/>
          </a:prstGeom>
        </p:spPr>
      </p:pic>
      <p:sp>
        <p:nvSpPr>
          <p:cNvPr id="13" name="Footer Placeholder 2">
            <a:extLst>
              <a:ext uri="{FF2B5EF4-FFF2-40B4-BE49-F238E27FC236}">
                <a16:creationId xmlns:a16="http://schemas.microsoft.com/office/drawing/2014/main" xmlns="" id="{082D4C98-4C0A-4A7E-9885-8E33736C0A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27691" y="6581777"/>
            <a:ext cx="2005263" cy="2762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PMG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2/26/20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783585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DC7D6A8-B191-47A4-A810-9742C9306E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Baseline/Contingency Log - </a:t>
            </a:r>
            <a:r>
              <a:rPr lang="en-US" sz="2800" dirty="0"/>
              <a:t>1008 Infra and Facility Upgrade 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xmlns="" id="{2C5DB0BB-2D2F-4180-ADC9-2DCA15745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79741" y="6492876"/>
            <a:ext cx="712259" cy="365125"/>
          </a:xfrm>
        </p:spPr>
        <p:txBody>
          <a:bodyPr/>
          <a:lstStyle/>
          <a:p>
            <a:fld id="{4B932B3A-BA38-40C7-ADEE-2A1902CEB265}" type="slidenum">
              <a:rPr lang="en-US" altLang="en-US" smtClean="0"/>
              <a:pPr/>
              <a:t>16</a:t>
            </a:fld>
            <a:endParaRPr lang="en-US" alt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4A62159B-AE89-4D4E-8F10-C625480F9557}"/>
              </a:ext>
            </a:extLst>
          </p:cNvPr>
          <p:cNvCxnSpPr/>
          <p:nvPr/>
        </p:nvCxnSpPr>
        <p:spPr>
          <a:xfrm>
            <a:off x="542925" y="762011"/>
            <a:ext cx="11039475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129AADF-9076-466B-B4ED-0BB9DD9176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1" y="1127135"/>
            <a:ext cx="9673651" cy="942840"/>
          </a:xfrm>
          <a:prstGeom prst="rect">
            <a:avLst/>
          </a:prstGeom>
        </p:spPr>
      </p:pic>
      <p:sp>
        <p:nvSpPr>
          <p:cNvPr id="11" name="Footer Placeholder 2">
            <a:extLst>
              <a:ext uri="{FF2B5EF4-FFF2-40B4-BE49-F238E27FC236}">
                <a16:creationId xmlns:a16="http://schemas.microsoft.com/office/drawing/2014/main" xmlns="" id="{A042E1C5-66F8-40BF-8A4E-5900D1C3D4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913214" y="6581777"/>
            <a:ext cx="2005263" cy="2762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PMG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2/26/20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141997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DC7D6A8-B191-47A4-A810-9742C9306E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Critical Path (1x, 2x and 3x Combined)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7B882FC9-7440-4356-AA5A-FF2FB1114E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79741" y="6492876"/>
            <a:ext cx="712259" cy="365125"/>
          </a:xfrm>
        </p:spPr>
        <p:txBody>
          <a:bodyPr/>
          <a:lstStyle/>
          <a:p>
            <a:fld id="{4B932B3A-BA38-40C7-ADEE-2A1902CEB265}" type="slidenum">
              <a:rPr lang="en-US" altLang="en-US" smtClean="0"/>
              <a:pPr/>
              <a:t>17</a:t>
            </a:fld>
            <a:endParaRPr lang="en-US" alt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F75F4AA-5ADD-4E4B-A769-A09251D30F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220" y="698173"/>
            <a:ext cx="9828320" cy="612648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C12EAB20-6002-4129-8EAA-72764D1CCDBB}"/>
              </a:ext>
            </a:extLst>
          </p:cNvPr>
          <p:cNvCxnSpPr/>
          <p:nvPr/>
        </p:nvCxnSpPr>
        <p:spPr>
          <a:xfrm>
            <a:off x="274221" y="608653"/>
            <a:ext cx="11039475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ooter Placeholder 2">
            <a:extLst>
              <a:ext uri="{FF2B5EF4-FFF2-40B4-BE49-F238E27FC236}">
                <a16:creationId xmlns:a16="http://schemas.microsoft.com/office/drawing/2014/main" xmlns="" id="{9CC4554A-2908-4221-9442-21FB87572F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997882" y="6581777"/>
            <a:ext cx="2005263" cy="2762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PMG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2/26/20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000915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DC7D6A8-B191-47A4-A810-9742C9306E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Critical Path (1x, 2x and 3x Combined)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7B882FC9-7440-4356-AA5A-FF2FB1114E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79741" y="6492876"/>
            <a:ext cx="712259" cy="365125"/>
          </a:xfrm>
        </p:spPr>
        <p:txBody>
          <a:bodyPr/>
          <a:lstStyle/>
          <a:p>
            <a:fld id="{4B932B3A-BA38-40C7-ADEE-2A1902CEB265}" type="slidenum">
              <a:rPr lang="en-US" altLang="en-US" smtClean="0"/>
              <a:pPr/>
              <a:t>18</a:t>
            </a:fld>
            <a:endParaRPr lang="en-US" alt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0CE9DD5-031C-4AD4-A70F-B1590402C5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345" y="731520"/>
            <a:ext cx="9821489" cy="6126480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9D7CBC66-876E-44B4-AD76-8AF79DCD2500}"/>
              </a:ext>
            </a:extLst>
          </p:cNvPr>
          <p:cNvCxnSpPr/>
          <p:nvPr/>
        </p:nvCxnSpPr>
        <p:spPr>
          <a:xfrm>
            <a:off x="274221" y="608653"/>
            <a:ext cx="11039475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ooter Placeholder 2">
            <a:extLst>
              <a:ext uri="{FF2B5EF4-FFF2-40B4-BE49-F238E27FC236}">
                <a16:creationId xmlns:a16="http://schemas.microsoft.com/office/drawing/2014/main" xmlns="" id="{CBDA9D82-2235-4A2C-A8D9-503B6CF5D9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70453" y="6581777"/>
            <a:ext cx="2005263" cy="2762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PMG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2/26/20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814830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DC7D6A8-B191-47A4-A810-9742C9306E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Critical Path (1x, 2x and 3x Combined)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7B882FC9-7440-4356-AA5A-FF2FB1114E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79741" y="6492876"/>
            <a:ext cx="712259" cy="365125"/>
          </a:xfrm>
        </p:spPr>
        <p:txBody>
          <a:bodyPr/>
          <a:lstStyle/>
          <a:p>
            <a:fld id="{4B932B3A-BA38-40C7-ADEE-2A1902CEB265}" type="slidenum">
              <a:rPr lang="en-US" altLang="en-US" smtClean="0"/>
              <a:pPr/>
              <a:t>19</a:t>
            </a:fld>
            <a:endParaRPr lang="en-US" alt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7418253-9927-4F2C-91C2-08F9BB6264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183" y="698173"/>
            <a:ext cx="9810555" cy="6126480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22BEAD12-554E-4D1E-8A24-61AA572825F5}"/>
              </a:ext>
            </a:extLst>
          </p:cNvPr>
          <p:cNvCxnSpPr/>
          <p:nvPr/>
        </p:nvCxnSpPr>
        <p:spPr>
          <a:xfrm>
            <a:off x="274221" y="608653"/>
            <a:ext cx="11039475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ooter Placeholder 2">
            <a:extLst>
              <a:ext uri="{FF2B5EF4-FFF2-40B4-BE49-F238E27FC236}">
                <a16:creationId xmlns:a16="http://schemas.microsoft.com/office/drawing/2014/main" xmlns="" id="{10F07FB8-6A5D-441E-8EB1-C2E8B97362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02643" y="6497109"/>
            <a:ext cx="2005263" cy="2762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PMG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2/26/20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85792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F413174-F494-40F9-9DD9-7B42B64E20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B0C62B9-B6EE-4CA1-BDEF-A71E6DA613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0418" y="1099336"/>
            <a:ext cx="11191983" cy="2979504"/>
          </a:xfrm>
        </p:spPr>
        <p:txBody>
          <a:bodyPr/>
          <a:lstStyle/>
          <a:p>
            <a:r>
              <a:rPr lang="en-US" dirty="0" smtClean="0"/>
              <a:t>Brief Status</a:t>
            </a:r>
            <a:endParaRPr lang="en-US" dirty="0" smtClean="0"/>
          </a:p>
          <a:p>
            <a:r>
              <a:rPr lang="en-US" dirty="0" smtClean="0"/>
              <a:t>Cost </a:t>
            </a:r>
            <a:r>
              <a:rPr lang="en-US" dirty="0"/>
              <a:t>&amp; Schedule performance</a:t>
            </a:r>
          </a:p>
          <a:p>
            <a:r>
              <a:rPr lang="en-US" dirty="0"/>
              <a:t>Status of EMCal electronics boards procurement and cradle/carriage bids</a:t>
            </a:r>
          </a:p>
          <a:p>
            <a:r>
              <a:rPr lang="en-US" dirty="0"/>
              <a:t>Contingency monitoring</a:t>
            </a:r>
          </a:p>
          <a:p>
            <a:r>
              <a:rPr lang="en-US" dirty="0"/>
              <a:t>Plans for I&amp;F Upgrade PMP signature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1AD4551-AF40-4CAB-916D-07043D9BE5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2/26/20</a:t>
            </a:r>
            <a:endParaRPr lang="en-US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B208519-009B-41F6-91AF-F865A71325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PMG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E418203-848D-4839-BFE0-DAECC49B1C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32B3A-BA38-40C7-ADEE-2A1902CEB265}" type="slidenum">
              <a:rPr lang="en-US" altLang="en-US" smtClean="0"/>
              <a:pPr/>
              <a:t>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046584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DC7D6A8-B191-47A4-A810-9742C9306E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Critical Path (1x, 2x and 3x Combined)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7B882FC9-7440-4356-AA5A-FF2FB1114E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79741" y="6492876"/>
            <a:ext cx="712259" cy="365125"/>
          </a:xfrm>
        </p:spPr>
        <p:txBody>
          <a:bodyPr/>
          <a:lstStyle/>
          <a:p>
            <a:fld id="{4B932B3A-BA38-40C7-ADEE-2A1902CEB265}" type="slidenum">
              <a:rPr lang="en-US" altLang="en-US" smtClean="0"/>
              <a:pPr/>
              <a:t>20</a:t>
            </a:fld>
            <a:endParaRPr lang="en-US" alt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9AF1F47-8C84-469D-8D1F-706D0840EC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761" y="698173"/>
            <a:ext cx="9863977" cy="6126480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123F3166-E364-4B7F-9D94-93B80DDE0D64}"/>
              </a:ext>
            </a:extLst>
          </p:cNvPr>
          <p:cNvCxnSpPr/>
          <p:nvPr/>
        </p:nvCxnSpPr>
        <p:spPr>
          <a:xfrm>
            <a:off x="274221" y="608653"/>
            <a:ext cx="11039475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ooter Placeholder 2">
            <a:extLst>
              <a:ext uri="{FF2B5EF4-FFF2-40B4-BE49-F238E27FC236}">
                <a16:creationId xmlns:a16="http://schemas.microsoft.com/office/drawing/2014/main" xmlns="" id="{66A8833E-32A4-4F24-BD30-533CFE642B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03501" y="6581777"/>
            <a:ext cx="2005263" cy="2762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PMG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2/26/20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360972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4D963DB-B1DB-4456-BD9F-3F7F15E257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33349"/>
            <a:ext cx="9195371" cy="728663"/>
          </a:xfrm>
        </p:spPr>
        <p:txBody>
          <a:bodyPr/>
          <a:lstStyle/>
          <a:p>
            <a:r>
              <a:rPr lang="en-US" sz="3200" dirty="0"/>
              <a:t>Status of EMCal Electronics and Cradle/Carriage Bids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BB8EBD0-A3D0-42D5-900C-91C39953F6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857" y="1058239"/>
            <a:ext cx="11798891" cy="5067931"/>
          </a:xfrm>
        </p:spPr>
        <p:txBody>
          <a:bodyPr/>
          <a:lstStyle/>
          <a:p>
            <a:r>
              <a:rPr lang="en-US" sz="2400" dirty="0"/>
              <a:t>All EMCal on-detector electronics </a:t>
            </a:r>
            <a:r>
              <a:rPr lang="en-US" sz="2400" dirty="0"/>
              <a:t>for Sectors 1-12 </a:t>
            </a:r>
            <a:r>
              <a:rPr lang="en-US" sz="2400" dirty="0"/>
              <a:t>are at BNL which </a:t>
            </a:r>
            <a:r>
              <a:rPr lang="en-US" sz="2400" dirty="0"/>
              <a:t>the exception of the SiPM daughter cards. We have enough </a:t>
            </a:r>
            <a:r>
              <a:rPr lang="en-US" sz="2400" dirty="0"/>
              <a:t>SiPM daughter cards for Sector 1 </a:t>
            </a:r>
            <a:r>
              <a:rPr lang="en-US" sz="2400" dirty="0"/>
              <a:t>but the next order, which is for ~40 additional sectors, </a:t>
            </a:r>
            <a:r>
              <a:rPr lang="en-US" sz="2400" dirty="0"/>
              <a:t>will be at BNL in </a:t>
            </a:r>
            <a:r>
              <a:rPr lang="en-US" sz="2400" dirty="0"/>
              <a:t>6-8 </a:t>
            </a:r>
            <a:r>
              <a:rPr lang="en-US" sz="2400" dirty="0"/>
              <a:t>weeks. </a:t>
            </a:r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Carriage/cradle has not yet been awarded. </a:t>
            </a:r>
            <a:r>
              <a:rPr lang="en-US" sz="2400" dirty="0"/>
              <a:t>The terms of the contract are still being negotiated with the prospective vendor. On the table</a:t>
            </a:r>
          </a:p>
          <a:p>
            <a:pPr lvl="1"/>
            <a:r>
              <a:rPr lang="en-US" sz="1900" dirty="0"/>
              <a:t>41 weeks delivery with a cost significantly over budget but not over the budget + 30% contingency(EU)</a:t>
            </a:r>
          </a:p>
          <a:p>
            <a:pPr lvl="2"/>
            <a:r>
              <a:rPr lang="en-US" sz="1900" dirty="0"/>
              <a:t>A 41 week delivery will be an improvement over the schedule in the P6 file</a:t>
            </a:r>
          </a:p>
          <a:p>
            <a:pPr lvl="1"/>
            <a:r>
              <a:rPr lang="en-US" sz="1900" dirty="0"/>
              <a:t>33 week delivery with a cost increase of $200,000 which is significantly over the budget + 30% contingency</a:t>
            </a:r>
          </a:p>
          <a:p>
            <a:pPr lvl="1"/>
            <a:endParaRPr lang="en-US" sz="1900" dirty="0"/>
          </a:p>
          <a:p>
            <a:pPr lvl="1"/>
            <a:r>
              <a:rPr lang="en-US" sz="1900" dirty="0">
                <a:solidFill>
                  <a:srgbClr val="0F80FF"/>
                </a:solidFill>
              </a:rPr>
              <a:t>Glenn and I strongly favor to 41 week quote for $200,000 less cost.</a:t>
            </a:r>
            <a:endParaRPr lang="en-US" sz="1900" dirty="0">
              <a:solidFill>
                <a:srgbClr val="0F8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2050AA4-551C-4D53-9560-F6DBFF9482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2/26/20</a:t>
            </a:r>
            <a:endParaRPr lang="en-US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237782A-36BE-46C2-98AC-1282747596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PMG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206FDC2-6C2B-4DDA-93FE-DEF76A2693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32B3A-BA38-40C7-ADEE-2A1902CEB265}" type="slidenum">
              <a:rPr lang="en-US" altLang="en-US" smtClean="0"/>
              <a:pPr/>
              <a:t>21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797843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50C69C2-79AF-44A7-B156-73F10D065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99" y="3170"/>
            <a:ext cx="10972800" cy="728663"/>
          </a:xfrm>
        </p:spPr>
        <p:txBody>
          <a:bodyPr/>
          <a:lstStyle/>
          <a:p>
            <a:r>
              <a:rPr lang="en-US" sz="3200" dirty="0"/>
              <a:t>Plans for I&amp;F PMP Completion and Signing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74687C4-3235-4BFF-A59D-4DED7D315D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606" y="899181"/>
            <a:ext cx="11274175" cy="5057657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/>
              <a:t>Based on my interaction with DOE-NP on the issue of whether the I&amp;F should have been a BNL Capital project, I strongly recommend that we do not share the I&amp;F PMP with DOE</a:t>
            </a:r>
          </a:p>
          <a:p>
            <a:r>
              <a:rPr lang="en-US" sz="2400" dirty="0"/>
              <a:t>An advanced draft of the I&amp;F PMP exists.</a:t>
            </a:r>
          </a:p>
          <a:p>
            <a:r>
              <a:rPr lang="en-US" sz="2400" dirty="0"/>
              <a:t>It incorporates the schedule improvements recommended at the October I&amp;F review.</a:t>
            </a:r>
          </a:p>
          <a:p>
            <a:r>
              <a:rPr lang="en-US" sz="2400" dirty="0"/>
              <a:t>The sPHENIX Project team last updated the PMP in February</a:t>
            </a:r>
          </a:p>
          <a:p>
            <a:r>
              <a:rPr lang="en-US" sz="2400" dirty="0"/>
              <a:t>We need to add the latest milestone table</a:t>
            </a:r>
          </a:p>
          <a:p>
            <a:r>
              <a:rPr lang="en-US" sz="2400" dirty="0"/>
              <a:t>We do not propose changing the TPC or budget profile</a:t>
            </a:r>
          </a:p>
          <a:p>
            <a:pPr marL="0" indent="0">
              <a:buNone/>
            </a:pPr>
            <a:r>
              <a:rPr lang="en-US" sz="2400" dirty="0"/>
              <a:t>Once we make a few remaining changes we can submit the I&amp;F PMP to Maria and the PMG for comment.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72BA58F-0174-4E79-BF9A-03EAB21441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2/26/20</a:t>
            </a:r>
            <a:endParaRPr lang="en-US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1FE69C2-817C-4229-B43E-C73DC44A24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PMG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BB2DE18-AC9D-4ACA-826C-B62B7EDDDC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32B3A-BA38-40C7-ADEE-2A1902CEB265}" type="slidenum">
              <a:rPr lang="en-US" altLang="en-US" smtClean="0"/>
              <a:pPr/>
              <a:t>22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75160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0" y="990600"/>
            <a:ext cx="11074400" cy="5135568"/>
          </a:xfrm>
        </p:spPr>
        <p:txBody>
          <a:bodyPr/>
          <a:lstStyle/>
          <a:p>
            <a:r>
              <a:rPr lang="en-US" sz="2700" dirty="0"/>
              <a:t>sPHENIX MIE and 1008 I&amp;F continue to have good cost and schedule performance at summary level as measured by EV. Project End Date and Critical path remain </a:t>
            </a:r>
            <a:r>
              <a:rPr lang="en-US" sz="2700" dirty="0"/>
              <a:t>unchanged</a:t>
            </a:r>
          </a:p>
          <a:p>
            <a:r>
              <a:rPr lang="en-US" sz="2700" dirty="0"/>
              <a:t>sPHENIX production components are starting to be built and tested (EMCal, HCal, TPC electronics, Calorimeter electronics)</a:t>
            </a:r>
          </a:p>
          <a:p>
            <a:r>
              <a:rPr lang="en-US" sz="2700" dirty="0"/>
              <a:t>CD-3A parts continue to arrive. PD-3 parts are being ordered.</a:t>
            </a:r>
          </a:p>
          <a:p>
            <a:r>
              <a:rPr lang="en-US" sz="2700" dirty="0"/>
              <a:t>Engineering design, R&amp;D and preproduction prototyping continues for many subsystem.</a:t>
            </a:r>
          </a:p>
          <a:p>
            <a:endParaRPr lang="en-US" sz="27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2/26/20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PMG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32B3A-BA38-40C7-ADEE-2A1902CEB265}" type="slidenum">
              <a:rPr lang="en-US" altLang="en-US" smtClean="0"/>
              <a:pPr/>
              <a:t>23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022924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1B8D10D-A000-426A-B6DC-90BFC31543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Assembly of EMCal Sector 1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2241523-4A15-48D9-AC4F-2C18BD5A77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2/26/20</a:t>
            </a:r>
            <a:endParaRPr lang="en-US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269464A-05FD-4F44-B4FB-3FAB97AA5B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PMG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D075BB5-9178-4885-94BA-865D5AFD35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32B3A-BA38-40C7-ADEE-2A1902CEB265}" type="slidenum">
              <a:rPr lang="en-US" altLang="en-US" smtClean="0"/>
              <a:pPr/>
              <a:t>3</a:t>
            </a:fld>
            <a:endParaRPr lang="en-US" alt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438359F6-1602-4B58-970C-EF59EED0916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228" t="34308" r="21678" b="2171"/>
          <a:stretch/>
        </p:blipFill>
        <p:spPr>
          <a:xfrm>
            <a:off x="6337907" y="3104210"/>
            <a:ext cx="5365952" cy="3681495"/>
          </a:xfrm>
          <a:prstGeom prst="rect">
            <a:avLst/>
          </a:prstGeom>
        </p:spPr>
      </p:pic>
      <p:sp>
        <p:nvSpPr>
          <p:cNvPr id="10" name="Content Placeholder 9">
            <a:extLst>
              <a:ext uri="{FF2B5EF4-FFF2-40B4-BE49-F238E27FC236}">
                <a16:creationId xmlns:a16="http://schemas.microsoft.com/office/drawing/2014/main" xmlns="" id="{2EEA2F24-4F3F-4413-9D4D-3FBED99122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0229" y="798394"/>
            <a:ext cx="7061771" cy="2211935"/>
          </a:xfrm>
        </p:spPr>
        <p:txBody>
          <a:bodyPr/>
          <a:lstStyle/>
          <a:p>
            <a:r>
              <a:rPr lang="en-US" sz="2000" dirty="0"/>
              <a:t>Assembly of EMCal Sector 1 advanced</a:t>
            </a:r>
          </a:p>
          <a:p>
            <a:r>
              <a:rPr lang="en-US" sz="2000" dirty="0"/>
              <a:t>UIUC ordered W powder for sectors 38-64 this week</a:t>
            </a:r>
          </a:p>
          <a:p>
            <a:pPr lvl="1"/>
            <a:r>
              <a:rPr lang="en-US" sz="1500" dirty="0"/>
              <a:t>Expect powder to arrive at UIUC in 2-3 months</a:t>
            </a:r>
          </a:p>
          <a:p>
            <a:r>
              <a:rPr lang="en-US" sz="2000" dirty="0"/>
              <a:t>Block fabrication at various stages between 3 and 5 sectors</a:t>
            </a:r>
          </a:p>
          <a:p>
            <a:r>
              <a:rPr lang="en-US" sz="2000" b="1" dirty="0"/>
              <a:t>Expected factory rate 60 blocks/week by this summer. Recent week the rate was 35-40 blocks</a:t>
            </a:r>
          </a:p>
          <a:p>
            <a:endParaRPr lang="en-US" sz="2000" dirty="0"/>
          </a:p>
        </p:txBody>
      </p:sp>
      <p:pic>
        <p:nvPicPr>
          <p:cNvPr id="3" name="Picture 2" descr="Screen Shot 2020-02-25 at 9.48.44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846666"/>
            <a:ext cx="4603764" cy="6011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6927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6E23E42-04D3-4665-9BDE-8C8EBD7021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TPC DAM Card (FELIX 2.0)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4ACB866-F0E1-4E92-914B-574139A333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744" y="4084846"/>
            <a:ext cx="12031256" cy="2259039"/>
          </a:xfrm>
        </p:spPr>
        <p:txBody>
          <a:bodyPr/>
          <a:lstStyle/>
          <a:p>
            <a:r>
              <a:rPr lang="en-US" sz="2000" b="1" dirty="0"/>
              <a:t>sPHENIX (</a:t>
            </a:r>
            <a:r>
              <a:rPr lang="en-US" sz="2000" b="1" dirty="0" err="1"/>
              <a:t>Jin</a:t>
            </a:r>
            <a:r>
              <a:rPr lang="en-US" sz="2000" b="1" dirty="0"/>
              <a:t> Huang) produced 27 FELIX 2.0 cards.</a:t>
            </a:r>
          </a:p>
          <a:p>
            <a:r>
              <a:rPr lang="en-US" sz="2000" dirty="0"/>
              <a:t>The first 3 test good. The other 24 will be tested over the next 4 weeks.</a:t>
            </a:r>
          </a:p>
          <a:p>
            <a:r>
              <a:rPr lang="en-US" sz="2000" dirty="0"/>
              <a:t>This is a preproduction order. </a:t>
            </a:r>
            <a:r>
              <a:rPr lang="en-US" sz="2000" b="1" dirty="0"/>
              <a:t>10</a:t>
            </a:r>
            <a:r>
              <a:rPr lang="en-US" sz="2000" dirty="0"/>
              <a:t> produced for the </a:t>
            </a:r>
            <a:r>
              <a:rPr lang="en-US" sz="2000" b="1" dirty="0"/>
              <a:t>TPC</a:t>
            </a:r>
            <a:r>
              <a:rPr lang="en-US" sz="2000" dirty="0"/>
              <a:t>, </a:t>
            </a:r>
            <a:r>
              <a:rPr lang="en-US" sz="2000" b="1" dirty="0"/>
              <a:t>2</a:t>
            </a:r>
            <a:r>
              <a:rPr lang="en-US" sz="2000" dirty="0"/>
              <a:t> produced for the </a:t>
            </a:r>
            <a:r>
              <a:rPr lang="en-US" sz="2000" b="1" dirty="0"/>
              <a:t>MVTX</a:t>
            </a:r>
            <a:r>
              <a:rPr lang="en-US" sz="2000" dirty="0"/>
              <a:t>. </a:t>
            </a:r>
            <a:r>
              <a:rPr lang="en-US" sz="2000" b="1" dirty="0"/>
              <a:t>15</a:t>
            </a:r>
            <a:r>
              <a:rPr lang="en-US" sz="2000" dirty="0"/>
              <a:t> fabbed </a:t>
            </a:r>
            <a:r>
              <a:rPr lang="en-US" sz="2000" dirty="0"/>
              <a:t>for </a:t>
            </a:r>
            <a:r>
              <a:rPr lang="en-US" sz="2000" b="1" dirty="0"/>
              <a:t>CBM</a:t>
            </a:r>
            <a:r>
              <a:rPr lang="en-US" sz="2000" dirty="0"/>
              <a:t>.</a:t>
            </a:r>
          </a:p>
          <a:p>
            <a:r>
              <a:rPr lang="en-US" sz="2000" dirty="0"/>
              <a:t>The TPC needs 24 FELIX ( 14 additional </a:t>
            </a:r>
            <a:r>
              <a:rPr lang="en-US" sz="2000" dirty="0"/>
              <a:t>+ spares</a:t>
            </a:r>
            <a:r>
              <a:rPr lang="en-US" sz="2000" dirty="0"/>
              <a:t>) cards for operations</a:t>
            </a:r>
          </a:p>
          <a:p>
            <a:r>
              <a:rPr lang="en-US" sz="2000" dirty="0"/>
              <a:t>The MVTX need 10 FELIX cards ( 8 additional + spares)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990DF60-C9B4-458A-A7A6-1419A3C5A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2/26/20</a:t>
            </a:r>
            <a:endParaRPr lang="en-US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0D161C4-BB3A-4564-A22D-847BC2EAD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PMG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2F7297D-66E1-4DC6-AE6C-6FEDFD424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32B3A-BA38-40C7-ADEE-2A1902CEB265}" type="slidenum">
              <a:rPr lang="en-US" altLang="en-US" smtClean="0"/>
              <a:pPr/>
              <a:t>4</a:t>
            </a:fld>
            <a:endParaRPr lang="en-US" alt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7522E386-AF96-4700-AA6A-1641701ABA8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32" t="20375" r="2805" b="6817"/>
          <a:stretch/>
        </p:blipFill>
        <p:spPr>
          <a:xfrm>
            <a:off x="2219219" y="863029"/>
            <a:ext cx="7074955" cy="3104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22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DC7D6A8-B191-47A4-A810-9742C9306E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Performance Indices – sPHENIX MIE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F5D4301-D3F7-4152-A349-91E55DAEF760}"/>
              </a:ext>
            </a:extLst>
          </p:cNvPr>
          <p:cNvSpPr txBox="1"/>
          <p:nvPr/>
        </p:nvSpPr>
        <p:spPr>
          <a:xfrm>
            <a:off x="681788" y="5360889"/>
            <a:ext cx="3242512" cy="1308048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n-US" sz="1500" u="sng" dirty="0"/>
              <a:t>DOE SPI or CPI Value Thresholds</a:t>
            </a:r>
          </a:p>
          <a:p>
            <a:pPr>
              <a:buClr>
                <a:srgbClr val="00B050"/>
              </a:buClr>
              <a:buSzPct val="150000"/>
            </a:pPr>
            <a:r>
              <a:rPr lang="en-US" sz="1500" dirty="0"/>
              <a:t>      0.90 to 1.15</a:t>
            </a:r>
          </a:p>
          <a:p>
            <a:pPr>
              <a:buClr>
                <a:srgbClr val="00B050"/>
              </a:buClr>
              <a:buSzPct val="150000"/>
            </a:pPr>
            <a:r>
              <a:rPr lang="en-US" sz="1500" dirty="0"/>
              <a:t>      0.85 to 0.89 or 1.16 to 1.25</a:t>
            </a:r>
          </a:p>
          <a:p>
            <a:pPr>
              <a:buClr>
                <a:srgbClr val="00B050"/>
              </a:buClr>
              <a:buSzPct val="150000"/>
            </a:pPr>
            <a:r>
              <a:rPr lang="en-US" sz="1500" dirty="0"/>
              <a:t>      &lt;0.85 or &gt;1.25</a:t>
            </a:r>
          </a:p>
          <a:p>
            <a:pPr marL="285744" indent="-285744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C50F335E-82B0-441A-8DED-50C1D0D22B78}"/>
              </a:ext>
            </a:extLst>
          </p:cNvPr>
          <p:cNvSpPr/>
          <p:nvPr/>
        </p:nvSpPr>
        <p:spPr>
          <a:xfrm>
            <a:off x="681789" y="5659209"/>
            <a:ext cx="168443" cy="133463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3AAAA70B-D131-43A7-90FA-0B360C8DD32D}"/>
              </a:ext>
            </a:extLst>
          </p:cNvPr>
          <p:cNvSpPr/>
          <p:nvPr/>
        </p:nvSpPr>
        <p:spPr>
          <a:xfrm>
            <a:off x="681789" y="5855426"/>
            <a:ext cx="168443" cy="13346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xmlns="" id="{298FED93-97FA-4BCA-AAC6-BFAFA8C7CFD7}"/>
              </a:ext>
            </a:extLst>
          </p:cNvPr>
          <p:cNvSpPr/>
          <p:nvPr/>
        </p:nvSpPr>
        <p:spPr>
          <a:xfrm>
            <a:off x="681787" y="6069198"/>
            <a:ext cx="168443" cy="13346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 dirty="0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xmlns="" id="{CB00AF92-DBFE-4EDC-BB53-94F83627E7B7}"/>
              </a:ext>
            </a:extLst>
          </p:cNvPr>
          <p:cNvGraphicFramePr>
            <a:graphicFrameLocks noGrp="1"/>
          </p:cNvGraphicFramePr>
          <p:nvPr/>
        </p:nvGraphicFramePr>
        <p:xfrm>
          <a:off x="681788" y="4408031"/>
          <a:ext cx="3242512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1256">
                  <a:extLst>
                    <a:ext uri="{9D8B030D-6E8A-4147-A177-3AD203B41FA5}">
                      <a16:colId xmlns:a16="http://schemas.microsoft.com/office/drawing/2014/main" xmlns="" val="256262324"/>
                    </a:ext>
                  </a:extLst>
                </a:gridCol>
                <a:gridCol w="1621256">
                  <a:extLst>
                    <a:ext uri="{9D8B030D-6E8A-4147-A177-3AD203B41FA5}">
                      <a16:colId xmlns:a16="http://schemas.microsoft.com/office/drawing/2014/main" xmlns="" val="2362584969"/>
                    </a:ext>
                  </a:extLst>
                </a:gridCol>
              </a:tblGrid>
              <a:tr h="314960"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>
                          <a:solidFill>
                            <a:schemeClr val="tx1"/>
                          </a:solidFill>
                        </a:rPr>
                        <a:t>Cumulative SPI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>
                          <a:solidFill>
                            <a:schemeClr val="tx1"/>
                          </a:solidFill>
                        </a:rPr>
                        <a:t>Cumulative CPI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01887522"/>
                  </a:ext>
                </a:extLst>
              </a:tr>
              <a:tr h="314960"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>
                          <a:solidFill>
                            <a:schemeClr val="tx1"/>
                          </a:solidFill>
                        </a:rPr>
                        <a:t>1.05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>
                          <a:solidFill>
                            <a:schemeClr val="tx1"/>
                          </a:solidFill>
                        </a:rPr>
                        <a:t>0.97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69021835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xmlns="" id="{5A082FD5-392D-44AC-ACA7-9ADD8EF7EFE5}"/>
              </a:ext>
            </a:extLst>
          </p:cNvPr>
          <p:cNvGraphicFramePr>
            <a:graphicFrameLocks noGrp="1"/>
          </p:cNvGraphicFramePr>
          <p:nvPr/>
        </p:nvGraphicFramePr>
        <p:xfrm>
          <a:off x="6372227" y="4680151"/>
          <a:ext cx="31242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19324">
                  <a:extLst>
                    <a:ext uri="{9D8B030D-6E8A-4147-A177-3AD203B41FA5}">
                      <a16:colId xmlns:a16="http://schemas.microsoft.com/office/drawing/2014/main" xmlns="" val="2785976325"/>
                    </a:ext>
                  </a:extLst>
                </a:gridCol>
                <a:gridCol w="904876">
                  <a:extLst>
                    <a:ext uri="{9D8B030D-6E8A-4147-A177-3AD203B41FA5}">
                      <a16:colId xmlns:a16="http://schemas.microsoft.com/office/drawing/2014/main" xmlns="" val="184231865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Cumulative BCWS (Scheduled)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$8,354,801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87669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Cumulative BCWP (Performed)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$8,733,074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278752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Cumulative ACWP (Actual)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$9,013,485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57030756"/>
                  </a:ext>
                </a:extLst>
              </a:tr>
            </a:tbl>
          </a:graphicData>
        </a:graphic>
      </p:graphicFrame>
      <p:sp>
        <p:nvSpPr>
          <p:cNvPr id="15" name="Oval 14">
            <a:extLst>
              <a:ext uri="{FF2B5EF4-FFF2-40B4-BE49-F238E27FC236}">
                <a16:creationId xmlns:a16="http://schemas.microsoft.com/office/drawing/2014/main" xmlns="" id="{8328C4F8-4735-4AFC-917F-B459ECF0EBDA}"/>
              </a:ext>
            </a:extLst>
          </p:cNvPr>
          <p:cNvSpPr/>
          <p:nvPr/>
        </p:nvSpPr>
        <p:spPr>
          <a:xfrm>
            <a:off x="1796715" y="4802473"/>
            <a:ext cx="168443" cy="133463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xmlns="" id="{6AA8877B-2DFB-48DC-BB5D-6196FC1BF6BC}"/>
              </a:ext>
            </a:extLst>
          </p:cNvPr>
          <p:cNvSpPr/>
          <p:nvPr/>
        </p:nvSpPr>
        <p:spPr>
          <a:xfrm>
            <a:off x="3424989" y="4802473"/>
            <a:ext cx="168443" cy="133463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 dirty="0"/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xmlns="" id="{9B0114B7-40C8-4089-A9B9-CD2D410438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79741" y="6226871"/>
            <a:ext cx="712259" cy="365125"/>
          </a:xfrm>
        </p:spPr>
        <p:txBody>
          <a:bodyPr/>
          <a:lstStyle/>
          <a:p>
            <a:fld id="{4B932B3A-BA38-40C7-ADEE-2A1902CEB265}" type="slidenum">
              <a:rPr lang="en-US" altLang="en-US" smtClean="0"/>
              <a:pPr/>
              <a:t>5</a:t>
            </a:fld>
            <a:endParaRPr lang="en-US" altLang="en-US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35E4595D-D0DF-4A1C-A52C-7089F573CB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9717" y="1247078"/>
            <a:ext cx="4819651" cy="324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Footer Placeholder 2">
            <a:extLst>
              <a:ext uri="{FF2B5EF4-FFF2-40B4-BE49-F238E27FC236}">
                <a16:creationId xmlns:a16="http://schemas.microsoft.com/office/drawing/2014/main" xmlns="" id="{1F221EB7-48EF-44FB-A298-04379C1129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186738" y="6581777"/>
            <a:ext cx="2005263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PMG</a:t>
            </a:r>
            <a:endParaRPr lang="en-US" dirty="0"/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xmlns="" id="{59F84C14-9290-4785-9892-55C93CFFED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179" y="1247078"/>
            <a:ext cx="4752975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22DD3F8A-09F4-42D2-AEEA-119396B92F68}"/>
              </a:ext>
            </a:extLst>
          </p:cNvPr>
          <p:cNvSpPr txBox="1"/>
          <p:nvPr/>
        </p:nvSpPr>
        <p:spPr>
          <a:xfrm>
            <a:off x="3260953" y="5855799"/>
            <a:ext cx="7479619" cy="58477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91438" tIns="45719" rIns="91438" bIns="45719" rtlCol="0">
            <a:spAutoFit/>
          </a:bodyPr>
          <a:lstStyle/>
          <a:p>
            <a:r>
              <a:rPr lang="en-US" sz="1600" b="1" dirty="0"/>
              <a:t>Note- $194K accrual is being reversed in 1.03 </a:t>
            </a:r>
            <a:r>
              <a:rPr lang="en-US" sz="1600" b="1" dirty="0" err="1"/>
              <a:t>EMCal</a:t>
            </a:r>
            <a:r>
              <a:rPr lang="en-US" sz="1600" b="1" dirty="0"/>
              <a:t> Control Account.</a:t>
            </a:r>
          </a:p>
          <a:p>
            <a:r>
              <a:rPr lang="en-US" sz="1600" b="1" dirty="0"/>
              <a:t>Will be reflected in next months CPR. So the cum CPI should be 0.99 instead of 0.97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2/26/20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007915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B1B042F-6C8E-42A9-9414-2AC658883D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5780" y="1224556"/>
            <a:ext cx="9598096" cy="41148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ADC7D6A8-B191-47A4-A810-9742C9306E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Cost Performance Report (CPR) – sPHENIX MIE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86B556E-4F11-43E1-9E35-BE09EBA3995D}"/>
              </a:ext>
            </a:extLst>
          </p:cNvPr>
          <p:cNvSpPr txBox="1"/>
          <p:nvPr/>
        </p:nvSpPr>
        <p:spPr>
          <a:xfrm>
            <a:off x="9480885" y="4705982"/>
            <a:ext cx="2711115" cy="1308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91438" tIns="45719" rIns="91438" bIns="45719" rtlCol="0">
            <a:spAutoFit/>
          </a:bodyPr>
          <a:lstStyle/>
          <a:p>
            <a:r>
              <a:rPr lang="en-US" sz="1500" u="sng" dirty="0"/>
              <a:t>DOE SPI or CPI Value Thresholds</a:t>
            </a:r>
          </a:p>
          <a:p>
            <a:pPr>
              <a:buClr>
                <a:srgbClr val="00B050"/>
              </a:buClr>
              <a:buSzPct val="150000"/>
            </a:pPr>
            <a:r>
              <a:rPr lang="en-US" sz="1500" dirty="0"/>
              <a:t>      0.90 to 1.15</a:t>
            </a:r>
          </a:p>
          <a:p>
            <a:pPr>
              <a:buClr>
                <a:srgbClr val="00B050"/>
              </a:buClr>
              <a:buSzPct val="150000"/>
            </a:pPr>
            <a:r>
              <a:rPr lang="en-US" sz="1500" dirty="0"/>
              <a:t>      0.85 to 0.89 or 1.16 to 1.25</a:t>
            </a:r>
          </a:p>
          <a:p>
            <a:pPr>
              <a:buClr>
                <a:srgbClr val="00B050"/>
              </a:buClr>
              <a:buSzPct val="150000"/>
            </a:pPr>
            <a:r>
              <a:rPr lang="en-US" sz="1500" dirty="0"/>
              <a:t>      &lt;0.85 or &gt;1.25</a:t>
            </a:r>
          </a:p>
          <a:p>
            <a:pPr marL="285744" indent="-285744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A603BB0E-C5D4-4D9D-9A0B-9C6ED4302350}"/>
              </a:ext>
            </a:extLst>
          </p:cNvPr>
          <p:cNvSpPr/>
          <p:nvPr/>
        </p:nvSpPr>
        <p:spPr>
          <a:xfrm>
            <a:off x="9601200" y="5077090"/>
            <a:ext cx="168443" cy="133463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F16B8F53-657B-4EA6-8B18-9A57FCEF642B}"/>
              </a:ext>
            </a:extLst>
          </p:cNvPr>
          <p:cNvSpPr/>
          <p:nvPr/>
        </p:nvSpPr>
        <p:spPr>
          <a:xfrm>
            <a:off x="9601200" y="5272626"/>
            <a:ext cx="168443" cy="13346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6FA953B8-B3C0-4651-A2E3-115D6ABDE3D4}"/>
              </a:ext>
            </a:extLst>
          </p:cNvPr>
          <p:cNvSpPr/>
          <p:nvPr/>
        </p:nvSpPr>
        <p:spPr>
          <a:xfrm>
            <a:off x="9601200" y="5469571"/>
            <a:ext cx="168443" cy="13346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 dirty="0"/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xmlns="" id="{D4FAFB7A-3A35-4A07-A80C-26F5DB8CD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79741" y="6492876"/>
            <a:ext cx="712259" cy="365125"/>
          </a:xfrm>
        </p:spPr>
        <p:txBody>
          <a:bodyPr/>
          <a:lstStyle/>
          <a:p>
            <a:fld id="{4B932B3A-BA38-40C7-ADEE-2A1902CEB265}" type="slidenum">
              <a:rPr lang="en-US" altLang="en-US" smtClean="0"/>
              <a:pPr/>
              <a:t>6</a:t>
            </a:fld>
            <a:endParaRPr lang="en-US" altLang="en-US" dirty="0"/>
          </a:p>
        </p:txBody>
      </p:sp>
      <p:sp>
        <p:nvSpPr>
          <p:cNvPr id="14" name="Footer Placeholder 2">
            <a:extLst>
              <a:ext uri="{FF2B5EF4-FFF2-40B4-BE49-F238E27FC236}">
                <a16:creationId xmlns:a16="http://schemas.microsoft.com/office/drawing/2014/main" xmlns="" id="{BB7B1C3B-60E9-416C-AA0C-CED5E8EAF4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81023" y="6581777"/>
            <a:ext cx="2005263" cy="2762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PMG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E6C7309-882D-451F-9277-6B9AEE40952B}"/>
              </a:ext>
            </a:extLst>
          </p:cNvPr>
          <p:cNvSpPr txBox="1"/>
          <p:nvPr/>
        </p:nvSpPr>
        <p:spPr>
          <a:xfrm>
            <a:off x="1242353" y="5536683"/>
            <a:ext cx="7115457" cy="584776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n-US" sz="1600" b="1" dirty="0"/>
              <a:t>Note- $194K accrual is being reversed in 1.03 </a:t>
            </a:r>
            <a:r>
              <a:rPr lang="en-US" sz="1600" b="1" dirty="0" err="1"/>
              <a:t>EMCal</a:t>
            </a:r>
            <a:r>
              <a:rPr lang="en-US" sz="1600" b="1" dirty="0"/>
              <a:t> Control Account.</a:t>
            </a:r>
          </a:p>
          <a:p>
            <a:r>
              <a:rPr lang="en-US" sz="1600" b="1" dirty="0"/>
              <a:t>Will be reflected in next months CPR. So the CV will only -$18K instead of -$211K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2/26/20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479760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DC7D6A8-B191-47A4-A810-9742C9306E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Performance Indices – 1008 Infra and Facility Upgrade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F5D4301-D3F7-4152-A349-91E55DAEF760}"/>
              </a:ext>
            </a:extLst>
          </p:cNvPr>
          <p:cNvSpPr txBox="1"/>
          <p:nvPr/>
        </p:nvSpPr>
        <p:spPr>
          <a:xfrm>
            <a:off x="681788" y="5360889"/>
            <a:ext cx="3242512" cy="1308048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n-US" sz="1500" u="sng" dirty="0"/>
              <a:t>DOE SPI or CPI Value Thresholds</a:t>
            </a:r>
          </a:p>
          <a:p>
            <a:pPr>
              <a:buClr>
                <a:srgbClr val="00B050"/>
              </a:buClr>
              <a:buSzPct val="150000"/>
            </a:pPr>
            <a:r>
              <a:rPr lang="en-US" sz="1500" dirty="0"/>
              <a:t>      0.90 to 1.15</a:t>
            </a:r>
          </a:p>
          <a:p>
            <a:pPr>
              <a:buClr>
                <a:srgbClr val="00B050"/>
              </a:buClr>
              <a:buSzPct val="150000"/>
            </a:pPr>
            <a:r>
              <a:rPr lang="en-US" sz="1500" dirty="0"/>
              <a:t>      0.85 to 0.89 or 1.16 to 1.25</a:t>
            </a:r>
          </a:p>
          <a:p>
            <a:pPr>
              <a:buClr>
                <a:srgbClr val="00B050"/>
              </a:buClr>
              <a:buSzPct val="150000"/>
            </a:pPr>
            <a:r>
              <a:rPr lang="en-US" sz="1500" dirty="0"/>
              <a:t>      &lt;0.85 or &gt;1.25</a:t>
            </a:r>
          </a:p>
          <a:p>
            <a:pPr marL="285744" indent="-285744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C50F335E-82B0-441A-8DED-50C1D0D22B78}"/>
              </a:ext>
            </a:extLst>
          </p:cNvPr>
          <p:cNvSpPr/>
          <p:nvPr/>
        </p:nvSpPr>
        <p:spPr>
          <a:xfrm>
            <a:off x="681789" y="5659209"/>
            <a:ext cx="168443" cy="133463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3AAAA70B-D131-43A7-90FA-0B360C8DD32D}"/>
              </a:ext>
            </a:extLst>
          </p:cNvPr>
          <p:cNvSpPr/>
          <p:nvPr/>
        </p:nvSpPr>
        <p:spPr>
          <a:xfrm>
            <a:off x="681789" y="5855426"/>
            <a:ext cx="168443" cy="13346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xmlns="" id="{298FED93-97FA-4BCA-AAC6-BFAFA8C7CFD7}"/>
              </a:ext>
            </a:extLst>
          </p:cNvPr>
          <p:cNvSpPr/>
          <p:nvPr/>
        </p:nvSpPr>
        <p:spPr>
          <a:xfrm>
            <a:off x="681787" y="6069198"/>
            <a:ext cx="168443" cy="13346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 dirty="0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xmlns="" id="{CB00AF92-DBFE-4EDC-BB53-94F83627E7B7}"/>
              </a:ext>
            </a:extLst>
          </p:cNvPr>
          <p:cNvGraphicFramePr>
            <a:graphicFrameLocks noGrp="1"/>
          </p:cNvGraphicFramePr>
          <p:nvPr/>
        </p:nvGraphicFramePr>
        <p:xfrm>
          <a:off x="681788" y="4408031"/>
          <a:ext cx="3242512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1256">
                  <a:extLst>
                    <a:ext uri="{9D8B030D-6E8A-4147-A177-3AD203B41FA5}">
                      <a16:colId xmlns:a16="http://schemas.microsoft.com/office/drawing/2014/main" xmlns="" val="256262324"/>
                    </a:ext>
                  </a:extLst>
                </a:gridCol>
                <a:gridCol w="1621256">
                  <a:extLst>
                    <a:ext uri="{9D8B030D-6E8A-4147-A177-3AD203B41FA5}">
                      <a16:colId xmlns:a16="http://schemas.microsoft.com/office/drawing/2014/main" xmlns="" val="2362584969"/>
                    </a:ext>
                  </a:extLst>
                </a:gridCol>
              </a:tblGrid>
              <a:tr h="314960"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>
                          <a:solidFill>
                            <a:schemeClr val="tx1"/>
                          </a:solidFill>
                        </a:rPr>
                        <a:t>Cumulative SPI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>
                          <a:solidFill>
                            <a:schemeClr val="tx1"/>
                          </a:solidFill>
                        </a:rPr>
                        <a:t>Cumulative CPI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01887522"/>
                  </a:ext>
                </a:extLst>
              </a:tr>
              <a:tr h="314960"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>
                          <a:solidFill>
                            <a:schemeClr val="tx1"/>
                          </a:solidFill>
                        </a:rPr>
                        <a:t>0.96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>
                          <a:solidFill>
                            <a:schemeClr val="tx1"/>
                          </a:solidFill>
                        </a:rPr>
                        <a:t>1.02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69021835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xmlns="" id="{5A082FD5-392D-44AC-ACA7-9ADD8EF7EFE5}"/>
              </a:ext>
            </a:extLst>
          </p:cNvPr>
          <p:cNvGraphicFramePr>
            <a:graphicFrameLocks noGrp="1"/>
          </p:cNvGraphicFramePr>
          <p:nvPr/>
        </p:nvGraphicFramePr>
        <p:xfrm>
          <a:off x="6372227" y="4680151"/>
          <a:ext cx="3242512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18321">
                  <a:extLst>
                    <a:ext uri="{9D8B030D-6E8A-4147-A177-3AD203B41FA5}">
                      <a16:colId xmlns:a16="http://schemas.microsoft.com/office/drawing/2014/main" xmlns="" val="2785976325"/>
                    </a:ext>
                  </a:extLst>
                </a:gridCol>
                <a:gridCol w="1024191">
                  <a:extLst>
                    <a:ext uri="{9D8B030D-6E8A-4147-A177-3AD203B41FA5}">
                      <a16:colId xmlns:a16="http://schemas.microsoft.com/office/drawing/2014/main" xmlns="" val="184231865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Cumulative BCWS (Scheduled)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$10,439,215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87669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Cumulative BCWP (Performed)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$10,063,748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278752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Cumulative ACWP (Actual)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$9,832,882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57030756"/>
                  </a:ext>
                </a:extLst>
              </a:tr>
            </a:tbl>
          </a:graphicData>
        </a:graphic>
      </p:graphicFrame>
      <p:sp>
        <p:nvSpPr>
          <p:cNvPr id="15" name="Oval 14">
            <a:extLst>
              <a:ext uri="{FF2B5EF4-FFF2-40B4-BE49-F238E27FC236}">
                <a16:creationId xmlns:a16="http://schemas.microsoft.com/office/drawing/2014/main" xmlns="" id="{8328C4F8-4735-4AFC-917F-B459ECF0EBDA}"/>
              </a:ext>
            </a:extLst>
          </p:cNvPr>
          <p:cNvSpPr/>
          <p:nvPr/>
        </p:nvSpPr>
        <p:spPr>
          <a:xfrm>
            <a:off x="1796715" y="4802473"/>
            <a:ext cx="168443" cy="133463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xmlns="" id="{6AA8877B-2DFB-48DC-BB5D-6196FC1BF6BC}"/>
              </a:ext>
            </a:extLst>
          </p:cNvPr>
          <p:cNvSpPr/>
          <p:nvPr/>
        </p:nvSpPr>
        <p:spPr>
          <a:xfrm>
            <a:off x="3424989" y="4802473"/>
            <a:ext cx="168443" cy="133463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 dirty="0"/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xmlns="" id="{9B0114B7-40C8-4089-A9B9-CD2D410438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79741" y="6492876"/>
            <a:ext cx="712259" cy="365125"/>
          </a:xfrm>
        </p:spPr>
        <p:txBody>
          <a:bodyPr/>
          <a:lstStyle/>
          <a:p>
            <a:fld id="{4B932B3A-BA38-40C7-ADEE-2A1902CEB265}" type="slidenum">
              <a:rPr lang="en-US" altLang="en-US" smtClean="0"/>
              <a:pPr/>
              <a:t>7</a:t>
            </a:fld>
            <a:endParaRPr lang="en-US" altLang="en-US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08B44467-2FFC-4B16-9486-8796274BB846}"/>
              </a:ext>
            </a:extLst>
          </p:cNvPr>
          <p:cNvCxnSpPr/>
          <p:nvPr/>
        </p:nvCxnSpPr>
        <p:spPr>
          <a:xfrm>
            <a:off x="681789" y="762011"/>
            <a:ext cx="11221455" cy="0"/>
          </a:xfrm>
          <a:prstGeom prst="line">
            <a:avLst/>
          </a:prstGeom>
          <a:ln w="1905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4102" name="Picture 6">
            <a:extLst>
              <a:ext uri="{FF2B5EF4-FFF2-40B4-BE49-F238E27FC236}">
                <a16:creationId xmlns:a16="http://schemas.microsoft.com/office/drawing/2014/main" xmlns="" id="{E5B09CE0-7467-4000-8FE4-E5DED5DCFA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2" y="1255427"/>
            <a:ext cx="4829175" cy="290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>
            <a:extLst>
              <a:ext uri="{FF2B5EF4-FFF2-40B4-BE49-F238E27FC236}">
                <a16:creationId xmlns:a16="http://schemas.microsoft.com/office/drawing/2014/main" xmlns="" id="{F74CEFD9-9F36-421F-91E5-B530DBD9EB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7" y="1254673"/>
            <a:ext cx="4829175" cy="324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Footer Placeholder 2">
            <a:extLst>
              <a:ext uri="{FF2B5EF4-FFF2-40B4-BE49-F238E27FC236}">
                <a16:creationId xmlns:a16="http://schemas.microsoft.com/office/drawing/2014/main" xmlns="" id="{0EF6524B-159E-40F9-8155-A4D1B7A4BB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48643" y="6581777"/>
            <a:ext cx="2005263" cy="2762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PMG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2/26/20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965666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FCD70A1-9E5F-47C7-8874-A8A6253DBA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780" y="1147206"/>
            <a:ext cx="10352381" cy="394285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ADC7D6A8-B191-47A4-A810-9742C9306E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6571" y="33349"/>
            <a:ext cx="10972800" cy="728663"/>
          </a:xfrm>
        </p:spPr>
        <p:txBody>
          <a:bodyPr/>
          <a:lstStyle/>
          <a:p>
            <a:r>
              <a:rPr lang="en-US" sz="2800" dirty="0"/>
              <a:t>Cost Performance Report (CPR) – 1008 Infra and Facility Upgrade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86B556E-4F11-43E1-9E35-BE09EBA3995D}"/>
              </a:ext>
            </a:extLst>
          </p:cNvPr>
          <p:cNvSpPr txBox="1"/>
          <p:nvPr/>
        </p:nvSpPr>
        <p:spPr>
          <a:xfrm>
            <a:off x="9480885" y="4778554"/>
            <a:ext cx="2515460" cy="176971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91438" tIns="45719" rIns="91438" bIns="45719" rtlCol="0">
            <a:spAutoFit/>
          </a:bodyPr>
          <a:lstStyle/>
          <a:p>
            <a:r>
              <a:rPr lang="en-US" sz="1500" u="sng" dirty="0"/>
              <a:t>DOE SPI or CPI Value Thresholds</a:t>
            </a:r>
          </a:p>
          <a:p>
            <a:pPr>
              <a:buClr>
                <a:srgbClr val="00B050"/>
              </a:buClr>
              <a:buSzPct val="150000"/>
            </a:pPr>
            <a:r>
              <a:rPr lang="en-US" sz="1500" dirty="0"/>
              <a:t>      0.90 to 1.15</a:t>
            </a:r>
          </a:p>
          <a:p>
            <a:pPr>
              <a:buClr>
                <a:srgbClr val="00B050"/>
              </a:buClr>
              <a:buSzPct val="150000"/>
            </a:pPr>
            <a:r>
              <a:rPr lang="en-US" sz="1500" dirty="0"/>
              <a:t>      0.85 to 0.89 or 1.16 to 1.25</a:t>
            </a:r>
          </a:p>
          <a:p>
            <a:pPr>
              <a:buClr>
                <a:srgbClr val="00B050"/>
              </a:buClr>
              <a:buSzPct val="150000"/>
            </a:pPr>
            <a:r>
              <a:rPr lang="en-US" sz="1500" dirty="0"/>
              <a:t>      &lt;0.85 or &gt;1.25</a:t>
            </a:r>
          </a:p>
          <a:p>
            <a:pPr marL="285744" indent="-285744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A603BB0E-C5D4-4D9D-9A0B-9C6ED4302350}"/>
              </a:ext>
            </a:extLst>
          </p:cNvPr>
          <p:cNvSpPr/>
          <p:nvPr/>
        </p:nvSpPr>
        <p:spPr>
          <a:xfrm>
            <a:off x="9601200" y="5077090"/>
            <a:ext cx="168443" cy="133463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F16B8F53-657B-4EA6-8B18-9A57FCEF642B}"/>
              </a:ext>
            </a:extLst>
          </p:cNvPr>
          <p:cNvSpPr/>
          <p:nvPr/>
        </p:nvSpPr>
        <p:spPr>
          <a:xfrm>
            <a:off x="9601200" y="5272626"/>
            <a:ext cx="168443" cy="13346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6FA953B8-B3C0-4651-A2E3-115D6ABDE3D4}"/>
              </a:ext>
            </a:extLst>
          </p:cNvPr>
          <p:cNvSpPr/>
          <p:nvPr/>
        </p:nvSpPr>
        <p:spPr>
          <a:xfrm>
            <a:off x="9601200" y="5469571"/>
            <a:ext cx="168443" cy="13346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 dirty="0"/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xmlns="" id="{D4FAFB7A-3A35-4A07-A80C-26F5DB8CD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79741" y="6492876"/>
            <a:ext cx="712259" cy="365125"/>
          </a:xfrm>
        </p:spPr>
        <p:txBody>
          <a:bodyPr/>
          <a:lstStyle/>
          <a:p>
            <a:fld id="{4B932B3A-BA38-40C7-ADEE-2A1902CEB265}" type="slidenum">
              <a:rPr lang="en-US" altLang="en-US" smtClean="0"/>
              <a:pPr/>
              <a:t>8</a:t>
            </a:fld>
            <a:endParaRPr lang="en-US" alt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54DEBCEE-64AC-4883-911D-6C8B25D8385E}"/>
              </a:ext>
            </a:extLst>
          </p:cNvPr>
          <p:cNvCxnSpPr/>
          <p:nvPr/>
        </p:nvCxnSpPr>
        <p:spPr>
          <a:xfrm>
            <a:off x="195656" y="628649"/>
            <a:ext cx="11640213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2">
            <a:extLst>
              <a:ext uri="{FF2B5EF4-FFF2-40B4-BE49-F238E27FC236}">
                <a16:creationId xmlns:a16="http://schemas.microsoft.com/office/drawing/2014/main" xmlns="" id="{7F42772D-7D8F-46CC-A859-3240937E00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09977" y="6581777"/>
            <a:ext cx="2005263" cy="2762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PMG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2/26/20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091932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xmlns="" id="{5AF36360-83C2-4913-8A95-B933CB430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3349"/>
            <a:ext cx="10972800" cy="728663"/>
          </a:xfrm>
        </p:spPr>
        <p:txBody>
          <a:bodyPr/>
          <a:lstStyle/>
          <a:p>
            <a:r>
              <a:rPr lang="en-US" sz="3200" dirty="0"/>
              <a:t>Milestones Status – sPHENIX MIE</a:t>
            </a: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xmlns="" id="{7DA745C9-D0E5-464F-9DC4-A0C6BDC91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79741" y="6492876"/>
            <a:ext cx="712259" cy="365125"/>
          </a:xfrm>
        </p:spPr>
        <p:txBody>
          <a:bodyPr/>
          <a:lstStyle/>
          <a:p>
            <a:fld id="{4B932B3A-BA38-40C7-ADEE-2A1902CEB265}" type="slidenum">
              <a:rPr lang="en-US" altLang="en-US" smtClean="0"/>
              <a:pPr/>
              <a:t>9</a:t>
            </a:fld>
            <a:endParaRPr lang="en-US" alt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902E0A3B-F2FF-4166-99F9-947BD51FBE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5530638"/>
              </p:ext>
            </p:extLst>
          </p:nvPr>
        </p:nvGraphicFramePr>
        <p:xfrm>
          <a:off x="270968" y="798810"/>
          <a:ext cx="10749068" cy="5973249"/>
        </p:xfrm>
        <a:graphic>
          <a:graphicData uri="http://schemas.openxmlformats.org/drawingml/2006/table">
            <a:tbl>
              <a:tblPr/>
              <a:tblGrid>
                <a:gridCol w="302081">
                  <a:extLst>
                    <a:ext uri="{9D8B030D-6E8A-4147-A177-3AD203B41FA5}">
                      <a16:colId xmlns:a16="http://schemas.microsoft.com/office/drawing/2014/main" xmlns="" val="2239753365"/>
                    </a:ext>
                  </a:extLst>
                </a:gridCol>
                <a:gridCol w="823859">
                  <a:extLst>
                    <a:ext uri="{9D8B030D-6E8A-4147-A177-3AD203B41FA5}">
                      <a16:colId xmlns:a16="http://schemas.microsoft.com/office/drawing/2014/main" xmlns="" val="3938844320"/>
                    </a:ext>
                  </a:extLst>
                </a:gridCol>
                <a:gridCol w="3912901">
                  <a:extLst>
                    <a:ext uri="{9D8B030D-6E8A-4147-A177-3AD203B41FA5}">
                      <a16:colId xmlns:a16="http://schemas.microsoft.com/office/drawing/2014/main" xmlns="" val="2328814408"/>
                    </a:ext>
                  </a:extLst>
                </a:gridCol>
                <a:gridCol w="1378857">
                  <a:extLst>
                    <a:ext uri="{9D8B030D-6E8A-4147-A177-3AD203B41FA5}">
                      <a16:colId xmlns:a16="http://schemas.microsoft.com/office/drawing/2014/main" xmlns="" val="128630313"/>
                    </a:ext>
                  </a:extLst>
                </a:gridCol>
                <a:gridCol w="846667">
                  <a:extLst>
                    <a:ext uri="{9D8B030D-6E8A-4147-A177-3AD203B41FA5}">
                      <a16:colId xmlns:a16="http://schemas.microsoft.com/office/drawing/2014/main" xmlns="" val="480754492"/>
                    </a:ext>
                  </a:extLst>
                </a:gridCol>
                <a:gridCol w="991811">
                  <a:extLst>
                    <a:ext uri="{9D8B030D-6E8A-4147-A177-3AD203B41FA5}">
                      <a16:colId xmlns:a16="http://schemas.microsoft.com/office/drawing/2014/main" xmlns="" val="1579576877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xmlns="" val="439831714"/>
                    </a:ext>
                  </a:extLst>
                </a:gridCol>
                <a:gridCol w="968892">
                  <a:extLst>
                    <a:ext uri="{9D8B030D-6E8A-4147-A177-3AD203B41FA5}">
                      <a16:colId xmlns:a16="http://schemas.microsoft.com/office/drawing/2014/main" xmlns="" val="2819317208"/>
                    </a:ext>
                  </a:extLst>
                </a:gridCol>
              </a:tblGrid>
              <a:tr h="26557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</a:t>
                      </a:r>
                    </a:p>
                  </a:txBody>
                  <a:tcPr marL="5029" marR="5029" marT="50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WBS</a:t>
                      </a:r>
                    </a:p>
                  </a:txBody>
                  <a:tcPr marL="5029" marR="5029" marT="50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Milestone Name</a:t>
                      </a:r>
                    </a:p>
                  </a:txBody>
                  <a:tcPr marL="5029" marR="5029" marT="50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Target Milestone Date</a:t>
                      </a:r>
                    </a:p>
                  </a:txBody>
                  <a:tcPr marL="5029" marR="5029" marT="50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Forecast</a:t>
                      </a:r>
                    </a:p>
                  </a:txBody>
                  <a:tcPr marL="5029" marR="5029" marT="50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Actual Finish</a:t>
                      </a:r>
                    </a:p>
                  </a:txBody>
                  <a:tcPr marL="5029" marR="5029" marT="50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Variance 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 work days)</a:t>
                      </a:r>
                    </a:p>
                  </a:txBody>
                  <a:tcPr marL="5029" marR="5029" marT="50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Comments</a:t>
                      </a:r>
                    </a:p>
                  </a:txBody>
                  <a:tcPr marL="5029" marR="5029" marT="50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68544458"/>
                  </a:ext>
                </a:extLst>
              </a:tr>
              <a:tr h="1675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029" marR="5029" marT="5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1.01.01</a:t>
                      </a:r>
                    </a:p>
                  </a:txBody>
                  <a:tcPr marL="5029" marR="5029" marT="5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Approve Project Baseline and Construction PD2/3</a:t>
                      </a:r>
                    </a:p>
                  </a:txBody>
                  <a:tcPr marL="5029" marR="5029" marT="5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30-Sep-19</a:t>
                      </a:r>
                    </a:p>
                  </a:txBody>
                  <a:tcPr marL="5029" marR="5029" marT="5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20-Sep-19 A</a:t>
                      </a:r>
                    </a:p>
                  </a:txBody>
                  <a:tcPr marL="5029" marR="5029" marT="5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20-Sep-19</a:t>
                      </a:r>
                    </a:p>
                  </a:txBody>
                  <a:tcPr marL="5029" marR="5029" marT="5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5029" marR="5029" marT="5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29" marR="5029" marT="5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030704385"/>
                  </a:ext>
                </a:extLst>
              </a:tr>
              <a:tr h="1675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029" marR="5029" marT="5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1.02.02.02</a:t>
                      </a:r>
                    </a:p>
                  </a:txBody>
                  <a:tcPr marL="5029" marR="5029" marT="5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Production Readiness Review - TPC Module Factories</a:t>
                      </a:r>
                    </a:p>
                  </a:txBody>
                  <a:tcPr marL="5029" marR="5029" marT="5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31-Dec-19</a:t>
                      </a:r>
                    </a:p>
                  </a:txBody>
                  <a:tcPr marL="5029" marR="5029" marT="5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17-Dec-19 A</a:t>
                      </a:r>
                    </a:p>
                  </a:txBody>
                  <a:tcPr marL="5029" marR="5029" marT="5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17-Dec-19</a:t>
                      </a:r>
                    </a:p>
                  </a:txBody>
                  <a:tcPr marL="5029" marR="5029" marT="5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5029" marR="5029" marT="5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29" marR="5029" marT="5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222652016"/>
                  </a:ext>
                </a:extLst>
              </a:tr>
              <a:tr h="1675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029" marR="5029" marT="5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1.03.02.03.02</a:t>
                      </a:r>
                    </a:p>
                  </a:txBody>
                  <a:tcPr marL="5029" marR="5029" marT="5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EMCal Preproduction Sector 0 Assembled</a:t>
                      </a:r>
                    </a:p>
                  </a:txBody>
                  <a:tcPr marL="5029" marR="5029" marT="5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31-Dec-19</a:t>
                      </a:r>
                    </a:p>
                  </a:txBody>
                  <a:tcPr marL="5029" marR="5029" marT="5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25-Nov-19 A</a:t>
                      </a:r>
                    </a:p>
                  </a:txBody>
                  <a:tcPr marL="5029" marR="5029" marT="5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25-Nov-19</a:t>
                      </a:r>
                    </a:p>
                  </a:txBody>
                  <a:tcPr marL="5029" marR="5029" marT="5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5029" marR="5029" marT="5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29" marR="5029" marT="5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36528599"/>
                  </a:ext>
                </a:extLst>
              </a:tr>
              <a:tr h="1675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029" marR="5029" marT="5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1.02.06.02</a:t>
                      </a:r>
                    </a:p>
                  </a:txBody>
                  <a:tcPr marL="5029" marR="5029" marT="5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Production Readiness Review - TPC DAM</a:t>
                      </a:r>
                    </a:p>
                  </a:txBody>
                  <a:tcPr marL="5029" marR="5029" marT="5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28-Feb-20</a:t>
                      </a:r>
                    </a:p>
                  </a:txBody>
                  <a:tcPr marL="5029" marR="5029" marT="5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4-Feb-20</a:t>
                      </a:r>
                    </a:p>
                  </a:txBody>
                  <a:tcPr marL="5029" marR="5029" marT="5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29" marR="5029" marT="5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5029" marR="5029" marT="5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29" marR="5029" marT="5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980213668"/>
                  </a:ext>
                </a:extLst>
              </a:tr>
              <a:tr h="1675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5029" marR="5029" marT="5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1.05.02.03</a:t>
                      </a:r>
                    </a:p>
                  </a:txBody>
                  <a:tcPr marL="5029" marR="5029" marT="5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HCal Preproduction FEE Complete</a:t>
                      </a:r>
                    </a:p>
                  </a:txBody>
                  <a:tcPr marL="5029" marR="5029" marT="5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30-Apr-20</a:t>
                      </a:r>
                    </a:p>
                  </a:txBody>
                  <a:tcPr marL="5029" marR="5029" marT="5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22-Jan-20 A</a:t>
                      </a:r>
                    </a:p>
                  </a:txBody>
                  <a:tcPr marL="5029" marR="5029" marT="5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22-Jan-20</a:t>
                      </a:r>
                    </a:p>
                  </a:txBody>
                  <a:tcPr marL="5029" marR="5029" marT="5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</a:t>
                      </a:r>
                    </a:p>
                  </a:txBody>
                  <a:tcPr marL="5029" marR="5029" marT="5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29" marR="5029" marT="5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88634532"/>
                  </a:ext>
                </a:extLst>
              </a:tr>
              <a:tr h="1675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5029" marR="5029" marT="5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1.05.02.01</a:t>
                      </a:r>
                    </a:p>
                  </a:txBody>
                  <a:tcPr marL="5029" marR="5029" marT="5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EMCal Electronics Preproduction Complete</a:t>
                      </a:r>
                    </a:p>
                  </a:txBody>
                  <a:tcPr marL="5029" marR="5029" marT="5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29-May-20</a:t>
                      </a:r>
                    </a:p>
                  </a:txBody>
                  <a:tcPr marL="5029" marR="5029" marT="5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4-May-20</a:t>
                      </a:r>
                    </a:p>
                  </a:txBody>
                  <a:tcPr marL="5029" marR="5029" marT="5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29" marR="5029" marT="5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5029" marR="5029" marT="5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29" marR="5029" marT="5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64909000"/>
                  </a:ext>
                </a:extLst>
              </a:tr>
              <a:tr h="1675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5029" marR="5029" marT="5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1.03.01.03.01</a:t>
                      </a:r>
                    </a:p>
                  </a:txBody>
                  <a:tcPr marL="5029" marR="5029" marT="5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EMCal W Powder Acquisition Complete</a:t>
                      </a:r>
                    </a:p>
                  </a:txBody>
                  <a:tcPr marL="5029" marR="5029" marT="5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30-Jun-20</a:t>
                      </a:r>
                    </a:p>
                  </a:txBody>
                  <a:tcPr marL="5029" marR="5029" marT="5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13-Apr-20</a:t>
                      </a:r>
                    </a:p>
                  </a:txBody>
                  <a:tcPr marL="5029" marR="5029" marT="5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29" marR="5029" marT="5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</a:t>
                      </a:r>
                    </a:p>
                  </a:txBody>
                  <a:tcPr marL="5029" marR="5029" marT="5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29" marR="5029" marT="5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479229166"/>
                  </a:ext>
                </a:extLst>
              </a:tr>
              <a:tr h="18227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5029" marR="5029" marT="5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1.03.02.03.03</a:t>
                      </a:r>
                    </a:p>
                  </a:txBody>
                  <a:tcPr marL="5029" marR="5029" marT="5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EMCal </a:t>
                      </a:r>
                      <a:r>
                        <a:rPr lang="en-US" sz="11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Prodctn</a:t>
                      </a:r>
                      <a:r>
                        <a:rPr lang="en-US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Readiness Review Blocks/Modules/Sectors Complete</a:t>
                      </a:r>
                    </a:p>
                  </a:txBody>
                  <a:tcPr marL="5029" marR="5029" marT="5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31-Jul-20</a:t>
                      </a:r>
                    </a:p>
                  </a:txBody>
                  <a:tcPr marL="5029" marR="5029" marT="5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11-May-20</a:t>
                      </a:r>
                    </a:p>
                  </a:txBody>
                  <a:tcPr marL="5029" marR="5029" marT="5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29" marR="5029" marT="5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</a:t>
                      </a:r>
                    </a:p>
                  </a:txBody>
                  <a:tcPr marL="5029" marR="5029" marT="5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29" marR="5029" marT="5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304334"/>
                  </a:ext>
                </a:extLst>
              </a:tr>
              <a:tr h="1675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5029" marR="5029" marT="5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1.02.05.03</a:t>
                      </a:r>
                    </a:p>
                  </a:txBody>
                  <a:tcPr marL="5029" marR="5029" marT="5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SAMPA ASIC Performance Accepted</a:t>
                      </a:r>
                    </a:p>
                  </a:txBody>
                  <a:tcPr marL="5029" marR="5029" marT="5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30-Sep-20</a:t>
                      </a:r>
                    </a:p>
                  </a:txBody>
                  <a:tcPr marL="5029" marR="5029" marT="5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22-Jul-20</a:t>
                      </a:r>
                    </a:p>
                  </a:txBody>
                  <a:tcPr marL="5029" marR="5029" marT="5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29" marR="5029" marT="5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</a:t>
                      </a:r>
                    </a:p>
                  </a:txBody>
                  <a:tcPr marL="5029" marR="5029" marT="5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29" marR="5029" marT="5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170222781"/>
                  </a:ext>
                </a:extLst>
              </a:tr>
              <a:tr h="1675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5029" marR="5029" marT="5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1.05.01</a:t>
                      </a:r>
                    </a:p>
                  </a:txBody>
                  <a:tcPr marL="5029" marR="5029" marT="5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EMCal/HCal SiPM Sensor Procurement Complete</a:t>
                      </a:r>
                    </a:p>
                  </a:txBody>
                  <a:tcPr marL="5029" marR="5029" marT="5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30-Oct-20</a:t>
                      </a:r>
                    </a:p>
                  </a:txBody>
                  <a:tcPr marL="5029" marR="5029" marT="5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22-Jul-20</a:t>
                      </a:r>
                    </a:p>
                  </a:txBody>
                  <a:tcPr marL="5029" marR="5029" marT="5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29" marR="5029" marT="5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</a:t>
                      </a:r>
                    </a:p>
                  </a:txBody>
                  <a:tcPr marL="5029" marR="5029" marT="5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29" marR="5029" marT="5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799611837"/>
                  </a:ext>
                </a:extLst>
              </a:tr>
              <a:tr h="1675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5029" marR="5029" marT="5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1.05.02.04</a:t>
                      </a:r>
                    </a:p>
                  </a:txBody>
                  <a:tcPr marL="5029" marR="5029" marT="5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HCal SiPM Boards Assembly Complete</a:t>
                      </a:r>
                    </a:p>
                  </a:txBody>
                  <a:tcPr marL="5029" marR="5029" marT="5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30-Nov-20</a:t>
                      </a:r>
                    </a:p>
                  </a:txBody>
                  <a:tcPr marL="5029" marR="5029" marT="5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16-Jun-20</a:t>
                      </a:r>
                    </a:p>
                  </a:txBody>
                  <a:tcPr marL="5029" marR="5029" marT="5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29" marR="5029" marT="5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112</a:t>
                      </a:r>
                    </a:p>
                  </a:txBody>
                  <a:tcPr marL="5029" marR="5029" marT="5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29" marR="5029" marT="5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797962298"/>
                  </a:ext>
                </a:extLst>
              </a:tr>
              <a:tr h="1675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5029" marR="5029" marT="5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1.02.06.03</a:t>
                      </a:r>
                    </a:p>
                  </a:txBody>
                  <a:tcPr marL="5029" marR="5029" marT="5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TPC DAM Felix 2.0 Production Complete</a:t>
                      </a:r>
                    </a:p>
                  </a:txBody>
                  <a:tcPr marL="5029" marR="5029" marT="5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29-Jan-21</a:t>
                      </a:r>
                    </a:p>
                  </a:txBody>
                  <a:tcPr marL="5029" marR="5029" marT="5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9-Feb-21</a:t>
                      </a:r>
                    </a:p>
                  </a:txBody>
                  <a:tcPr marL="5029" marR="5029" marT="5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29" marR="5029" marT="5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</a:t>
                      </a:r>
                    </a:p>
                  </a:txBody>
                  <a:tcPr marL="5029" marR="5029" marT="5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29" marR="5029" marT="5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569255286"/>
                  </a:ext>
                </a:extLst>
              </a:tr>
              <a:tr h="1675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5029" marR="5029" marT="5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1.06.02.03</a:t>
                      </a:r>
                    </a:p>
                  </a:txBody>
                  <a:tcPr marL="5029" marR="5029" marT="5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Trigger LL1 Preproduction complete</a:t>
                      </a:r>
                    </a:p>
                  </a:txBody>
                  <a:tcPr marL="5029" marR="5029" marT="5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26-Feb-21</a:t>
                      </a:r>
                    </a:p>
                  </a:txBody>
                  <a:tcPr marL="5029" marR="5029" marT="5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11-Dec-20</a:t>
                      </a:r>
                    </a:p>
                  </a:txBody>
                  <a:tcPr marL="5029" marR="5029" marT="5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29" marR="5029" marT="5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5029" marR="5029" marT="5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29" marR="5029" marT="5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17154755"/>
                  </a:ext>
                </a:extLst>
              </a:tr>
              <a:tr h="1675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5029" marR="5029" marT="5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1.05.02.02</a:t>
                      </a:r>
                    </a:p>
                  </a:txBody>
                  <a:tcPr marL="5029" marR="5029" marT="5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EMCal SiPM Boards Production Complete</a:t>
                      </a:r>
                    </a:p>
                  </a:txBody>
                  <a:tcPr marL="5029" marR="5029" marT="5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31-Mar-21</a:t>
                      </a:r>
                    </a:p>
                  </a:txBody>
                  <a:tcPr marL="5029" marR="5029" marT="5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11-Dec-20</a:t>
                      </a:r>
                    </a:p>
                  </a:txBody>
                  <a:tcPr marL="5029" marR="5029" marT="5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29" marR="5029" marT="5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</a:t>
                      </a:r>
                    </a:p>
                  </a:txBody>
                  <a:tcPr marL="5029" marR="5029" marT="5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29" marR="5029" marT="5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236342041"/>
                  </a:ext>
                </a:extLst>
              </a:tr>
              <a:tr h="1675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5029" marR="5029" marT="5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1.04.04.02</a:t>
                      </a:r>
                    </a:p>
                  </a:txBody>
                  <a:tcPr marL="5029" marR="5029" marT="5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First Outer HCAL Sector and Splice Plates Ready to Install</a:t>
                      </a:r>
                    </a:p>
                  </a:txBody>
                  <a:tcPr marL="5029" marR="5029" marT="5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30-Apr-21</a:t>
                      </a:r>
                    </a:p>
                  </a:txBody>
                  <a:tcPr marL="5029" marR="5029" marT="5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19-Aug-20</a:t>
                      </a:r>
                    </a:p>
                  </a:txBody>
                  <a:tcPr marL="5029" marR="5029" marT="5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29" marR="5029" marT="5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172</a:t>
                      </a:r>
                    </a:p>
                  </a:txBody>
                  <a:tcPr marL="5029" marR="5029" marT="5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29" marR="5029" marT="5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455537472"/>
                  </a:ext>
                </a:extLst>
              </a:tr>
              <a:tr h="1675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5029" marR="5029" marT="5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1.04.01</a:t>
                      </a:r>
                    </a:p>
                  </a:txBody>
                  <a:tcPr marL="5029" marR="5029" marT="5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Inner HCAL Support Structure Ready for Installation</a:t>
                      </a:r>
                    </a:p>
                  </a:txBody>
                  <a:tcPr marL="5029" marR="5029" marT="5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30-Apr-21</a:t>
                      </a:r>
                    </a:p>
                  </a:txBody>
                  <a:tcPr marL="5029" marR="5029" marT="5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12-Feb-21</a:t>
                      </a:r>
                    </a:p>
                  </a:txBody>
                  <a:tcPr marL="5029" marR="5029" marT="5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29" marR="5029" marT="5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</a:t>
                      </a:r>
                    </a:p>
                  </a:txBody>
                  <a:tcPr marL="5029" marR="5029" marT="5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29" marR="5029" marT="5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631481907"/>
                  </a:ext>
                </a:extLst>
              </a:tr>
              <a:tr h="1675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5029" marR="5029" marT="5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1.02.01.06</a:t>
                      </a:r>
                    </a:p>
                  </a:txBody>
                  <a:tcPr marL="5029" marR="5029" marT="5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GEM Production Complete</a:t>
                      </a:r>
                    </a:p>
                  </a:txBody>
                  <a:tcPr marL="5029" marR="5029" marT="5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31-May-21</a:t>
                      </a:r>
                    </a:p>
                  </a:txBody>
                  <a:tcPr marL="5029" marR="5029" marT="5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12-Apr-21</a:t>
                      </a:r>
                    </a:p>
                  </a:txBody>
                  <a:tcPr marL="5029" marR="5029" marT="5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29" marR="5029" marT="5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5029" marR="5029" marT="5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29" marR="5029" marT="5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41025375"/>
                  </a:ext>
                </a:extLst>
              </a:tr>
              <a:tr h="1675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5029" marR="5029" marT="5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1.03.01.03.01</a:t>
                      </a:r>
                    </a:p>
                  </a:txBody>
                  <a:tcPr marL="5029" marR="5029" marT="5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EMCal Scintillating Fiber Acquisition Complete</a:t>
                      </a:r>
                    </a:p>
                  </a:txBody>
                  <a:tcPr marL="5029" marR="5029" marT="5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31-May-21</a:t>
                      </a:r>
                    </a:p>
                  </a:txBody>
                  <a:tcPr marL="5029" marR="5029" marT="5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3-Mar-21</a:t>
                      </a:r>
                    </a:p>
                  </a:txBody>
                  <a:tcPr marL="5029" marR="5029" marT="5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29" marR="5029" marT="5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</a:t>
                      </a:r>
                    </a:p>
                  </a:txBody>
                  <a:tcPr marL="5029" marR="5029" marT="5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29" marR="5029" marT="5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725780540"/>
                  </a:ext>
                </a:extLst>
              </a:tr>
              <a:tr h="1675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5029" marR="5029" marT="5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1.06.01.03</a:t>
                      </a:r>
                    </a:p>
                  </a:txBody>
                  <a:tcPr marL="5029" marR="5029" marT="5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DAQ Production: DAQ Ready for Operation</a:t>
                      </a:r>
                    </a:p>
                  </a:txBody>
                  <a:tcPr marL="5029" marR="5029" marT="5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31-May-21</a:t>
                      </a:r>
                    </a:p>
                  </a:txBody>
                  <a:tcPr marL="5029" marR="5029" marT="5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8-Jul-21</a:t>
                      </a:r>
                    </a:p>
                  </a:txBody>
                  <a:tcPr marL="5029" marR="5029" marT="5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29" marR="5029" marT="5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-27</a:t>
                      </a:r>
                    </a:p>
                  </a:txBody>
                  <a:tcPr marL="5029" marR="5029" marT="5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29" marR="5029" marT="5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686382090"/>
                  </a:ext>
                </a:extLst>
              </a:tr>
              <a:tr h="1675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5029" marR="5029" marT="5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1.05.02.04</a:t>
                      </a:r>
                    </a:p>
                  </a:txBody>
                  <a:tcPr marL="5029" marR="5029" marT="5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HCal Electronics Complete: Production</a:t>
                      </a:r>
                    </a:p>
                  </a:txBody>
                  <a:tcPr marL="5029" marR="5029" marT="5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30-Jun-21</a:t>
                      </a:r>
                    </a:p>
                  </a:txBody>
                  <a:tcPr marL="5029" marR="5029" marT="5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8-Jan-21</a:t>
                      </a:r>
                    </a:p>
                  </a:txBody>
                  <a:tcPr marL="5029" marR="5029" marT="5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29" marR="5029" marT="5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119</a:t>
                      </a:r>
                    </a:p>
                  </a:txBody>
                  <a:tcPr marL="5029" marR="5029" marT="5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29" marR="5029" marT="5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024721877"/>
                  </a:ext>
                </a:extLst>
              </a:tr>
              <a:tr h="1675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5029" marR="5029" marT="5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1.02.05.04</a:t>
                      </a:r>
                    </a:p>
                  </a:txBody>
                  <a:tcPr marL="5029" marR="5029" marT="5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TPC FEE Production Complete</a:t>
                      </a:r>
                    </a:p>
                  </a:txBody>
                  <a:tcPr marL="5029" marR="5029" marT="5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30-Jul-21</a:t>
                      </a:r>
                    </a:p>
                  </a:txBody>
                  <a:tcPr marL="5029" marR="5029" marT="5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18-May-21</a:t>
                      </a:r>
                    </a:p>
                  </a:txBody>
                  <a:tcPr marL="5029" marR="5029" marT="5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29" marR="5029" marT="5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5029" marR="5029" marT="5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29" marR="5029" marT="5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049510844"/>
                  </a:ext>
                </a:extLst>
              </a:tr>
              <a:tr h="1675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5029" marR="5029" marT="5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1.05.03.02</a:t>
                      </a:r>
                    </a:p>
                  </a:txBody>
                  <a:tcPr marL="5029" marR="5029" marT="5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Calorimeter Electronics Complete</a:t>
                      </a:r>
                    </a:p>
                  </a:txBody>
                  <a:tcPr marL="5029" marR="5029" marT="5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30-Jul-21</a:t>
                      </a:r>
                    </a:p>
                  </a:txBody>
                  <a:tcPr marL="5029" marR="5029" marT="5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3-May-21</a:t>
                      </a:r>
                    </a:p>
                  </a:txBody>
                  <a:tcPr marL="5029" marR="5029" marT="5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29" marR="5029" marT="5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</a:t>
                      </a:r>
                    </a:p>
                  </a:txBody>
                  <a:tcPr marL="5029" marR="5029" marT="5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29" marR="5029" marT="5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597813380"/>
                  </a:ext>
                </a:extLst>
              </a:tr>
              <a:tr h="1675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5029" marR="5029" marT="5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1.05.02.02</a:t>
                      </a:r>
                    </a:p>
                  </a:txBody>
                  <a:tcPr marL="5029" marR="5029" marT="5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EMCal Electronics Complete</a:t>
                      </a:r>
                    </a:p>
                  </a:txBody>
                  <a:tcPr marL="5029" marR="5029" marT="5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30-Jul-21</a:t>
                      </a:r>
                    </a:p>
                  </a:txBody>
                  <a:tcPr marL="5029" marR="5029" marT="5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3-May-21</a:t>
                      </a:r>
                    </a:p>
                  </a:txBody>
                  <a:tcPr marL="5029" marR="5029" marT="5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29" marR="5029" marT="5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</a:t>
                      </a:r>
                    </a:p>
                  </a:txBody>
                  <a:tcPr marL="5029" marR="5029" marT="5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29" marR="5029" marT="5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603984474"/>
                  </a:ext>
                </a:extLst>
              </a:tr>
              <a:tr h="1675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5029" marR="5029" marT="5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1.07</a:t>
                      </a:r>
                    </a:p>
                  </a:txBody>
                  <a:tcPr marL="5029" marR="5029" marT="5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MinBias Detector Ready to Install</a:t>
                      </a:r>
                    </a:p>
                  </a:txBody>
                  <a:tcPr marL="5029" marR="5029" marT="5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30-Sep-21</a:t>
                      </a:r>
                    </a:p>
                  </a:txBody>
                  <a:tcPr marL="5029" marR="5029" marT="5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2-Sep-21</a:t>
                      </a:r>
                    </a:p>
                  </a:txBody>
                  <a:tcPr marL="5029" marR="5029" marT="5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29" marR="5029" marT="5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5029" marR="5029" marT="5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29" marR="5029" marT="5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63511119"/>
                  </a:ext>
                </a:extLst>
              </a:tr>
              <a:tr h="1675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5029" marR="5029" marT="5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1.06.03.03</a:t>
                      </a:r>
                    </a:p>
                  </a:txBody>
                  <a:tcPr marL="5029" marR="5029" marT="5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GL1 Ready to Operate</a:t>
                      </a:r>
                    </a:p>
                  </a:txBody>
                  <a:tcPr marL="5029" marR="5029" marT="5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30-Sep-21</a:t>
                      </a:r>
                    </a:p>
                  </a:txBody>
                  <a:tcPr marL="5029" marR="5029" marT="5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16-Sep-21</a:t>
                      </a:r>
                    </a:p>
                  </a:txBody>
                  <a:tcPr marL="5029" marR="5029" marT="5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29" marR="5029" marT="5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5029" marR="5029" marT="5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29" marR="5029" marT="5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71877781"/>
                  </a:ext>
                </a:extLst>
              </a:tr>
              <a:tr h="1675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5029" marR="5029" marT="5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1.01.01</a:t>
                      </a:r>
                    </a:p>
                  </a:txBody>
                  <a:tcPr marL="5029" marR="5029" marT="5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Early Project Completion</a:t>
                      </a:r>
                    </a:p>
                  </a:txBody>
                  <a:tcPr marL="5029" marR="5029" marT="5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29-Oct-21</a:t>
                      </a:r>
                    </a:p>
                  </a:txBody>
                  <a:tcPr marL="5029" marR="5029" marT="5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25-Oct-21*</a:t>
                      </a:r>
                    </a:p>
                  </a:txBody>
                  <a:tcPr marL="5029" marR="5029" marT="5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29" marR="5029" marT="5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029" marR="5029" marT="5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29" marR="5029" marT="5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61232639"/>
                  </a:ext>
                </a:extLst>
              </a:tr>
              <a:tr h="1675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5029" marR="5029" marT="5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1.02.01.08</a:t>
                      </a:r>
                    </a:p>
                  </a:txBody>
                  <a:tcPr marL="5029" marR="5029" marT="5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TPC Ready to Install (Assembly Complete)</a:t>
                      </a:r>
                    </a:p>
                  </a:txBody>
                  <a:tcPr marL="5029" marR="5029" marT="5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29-Oct-21</a:t>
                      </a:r>
                    </a:p>
                  </a:txBody>
                  <a:tcPr marL="5029" marR="5029" marT="5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14-Sep-21</a:t>
                      </a:r>
                    </a:p>
                  </a:txBody>
                  <a:tcPr marL="5029" marR="5029" marT="5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29" marR="5029" marT="5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5029" marR="5029" marT="5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29" marR="5029" marT="5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51447764"/>
                  </a:ext>
                </a:extLst>
              </a:tr>
              <a:tr h="1675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5029" marR="5029" marT="5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1.02.06.03</a:t>
                      </a:r>
                    </a:p>
                  </a:txBody>
                  <a:tcPr marL="5029" marR="5029" marT="5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TPC DAM Production Complete</a:t>
                      </a:r>
                    </a:p>
                  </a:txBody>
                  <a:tcPr marL="5029" marR="5029" marT="5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29-Oct-21</a:t>
                      </a:r>
                    </a:p>
                  </a:txBody>
                  <a:tcPr marL="5029" marR="5029" marT="5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15-Sep-21</a:t>
                      </a:r>
                    </a:p>
                  </a:txBody>
                  <a:tcPr marL="5029" marR="5029" marT="5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29" marR="5029" marT="5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5029" marR="5029" marT="5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29" marR="5029" marT="5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264786735"/>
                  </a:ext>
                </a:extLst>
              </a:tr>
              <a:tr h="1675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5029" marR="5029" marT="5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1.03.02.03.03</a:t>
                      </a:r>
                    </a:p>
                  </a:txBody>
                  <a:tcPr marL="5029" marR="5029" marT="5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EMCal Ready to Install</a:t>
                      </a:r>
                    </a:p>
                  </a:txBody>
                  <a:tcPr marL="5029" marR="5029" marT="5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29-Oct-21</a:t>
                      </a:r>
                    </a:p>
                  </a:txBody>
                  <a:tcPr marL="5029" marR="5029" marT="5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12-Oct-21</a:t>
                      </a:r>
                    </a:p>
                  </a:txBody>
                  <a:tcPr marL="5029" marR="5029" marT="5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29" marR="5029" marT="5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5029" marR="5029" marT="5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29" marR="5029" marT="5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233591630"/>
                  </a:ext>
                </a:extLst>
              </a:tr>
              <a:tr h="1675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5029" marR="5029" marT="5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1.04.04.02</a:t>
                      </a:r>
                    </a:p>
                  </a:txBody>
                  <a:tcPr marL="5029" marR="5029" marT="5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Last Outer HCAL Sector Ready to Install</a:t>
                      </a:r>
                    </a:p>
                  </a:txBody>
                  <a:tcPr marL="5029" marR="5029" marT="5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29-Oct-21</a:t>
                      </a:r>
                    </a:p>
                  </a:txBody>
                  <a:tcPr marL="5029" marR="5029" marT="5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16-Jun-21</a:t>
                      </a:r>
                    </a:p>
                  </a:txBody>
                  <a:tcPr marL="5029" marR="5029" marT="5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29" marR="5029" marT="5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</a:t>
                      </a:r>
                    </a:p>
                  </a:txBody>
                  <a:tcPr marL="5029" marR="5029" marT="5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29" marR="5029" marT="5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878078972"/>
                  </a:ext>
                </a:extLst>
              </a:tr>
              <a:tr h="1675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5029" marR="5029" marT="5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1.06.02.04</a:t>
                      </a:r>
                    </a:p>
                  </a:txBody>
                  <a:tcPr marL="5029" marR="5029" marT="5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LL1 Trigger Production Complete</a:t>
                      </a:r>
                    </a:p>
                  </a:txBody>
                  <a:tcPr marL="5029" marR="5029" marT="5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29-Oct-21</a:t>
                      </a:r>
                    </a:p>
                  </a:txBody>
                  <a:tcPr marL="5029" marR="5029" marT="5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16-Sep-21</a:t>
                      </a:r>
                    </a:p>
                  </a:txBody>
                  <a:tcPr marL="5029" marR="5029" marT="5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29" marR="5029" marT="5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5029" marR="5029" marT="5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29" marR="5029" marT="5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679073754"/>
                  </a:ext>
                </a:extLst>
              </a:tr>
              <a:tr h="1675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5029" marR="5029" marT="5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1.06.02.04</a:t>
                      </a:r>
                    </a:p>
                  </a:txBody>
                  <a:tcPr marL="5029" marR="5029" marT="5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LL1 Ready to Operate</a:t>
                      </a:r>
                    </a:p>
                  </a:txBody>
                  <a:tcPr marL="5029" marR="5029" marT="5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29-Oct-21</a:t>
                      </a:r>
                    </a:p>
                  </a:txBody>
                  <a:tcPr marL="5029" marR="5029" marT="5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16-Sep-21</a:t>
                      </a:r>
                    </a:p>
                  </a:txBody>
                  <a:tcPr marL="5029" marR="5029" marT="5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29" marR="5029" marT="5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5029" marR="5029" marT="5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29" marR="5029" marT="5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615521856"/>
                  </a:ext>
                </a:extLst>
              </a:tr>
              <a:tr h="1675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5029" marR="5029" marT="5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1.01.01</a:t>
                      </a:r>
                    </a:p>
                  </a:txBody>
                  <a:tcPr marL="5029" marR="5029" marT="5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Approve Project Closeout PD-4</a:t>
                      </a:r>
                    </a:p>
                  </a:txBody>
                  <a:tcPr marL="5029" marR="5029" marT="5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30-Dec-22</a:t>
                      </a:r>
                    </a:p>
                  </a:txBody>
                  <a:tcPr marL="5029" marR="5029" marT="5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29-Dec-22*</a:t>
                      </a:r>
                    </a:p>
                  </a:txBody>
                  <a:tcPr marL="5029" marR="5029" marT="5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29" marR="5029" marT="5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029" marR="5029" marT="5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29" marR="5029" marT="5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456094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58014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6320</TotalTime>
  <Words>2274</Words>
  <Application>Microsoft Macintosh PowerPoint</Application>
  <PresentationFormat>Custom</PresentationFormat>
  <Paragraphs>661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1_Office Theme</vt:lpstr>
      <vt:lpstr>PowerPoint Presentation</vt:lpstr>
      <vt:lpstr>Agenda</vt:lpstr>
      <vt:lpstr>Assembly of EMCal Sector 1</vt:lpstr>
      <vt:lpstr>TPC DAM Card (FELIX 2.0)</vt:lpstr>
      <vt:lpstr>Performance Indices – sPHENIX MIE</vt:lpstr>
      <vt:lpstr>Cost Performance Report (CPR) – sPHENIX MIE</vt:lpstr>
      <vt:lpstr>Performance Indices – 1008 Infra and Facility Upgrade</vt:lpstr>
      <vt:lpstr>Cost Performance Report (CPR) – 1008 Infra and Facility Upgrade</vt:lpstr>
      <vt:lpstr>Milestones Status – sPHENIX MIE</vt:lpstr>
      <vt:lpstr>Milestones Status – 1008 Infra and Facility Upgrade</vt:lpstr>
      <vt:lpstr>Summary Schedule – sPHENIX MIE</vt:lpstr>
      <vt:lpstr>Summary Schedule – sPHENIX MIE and 1008 Infra and Facility Upgrade</vt:lpstr>
      <vt:lpstr>EAC and Contingency Profile – sPHENIX MIE</vt:lpstr>
      <vt:lpstr>Baseline/Contingency Log - MIE</vt:lpstr>
      <vt:lpstr>EAC and Contingency Profile – 1008 Infra and Facility Upgrade </vt:lpstr>
      <vt:lpstr>Baseline/Contingency Log - 1008 Infra and Facility Upgrade </vt:lpstr>
      <vt:lpstr>Critical Path (1x, 2x and 3x Combined)</vt:lpstr>
      <vt:lpstr>Critical Path (1x, 2x and 3x Combined)</vt:lpstr>
      <vt:lpstr>Critical Path (1x, 2x and 3x Combined)</vt:lpstr>
      <vt:lpstr>Critical Path (1x, 2x and 3x Combined)</vt:lpstr>
      <vt:lpstr>Status of EMCal Electronics and Cradle/Carriage Bids</vt:lpstr>
      <vt:lpstr>Plans for I&amp;F PMP Completion and Signing</vt:lpstr>
      <vt:lpstr>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PMG Cost and Schedule Data</dc:title>
  <dc:creator>Gutta, Rajendra Rao</dc:creator>
  <cp:lastModifiedBy>Ann O'Brien</cp:lastModifiedBy>
  <cp:revision>115</cp:revision>
  <dcterms:created xsi:type="dcterms:W3CDTF">2019-11-14T20:42:09Z</dcterms:created>
  <dcterms:modified xsi:type="dcterms:W3CDTF">2020-02-26T05:02:52Z</dcterms:modified>
</cp:coreProperties>
</file>